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299" r:id="rId5"/>
    <p:sldId id="260" r:id="rId6"/>
    <p:sldId id="280" r:id="rId7"/>
    <p:sldId id="262" r:id="rId8"/>
    <p:sldId id="263" r:id="rId9"/>
    <p:sldId id="310" r:id="rId10"/>
    <p:sldId id="269" r:id="rId11"/>
    <p:sldId id="272" r:id="rId12"/>
    <p:sldId id="298" r:id="rId13"/>
    <p:sldId id="273" r:id="rId14"/>
    <p:sldId id="274" r:id="rId15"/>
    <p:sldId id="265" r:id="rId16"/>
    <p:sldId id="290" r:id="rId17"/>
    <p:sldId id="275" r:id="rId18"/>
    <p:sldId id="302" r:id="rId19"/>
    <p:sldId id="304" r:id="rId20"/>
    <p:sldId id="303" r:id="rId21"/>
    <p:sldId id="293" r:id="rId22"/>
    <p:sldId id="294" r:id="rId23"/>
    <p:sldId id="306" r:id="rId24"/>
    <p:sldId id="307" r:id="rId25"/>
    <p:sldId id="308" r:id="rId26"/>
    <p:sldId id="277" r:id="rId27"/>
    <p:sldId id="268" r:id="rId28"/>
    <p:sldId id="309" r:id="rId29"/>
    <p:sldId id="278" r:id="rId30"/>
    <p:sldId id="311" r:id="rId31"/>
    <p:sldId id="312" r:id="rId32"/>
    <p:sldId id="315" r:id="rId33"/>
    <p:sldId id="316" r:id="rId34"/>
    <p:sldId id="317" r:id="rId35"/>
    <p:sldId id="318" r:id="rId36"/>
    <p:sldId id="319" r:id="rId37"/>
    <p:sldId id="320" r:id="rId38"/>
    <p:sldId id="314" r:id="rId39"/>
    <p:sldId id="313" r:id="rId40"/>
    <p:sldId id="321" r:id="rId41"/>
    <p:sldId id="322" r:id="rId4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07D19-1424-451D-9FB6-8380F6B4912B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D2A80-BB6D-4FB9-AD2A-ECCA98DA2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12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D2A80-BB6D-4FB9-AD2A-ECCA98DA2EE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16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D2A80-BB6D-4FB9-AD2A-ECCA98DA2EE2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679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D2A80-BB6D-4FB9-AD2A-ECCA98DA2EE2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22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D2A80-BB6D-4FB9-AD2A-ECCA98DA2EE2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69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D2A80-BB6D-4FB9-AD2A-ECCA98DA2EE2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58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D2A80-BB6D-4FB9-AD2A-ECCA98DA2EE2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81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D2A80-BB6D-4FB9-AD2A-ECCA98DA2EE2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32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D2A80-BB6D-4FB9-AD2A-ECCA98DA2EE2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87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D2A80-BB6D-4FB9-AD2A-ECCA98DA2EE2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9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D2A80-BB6D-4FB9-AD2A-ECCA98DA2EE2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324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D2A80-BB6D-4FB9-AD2A-ECCA98DA2EE2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1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D2A80-BB6D-4FB9-AD2A-ECCA98DA2EE2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2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219200"/>
            <a:ext cx="8352928" cy="1470025"/>
          </a:xfrm>
        </p:spPr>
        <p:txBody>
          <a:bodyPr/>
          <a:lstStyle/>
          <a:p>
            <a:r>
              <a:rPr lang="pt-BR" sz="4000" b="0" dirty="0"/>
              <a:t>EXPLORAHABITAT: UM PROJETO PARA AUXILIAR AS SAÍDAS A CAMPO DOS CLUBES DE CIÊNCIAS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Aluno: Matheus Soares Lima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  <a:br>
              <a:rPr lang="pt-BR" dirty="0"/>
            </a:br>
            <a:r>
              <a:rPr lang="pt-BR" sz="2400" b="0" dirty="0"/>
              <a:t>Requisitos Não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9456" y="1412776"/>
            <a:ext cx="8467344" cy="4680520"/>
          </a:xfrm>
        </p:spPr>
        <p:txBody>
          <a:bodyPr>
            <a:normAutofit/>
          </a:bodyPr>
          <a:lstStyle/>
          <a:p>
            <a:endParaRPr lang="pt-BR"/>
          </a:p>
          <a:p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3BA4C04-A5A0-6571-703A-B2FD00682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48888"/>
              </p:ext>
            </p:extLst>
          </p:nvPr>
        </p:nvGraphicFramePr>
        <p:xfrm>
          <a:off x="446856" y="1732145"/>
          <a:ext cx="8239944" cy="3124432"/>
        </p:xfrm>
        <a:graphic>
          <a:graphicData uri="http://schemas.openxmlformats.org/drawingml/2006/table">
            <a:tbl>
              <a:tblPr firstRow="1" firstCol="1" bandRow="1"/>
              <a:tblGrid>
                <a:gridCol w="8239944">
                  <a:extLst>
                    <a:ext uri="{9D8B030D-6E8A-4147-A177-3AD203B41FA5}">
                      <a16:colId xmlns:a16="http://schemas.microsoft.com/office/drawing/2014/main" val="2359549909"/>
                    </a:ext>
                  </a:extLst>
                </a:gridCol>
              </a:tblGrid>
              <a:tr h="292367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RNF01 - utilizar o </a:t>
                      </a:r>
                      <a:r>
                        <a:rPr lang="pt-BR" sz="1800" i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framework</a:t>
                      </a:r>
                      <a:r>
                        <a:rPr lang="pt-BR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Flutter e a linguagem de programação </a:t>
                      </a:r>
                      <a:r>
                        <a:rPr lang="pt-BR" sz="18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Dart</a:t>
                      </a:r>
                      <a:endParaRPr lang="pt-BR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608889"/>
                  </a:ext>
                </a:extLst>
              </a:tr>
              <a:tr h="560391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RNF02 - utilizar o Material Design do Flutter para desenvolvimento das interfaces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015286"/>
                  </a:ext>
                </a:extLst>
              </a:tr>
              <a:tr h="280196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RNF03 - utilizar a biblioteca MobX para gerenciamento de estados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485865"/>
                  </a:ext>
                </a:extLst>
              </a:tr>
              <a:tr h="282813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RNF04 - utilizar as bibliotecas Provider e GetIt para injeção de dependências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121830"/>
                  </a:ext>
                </a:extLst>
              </a:tr>
              <a:tr h="560391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RNF05 - utilizar a biblioteca </a:t>
                      </a:r>
                      <a:r>
                        <a:rPr lang="pt-BR" sz="18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Hive</a:t>
                      </a:r>
                      <a:r>
                        <a:rPr lang="pt-BR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para armazenamento de dados na memória do dispositivo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158341"/>
                  </a:ext>
                </a:extLst>
              </a:tr>
              <a:tr h="560391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RNF06 - utilizar a biblioteca Parse Server para salvar os dados em um banco de dados no Back4App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68240"/>
                  </a:ext>
                </a:extLst>
              </a:tr>
              <a:tr h="291114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RNF07 - deve ser desenvolvido no ambiente de programação Android Studio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620116"/>
                  </a:ext>
                </a:extLst>
              </a:tr>
              <a:tr h="296769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RNF08 - deve permitir o funcionamento do aplicativo sem acesso à internet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417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7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>
              <a:cs typeface="Arial"/>
            </a:endParaRPr>
          </a:p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1BB8CD-D26C-4830-8871-D471519C6099}"/>
              </a:ext>
            </a:extLst>
          </p:cNvPr>
          <p:cNvSpPr txBox="1"/>
          <p:nvPr/>
        </p:nvSpPr>
        <p:spPr>
          <a:xfrm>
            <a:off x="1318472" y="133762"/>
            <a:ext cx="650705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Especificação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/>
            </a:endParaRPr>
          </a:p>
          <a:p>
            <a:pPr algn="ctr"/>
            <a:r>
              <a:rPr lang="pt-BR" sz="1600" b="1" dirty="0">
                <a:latin typeface="+mj-lt"/>
                <a:cs typeface="Arial"/>
              </a:rPr>
              <a:t>Casos de Uso</a:t>
            </a:r>
          </a:p>
        </p:txBody>
      </p:sp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CC13CE0A-8A4D-9254-3BDF-1FA9DB42A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03" y="995536"/>
            <a:ext cx="8039789" cy="5759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934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>
              <a:cs typeface="Arial"/>
            </a:endParaRPr>
          </a:p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1BB8CD-D26C-4830-8871-D471519C6099}"/>
              </a:ext>
            </a:extLst>
          </p:cNvPr>
          <p:cNvSpPr txBox="1"/>
          <p:nvPr/>
        </p:nvSpPr>
        <p:spPr>
          <a:xfrm>
            <a:off x="1708616" y="133762"/>
            <a:ext cx="5726765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Especificação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/>
            </a:endParaRPr>
          </a:p>
          <a:p>
            <a:pPr algn="ctr"/>
            <a:r>
              <a:rPr lang="pt-BR" sz="2400" dirty="0">
                <a:latin typeface="+mj-lt"/>
                <a:cs typeface="Arial"/>
              </a:rPr>
              <a:t>Matriz de Rastreabilidade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4BCC753-2A2D-EFAB-12D3-A4D875065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87064"/>
              </p:ext>
            </p:extLst>
          </p:nvPr>
        </p:nvGraphicFramePr>
        <p:xfrm>
          <a:off x="621790" y="1412776"/>
          <a:ext cx="7900416" cy="4284630"/>
        </p:xfrm>
        <a:graphic>
          <a:graphicData uri="http://schemas.openxmlformats.org/drawingml/2006/table">
            <a:tbl>
              <a:tblPr firstRow="1" firstCol="1" bandRow="1"/>
              <a:tblGrid>
                <a:gridCol w="4786210">
                  <a:extLst>
                    <a:ext uri="{9D8B030D-6E8A-4147-A177-3AD203B41FA5}">
                      <a16:colId xmlns:a16="http://schemas.microsoft.com/office/drawing/2014/main" val="987372185"/>
                    </a:ext>
                  </a:extLst>
                </a:gridCol>
                <a:gridCol w="3114206">
                  <a:extLst>
                    <a:ext uri="{9D8B030D-6E8A-4147-A177-3AD203B41FA5}">
                      <a16:colId xmlns:a16="http://schemas.microsoft.com/office/drawing/2014/main" val="2548871496"/>
                    </a:ext>
                  </a:extLst>
                </a:gridCol>
              </a:tblGrid>
              <a:tr h="308286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Requisitos Funcionais (RF)</a:t>
                      </a:r>
                      <a:endParaRPr lang="pt-BR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Casos de uso</a:t>
                      </a:r>
                      <a:endParaRPr lang="pt-BR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774175"/>
                  </a:ext>
                </a:extLst>
              </a:tr>
              <a:tr h="308286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possibilitar a autenticação do usuário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UC01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622806"/>
                  </a:ext>
                </a:extLst>
              </a:tr>
              <a:tr h="308286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permitir a criação de um novo usuário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UC02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821311"/>
                  </a:ext>
                </a:extLst>
              </a:tr>
              <a:tr h="308286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permitir o cadastro de um tema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UC03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217984"/>
                  </a:ext>
                </a:extLst>
              </a:tr>
              <a:tr h="308286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permitir o cadastro de objetivos específicos vinculados ao tema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UC10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819"/>
                  </a:ext>
                </a:extLst>
              </a:tr>
              <a:tr h="308286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permitir o cadastro atividades vinculadas aos objetivos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UC11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59634"/>
                  </a:ext>
                </a:extLst>
              </a:tr>
              <a:tr h="308286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permitir o gerenciamento de um tema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UC04, UC05, UC06, UC07, UC08, UC09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824026"/>
                  </a:ext>
                </a:extLst>
              </a:tr>
              <a:tr h="308286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permitir a busca de um tema sincronizado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UC12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37950"/>
                  </a:ext>
                </a:extLst>
              </a:tr>
              <a:tr h="308286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permitir o envio de respostas para um tema sincronizado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UC16, UC14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456353"/>
                  </a:ext>
                </a:extLst>
              </a:tr>
              <a:tr h="308286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permitir a busca de respostas enviadas para um tema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UC16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41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6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>
              <a:cs typeface="Arial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7980AB3-206B-4554-B5A7-AD910FC3E1D4}"/>
              </a:ext>
            </a:extLst>
          </p:cNvPr>
          <p:cNvSpPr txBox="1"/>
          <p:nvPr/>
        </p:nvSpPr>
        <p:spPr>
          <a:xfrm>
            <a:off x="847919" y="153690"/>
            <a:ext cx="74481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Especificação</a:t>
            </a:r>
            <a:endParaRPr lang="pt-BR" sz="3200" b="1" dirty="0">
              <a:latin typeface="+mj-lt"/>
              <a:cs typeface="Arial"/>
            </a:endParaRPr>
          </a:p>
          <a:p>
            <a:pPr algn="ctr"/>
            <a:r>
              <a:rPr lang="pt-BR" sz="1600" b="1" dirty="0">
                <a:latin typeface="+mj-lt"/>
                <a:cs typeface="Arial"/>
              </a:rPr>
              <a:t>Modelo Entidade Relacionamento</a:t>
            </a:r>
          </a:p>
        </p:txBody>
      </p:sp>
      <p:pic>
        <p:nvPicPr>
          <p:cNvPr id="6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87D62F98-DC84-3521-FFC6-B2D05D67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984687"/>
            <a:ext cx="5867400" cy="58509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360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>
              <a:cs typeface="Arial"/>
            </a:endParaRPr>
          </a:p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A1C521A-F9B5-49B4-ACFE-B5A339B7BCFB}"/>
              </a:ext>
            </a:extLst>
          </p:cNvPr>
          <p:cNvSpPr txBox="1"/>
          <p:nvPr/>
        </p:nvSpPr>
        <p:spPr>
          <a:xfrm>
            <a:off x="1959863" y="128354"/>
            <a:ext cx="522427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Especificação</a:t>
            </a:r>
            <a:endParaRPr lang="pt-BR" sz="3200" b="1" dirty="0">
              <a:latin typeface="+mj-lt"/>
              <a:cs typeface="Arial"/>
            </a:endParaRPr>
          </a:p>
          <a:p>
            <a:pPr algn="ctr"/>
            <a:r>
              <a:rPr lang="pt-BR" sz="1600" b="1" dirty="0">
                <a:latin typeface="+mj-lt"/>
                <a:cs typeface="Arial"/>
              </a:rPr>
              <a:t>Diagrama de Atividades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1B089559-9CE2-28BB-3845-CF91D2C9B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77" y="888735"/>
            <a:ext cx="6797156" cy="592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7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Flutter </a:t>
            </a:r>
            <a:endParaRPr lang="pt-BR" dirty="0"/>
          </a:p>
          <a:p>
            <a:r>
              <a:rPr lang="pt-BR" dirty="0" err="1">
                <a:ea typeface="+mn-lt"/>
                <a:cs typeface="+mn-lt"/>
              </a:rPr>
              <a:t>MobX</a:t>
            </a:r>
            <a:endParaRPr lang="pt-BR" dirty="0">
              <a:ea typeface="+mn-lt"/>
              <a:cs typeface="+mn-lt"/>
            </a:endParaRPr>
          </a:p>
          <a:p>
            <a:r>
              <a:rPr lang="pt-BR" dirty="0" err="1">
                <a:ea typeface="+mn-lt"/>
                <a:cs typeface="+mn-lt"/>
              </a:rPr>
              <a:t>GetIt</a:t>
            </a:r>
            <a:r>
              <a:rPr lang="pt-BR" dirty="0">
                <a:ea typeface="+mn-lt"/>
                <a:cs typeface="+mn-lt"/>
              </a:rPr>
              <a:t> e </a:t>
            </a:r>
            <a:r>
              <a:rPr lang="pt-BR" dirty="0" err="1">
                <a:ea typeface="+mn-lt"/>
                <a:cs typeface="+mn-lt"/>
              </a:rPr>
              <a:t>Provider</a:t>
            </a:r>
            <a:endParaRPr lang="pt-BR" dirty="0">
              <a:ea typeface="+mn-lt"/>
              <a:cs typeface="+mn-lt"/>
            </a:endParaRPr>
          </a:p>
          <a:p>
            <a:r>
              <a:rPr lang="pt-BR" dirty="0" err="1">
                <a:ea typeface="+mn-lt"/>
                <a:cs typeface="+mn-lt"/>
              </a:rPr>
              <a:t>Hive</a:t>
            </a:r>
            <a:endParaRPr lang="pt-BR" dirty="0">
              <a:ea typeface="+mn-lt"/>
              <a:cs typeface="+mn-lt"/>
            </a:endParaRPr>
          </a:p>
          <a:p>
            <a:r>
              <a:rPr lang="pt-BR" dirty="0" err="1">
                <a:ea typeface="+mn-lt"/>
                <a:cs typeface="+mn-lt"/>
              </a:rPr>
              <a:t>Geolocator</a:t>
            </a:r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Google Maps</a:t>
            </a:r>
          </a:p>
          <a:p>
            <a:r>
              <a:rPr lang="pt-BR" dirty="0">
                <a:cs typeface="Arial"/>
              </a:rPr>
              <a:t>Back4App e Parse Server</a:t>
            </a:r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cs typeface="Arial"/>
              </a:rPr>
              <a:t>O projeto foi dividido em diretórios específicos para cada função no aplicativo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4C85AB-7BDA-80BF-B1ED-665E06F62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54" y="2558794"/>
            <a:ext cx="2265891" cy="385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9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>
              <a:cs typeface="Arial"/>
            </a:endParaRPr>
          </a:p>
          <a:p>
            <a:endParaRPr lang="pt-BR">
              <a:cs typeface="Arial"/>
            </a:endParaRP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F2C945A-FC81-1E1D-5E3F-7E1254447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08" y="1412776"/>
            <a:ext cx="6087872" cy="437388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09624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>
              <a:cs typeface="Arial"/>
            </a:endParaRPr>
          </a:p>
          <a:p>
            <a:endParaRPr lang="pt-BR">
              <a:cs typeface="Arial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AACA772-46DF-DB1A-B469-27D9BCBF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5" y="1413317"/>
            <a:ext cx="4201775" cy="46904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F277B29-39C3-2020-D186-5F8430F36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513" y="1429379"/>
            <a:ext cx="3762801" cy="24226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625237E-FA76-2D18-2DAD-6ED3E6726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513" y="4018135"/>
            <a:ext cx="3737505" cy="17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6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>
              <a:cs typeface="Arial"/>
            </a:endParaRPr>
          </a:p>
          <a:p>
            <a:endParaRPr lang="pt-BR">
              <a:cs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E5FED2C-A7C3-462C-A821-82055A29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33" y="1331640"/>
            <a:ext cx="5046133" cy="445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1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>
                <a:cs typeface="Arial"/>
              </a:rPr>
              <a:t>Objetivos</a:t>
            </a:r>
          </a:p>
          <a:p>
            <a:r>
              <a:rPr lang="pt-BR" dirty="0">
                <a:cs typeface="Arial"/>
              </a:rPr>
              <a:t>Fundamentação teórica</a:t>
            </a:r>
          </a:p>
          <a:p>
            <a:r>
              <a:rPr lang="pt-BR" dirty="0">
                <a:cs typeface="Arial"/>
              </a:rPr>
              <a:t>Trabalhos correlatos</a:t>
            </a:r>
          </a:p>
          <a:p>
            <a:r>
              <a:rPr lang="pt-BR" dirty="0">
                <a:cs typeface="Arial"/>
              </a:rPr>
              <a:t>Especificação</a:t>
            </a:r>
          </a:p>
          <a:p>
            <a:r>
              <a:rPr lang="pt-BR" dirty="0"/>
              <a:t>Implementação</a:t>
            </a:r>
            <a:endParaRPr lang="pt-BR" dirty="0">
              <a:cs typeface="Arial"/>
            </a:endParaRPr>
          </a:p>
          <a:p>
            <a:r>
              <a:rPr lang="pt-BR" dirty="0">
                <a:cs typeface="Arial"/>
              </a:rPr>
              <a:t>Análise dos Resultados</a:t>
            </a:r>
          </a:p>
          <a:p>
            <a:r>
              <a:rPr lang="pt-BR" dirty="0">
                <a:cs typeface="Arial"/>
              </a:rPr>
              <a:t>Conclusões e Sugestões</a:t>
            </a:r>
            <a:endParaRPr lang="pt-BR" dirty="0"/>
          </a:p>
          <a:p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>
              <a:cs typeface="Arial"/>
            </a:endParaRPr>
          </a:p>
          <a:p>
            <a:endParaRPr lang="pt-BR">
              <a:cs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1D0862-1977-3040-CE27-9C0FD35EE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90" y="1370443"/>
            <a:ext cx="3505308" cy="36546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81ED68-3833-5404-B41E-85D8317D3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427" y="5274595"/>
            <a:ext cx="4183146" cy="8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42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79220"/>
            <a:ext cx="8229600" cy="1143000"/>
          </a:xfrm>
        </p:spPr>
        <p:txBody>
          <a:bodyPr/>
          <a:lstStyle/>
          <a:p>
            <a:r>
              <a:rPr lang="pt-BR" dirty="0"/>
              <a:t>Análise dos Resultados</a:t>
            </a:r>
            <a:br>
              <a:rPr lang="pt-BR" dirty="0">
                <a:cs typeface="Arial"/>
              </a:rPr>
            </a:br>
            <a:r>
              <a:rPr lang="pt-BR" sz="2400" b="0" dirty="0"/>
              <a:t>Testes com Usuários</a:t>
            </a:r>
            <a:endParaRPr lang="pt-BR" sz="2400" b="0" dirty="0">
              <a:ea typeface="+mj-lt"/>
              <a:cs typeface="+mj-lt"/>
            </a:endParaRPr>
          </a:p>
          <a:p>
            <a:r>
              <a:rPr lang="pt-BR" dirty="0"/>
              <a:t> </a:t>
            </a:r>
            <a:br>
              <a:rPr lang="pt-BR" dirty="0">
                <a:cs typeface="Arial"/>
              </a:rPr>
            </a:br>
            <a:endParaRPr lang="pt-BR" sz="3800" b="0" dirty="0">
              <a:ea typeface="+mj-lt"/>
              <a:cs typeface="+mj-lt"/>
            </a:endParaRPr>
          </a:p>
          <a:p>
            <a:endParaRPr lang="pt-BR" dirty="0">
              <a:cs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76869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dirty="0">
                <a:ea typeface="+mn-lt"/>
                <a:cs typeface="+mn-lt"/>
              </a:rPr>
              <a:t>14 usuários</a:t>
            </a:r>
          </a:p>
          <a:p>
            <a:r>
              <a:rPr lang="pt-BR" sz="2800" kern="0" dirty="0">
                <a:ea typeface="+mn-lt"/>
                <a:cs typeface="+mn-lt"/>
              </a:rPr>
              <a:t>Plataforma Google </a:t>
            </a:r>
            <a:r>
              <a:rPr lang="pt-BR" sz="2800" kern="0" dirty="0" err="1">
                <a:ea typeface="+mn-lt"/>
                <a:cs typeface="+mn-lt"/>
              </a:rPr>
              <a:t>Docs</a:t>
            </a:r>
            <a:endParaRPr lang="en-US" sz="2800" kern="0" dirty="0">
              <a:ea typeface="+mn-lt"/>
              <a:cs typeface="+mn-lt"/>
            </a:endParaRPr>
          </a:p>
          <a:p>
            <a:r>
              <a:rPr lang="pt-BR" sz="2800" kern="0" dirty="0">
                <a:cs typeface="Arial"/>
              </a:rPr>
              <a:t>Disponibilizado link para instalação</a:t>
            </a:r>
            <a:endParaRPr lang="pt-BR" sz="2800" dirty="0">
              <a:ea typeface="+mn-lt"/>
              <a:cs typeface="+mn-lt"/>
            </a:endParaRPr>
          </a:p>
          <a:p>
            <a:r>
              <a:rPr lang="pt-BR" sz="2800" dirty="0">
                <a:ea typeface="+mn-lt"/>
                <a:cs typeface="+mn-lt"/>
              </a:rPr>
              <a:t>Perfil dos alunos:</a:t>
            </a:r>
          </a:p>
          <a:p>
            <a:pPr lvl="1"/>
            <a:r>
              <a:rPr lang="pt-BR" sz="2400" dirty="0">
                <a:ea typeface="+mn-lt"/>
                <a:cs typeface="+mn-lt"/>
              </a:rPr>
              <a:t>18 a 27 anos </a:t>
            </a:r>
          </a:p>
          <a:p>
            <a:pPr lvl="1"/>
            <a:r>
              <a:rPr lang="pt-BR" sz="2400" dirty="0">
                <a:ea typeface="+mn-lt"/>
                <a:cs typeface="+mn-lt"/>
              </a:rPr>
              <a:t>Apenas 2 conheciam ou já participaram de um clube de ciências</a:t>
            </a:r>
          </a:p>
          <a:p>
            <a:pPr lvl="1"/>
            <a:r>
              <a:rPr lang="pt-BR" sz="2400" dirty="0">
                <a:ea typeface="+mn-lt"/>
                <a:cs typeface="+mn-lt"/>
              </a:rPr>
              <a:t>Apenas 5 já utilizaram dispositivos móveis em uma saída a campo para coletar dados</a:t>
            </a:r>
          </a:p>
          <a:p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205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79218"/>
            <a:ext cx="8229600" cy="1143000"/>
          </a:xfrm>
        </p:spPr>
        <p:txBody>
          <a:bodyPr/>
          <a:lstStyle/>
          <a:p>
            <a:r>
              <a:rPr lang="pt-BR" dirty="0"/>
              <a:t>Análise dos Resultados</a:t>
            </a:r>
            <a:br>
              <a:rPr lang="pt-BR" dirty="0">
                <a:cs typeface="Arial"/>
              </a:rPr>
            </a:br>
            <a:r>
              <a:rPr lang="pt-BR" sz="2400" b="0" dirty="0"/>
              <a:t>Roteiro Mediador</a:t>
            </a:r>
            <a:endParaRPr lang="pt-BR" sz="2400" b="0" dirty="0">
              <a:ea typeface="+mj-lt"/>
              <a:cs typeface="+mj-lt"/>
            </a:endParaRPr>
          </a:p>
          <a:p>
            <a:r>
              <a:rPr lang="pt-BR" dirty="0"/>
              <a:t> </a:t>
            </a:r>
            <a:br>
              <a:rPr lang="pt-BR" dirty="0">
                <a:cs typeface="Arial"/>
              </a:rPr>
            </a:br>
            <a:endParaRPr lang="pt-BR" sz="3800" b="0" dirty="0">
              <a:ea typeface="+mj-lt"/>
              <a:cs typeface="+mj-lt"/>
            </a:endParaRPr>
          </a:p>
          <a:p>
            <a:endParaRPr lang="pt-BR" dirty="0">
              <a:cs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76869"/>
            <a:ext cx="8229600" cy="4680520"/>
          </a:xfrm>
        </p:spPr>
        <p:txBody>
          <a:bodyPr/>
          <a:lstStyle/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endParaRPr lang="pt-BR">
              <a:cs typeface="Arial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ED1C98-AABB-FCE5-20E2-A3677EF6D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89510"/>
              </p:ext>
            </p:extLst>
          </p:nvPr>
        </p:nvGraphicFramePr>
        <p:xfrm>
          <a:off x="255809" y="1621536"/>
          <a:ext cx="8632381" cy="4157246"/>
        </p:xfrm>
        <a:graphic>
          <a:graphicData uri="http://schemas.openxmlformats.org/drawingml/2006/table">
            <a:tbl>
              <a:tblPr firstRow="1" firstCol="1" bandRow="1"/>
              <a:tblGrid>
                <a:gridCol w="1012147">
                  <a:extLst>
                    <a:ext uri="{9D8B030D-6E8A-4147-A177-3AD203B41FA5}">
                      <a16:colId xmlns:a16="http://schemas.microsoft.com/office/drawing/2014/main" val="673838763"/>
                    </a:ext>
                  </a:extLst>
                </a:gridCol>
                <a:gridCol w="7620234">
                  <a:extLst>
                    <a:ext uri="{9D8B030D-6E8A-4147-A177-3AD203B41FA5}">
                      <a16:colId xmlns:a16="http://schemas.microsoft.com/office/drawing/2014/main" val="3642622602"/>
                    </a:ext>
                  </a:extLst>
                </a:gridCol>
              </a:tblGrid>
              <a:tr h="244544">
                <a:tc>
                  <a:txBody>
                    <a:bodyPr/>
                    <a:lstStyle/>
                    <a:p>
                      <a:pPr>
                        <a:tabLst>
                          <a:tab pos="681355" algn="l"/>
                        </a:tabLst>
                      </a:pPr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Ordem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Etapas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07647"/>
                  </a:ext>
                </a:extLst>
              </a:tr>
              <a:tr h="489088">
                <a:tc>
                  <a:txBody>
                    <a:bodyPr/>
                    <a:lstStyle/>
                    <a:p>
                      <a:pPr>
                        <a:tabLst>
                          <a:tab pos="681355" algn="l"/>
                        </a:tabLst>
                      </a:pPr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Abra o aplicativo ExploraHabitat, crie um usuário usando o mesmo e-mail anteriormente informado e tente seguir os passos descritos abaixo.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674075"/>
                  </a:ext>
                </a:extLst>
              </a:tr>
              <a:tr h="489088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Acessar a tela "Criar Tema" clicando no ícone de navegação no canto superior esquerdo. Definir um título e uma descrição para o tema e confirmar.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130225"/>
                  </a:ext>
                </a:extLst>
              </a:tr>
              <a:tr h="733631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Para o tema criado anteriormente, adicionar objetivos e para cada objetivo adicionar ao menos uma atividade. Na atividade adicionar o título, os recursos que serão utilizados e as perguntas que serão respondidas definindo o tipo da resposta esperada.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55838"/>
                  </a:ext>
                </a:extLst>
              </a:tr>
              <a:tr h="733631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Verificar se é possível modificar o tema, os objetivos e as atividades. Também é possível reordenar as atividades segurando a atividade e movendo para a posição desejada. Após realizar as alterações, salvar o tema clicando no ícone superior direito.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645748"/>
                  </a:ext>
                </a:extLst>
              </a:tr>
              <a:tr h="489088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Acessar a tela "Meus Temas" e localizar o tema criado. Expandir a flecha e verificar as opções apresentadas. Será possível editar, excluir, sincronizar ou copiar o tema.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939998"/>
                  </a:ext>
                </a:extLst>
              </a:tr>
              <a:tr h="489088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Realizar a sincronização de um tema, verificar se o código de compartilhamento do tema está sendo exibido na parte inferior do card.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526751"/>
                  </a:ext>
                </a:extLst>
              </a:tr>
              <a:tr h="489088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Após a sincronização, expandir a flecha e verificar as opções apresentadas. Será possível visualizar, copiar, exibir o QR </a:t>
                      </a:r>
                      <a:r>
                        <a:rPr lang="pt-BR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Code</a:t>
                      </a: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finalizar ou fechar o tema.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73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957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54836"/>
            <a:ext cx="8229600" cy="1143000"/>
          </a:xfrm>
        </p:spPr>
        <p:txBody>
          <a:bodyPr/>
          <a:lstStyle/>
          <a:p>
            <a:r>
              <a:rPr lang="pt-BR" dirty="0"/>
              <a:t>Análise dos Resultados</a:t>
            </a:r>
            <a:br>
              <a:rPr lang="pt-BR" dirty="0">
                <a:cs typeface="Arial"/>
              </a:rPr>
            </a:br>
            <a:r>
              <a:rPr lang="pt-BR" sz="2400" b="0" dirty="0"/>
              <a:t>Roteiro Clubista</a:t>
            </a:r>
            <a:endParaRPr lang="pt-BR" sz="2400" b="0" dirty="0">
              <a:ea typeface="+mj-lt"/>
              <a:cs typeface="+mj-lt"/>
            </a:endParaRPr>
          </a:p>
          <a:p>
            <a:r>
              <a:rPr lang="pt-BR" dirty="0"/>
              <a:t> </a:t>
            </a:r>
            <a:br>
              <a:rPr lang="pt-BR" dirty="0">
                <a:cs typeface="Arial"/>
              </a:rPr>
            </a:br>
            <a:endParaRPr lang="pt-BR" sz="3800" b="0" dirty="0">
              <a:ea typeface="+mj-lt"/>
              <a:cs typeface="+mj-lt"/>
            </a:endParaRPr>
          </a:p>
          <a:p>
            <a:endParaRPr lang="pt-BR" dirty="0">
              <a:cs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76869"/>
            <a:ext cx="8229600" cy="4680520"/>
          </a:xfrm>
        </p:spPr>
        <p:txBody>
          <a:bodyPr/>
          <a:lstStyle/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endParaRPr lang="pt-BR">
              <a:cs typeface="Arial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BD80933-B97F-69AF-4703-89B7D5057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78009"/>
              </p:ext>
            </p:extLst>
          </p:nvPr>
        </p:nvGraphicFramePr>
        <p:xfrm>
          <a:off x="457200" y="1476868"/>
          <a:ext cx="8229600" cy="4434895"/>
        </p:xfrm>
        <a:graphic>
          <a:graphicData uri="http://schemas.openxmlformats.org/drawingml/2006/table">
            <a:tbl>
              <a:tblPr firstRow="1" firstCol="1" bandRow="1"/>
              <a:tblGrid>
                <a:gridCol w="964921">
                  <a:extLst>
                    <a:ext uri="{9D8B030D-6E8A-4147-A177-3AD203B41FA5}">
                      <a16:colId xmlns:a16="http://schemas.microsoft.com/office/drawing/2014/main" val="1385386527"/>
                    </a:ext>
                  </a:extLst>
                </a:gridCol>
                <a:gridCol w="7264679">
                  <a:extLst>
                    <a:ext uri="{9D8B030D-6E8A-4147-A177-3AD203B41FA5}">
                      <a16:colId xmlns:a16="http://schemas.microsoft.com/office/drawing/2014/main" val="3481189400"/>
                    </a:ext>
                  </a:extLst>
                </a:gridCol>
              </a:tblGrid>
              <a:tr h="286795">
                <a:tc>
                  <a:txBody>
                    <a:bodyPr/>
                    <a:lstStyle/>
                    <a:p>
                      <a:pPr>
                        <a:tabLst>
                          <a:tab pos="681355" algn="l"/>
                        </a:tabLst>
                      </a:pPr>
                      <a:r>
                        <a:rPr lang="pt-BR" sz="1400" i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Ordem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Etapas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60620"/>
                  </a:ext>
                </a:extLst>
              </a:tr>
              <a:tr h="573588">
                <a:tc>
                  <a:txBody>
                    <a:bodyPr/>
                    <a:lstStyle/>
                    <a:p>
                      <a:pPr>
                        <a:tabLst>
                          <a:tab pos="681355" algn="l"/>
                        </a:tabLst>
                      </a:pPr>
                      <a:r>
                        <a:rPr lang="pt-BR" sz="1400" i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Abra o aplicativo ExploraHabitat, crie um usuário ou utilize o mesmo usuário do guia de Mediador e tente seguir os passos descritos abaixo.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06098"/>
                  </a:ext>
                </a:extLst>
              </a:tr>
              <a:tr h="573588">
                <a:tc>
                  <a:txBody>
                    <a:bodyPr/>
                    <a:lstStyle/>
                    <a:p>
                      <a:r>
                        <a:rPr lang="pt-BR" sz="1400" i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Acessar a tela "Temas" e clicar no botão na parte inferior direita da tela. Inserir o código ou ler o QR Code do tema criado anteriormente. Aguardar até que o tema seja sincronizado.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053261"/>
                  </a:ext>
                </a:extLst>
              </a:tr>
              <a:tr h="573588">
                <a:tc>
                  <a:txBody>
                    <a:bodyPr/>
                    <a:lstStyle/>
                    <a:p>
                      <a:r>
                        <a:rPr lang="pt-BR" sz="1400" i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Após a sincronização, expandir a flecha e verificar as opções apresentadas. Será possível executar e fechar o tema.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730067"/>
                  </a:ext>
                </a:extLst>
              </a:tr>
              <a:tr h="860382">
                <a:tc>
                  <a:txBody>
                    <a:bodyPr/>
                    <a:lstStyle/>
                    <a:p>
                      <a:r>
                        <a:rPr lang="pt-BR" sz="1400" i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Escolher um tema e clicar na opção de executar. Será direcionado para a tela de "Resposta", na qual possui duas abas, sendo a primeira a listagem de objetivos e suas atividades e a segunda o mapa da localização atual.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5866"/>
                  </a:ext>
                </a:extLst>
              </a:tr>
              <a:tr h="573588">
                <a:tc>
                  <a:txBody>
                    <a:bodyPr/>
                    <a:lstStyle/>
                    <a:p>
                      <a:r>
                        <a:rPr lang="pt-BR" sz="1400" i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Responder todas as atividades de todos os objetivos definidos. Acessar a segunda aba do mapa e verificar se foi adicionado o marcador de localização para as atividades respondidas.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086730"/>
                  </a:ext>
                </a:extLst>
              </a:tr>
              <a:tr h="860382">
                <a:tc>
                  <a:txBody>
                    <a:bodyPr/>
                    <a:lstStyle/>
                    <a:p>
                      <a:r>
                        <a:rPr lang="pt-BR" sz="1400" i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Após responder, salvar as respostas clicando no ícone no canto superior direito. Na tela "Temas", realize a sincronização das respostas. As respostas poderão ser visualizadas pelo Mediador, na tela de "Respostas" assim que o tema for finalizado.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4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50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57769"/>
            <a:ext cx="8229600" cy="1143000"/>
          </a:xfrm>
        </p:spPr>
        <p:txBody>
          <a:bodyPr/>
          <a:lstStyle/>
          <a:p>
            <a:r>
              <a:rPr lang="pt-BR" dirty="0"/>
              <a:t>Análise dos Resultados</a:t>
            </a:r>
            <a:br>
              <a:rPr lang="pt-BR" dirty="0">
                <a:cs typeface="Arial"/>
              </a:rPr>
            </a:br>
            <a:r>
              <a:rPr lang="pt-BR" sz="2400" b="0" dirty="0"/>
              <a:t>Pesquisa</a:t>
            </a:r>
            <a:endParaRPr lang="pt-BR" sz="2400" b="0" dirty="0">
              <a:ea typeface="+mj-lt"/>
              <a:cs typeface="+mj-lt"/>
            </a:endParaRPr>
          </a:p>
          <a:p>
            <a:r>
              <a:rPr lang="pt-BR" dirty="0"/>
              <a:t> </a:t>
            </a:r>
            <a:br>
              <a:rPr lang="pt-BR" dirty="0">
                <a:cs typeface="Arial"/>
              </a:rPr>
            </a:br>
            <a:endParaRPr lang="pt-BR" sz="3800" b="0" dirty="0">
              <a:ea typeface="+mj-lt"/>
              <a:cs typeface="+mj-lt"/>
            </a:endParaRPr>
          </a:p>
          <a:p>
            <a:endParaRPr lang="pt-BR" dirty="0">
              <a:cs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76869"/>
            <a:ext cx="8229600" cy="4680520"/>
          </a:xfrm>
        </p:spPr>
        <p:txBody>
          <a:bodyPr/>
          <a:lstStyle/>
          <a:p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endParaRPr lang="pt-BR" dirty="0">
              <a:cs typeface="Arial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AC7E26D-D2F0-4A70-9623-8C1A217AA521}"/>
              </a:ext>
            </a:extLst>
          </p:cNvPr>
          <p:cNvSpPr txBox="1">
            <a:spLocks/>
          </p:cNvSpPr>
          <p:nvPr/>
        </p:nvSpPr>
        <p:spPr bwMode="auto">
          <a:xfrm>
            <a:off x="609600" y="1629269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600" kern="0" dirty="0">
                <a:cs typeface="Arial"/>
              </a:rPr>
              <a:t>Em geral o aplicativo foi avaliado com boa usabilidade, navegabilidade e as interfaces foram consideradas amigáveis</a:t>
            </a:r>
          </a:p>
          <a:p>
            <a:r>
              <a:rPr lang="pt-BR" sz="2600" kern="0" dirty="0">
                <a:cs typeface="Arial"/>
              </a:rPr>
              <a:t>Cumpriu o objetivo em auxiliar atividades de saídas a campo</a:t>
            </a:r>
          </a:p>
          <a:p>
            <a:r>
              <a:rPr lang="pt-BR" sz="2600" kern="0" dirty="0">
                <a:cs typeface="Arial"/>
              </a:rPr>
              <a:t>Recomendariam para alguém que deseja realizar pesquisas em saídas a campo</a:t>
            </a:r>
          </a:p>
          <a:p>
            <a:r>
              <a:rPr lang="pt-BR" sz="2600" kern="0" dirty="0">
                <a:ea typeface="+mn-lt"/>
                <a:cs typeface="+mn-lt"/>
              </a:rPr>
              <a:t>Dificuldades em concluir os passos sem auxílio externo</a:t>
            </a:r>
          </a:p>
          <a:p>
            <a:pPr lvl="1"/>
            <a:r>
              <a:rPr lang="pt-BR" sz="2200" kern="0" dirty="0">
                <a:ea typeface="+mn-lt"/>
                <a:cs typeface="+mn-lt"/>
              </a:rPr>
              <a:t>9 usuários precisaram de três ou mais auxílios</a:t>
            </a:r>
            <a:endParaRPr lang="pt-BR" sz="2600" kern="0" dirty="0">
              <a:cs typeface="Arial"/>
            </a:endParaRPr>
          </a:p>
          <a:p>
            <a:endParaRPr lang="pt-BR" kern="0" dirty="0">
              <a:cs typeface="Arial"/>
            </a:endParaRPr>
          </a:p>
          <a:p>
            <a:endParaRPr lang="pt-BR" kern="0" dirty="0">
              <a:cs typeface="Arial"/>
            </a:endParaRPr>
          </a:p>
          <a:p>
            <a:pPr marL="0" indent="0">
              <a:buNone/>
            </a:pPr>
            <a:endParaRPr lang="pt-BR" kern="0" dirty="0">
              <a:cs typeface="Arial"/>
            </a:endParaRPr>
          </a:p>
          <a:p>
            <a:endParaRPr lang="pt-BR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7279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809" y="1079220"/>
            <a:ext cx="8229600" cy="1143000"/>
          </a:xfrm>
        </p:spPr>
        <p:txBody>
          <a:bodyPr/>
          <a:lstStyle/>
          <a:p>
            <a:r>
              <a:rPr lang="pt-BR" dirty="0"/>
              <a:t>Análise dos Resultados</a:t>
            </a:r>
            <a:br>
              <a:rPr lang="pt-BR" dirty="0">
                <a:cs typeface="Arial"/>
              </a:rPr>
            </a:br>
            <a:r>
              <a:rPr lang="pt-BR" sz="2400" b="0" dirty="0"/>
              <a:t>Avaliação dos usuários</a:t>
            </a:r>
            <a:endParaRPr lang="pt-BR" sz="2400" b="0" dirty="0">
              <a:ea typeface="+mj-lt"/>
              <a:cs typeface="+mj-lt"/>
            </a:endParaRPr>
          </a:p>
          <a:p>
            <a:r>
              <a:rPr lang="pt-BR" dirty="0"/>
              <a:t> </a:t>
            </a:r>
            <a:br>
              <a:rPr lang="pt-BR" dirty="0">
                <a:cs typeface="Arial"/>
              </a:rPr>
            </a:br>
            <a:endParaRPr lang="pt-BR" sz="3800" b="0" dirty="0">
              <a:ea typeface="+mj-lt"/>
              <a:cs typeface="+mj-lt"/>
            </a:endParaRPr>
          </a:p>
          <a:p>
            <a:endParaRPr lang="pt-BR" dirty="0">
              <a:cs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76869"/>
            <a:ext cx="8229600" cy="4680520"/>
          </a:xfrm>
        </p:spPr>
        <p:txBody>
          <a:bodyPr/>
          <a:lstStyle/>
          <a:p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endParaRPr lang="pt-BR" dirty="0">
              <a:cs typeface="Arial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AC7E26D-D2F0-4A70-9623-8C1A217AA521}"/>
              </a:ext>
            </a:extLst>
          </p:cNvPr>
          <p:cNvSpPr txBox="1">
            <a:spLocks/>
          </p:cNvSpPr>
          <p:nvPr/>
        </p:nvSpPr>
        <p:spPr bwMode="auto">
          <a:xfrm>
            <a:off x="609600" y="1629269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kern="0" dirty="0">
                <a:cs typeface="Arial"/>
              </a:rPr>
              <a:t>Alguns usuários apontaram falha ao sincronizar e visualizar as respostas</a:t>
            </a:r>
          </a:p>
          <a:p>
            <a:r>
              <a:rPr lang="pt-BR" sz="2400" kern="0" dirty="0">
                <a:cs typeface="Arial"/>
              </a:rPr>
              <a:t>Enunciado de perguntas longas não apareceram na tela</a:t>
            </a:r>
          </a:p>
          <a:p>
            <a:r>
              <a:rPr lang="pt-BR" sz="2400" kern="0" dirty="0">
                <a:cs typeface="Arial"/>
              </a:rPr>
              <a:t>“A interface está muito boa e intuitiva, respostas rápidas e sem muito tempo de demora, no geral é um aplicativo que para atividades de campo será muito útil para mapeamento de atividades e facilidade para acompanhar cada etapa da atividade”</a:t>
            </a:r>
          </a:p>
          <a:p>
            <a:r>
              <a:rPr lang="pt-BR" sz="2400" kern="0" dirty="0">
                <a:cs typeface="Arial"/>
              </a:rPr>
              <a:t>“Muito bem feito o aplicativo, tudo muito funcional e fácil de utilizar”</a:t>
            </a:r>
          </a:p>
          <a:p>
            <a:endParaRPr lang="pt-BR" kern="0" dirty="0">
              <a:cs typeface="Arial"/>
            </a:endParaRPr>
          </a:p>
          <a:p>
            <a:pPr marL="0" indent="0">
              <a:buNone/>
            </a:pPr>
            <a:endParaRPr lang="pt-BR" kern="0" dirty="0">
              <a:cs typeface="Arial"/>
            </a:endParaRPr>
          </a:p>
          <a:p>
            <a:endParaRPr lang="pt-BR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581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5344"/>
            <a:ext cx="8229600" cy="1143000"/>
          </a:xfrm>
        </p:spPr>
        <p:txBody>
          <a:bodyPr/>
          <a:lstStyle/>
          <a:p>
            <a:r>
              <a:rPr lang="pt-BR" dirty="0"/>
              <a:t>Análise dos Resultados</a:t>
            </a:r>
            <a:br>
              <a:rPr lang="pt-BR" sz="3200" dirty="0">
                <a:cs typeface="Arial"/>
              </a:rPr>
            </a:br>
            <a:r>
              <a:rPr lang="pt-BR" sz="2800" b="0" dirty="0"/>
              <a:t>Comparação correlatos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09BEE15-2DFC-0822-9157-0C8793111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65470"/>
              </p:ext>
            </p:extLst>
          </p:nvPr>
        </p:nvGraphicFramePr>
        <p:xfrm>
          <a:off x="313267" y="1486272"/>
          <a:ext cx="8517466" cy="4876800"/>
        </p:xfrm>
        <a:graphic>
          <a:graphicData uri="http://schemas.openxmlformats.org/drawingml/2006/table">
            <a:tbl>
              <a:tblPr firstRow="1" firstCol="1" bandRow="1"/>
              <a:tblGrid>
                <a:gridCol w="2231186">
                  <a:extLst>
                    <a:ext uri="{9D8B030D-6E8A-4147-A177-3AD203B41FA5}">
                      <a16:colId xmlns:a16="http://schemas.microsoft.com/office/drawing/2014/main" val="1381406562"/>
                    </a:ext>
                  </a:extLst>
                </a:gridCol>
                <a:gridCol w="1466980">
                  <a:extLst>
                    <a:ext uri="{9D8B030D-6E8A-4147-A177-3AD203B41FA5}">
                      <a16:colId xmlns:a16="http://schemas.microsoft.com/office/drawing/2014/main" val="2575744636"/>
                    </a:ext>
                  </a:extLst>
                </a:gridCol>
                <a:gridCol w="1853443">
                  <a:extLst>
                    <a:ext uri="{9D8B030D-6E8A-4147-A177-3AD203B41FA5}">
                      <a16:colId xmlns:a16="http://schemas.microsoft.com/office/drawing/2014/main" val="3576366396"/>
                    </a:ext>
                  </a:extLst>
                </a:gridCol>
                <a:gridCol w="1359133">
                  <a:extLst>
                    <a:ext uri="{9D8B030D-6E8A-4147-A177-3AD203B41FA5}">
                      <a16:colId xmlns:a16="http://schemas.microsoft.com/office/drawing/2014/main" val="2736028718"/>
                    </a:ext>
                  </a:extLst>
                </a:gridCol>
                <a:gridCol w="1606724">
                  <a:extLst>
                    <a:ext uri="{9D8B030D-6E8A-4147-A177-3AD203B41FA5}">
                      <a16:colId xmlns:a16="http://schemas.microsoft.com/office/drawing/2014/main" val="2530152173"/>
                    </a:ext>
                  </a:extLst>
                </a:gridCol>
              </a:tblGrid>
              <a:tr h="482971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Bet </a:t>
                      </a:r>
                      <a:r>
                        <a:rPr lang="pt-BR" sz="16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et al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(2004)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Mendonça </a:t>
                      </a:r>
                      <a:r>
                        <a:rPr lang="pt-BR" sz="16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et al. </a:t>
                      </a:r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(2018)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Rosa (2015)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ExploraHabitat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633476"/>
                  </a:ext>
                </a:extLst>
              </a:tr>
              <a:tr h="241485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Propósito educacional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189679"/>
                  </a:ext>
                </a:extLst>
              </a:tr>
              <a:tr h="241485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Saídas a campo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621881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Produção de conteúdo avaliativo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56512"/>
                  </a:ext>
                </a:extLst>
              </a:tr>
              <a:tr h="724456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Compartilhar informações entre os usuários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553544"/>
                  </a:ext>
                </a:extLst>
              </a:tr>
              <a:tr h="724456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Abordagem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Aprendizado em clube de ciências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Aprendizado em botânica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Incidentes ambientais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Aprendizado em clube de ciências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350001"/>
                  </a:ext>
                </a:extLst>
              </a:tr>
              <a:tr h="965941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Plataforma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Android e iOS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Android, Windows Phone e iOS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Android e iOS, mas validado apenas no Android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141174"/>
                  </a:ext>
                </a:extLst>
              </a:tr>
              <a:tr h="724456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Utilização da geolocalização do usuário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305484"/>
                  </a:ext>
                </a:extLst>
              </a:tr>
              <a:tr h="241485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Utilização de mapa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71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843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3200" dirty="0">
                <a:effectLst/>
                <a:ea typeface="Times New Roman" panose="02020603050405020304" pitchFamily="18" charset="0"/>
              </a:rPr>
              <a:t>O aplicativo atendeu o propósito em proporcionar uma melhor experiência de uso</a:t>
            </a:r>
          </a:p>
          <a:p>
            <a:pPr lvl="1"/>
            <a:r>
              <a:rPr lang="pt-BR" dirty="0">
                <a:effectLst/>
                <a:ea typeface="Times New Roman" panose="02020603050405020304" pitchFamily="18" charset="0"/>
              </a:rPr>
              <a:t>Boa usabilidade e interfaces amigáveis</a:t>
            </a:r>
          </a:p>
          <a:p>
            <a:pPr lvl="1"/>
            <a:r>
              <a:rPr lang="pt-BR" dirty="0">
                <a:effectLst/>
                <a:ea typeface="Times New Roman" panose="02020603050405020304" pitchFamily="18" charset="0"/>
              </a:rPr>
              <a:t>Permite </a:t>
            </a:r>
            <a:r>
              <a:rPr lang="pt-BR" dirty="0">
                <a:ea typeface="Times New Roman" panose="02020603050405020304" pitchFamily="18" charset="0"/>
              </a:rPr>
              <a:t>criar e executar vários temas simultaneamente</a:t>
            </a:r>
          </a:p>
          <a:p>
            <a:pPr lvl="1"/>
            <a:r>
              <a:rPr lang="pt-BR" dirty="0">
                <a:ea typeface="Times New Roman" panose="02020603050405020304" pitchFamily="18" charset="0"/>
              </a:rPr>
              <a:t>Customização completa das atividades</a:t>
            </a:r>
          </a:p>
          <a:p>
            <a:r>
              <a:rPr lang="pt-BR" dirty="0"/>
              <a:t>Dificuldades em entender o fluxo do aplicativo e problemas na visualização e sincronização das respostas</a:t>
            </a:r>
          </a:p>
          <a:p>
            <a:r>
              <a:rPr lang="pt-BR" dirty="0">
                <a:cs typeface="Arial"/>
              </a:rPr>
              <a:t>Flutter</a:t>
            </a:r>
          </a:p>
          <a:p>
            <a:pPr lvl="1"/>
            <a:r>
              <a:rPr lang="pt-BR" dirty="0" err="1">
                <a:cs typeface="Arial"/>
              </a:rPr>
              <a:t>Mobx</a:t>
            </a:r>
            <a:r>
              <a:rPr lang="pt-BR" dirty="0">
                <a:cs typeface="Arial"/>
              </a:rPr>
              <a:t>: Facilitou o controle do comportamento dos componentes</a:t>
            </a:r>
          </a:p>
          <a:p>
            <a:pPr lvl="1"/>
            <a:r>
              <a:rPr lang="pt-BR" dirty="0" err="1">
                <a:cs typeface="Arial"/>
              </a:rPr>
              <a:t>Provider</a:t>
            </a:r>
            <a:r>
              <a:rPr lang="pt-BR" dirty="0">
                <a:cs typeface="Arial"/>
              </a:rPr>
              <a:t> e </a:t>
            </a:r>
            <a:r>
              <a:rPr lang="pt-BR" dirty="0" err="1">
                <a:cs typeface="Arial"/>
              </a:rPr>
              <a:t>GetIt</a:t>
            </a:r>
            <a:r>
              <a:rPr lang="pt-BR" dirty="0">
                <a:cs typeface="Arial"/>
              </a:rPr>
              <a:t>: Melhor organização do código e melhor definição do que pode ser acessado entre os componentes</a:t>
            </a:r>
          </a:p>
          <a:p>
            <a:pPr lvl="1"/>
            <a:r>
              <a:rPr lang="pt-BR" dirty="0">
                <a:cs typeface="Arial"/>
              </a:rPr>
              <a:t>Flutter Material Design: Componentes visualmente agradáveis e padronização com a temática do aplicativo</a:t>
            </a:r>
          </a:p>
          <a:p>
            <a:pPr lvl="1"/>
            <a:r>
              <a:rPr lang="pt-BR" dirty="0" err="1">
                <a:cs typeface="Arial"/>
              </a:rPr>
              <a:t>Hive</a:t>
            </a:r>
            <a:r>
              <a:rPr lang="pt-BR" dirty="0">
                <a:cs typeface="Arial"/>
              </a:rPr>
              <a:t>: Eficaz em armazenar os dados localmente</a:t>
            </a:r>
          </a:p>
          <a:p>
            <a:r>
              <a:rPr lang="pt-BR" dirty="0">
                <a:cs typeface="Arial"/>
              </a:rPr>
              <a:t>Back4App e Parse Server</a:t>
            </a:r>
          </a:p>
          <a:p>
            <a:pPr lvl="1"/>
            <a:r>
              <a:rPr lang="pt-BR" dirty="0">
                <a:cs typeface="Arial"/>
              </a:rPr>
              <a:t>Criação fácil de um </a:t>
            </a:r>
            <a:r>
              <a:rPr lang="pt-BR" dirty="0" err="1">
                <a:cs typeface="Arial"/>
              </a:rPr>
              <a:t>backend</a:t>
            </a:r>
            <a:endParaRPr lang="pt-BR" dirty="0">
              <a:cs typeface="Arial"/>
            </a:endParaRPr>
          </a:p>
          <a:p>
            <a:pPr lvl="1"/>
            <a:r>
              <a:rPr lang="pt-BR" dirty="0">
                <a:cs typeface="Arial"/>
              </a:rPr>
              <a:t>Gerenciamento de banco de dados, arquivos e usuários</a:t>
            </a:r>
          </a:p>
          <a:p>
            <a:pPr lvl="1"/>
            <a:r>
              <a:rPr lang="pt-BR" dirty="0">
                <a:cs typeface="Arial"/>
              </a:rPr>
              <a:t>Funcionalidades não exploradas</a:t>
            </a:r>
          </a:p>
          <a:p>
            <a:pPr lvl="1"/>
            <a:endParaRPr lang="pt-BR" dirty="0">
              <a:cs typeface="Arial"/>
            </a:endParaRPr>
          </a:p>
          <a:p>
            <a:pPr lvl="1"/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effectLst/>
                <a:ea typeface="Times New Roman" panose="02020603050405020304" pitchFamily="18" charset="0"/>
              </a:rPr>
              <a:t>Limitações</a:t>
            </a:r>
          </a:p>
          <a:p>
            <a:pPr lvl="1"/>
            <a:r>
              <a:rPr lang="pt-BR" sz="2400" dirty="0">
                <a:cs typeface="Arial"/>
              </a:rPr>
              <a:t>Back4App plano gratuito com limitações mensais</a:t>
            </a:r>
          </a:p>
          <a:p>
            <a:pPr lvl="2"/>
            <a:r>
              <a:rPr lang="pt-BR" sz="2000" dirty="0">
                <a:cs typeface="Arial"/>
              </a:rPr>
              <a:t>Limite de requisições: 25.000</a:t>
            </a:r>
          </a:p>
          <a:p>
            <a:pPr lvl="2"/>
            <a:r>
              <a:rPr lang="pt-BR" sz="2000" dirty="0">
                <a:cs typeface="Arial"/>
              </a:rPr>
              <a:t>Banco de dados: 250mb</a:t>
            </a:r>
          </a:p>
          <a:p>
            <a:pPr lvl="2"/>
            <a:r>
              <a:rPr lang="pt-BR" sz="2000" dirty="0">
                <a:cs typeface="Arial"/>
              </a:rPr>
              <a:t>Armazenamento de arquivos: 1gb</a:t>
            </a:r>
          </a:p>
          <a:p>
            <a:pPr lvl="2"/>
            <a:r>
              <a:rPr lang="pt-BR" sz="2000" dirty="0">
                <a:cs typeface="Arial"/>
              </a:rPr>
              <a:t>Limite de upload 25mb por arquivo</a:t>
            </a:r>
          </a:p>
          <a:p>
            <a:pPr lvl="1"/>
            <a:r>
              <a:rPr lang="pt-BR" sz="2400" dirty="0">
                <a:cs typeface="Arial"/>
              </a:rPr>
              <a:t>Necessidade constante de persistir no Back4app e armazenar os dados na memória local</a:t>
            </a:r>
          </a:p>
          <a:p>
            <a:pPr lvl="1"/>
            <a:endParaRPr lang="pt-BR" dirty="0">
              <a:cs typeface="Arial"/>
            </a:endParaRPr>
          </a:p>
          <a:p>
            <a:pPr lvl="1"/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9905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5072691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pt-BR" dirty="0"/>
              <a:t>validar a utilização no sistema operacional iOS;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disponibilizar nas lojas de aplicativos para maior acessibilidade;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adicionar mais recursos do dispositivo móvel nas atividades do tema;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avaliar e otimizar a sincronização dos temas e das respostas;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melhorar o mapa para exibir mais detalhes da atividade realizada;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melhorar o mapa para que ao clicar em um marcador possua a opção de navegar até a atividade e vice-versa;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permitir um melhor gerenciamento do controle da conta do usuário;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permitir que o mediador possa avaliar as atividades realizadas;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permitir a criação de </a:t>
            </a:r>
            <a:r>
              <a:rPr lang="pt-BR" i="1" dirty="0"/>
              <a:t>templates</a:t>
            </a:r>
            <a:r>
              <a:rPr lang="pt-BR" dirty="0"/>
              <a:t> prontos para as atividades;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criar uma interface web para a criação e compartilhamento dos </a:t>
            </a:r>
            <a:r>
              <a:rPr lang="pt-BR" i="1" dirty="0"/>
              <a:t>templates</a:t>
            </a:r>
            <a:r>
              <a:rPr lang="pt-BR" dirty="0"/>
              <a:t>, fomentando a interação na comunidade dos clubes de ciências; 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adicionar novas formas de autenticação do usuário;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explorar os conceitos da aprendizagem ubíqua no aplicativo.</a:t>
            </a:r>
          </a:p>
        </p:txBody>
      </p:sp>
    </p:spTree>
    <p:extLst>
      <p:ext uri="{BB962C8B-B14F-4D97-AF65-F5344CB8AC3E}">
        <p14:creationId xmlns:p14="http://schemas.microsoft.com/office/powerpoint/2010/main" val="192222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223760" cy="4378424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cs typeface="Arial"/>
              </a:rPr>
              <a:t>Clube de ciências</a:t>
            </a:r>
          </a:p>
          <a:p>
            <a:pPr lvl="1"/>
            <a:r>
              <a:rPr lang="pt-BR" dirty="0">
                <a:cs typeface="Arial"/>
              </a:rPr>
              <a:t>Composto por mediadores e clubistas</a:t>
            </a:r>
          </a:p>
          <a:p>
            <a:pPr lvl="1"/>
            <a:r>
              <a:rPr lang="pt-BR" dirty="0">
                <a:cs typeface="Arial"/>
              </a:rPr>
              <a:t>Atividades para aprendizado científico</a:t>
            </a:r>
          </a:p>
          <a:p>
            <a:pPr lvl="2"/>
            <a:r>
              <a:rPr lang="pt-BR" dirty="0">
                <a:cs typeface="Arial"/>
              </a:rPr>
              <a:t>Trabalhos em equipes em projetos e estudos científicos</a:t>
            </a:r>
          </a:p>
          <a:p>
            <a:pPr lvl="2"/>
            <a:r>
              <a:rPr lang="pt-BR" dirty="0">
                <a:cs typeface="Arial"/>
              </a:rPr>
              <a:t>Atividades laboratoriais</a:t>
            </a:r>
          </a:p>
          <a:p>
            <a:pPr lvl="2"/>
            <a:r>
              <a:rPr lang="pt-BR" dirty="0">
                <a:cs typeface="Arial"/>
              </a:rPr>
              <a:t>Saídas a campo em acampamentos ou passeios científicos</a:t>
            </a:r>
          </a:p>
          <a:p>
            <a:pPr lvl="2"/>
            <a:r>
              <a:rPr lang="pt-BR" dirty="0">
                <a:cs typeface="Arial"/>
              </a:rPr>
              <a:t>Organização e implementação de campanhas</a:t>
            </a:r>
          </a:p>
          <a:p>
            <a:pPr lvl="2"/>
            <a:r>
              <a:rPr lang="pt-BR" dirty="0">
                <a:cs typeface="Arial"/>
              </a:rPr>
              <a:t>Organização de atividades culturais e recreativas </a:t>
            </a:r>
          </a:p>
          <a:p>
            <a:pPr lvl="2"/>
            <a:r>
              <a:rPr lang="pt-BR" dirty="0">
                <a:cs typeface="Arial"/>
              </a:rPr>
              <a:t>Organização e participação em atividades de divulgação, como feiras, conferências para clubistas e exposições </a:t>
            </a:r>
          </a:p>
          <a:p>
            <a:pPr lvl="2"/>
            <a:r>
              <a:rPr lang="pt-BR" dirty="0">
                <a:cs typeface="Arial"/>
              </a:rPr>
              <a:t>Atividades de colaboração com instituições comunitária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804618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4366"/>
            <a:ext cx="8229600" cy="1143000"/>
          </a:xfrm>
        </p:spPr>
        <p:txBody>
          <a:bodyPr/>
          <a:lstStyle/>
          <a:p>
            <a:r>
              <a:rPr lang="pt-BR" dirty="0"/>
              <a:t>Apresentação Prática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9651795-7429-28E4-2929-32117D68BFF7}"/>
              </a:ext>
            </a:extLst>
          </p:cNvPr>
          <p:cNvSpPr txBox="1"/>
          <p:nvPr/>
        </p:nvSpPr>
        <p:spPr>
          <a:xfrm>
            <a:off x="2286000" y="617196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qrfy.mobi/p/UiquB8Q</a:t>
            </a:r>
          </a:p>
        </p:txBody>
      </p:sp>
      <p:pic>
        <p:nvPicPr>
          <p:cNvPr id="14" name="Imagem 13" descr="Código QR&#10;&#10;Descrição gerada automaticamente">
            <a:extLst>
              <a:ext uri="{FF2B5EF4-FFF2-40B4-BE49-F238E27FC236}">
                <a16:creationId xmlns:a16="http://schemas.microsoft.com/office/drawing/2014/main" id="{E0D2CFA4-32CB-CB93-3002-C26ABADDBB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67" y="1024467"/>
            <a:ext cx="5037666" cy="50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88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4366"/>
            <a:ext cx="8229600" cy="1143000"/>
          </a:xfrm>
        </p:spPr>
        <p:txBody>
          <a:bodyPr/>
          <a:lstStyle/>
          <a:p>
            <a:r>
              <a:rPr lang="pt-BR" dirty="0"/>
              <a:t>Apresentação Prática</a:t>
            </a:r>
            <a:br>
              <a:rPr lang="pt-BR" dirty="0"/>
            </a:br>
            <a:r>
              <a:rPr lang="pt-BR" sz="2400" b="0" dirty="0">
                <a:effectLst/>
              </a:rPr>
              <a:t>Comparação</a:t>
            </a:r>
            <a:endParaRPr lang="pt-BR" b="0" dirty="0">
              <a:effectLst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64DDA2-EF30-798E-741F-5653F5D64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44" y="1573212"/>
            <a:ext cx="7162311" cy="46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15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4366"/>
            <a:ext cx="8229600" cy="1143000"/>
          </a:xfrm>
        </p:spPr>
        <p:txBody>
          <a:bodyPr/>
          <a:lstStyle/>
          <a:p>
            <a:r>
              <a:rPr lang="pt-BR" dirty="0"/>
              <a:t>Apresentação Prática</a:t>
            </a:r>
            <a:br>
              <a:rPr lang="pt-BR" dirty="0"/>
            </a:br>
            <a:r>
              <a:rPr lang="pt-BR" sz="2400" b="0" dirty="0">
                <a:effectLst/>
              </a:rPr>
              <a:t>Comparação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BCC183-0F7E-7B1C-009F-226C0534E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79" y="1565804"/>
            <a:ext cx="7108442" cy="45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0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4366"/>
            <a:ext cx="8229600" cy="1143000"/>
          </a:xfrm>
        </p:spPr>
        <p:txBody>
          <a:bodyPr/>
          <a:lstStyle/>
          <a:p>
            <a:r>
              <a:rPr lang="pt-BR" dirty="0"/>
              <a:t>Apresentação Prática</a:t>
            </a:r>
            <a:br>
              <a:rPr lang="pt-BR" dirty="0"/>
            </a:br>
            <a:r>
              <a:rPr lang="pt-BR" sz="2400" b="0" dirty="0">
                <a:effectLst/>
              </a:rPr>
              <a:t>Comparação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BCC183-0F7E-7B1C-009F-226C0534E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79" y="1565804"/>
            <a:ext cx="7108442" cy="45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83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4366"/>
            <a:ext cx="8229600" cy="1143000"/>
          </a:xfrm>
        </p:spPr>
        <p:txBody>
          <a:bodyPr/>
          <a:lstStyle/>
          <a:p>
            <a:r>
              <a:rPr lang="pt-BR" dirty="0"/>
              <a:t>Apresentação Prática</a:t>
            </a:r>
            <a:br>
              <a:rPr lang="pt-BR" dirty="0"/>
            </a:br>
            <a:r>
              <a:rPr lang="pt-BR" sz="2400" b="0" dirty="0">
                <a:effectLst/>
              </a:rPr>
              <a:t>Comparação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D958CE-C353-B38E-7125-4FB51165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58" y="1620308"/>
            <a:ext cx="7132683" cy="450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54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4366"/>
            <a:ext cx="8229600" cy="1143000"/>
          </a:xfrm>
        </p:spPr>
        <p:txBody>
          <a:bodyPr/>
          <a:lstStyle/>
          <a:p>
            <a:r>
              <a:rPr lang="pt-BR" dirty="0"/>
              <a:t>Apresentação Prática</a:t>
            </a:r>
            <a:br>
              <a:rPr lang="pt-BR" dirty="0"/>
            </a:br>
            <a:r>
              <a:rPr lang="pt-BR" sz="2400" b="0" dirty="0">
                <a:effectLst/>
              </a:rPr>
              <a:t>Comparação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A7CC99-9C0B-4569-25C2-683B33C5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93" y="1461028"/>
            <a:ext cx="7258814" cy="47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9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4366"/>
            <a:ext cx="8229600" cy="1143000"/>
          </a:xfrm>
        </p:spPr>
        <p:txBody>
          <a:bodyPr/>
          <a:lstStyle/>
          <a:p>
            <a:r>
              <a:rPr lang="pt-BR" dirty="0"/>
              <a:t>Apresentação Prática</a:t>
            </a:r>
            <a:br>
              <a:rPr lang="pt-BR" dirty="0"/>
            </a:br>
            <a:r>
              <a:rPr lang="pt-BR" sz="2400" b="0" dirty="0">
                <a:effectLst/>
              </a:rPr>
              <a:t>Comparação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7F3BF6-84FF-5334-5619-24AA930AD2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6"/>
          <a:stretch/>
        </p:blipFill>
        <p:spPr>
          <a:xfrm>
            <a:off x="1178471" y="1459970"/>
            <a:ext cx="6787058" cy="439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94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4366"/>
            <a:ext cx="8229600" cy="1143000"/>
          </a:xfrm>
        </p:spPr>
        <p:txBody>
          <a:bodyPr/>
          <a:lstStyle/>
          <a:p>
            <a:r>
              <a:rPr lang="pt-BR" dirty="0"/>
              <a:t>Apresentação Prática</a:t>
            </a:r>
            <a:br>
              <a:rPr lang="pt-BR" dirty="0"/>
            </a:br>
            <a:r>
              <a:rPr lang="pt-BR" sz="2400" b="0" dirty="0">
                <a:effectLst/>
              </a:rPr>
              <a:t>Comparação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B5B104-E9F7-A6F6-8CBF-491879D7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02" y="1367366"/>
            <a:ext cx="7019396" cy="45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39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4366"/>
            <a:ext cx="8229600" cy="1143000"/>
          </a:xfrm>
        </p:spPr>
        <p:txBody>
          <a:bodyPr/>
          <a:lstStyle/>
          <a:p>
            <a:r>
              <a:rPr lang="pt-BR" dirty="0"/>
              <a:t>Apresentação Prática</a:t>
            </a:r>
            <a:br>
              <a:rPr lang="pt-BR" dirty="0"/>
            </a:br>
            <a:r>
              <a:rPr lang="pt-BR" sz="2400" b="0" dirty="0">
                <a:effectLst/>
              </a:rPr>
              <a:t>Comparação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87DE55-091B-1D0C-5DE8-9AFCA7084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580581"/>
            <a:ext cx="8801100" cy="255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3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cs typeface="Arial"/>
              </a:rPr>
              <a:t>Aplicativo </a:t>
            </a:r>
            <a:r>
              <a:rPr lang="pt-BR" dirty="0" err="1">
                <a:cs typeface="Arial"/>
              </a:rPr>
              <a:t>ExploraHabitat</a:t>
            </a:r>
            <a:r>
              <a:rPr lang="pt-BR" dirty="0">
                <a:cs typeface="Arial"/>
              </a:rPr>
              <a:t> (KORBES; 2021)</a:t>
            </a:r>
          </a:p>
          <a:p>
            <a:pPr lvl="1"/>
            <a:r>
              <a:rPr lang="pt-BR" dirty="0">
                <a:cs typeface="Arial"/>
              </a:rPr>
              <a:t>Flutter</a:t>
            </a:r>
          </a:p>
          <a:p>
            <a:pPr lvl="1"/>
            <a:r>
              <a:rPr lang="pt-BR" dirty="0">
                <a:cs typeface="Arial"/>
              </a:rPr>
              <a:t>Auxiliar saídas a campo</a:t>
            </a:r>
          </a:p>
          <a:p>
            <a:pPr lvl="1"/>
            <a:r>
              <a:rPr lang="pt-BR" dirty="0">
                <a:cs typeface="Arial"/>
              </a:rPr>
              <a:t>Desenvolver autonomia e lado investigativo do clubista</a:t>
            </a:r>
          </a:p>
          <a:p>
            <a:pPr lvl="1"/>
            <a:r>
              <a:rPr lang="pt-BR" dirty="0">
                <a:cs typeface="Arial"/>
              </a:rPr>
              <a:t>Utiliza recursos dos dispositivos móveis para simular instrumentos de uso comum na realização das atividades de um Clubista</a:t>
            </a:r>
          </a:p>
          <a:p>
            <a:pPr lvl="1"/>
            <a:r>
              <a:rPr lang="pt-BR" dirty="0">
                <a:cs typeface="Arial"/>
              </a:rPr>
              <a:t>Falta de um design mais atrativo e amigável</a:t>
            </a:r>
          </a:p>
          <a:p>
            <a:pPr lvl="1"/>
            <a:r>
              <a:rPr lang="pt-BR" dirty="0">
                <a:cs typeface="Arial"/>
              </a:rPr>
              <a:t>Flutter pouco explorado</a:t>
            </a:r>
          </a:p>
          <a:p>
            <a:pPr lvl="1"/>
            <a:r>
              <a:rPr lang="pt-BR" dirty="0">
                <a:cs typeface="Arial"/>
              </a:rPr>
              <a:t>Utiliza Google Drive para armazenar as informações</a:t>
            </a:r>
          </a:p>
        </p:txBody>
      </p:sp>
    </p:spTree>
    <p:extLst>
      <p:ext uri="{BB962C8B-B14F-4D97-AF65-F5344CB8AC3E}">
        <p14:creationId xmlns:p14="http://schemas.microsoft.com/office/powerpoint/2010/main" val="1780420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4366"/>
            <a:ext cx="8229600" cy="1143000"/>
          </a:xfrm>
        </p:spPr>
        <p:txBody>
          <a:bodyPr/>
          <a:lstStyle/>
          <a:p>
            <a:r>
              <a:rPr lang="pt-BR" dirty="0"/>
              <a:t>Apresentação Prática</a:t>
            </a:r>
            <a:br>
              <a:rPr lang="pt-BR" dirty="0"/>
            </a:br>
            <a:r>
              <a:rPr lang="pt-BR" sz="2400" b="0" dirty="0">
                <a:effectLst/>
              </a:rPr>
              <a:t>Comparação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4128CA-DA88-59B7-DA89-72742E4C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85" y="1437746"/>
            <a:ext cx="7213029" cy="46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66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4366"/>
            <a:ext cx="8229600" cy="1143000"/>
          </a:xfrm>
        </p:spPr>
        <p:txBody>
          <a:bodyPr/>
          <a:lstStyle/>
          <a:p>
            <a:r>
              <a:rPr lang="pt-BR" dirty="0"/>
              <a:t>Apresentação Prática</a:t>
            </a:r>
            <a:br>
              <a:rPr lang="pt-BR" dirty="0"/>
            </a:br>
            <a:r>
              <a:rPr lang="pt-BR" sz="2400" b="0" dirty="0">
                <a:effectLst/>
              </a:rPr>
              <a:t>Comparação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6BE8F9-788C-F42B-D6F9-972164D8E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59" y="1568450"/>
            <a:ext cx="6825281" cy="44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6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 fontScale="92500"/>
          </a:bodyPr>
          <a:lstStyle/>
          <a:p>
            <a:r>
              <a:rPr lang="pt-BR" sz="2400" b="1" dirty="0">
                <a:ea typeface="+mn-lt"/>
                <a:cs typeface="+mn-lt"/>
              </a:rPr>
              <a:t>Objetivo geral: </a:t>
            </a:r>
            <a:r>
              <a:rPr lang="pt-BR" sz="2400" dirty="0">
                <a:ea typeface="+mn-lt"/>
                <a:cs typeface="+mn-lt"/>
              </a:rPr>
              <a:t>Estender o aplicativo </a:t>
            </a:r>
            <a:r>
              <a:rPr lang="pt-BR" sz="2400" dirty="0" err="1">
                <a:ea typeface="+mn-lt"/>
                <a:cs typeface="+mn-lt"/>
              </a:rPr>
              <a:t>ExploraHabitat</a:t>
            </a:r>
            <a:r>
              <a:rPr lang="pt-BR" sz="2400" dirty="0">
                <a:ea typeface="+mn-lt"/>
                <a:cs typeface="+mn-lt"/>
              </a:rPr>
              <a:t> (KORBES, 2021) proporcionando uma melhor experiência de uso com a modernização da interface e uma melhor arquitetura no desenvolvimento do aplicativo</a:t>
            </a:r>
          </a:p>
          <a:p>
            <a:r>
              <a:rPr lang="pt-BR" sz="2400" b="1" dirty="0">
                <a:cs typeface="Arial"/>
              </a:rPr>
              <a:t>Objetivos específicos:</a:t>
            </a:r>
          </a:p>
          <a:p>
            <a:pPr marL="457200" lvl="1" indent="0">
              <a:buNone/>
            </a:pPr>
            <a:r>
              <a:rPr lang="pt-BR" sz="2400" dirty="0">
                <a:ea typeface="+mn-lt"/>
                <a:cs typeface="+mn-lt"/>
              </a:rPr>
              <a:t>a) disponibilizar uma estrutura utilizando um gerenciador de estados e um injetor de dependências para atingir uma arquitetura consistente e fácil de ser utilizada</a:t>
            </a:r>
          </a:p>
          <a:p>
            <a:pPr marL="457200" lvl="1" indent="0">
              <a:buNone/>
            </a:pPr>
            <a:r>
              <a:rPr lang="pt-BR" sz="2400" dirty="0">
                <a:ea typeface="+mn-lt"/>
                <a:cs typeface="+mn-lt"/>
              </a:rPr>
              <a:t>b) disponibilizar uma estrutura utilizando o site Back4App e o Parse Server do Flutter para autenticação e armazenamento</a:t>
            </a:r>
          </a:p>
          <a:p>
            <a:pPr marL="457200" lvl="1" indent="0">
              <a:buNone/>
            </a:pPr>
            <a:r>
              <a:rPr lang="pt-BR" sz="2400" dirty="0">
                <a:ea typeface="+mn-lt"/>
                <a:cs typeface="+mn-lt"/>
              </a:rPr>
              <a:t>c) avaliar a usabilidade do aplicativo com os usuários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700" dirty="0"/>
              <a:t>Fundamentação Teórica</a:t>
            </a:r>
            <a:br>
              <a:rPr lang="pt-BR" sz="3700" dirty="0"/>
            </a:br>
            <a:r>
              <a:rPr lang="pt-BR" sz="3700" dirty="0"/>
              <a:t> </a:t>
            </a:r>
            <a:r>
              <a:rPr lang="pt-BR" sz="2400" b="0" dirty="0"/>
              <a:t>Gerenciamento de estados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67344" cy="4525963"/>
          </a:xfrm>
        </p:spPr>
        <p:txBody>
          <a:bodyPr wrap="square" anchor="t"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2800" dirty="0"/>
              <a:t>Gerenciamento de estados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Comportamento dos componentes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 err="1"/>
              <a:t>MobX</a:t>
            </a: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800" dirty="0"/>
              <a:t>Injeção de dependências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kern="0" dirty="0">
                <a:cs typeface="Arial"/>
              </a:rPr>
              <a:t>Separar os componentes de ter dependências diretas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kern="0" dirty="0" err="1">
                <a:cs typeface="Arial"/>
              </a:rPr>
              <a:t>Provider</a:t>
            </a:r>
            <a:endParaRPr lang="pt-BR" sz="2400" kern="0" dirty="0">
              <a:cs typeface="Arial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 err="1">
                <a:cs typeface="Arial"/>
              </a:rPr>
              <a:t>GetIt</a:t>
            </a:r>
            <a:endParaRPr lang="pt-BR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800" b="0" dirty="0"/>
              <a:t>Back4App e Parse Server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b="0" dirty="0" err="1">
                <a:cs typeface="Arial"/>
              </a:rPr>
              <a:t>Backend</a:t>
            </a:r>
            <a:r>
              <a:rPr lang="pt-BR" sz="2400" b="0" dirty="0">
                <a:cs typeface="Arial"/>
              </a:rPr>
              <a:t> as a Service (</a:t>
            </a:r>
            <a:r>
              <a:rPr lang="pt-BR" sz="2400" b="0" dirty="0" err="1">
                <a:cs typeface="Arial"/>
              </a:rPr>
              <a:t>BaaS</a:t>
            </a:r>
            <a:r>
              <a:rPr lang="pt-BR" sz="2400" b="0" dirty="0">
                <a:cs typeface="Arial"/>
              </a:rPr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b="0" dirty="0">
                <a:cs typeface="Arial"/>
              </a:rPr>
              <a:t>Plataforma Parse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b="0" dirty="0">
                <a:cs typeface="Arial"/>
              </a:rPr>
              <a:t>Gerenciamento de banco de dados, arquivos e usuários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sz="2400" b="0" dirty="0">
              <a:cs typeface="Arial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pt-BR" sz="2400" kern="0" dirty="0">
              <a:cs typeface="Arial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2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914400" lvl="2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80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47500" lnSpcReduction="20000"/>
          </a:bodyPr>
          <a:lstStyle/>
          <a:p>
            <a:r>
              <a:rPr lang="pt-BR" sz="3800" dirty="0">
                <a:latin typeface="+mj-lt"/>
                <a:cs typeface="Arial"/>
              </a:rPr>
              <a:t>Bet et al. (2004)</a:t>
            </a:r>
          </a:p>
          <a:p>
            <a:pPr lvl="1"/>
            <a:r>
              <a:rPr lang="pt-BR" sz="3800" dirty="0">
                <a:latin typeface="+mj-lt"/>
                <a:ea typeface="+mn-lt"/>
                <a:cs typeface="+mn-lt"/>
              </a:rPr>
              <a:t>Simular o ambiente do Clube de Ciências no meio virtual</a:t>
            </a:r>
          </a:p>
          <a:p>
            <a:pPr lvl="1"/>
            <a:r>
              <a:rPr lang="pt-BR" sz="3800" dirty="0">
                <a:latin typeface="+mj-lt"/>
                <a:ea typeface="+mn-lt"/>
                <a:cs typeface="+mn-lt"/>
              </a:rPr>
              <a:t>Publicar pesquisas feitas nas escolas</a:t>
            </a:r>
          </a:p>
          <a:p>
            <a:pPr lvl="1"/>
            <a:r>
              <a:rPr lang="pt-BR" sz="3800" dirty="0">
                <a:latin typeface="+mj-lt"/>
                <a:ea typeface="+mn-lt"/>
                <a:cs typeface="+mn-lt"/>
              </a:rPr>
              <a:t>Simular experimentos relacionados com as disciplinas que fazem parte do clube</a:t>
            </a:r>
          </a:p>
          <a:p>
            <a:pPr lvl="1"/>
            <a:r>
              <a:rPr lang="pt-BR" sz="3800" dirty="0">
                <a:latin typeface="+mj-lt"/>
                <a:ea typeface="+mn-lt"/>
                <a:cs typeface="+mn-lt"/>
              </a:rPr>
              <a:t>Responder testes para avaliação do conhecimento dos usuários</a:t>
            </a:r>
          </a:p>
          <a:p>
            <a:pPr marL="457200" lvl="1" indent="0">
              <a:buNone/>
            </a:pPr>
            <a:endParaRPr lang="pt-BR" sz="3800" dirty="0">
              <a:latin typeface="+mj-lt"/>
              <a:ea typeface="+mn-lt"/>
              <a:cs typeface="+mn-lt"/>
            </a:endParaRPr>
          </a:p>
          <a:p>
            <a:r>
              <a:rPr lang="pt-BR" sz="3800" dirty="0">
                <a:latin typeface="+mj-lt"/>
                <a:ea typeface="+mn-lt"/>
                <a:cs typeface="+mn-lt"/>
              </a:rPr>
              <a:t>Rosa (2015)</a:t>
            </a:r>
          </a:p>
          <a:p>
            <a:pPr lvl="1"/>
            <a:r>
              <a:rPr lang="pt-BR" sz="3800" dirty="0">
                <a:latin typeface="+mj-lt"/>
                <a:ea typeface="Times New Roman" panose="02020603050405020304" pitchFamily="18" charset="0"/>
              </a:rPr>
              <a:t>Registro de incidentes ambientais</a:t>
            </a:r>
          </a:p>
          <a:p>
            <a:pPr lvl="1"/>
            <a:r>
              <a:rPr lang="pt-BR" sz="3800" dirty="0">
                <a:latin typeface="+mj-lt"/>
                <a:ea typeface="+mn-lt"/>
                <a:cs typeface="+mn-lt"/>
              </a:rPr>
              <a:t>Apresentar os incidentes ambientais próximos em um mapa</a:t>
            </a:r>
          </a:p>
          <a:p>
            <a:pPr lvl="1"/>
            <a:r>
              <a:rPr lang="pt-BR" sz="3800" dirty="0">
                <a:latin typeface="+mj-lt"/>
                <a:ea typeface="+mn-lt"/>
                <a:cs typeface="+mn-lt"/>
              </a:rPr>
              <a:t>Possibilitar que outros usuários apoiem e comentem nos incidentes</a:t>
            </a:r>
          </a:p>
          <a:p>
            <a:pPr lvl="1"/>
            <a:r>
              <a:rPr lang="pt-BR" sz="3800" dirty="0">
                <a:latin typeface="+mj-lt"/>
                <a:ea typeface="+mn-lt"/>
                <a:cs typeface="+mn-lt"/>
              </a:rPr>
              <a:t>Permitir que uma entidade assuma um incidente e seja resolvido</a:t>
            </a:r>
          </a:p>
          <a:p>
            <a:pPr marL="457200" lvl="1" indent="0">
              <a:buNone/>
            </a:pPr>
            <a:endParaRPr lang="pt-BR" sz="3800" dirty="0">
              <a:latin typeface="+mj-lt"/>
              <a:ea typeface="+mn-lt"/>
              <a:cs typeface="+mn-lt"/>
            </a:endParaRPr>
          </a:p>
          <a:p>
            <a:r>
              <a:rPr lang="pt-BR" sz="3800" dirty="0">
                <a:latin typeface="+mj-lt"/>
                <a:ea typeface="+mn-lt"/>
                <a:cs typeface="+mn-lt"/>
              </a:rPr>
              <a:t>Mendonça et al. (2018)</a:t>
            </a:r>
            <a:endParaRPr lang="pt-BR" sz="3800" dirty="0">
              <a:latin typeface="+mj-lt"/>
              <a:cs typeface="Arial"/>
            </a:endParaRPr>
          </a:p>
          <a:p>
            <a:pPr lvl="1"/>
            <a:r>
              <a:rPr lang="pt-BR" sz="3800" dirty="0">
                <a:latin typeface="+mj-lt"/>
                <a:ea typeface="+mn-lt"/>
                <a:cs typeface="+mn-lt"/>
              </a:rPr>
              <a:t>Contribuir no processo de ensino e aprendizagem de botânica</a:t>
            </a:r>
          </a:p>
          <a:p>
            <a:pPr lvl="1"/>
            <a:r>
              <a:rPr lang="pt-BR" sz="3800" dirty="0">
                <a:latin typeface="+mj-lt"/>
                <a:ea typeface="+mn-lt"/>
                <a:cs typeface="+mn-lt"/>
              </a:rPr>
              <a:t>Criar conteúdo de aprendizado associados às plantas</a:t>
            </a:r>
          </a:p>
          <a:p>
            <a:pPr lvl="1"/>
            <a:r>
              <a:rPr lang="pt-BR" sz="3800" dirty="0">
                <a:latin typeface="+mj-lt"/>
                <a:ea typeface="+mn-lt"/>
                <a:cs typeface="+mn-lt"/>
              </a:rPr>
              <a:t>Avaliar o conhecimento do aluno ao procurar as plantas associadas ao conteúdo</a:t>
            </a:r>
          </a:p>
          <a:p>
            <a:pPr lvl="1"/>
            <a:r>
              <a:rPr lang="pt-BR" sz="3800" dirty="0">
                <a:latin typeface="+mj-lt"/>
                <a:ea typeface="+mn-lt"/>
                <a:cs typeface="+mn-lt"/>
              </a:rPr>
              <a:t>Identificar a planta correta com base no GPS do aluno</a:t>
            </a:r>
          </a:p>
          <a:p>
            <a:pPr lvl="1"/>
            <a:endParaRPr lang="pt-BR" dirty="0">
              <a:cs typeface="Arial"/>
            </a:endParaRPr>
          </a:p>
          <a:p>
            <a:pPr lvl="1"/>
            <a:endParaRPr lang="pt-BR" dirty="0">
              <a:cs typeface="Arial"/>
            </a:endParaRPr>
          </a:p>
          <a:p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10036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  <a:endParaRPr lang="pt-BR" sz="2400" b="0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  <a:br>
              <a:rPr lang="pt-BR" dirty="0"/>
            </a:br>
            <a:r>
              <a:rPr lang="pt-BR" sz="2400" b="0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>
              <a:cs typeface="Arial"/>
            </a:endParaRPr>
          </a:p>
          <a:p>
            <a:endParaRPr 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71A95DD-DB6B-F558-8F6C-662D237CD0DE}"/>
              </a:ext>
            </a:extLst>
          </p:cNvPr>
          <p:cNvGraphicFramePr>
            <a:graphicFrameLocks noGrp="1"/>
          </p:cNvGraphicFramePr>
          <p:nvPr/>
        </p:nvGraphicFramePr>
        <p:xfrm>
          <a:off x="626040" y="1617864"/>
          <a:ext cx="8071104" cy="3540479"/>
        </p:xfrm>
        <a:graphic>
          <a:graphicData uri="http://schemas.openxmlformats.org/drawingml/2006/table">
            <a:tbl>
              <a:tblPr firstRow="1" firstCol="1" bandRow="1"/>
              <a:tblGrid>
                <a:gridCol w="8071104">
                  <a:extLst>
                    <a:ext uri="{9D8B030D-6E8A-4147-A177-3AD203B41FA5}">
                      <a16:colId xmlns:a16="http://schemas.microsoft.com/office/drawing/2014/main" val="860269242"/>
                    </a:ext>
                  </a:extLst>
                </a:gridCol>
              </a:tblGrid>
              <a:tr h="357149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RF01 - permitir a criação de um novo usuário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425528"/>
                  </a:ext>
                </a:extLst>
              </a:tr>
              <a:tr h="357149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RF02 - permitir a autenticação do usuário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252873"/>
                  </a:ext>
                </a:extLst>
              </a:tr>
              <a:tr h="357149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RF03 - permitir o cadastro de um tema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22335"/>
                  </a:ext>
                </a:extLst>
              </a:tr>
              <a:tr h="357149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RF04 - permitir o gerenciamento de um tema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61822"/>
                  </a:ext>
                </a:extLst>
              </a:tr>
              <a:tr h="342916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RF05 - permitir o cadastro de objetivos específicos vinculados ao tema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302525"/>
                  </a:ext>
                </a:extLst>
              </a:tr>
              <a:tr h="357149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RF06 - permitir o cadastro atividades vinculadas aos objetivos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927849"/>
                  </a:ext>
                </a:extLst>
              </a:tr>
              <a:tr h="357149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RF07 - permitir a sincronização de um tema criado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728622"/>
                  </a:ext>
                </a:extLst>
              </a:tr>
              <a:tr h="357149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RF08 - permitir a busca de um tema sincronizado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307246"/>
                  </a:ext>
                </a:extLst>
              </a:tr>
              <a:tr h="340371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RF09 - permitir o envio de respostas para um tema sincronizado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369446"/>
                  </a:ext>
                </a:extLst>
              </a:tr>
              <a:tr h="357149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RF10 - permitir a busca de respostas enviadas para um tema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79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30077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1895</Words>
  <Application>Microsoft Office PowerPoint</Application>
  <PresentationFormat>Apresentação na tela (4:3)</PresentationFormat>
  <Paragraphs>307</Paragraphs>
  <Slides>41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4" baseType="lpstr">
      <vt:lpstr>Arial</vt:lpstr>
      <vt:lpstr>Calibri</vt:lpstr>
      <vt:lpstr>Design padrão</vt:lpstr>
      <vt:lpstr>EXPLORAHABITAT: UM PROJETO PARA AUXILIAR AS SAÍDAS A CAMPO DOS CLUBES DE CIÊNCIAS</vt:lpstr>
      <vt:lpstr>Roteiro</vt:lpstr>
      <vt:lpstr>Introdução</vt:lpstr>
      <vt:lpstr>Introdução</vt:lpstr>
      <vt:lpstr>Objetivos</vt:lpstr>
      <vt:lpstr>Fundamentação Teórica  Gerenciamento de estados</vt:lpstr>
      <vt:lpstr>Trabalhos Correlatos</vt:lpstr>
      <vt:lpstr>Especificação</vt:lpstr>
      <vt:lpstr>Especificação Requisitos Funcionais</vt:lpstr>
      <vt:lpstr>Especificação Requisitos Não Funcionais</vt:lpstr>
      <vt:lpstr>Apresentação do PowerPoint</vt:lpstr>
      <vt:lpstr>Apresentação do PowerPoint</vt:lpstr>
      <vt:lpstr>Apresentação do PowerPoint</vt:lpstr>
      <vt:lpstr>Apresentação do PowerPoint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Análise dos Resultados Testes com Usuários    </vt:lpstr>
      <vt:lpstr>Análise dos Resultados Roteiro Mediador    </vt:lpstr>
      <vt:lpstr>Análise dos Resultados Roteiro Clubista    </vt:lpstr>
      <vt:lpstr>Análise dos Resultados Pesquisa    </vt:lpstr>
      <vt:lpstr>Análise dos Resultados Avaliação dos usuários    </vt:lpstr>
      <vt:lpstr>Análise dos Resultados Comparação correlatos</vt:lpstr>
      <vt:lpstr>Conclusões</vt:lpstr>
      <vt:lpstr>Conclusões</vt:lpstr>
      <vt:lpstr>Sugestões</vt:lpstr>
      <vt:lpstr>Obrigado!</vt:lpstr>
      <vt:lpstr>Apresentação Prática</vt:lpstr>
      <vt:lpstr>Apresentação Prática Comparação</vt:lpstr>
      <vt:lpstr>Apresentação Prática Comparação</vt:lpstr>
      <vt:lpstr>Apresentação Prática Comparação</vt:lpstr>
      <vt:lpstr>Apresentação Prática Comparação</vt:lpstr>
      <vt:lpstr>Apresentação Prática Comparação</vt:lpstr>
      <vt:lpstr>Apresentação Prática Comparação</vt:lpstr>
      <vt:lpstr>Apresentação Prática Comparação</vt:lpstr>
      <vt:lpstr>Apresentação Prática Comparação</vt:lpstr>
      <vt:lpstr>Apresentação Prática Comparação</vt:lpstr>
      <vt:lpstr>Apresentação Prática Comparação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Matheus Soares Lima</cp:lastModifiedBy>
  <cp:revision>103</cp:revision>
  <dcterms:created xsi:type="dcterms:W3CDTF">2012-05-08T00:10:24Z</dcterms:created>
  <dcterms:modified xsi:type="dcterms:W3CDTF">2022-07-07T16:22:04Z</dcterms:modified>
</cp:coreProperties>
</file>