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04" r:id="rId3"/>
    <p:sldId id="259" r:id="rId4"/>
    <p:sldId id="260" r:id="rId5"/>
    <p:sldId id="261" r:id="rId6"/>
    <p:sldId id="270" r:id="rId7"/>
    <p:sldId id="269" r:id="rId8"/>
    <p:sldId id="262" r:id="rId9"/>
    <p:sldId id="288" r:id="rId10"/>
    <p:sldId id="271" r:id="rId11"/>
    <p:sldId id="290" r:id="rId12"/>
    <p:sldId id="292" r:id="rId13"/>
    <p:sldId id="272" r:id="rId14"/>
    <p:sldId id="291" r:id="rId15"/>
    <p:sldId id="293" r:id="rId16"/>
    <p:sldId id="263" r:id="rId17"/>
    <p:sldId id="273" r:id="rId18"/>
    <p:sldId id="264" r:id="rId19"/>
    <p:sldId id="274" r:id="rId20"/>
    <p:sldId id="275" r:id="rId21"/>
    <p:sldId id="276" r:id="rId22"/>
    <p:sldId id="282" r:id="rId23"/>
    <p:sldId id="283" r:id="rId24"/>
    <p:sldId id="286" r:id="rId25"/>
    <p:sldId id="287" r:id="rId26"/>
    <p:sldId id="284" r:id="rId27"/>
    <p:sldId id="295" r:id="rId28"/>
    <p:sldId id="296" r:id="rId29"/>
    <p:sldId id="279" r:id="rId30"/>
    <p:sldId id="294" r:id="rId31"/>
    <p:sldId id="285" r:id="rId32"/>
    <p:sldId id="297" r:id="rId33"/>
    <p:sldId id="280" r:id="rId34"/>
    <p:sldId id="298" r:id="rId35"/>
    <p:sldId id="299" r:id="rId36"/>
    <p:sldId id="300" r:id="rId37"/>
    <p:sldId id="302" r:id="rId38"/>
    <p:sldId id="305" r:id="rId39"/>
    <p:sldId id="301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59" d="100"/>
          <a:sy n="59" d="100"/>
        </p:scale>
        <p:origin x="14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28E2-A127-47D7-8803-0E138BE3B513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162CE-28C4-41A7-A9F0-87ECF771B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0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162CE-28C4-41A7-A9F0-87ECF771BD6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6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3888431"/>
          </a:xfrm>
        </p:spPr>
        <p:txBody>
          <a:bodyPr/>
          <a:lstStyle/>
          <a:p>
            <a:r>
              <a:rPr lang="pt-BR" dirty="0"/>
              <a:t>RELIGIAR - APLICATIVO DE REALIDADE AUMENTADA PARA O ENSINO RELIGIOSO EM ESCOLAS UTILIZANDO INTERFACE DE USUÁRIO TANGÍVEL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pt-BR" dirty="0"/>
              <a:t>Aluno(a): Rafael Sperandio</a:t>
            </a:r>
          </a:p>
          <a:p>
            <a:endParaRPr lang="pt-BR" dirty="0"/>
          </a:p>
          <a:p>
            <a:r>
              <a:rPr lang="pt-BR" dirty="0"/>
              <a:t>Orientador: Dalton Solano dos Reis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pt-BR" sz="4400" dirty="0"/>
              <a:t>Trabalhos Correlatos - </a:t>
            </a:r>
            <a:r>
              <a:rPr lang="pt-BR" sz="4400" dirty="0" err="1"/>
              <a:t>Setiwan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No trabalho de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Setiwan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(2019) foi desenvolvido um aplicativo de livros interativos sobre introdução e estudo de templos em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Mojokerto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baseado em 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realidade aumentada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As interações com os marcadores são uma combinação de imagens, texto, áudio e objetos 3D que se sobrepõem no livro, assim abordando os templos de uma maneira diversa e interessante.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 aplicativo apresenta botões virtuais que mostram texto virtuais ou reproduzem áudio relacionado ao modelo 3D dependendo do botão apertado.</a:t>
            </a:r>
            <a:endParaRPr lang="pt-B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Trabalhos Correlatos - </a:t>
            </a:r>
            <a:r>
              <a:rPr lang="pt-BR" sz="4000" dirty="0" err="1"/>
              <a:t>Setiwan</a:t>
            </a:r>
            <a:endParaRPr lang="pt-BR" sz="4000" dirty="0"/>
          </a:p>
        </p:txBody>
      </p:sp>
      <p:pic>
        <p:nvPicPr>
          <p:cNvPr id="4" name="Espaço Reservado para Conteúdo 3" descr="Uma imagem contendo mesa, computador&#10;&#10;&#10;&#10;&#10;&#10;&#10;&#10;Descrição gerada automaticamente">
            <a:extLst>
              <a:ext uri="{FF2B5EF4-FFF2-40B4-BE49-F238E27FC236}">
                <a16:creationId xmlns:a16="http://schemas.microsoft.com/office/drawing/2014/main" id="{D9134857-37A6-7772-A20C-B496AF615E8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b="3125"/>
          <a:stretch/>
        </p:blipFill>
        <p:spPr bwMode="auto">
          <a:xfrm>
            <a:off x="1233972" y="1331640"/>
            <a:ext cx="6696744" cy="4545633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85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Trabalhos Correlatos - </a:t>
            </a:r>
            <a:r>
              <a:rPr lang="pt-BR" sz="4000" dirty="0" err="1"/>
              <a:t>Setiwan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B9505B-D3BC-79C1-0245-795F8D50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Segundo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Setiwan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(2019) a conclusões obtidas pelo trabalho foram :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as ferramentas Unity3D, a biblioteca Vuforia, Google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SketchUp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e Adobe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Audition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foram suficientes para desenvolver seu aplicativo.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“A existência deste livro interativo torna a interação mais interessante para que o usuário ou usuários se interessem pela leitura do conteúdo do livro.”,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os resultados do teste Black Box comprovam uma porcentagem de 100% que afirma que não há erros no aplicativo.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respeito dos testes segundo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Setiwan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(2019), a satisfação dos entrevistados atendeu a critérios muito bons com uma porcentagem de 84,93%.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71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C609-6C94-5E65-3C73-11989DE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Trabalhos Correlatos - ANIMAR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60F80-5931-44E2-C726-FB90E701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Autofit/>
          </a:bodyPr>
          <a:lstStyle/>
          <a:p>
            <a:r>
              <a:rPr lang="pt-BR" sz="1800" dirty="0">
                <a:effectLst/>
                <a:ea typeface="Times New Roman" panose="02020603050405020304" pitchFamily="18" charset="0"/>
              </a:rPr>
              <a:t>O objetivo do trabalho segundo Reiter foi “desenvolver uma ferramenta de criação de animações em 3D através de uma combinação de Interface de Usuário Tangível e Realidade Aumentada”.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O aplicativo criado por Reiter (2018) permite manipular objetos virtuais dentre múltiplas cenas.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A partir da manipulação dos objetos virtuais é possível criar animações para esses objetos.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Dessa forma múltiplas animações sejam usadas para criar uma história naquela cena.</a:t>
            </a:r>
          </a:p>
          <a:p>
            <a:pPr marL="0" indent="0">
              <a:buNone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Seus objetivos específicos foram: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disponibilizar uma ferramenta para criação de cenários;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disponibilizar o uso pedagógico da ferramenta, para que possa auxiliar no desenvolvimento criativo das crianças;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disponibilizar a utilização da ferramenta através de um Head-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Mounted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 Display (HMD), como o 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Cardboard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pt-BR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8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C609-6C94-5E65-3C73-11989DE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Trabalhos Correlatos - ANIMAR</a:t>
            </a:r>
            <a:endParaRPr lang="pt-BR" sz="4000" dirty="0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F99372AB-6300-D11A-D4D9-0325303DC3F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t="1942" r="1702" b="1190"/>
          <a:stretch/>
        </p:blipFill>
        <p:spPr bwMode="auto">
          <a:xfrm>
            <a:off x="971600" y="1232756"/>
            <a:ext cx="7200800" cy="4392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8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C609-6C94-5E65-3C73-11989DE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Trabalhos Correlatos - ANIMAR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0344205-A02E-1F68-7157-F0D39B21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effectLst/>
                <a:ea typeface="Times New Roman" panose="02020603050405020304" pitchFamily="18" charset="0"/>
              </a:rPr>
              <a:t>Os testes do aplicativo foram realizados com um grupo pequeno de alunos de Pedagogia da FURB, mas, apesar disso, foi possível obter resultados satisfatórios.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A maior dificuldade relatada por Reiter foi, “em muitas vezes, os alunos passavam a mão ou braço sem querer por cima de um marcador com botões e acabavam ativando botões indesejados”.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Reiter afirma que “Os alunos se mostraram interessados no funcionamento da aplicação, conseguindo realizar os objetivos propostos pela ferramenta, ainda que com alguma dificuldade”.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a contribuição social foi trabalhar a criatividade em sala de aula, ajudando no desenvolvimento das crianças.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8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100" dirty="0"/>
              <a:t>a) possuir tutorial para auxiliar o uso da aplicação</a:t>
            </a:r>
          </a:p>
          <a:p>
            <a:pPr marL="0" indent="0">
              <a:buNone/>
            </a:pPr>
            <a:r>
              <a:rPr lang="pt-BR" sz="2100" dirty="0"/>
              <a:t>b) utilizar um marcador de realidade aumentada para disponibilizar informações dos objetos 3D</a:t>
            </a:r>
          </a:p>
          <a:p>
            <a:pPr marL="0" indent="0">
              <a:buNone/>
            </a:pPr>
            <a:r>
              <a:rPr lang="pt-BR" sz="2100" dirty="0"/>
              <a:t>c) disponibilizar o registro histórico das atividades</a:t>
            </a:r>
          </a:p>
          <a:p>
            <a:pPr marL="0" indent="0">
              <a:buNone/>
            </a:pPr>
            <a:r>
              <a:rPr lang="pt-BR" sz="2100" dirty="0"/>
              <a:t>d) armazenar o cadastro do usuário (</a:t>
            </a:r>
            <a:r>
              <a:rPr lang="pt-BR" sz="2100" dirty="0" err="1"/>
              <a:t>Create</a:t>
            </a:r>
            <a:r>
              <a:rPr lang="pt-BR" sz="2100" dirty="0"/>
              <a:t>, </a:t>
            </a:r>
            <a:r>
              <a:rPr lang="pt-BR" sz="2100" dirty="0" err="1"/>
              <a:t>Read</a:t>
            </a:r>
            <a:r>
              <a:rPr lang="pt-BR" sz="2100" dirty="0"/>
              <a:t>, Update e Delete - CRUD) </a:t>
            </a:r>
          </a:p>
          <a:p>
            <a:pPr marL="0" indent="0">
              <a:buNone/>
            </a:pPr>
            <a:r>
              <a:rPr lang="pt-BR" sz="2100" dirty="0"/>
              <a:t>e) disponibilizar e possibilitar o registro de uma atividade publicamente de forma que qualquer usuário cadastrado possa acessar</a:t>
            </a:r>
          </a:p>
          <a:p>
            <a:pPr marL="0" indent="0">
              <a:buNone/>
            </a:pPr>
            <a:r>
              <a:rPr lang="pt-BR" sz="2100" dirty="0"/>
              <a:t>f) apresentar uma atividade em que os usuários devem identificar corretamente a religião entre múltiplos objetos 3D</a:t>
            </a:r>
          </a:p>
          <a:p>
            <a:pPr marL="0" indent="0">
              <a:buNone/>
            </a:pPr>
            <a:r>
              <a:rPr lang="pt-BR" sz="2100" dirty="0"/>
              <a:t>g) apresentar uma atividade no qual o usuário poder jogar o Jogo da Memória com símbolos religiosos e seus nomes</a:t>
            </a:r>
          </a:p>
          <a:p>
            <a:pPr marL="0" indent="0">
              <a:buNone/>
            </a:pPr>
            <a:r>
              <a:rPr lang="pt-BR" sz="2100" dirty="0"/>
              <a:t>h)apresentar um quiz do objeto 3D quando aproximado ao marcador de realidade aumentada</a:t>
            </a:r>
          </a:p>
          <a:p>
            <a:pPr marL="0" indent="0">
              <a:buNone/>
            </a:pPr>
            <a:r>
              <a:rPr lang="pt-BR" sz="2100" dirty="0"/>
              <a:t>i)possuir uma interface visual para indicar qual a atividade o usuário está jogando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3CA7-9379-D5B4-846A-046FB272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FA933-2D09-1BC0-B08C-73348C05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j)utilizar a interface de usuário tangível para interagir com o quiz </a:t>
            </a:r>
          </a:p>
          <a:p>
            <a:pPr marL="0" indent="0">
              <a:buNone/>
            </a:pPr>
            <a:r>
              <a:rPr lang="pt-BR" sz="2400" dirty="0"/>
              <a:t>k)desenvolver para a plataforma Android</a:t>
            </a:r>
          </a:p>
          <a:p>
            <a:pPr marL="0" indent="0">
              <a:buNone/>
            </a:pPr>
            <a:r>
              <a:rPr lang="pt-BR" sz="2400" dirty="0"/>
              <a:t>l)utilizar o Vuforia como ferramenta de realidade aumentada</a:t>
            </a:r>
          </a:p>
          <a:p>
            <a:pPr marL="0" indent="0">
              <a:buNone/>
            </a:pPr>
            <a:r>
              <a:rPr lang="pt-BR" sz="2400" dirty="0"/>
              <a:t>m)utilizar Unity e a linguagem C# para gerar o aplicativo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2723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DBDAF3C-64EC-01B2-B05F-DB0B344C9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40057" r="7258" b="24384"/>
          <a:stretch/>
        </p:blipFill>
        <p:spPr bwMode="auto">
          <a:xfrm>
            <a:off x="85082" y="1124744"/>
            <a:ext cx="8973835" cy="55446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584020-22DF-DF6C-EDE8-0E0EAB6B8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 b="35003"/>
          <a:stretch/>
        </p:blipFill>
        <p:spPr bwMode="auto">
          <a:xfrm>
            <a:off x="107504" y="1040518"/>
            <a:ext cx="8856984" cy="575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59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r>
              <a:rPr lang="pt-BR" sz="2400" dirty="0"/>
              <a:t>Introdução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Trabalhos correlatos</a:t>
            </a:r>
          </a:p>
          <a:p>
            <a:r>
              <a:rPr lang="pt-BR" sz="2400" dirty="0"/>
              <a:t>Requisitos</a:t>
            </a:r>
          </a:p>
          <a:p>
            <a:r>
              <a:rPr lang="pt-BR" sz="2400" dirty="0"/>
              <a:t>Especificação</a:t>
            </a:r>
          </a:p>
          <a:p>
            <a:r>
              <a:rPr lang="pt-BR" sz="2400" dirty="0"/>
              <a:t>Implementação</a:t>
            </a:r>
          </a:p>
          <a:p>
            <a:r>
              <a:rPr lang="pt-BR" sz="2400" dirty="0"/>
              <a:t>Análise dos Resultados</a:t>
            </a:r>
          </a:p>
          <a:p>
            <a:r>
              <a:rPr lang="pt-BR" sz="2400" dirty="0"/>
              <a:t>Conclusões e Sugestões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15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8F1112-62B6-D705-8697-B094F8FA2F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8"/>
          <a:stretch/>
        </p:blipFill>
        <p:spPr bwMode="auto">
          <a:xfrm>
            <a:off x="133679" y="1232046"/>
            <a:ext cx="8902817" cy="54817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974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3D8BC0-B14A-572D-A1C2-F13298DC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6" t="31325" r="3635" b="13253"/>
          <a:stretch/>
        </p:blipFill>
        <p:spPr bwMode="auto">
          <a:xfrm>
            <a:off x="227843" y="1124744"/>
            <a:ext cx="8688313" cy="5616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980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BR" sz="1800" dirty="0"/>
              <a:t>O aplicativo possui duas cenas aqui denominadas de Menus e Jogos. </a:t>
            </a:r>
          </a:p>
          <a:p>
            <a:r>
              <a:rPr lang="pt-BR" sz="1800" dirty="0"/>
              <a:t>tutorial que usa imagens e explicações </a:t>
            </a:r>
          </a:p>
          <a:p>
            <a:r>
              <a:rPr lang="pt-BR" sz="1800" dirty="0"/>
              <a:t>banco de dados local </a:t>
            </a:r>
          </a:p>
          <a:p>
            <a:r>
              <a:rPr lang="pt-BR" sz="1800" dirty="0"/>
              <a:t>Banco de dados público(disponível para outros usuários)</a:t>
            </a:r>
          </a:p>
          <a:p>
            <a:r>
              <a:rPr lang="pt-BR" sz="1800" dirty="0"/>
              <a:t>Autenticação e cadastro</a:t>
            </a:r>
          </a:p>
          <a:p>
            <a:r>
              <a:rPr lang="pt-BR" sz="1800" dirty="0"/>
              <a:t>Como salvar uma atividade publicamente</a:t>
            </a:r>
          </a:p>
          <a:p>
            <a:r>
              <a:rPr lang="pt-BR" sz="1800" dirty="0"/>
              <a:t>Como acessar as atividades públicas</a:t>
            </a:r>
          </a:p>
          <a:p>
            <a:r>
              <a:rPr lang="pt-BR" sz="1800" dirty="0"/>
              <a:t>Ambas as telas das atividades públicas e das atividades privadas possuem um botão para ir voltar uma a outra</a:t>
            </a:r>
          </a:p>
        </p:txBody>
      </p:sp>
    </p:spTree>
    <p:extLst>
      <p:ext uri="{BB962C8B-B14F-4D97-AF65-F5344CB8AC3E}">
        <p14:creationId xmlns:p14="http://schemas.microsoft.com/office/powerpoint/2010/main" val="3451621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700" dirty="0"/>
              <a:t>Na cena dos Jogos são abordadas tradição ou movimento religioso: </a:t>
            </a:r>
          </a:p>
          <a:p>
            <a:r>
              <a:rPr lang="pt-BR" sz="1700" dirty="0"/>
              <a:t>hinduísmo, cristianismo, umbanda e a religião dos povos originários - </a:t>
            </a:r>
            <a:r>
              <a:rPr lang="pt-BR" sz="1700" dirty="0" err="1"/>
              <a:t>Laklãnõ</a:t>
            </a:r>
            <a:r>
              <a:rPr lang="pt-BR" sz="1700" dirty="0"/>
              <a:t>-Xokleng. </a:t>
            </a:r>
          </a:p>
          <a:p>
            <a:r>
              <a:rPr lang="pt-BR" sz="1700" dirty="0"/>
              <a:t>São abordados três símbolos para cada uma dessas religiões.</a:t>
            </a:r>
          </a:p>
          <a:p>
            <a:r>
              <a:rPr lang="pt-BR" sz="1700" dirty="0"/>
              <a:t>A cena Jogos também é dividida em três atividades para abordar a diversidade religiosa. </a:t>
            </a:r>
          </a:p>
          <a:p>
            <a:r>
              <a:rPr lang="pt-BR" sz="1800" dirty="0"/>
              <a:t>Essas atividades são: Jogo da Memória, Jogo Qual tradição ou movimento religioso? e um Quiz. 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8321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835C-FF33-1F8B-04F1-CDBD673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842F8-DD5C-F207-8AF7-8BC91F0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9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Jogo da Memória:</a:t>
            </a:r>
          </a:p>
          <a:p>
            <a:r>
              <a:rPr lang="pt-BR" sz="2000" dirty="0"/>
              <a:t>O Jogo da Memória é divido por rodadas, e a cada rodada um jogador deve apresentar dois marcadores que possuam símbolo religioso para a câmera.</a:t>
            </a:r>
          </a:p>
          <a:p>
            <a:r>
              <a:rPr lang="pt-BR" sz="2000" dirty="0"/>
              <a:t> Caso o jogador apresente mais marcadores, os símbolos religiosos não aparecerão.</a:t>
            </a:r>
          </a:p>
          <a:p>
            <a:r>
              <a:rPr lang="pt-BR" sz="2000" dirty="0"/>
              <a:t>Essa regra só se aplica no Jogo da Memória.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234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835C-FF33-1F8B-04F1-CDBD673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842F8-DD5C-F207-8AF7-8BC91F0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9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Jogo Qual tradição ou movimento :</a:t>
            </a:r>
          </a:p>
          <a:p>
            <a:r>
              <a:rPr lang="pt-BR" sz="2000" dirty="0"/>
              <a:t>no Jogo tradição ou movimento religioso?, o usuário deverá organizar os símbolos por religião colocando-os na área de suas respectivas religiões. </a:t>
            </a:r>
          </a:p>
          <a:p>
            <a:r>
              <a:rPr lang="pt-BR" sz="2000" dirty="0"/>
              <a:t>Ao encerrar o Jogo tradição ou movimento religioso? o usuário poderá verificar quantos símbolos classificou corretamente na interface na tela do aparelho, além de sua pontuação ser salva localmente. </a:t>
            </a:r>
          </a:p>
          <a:p>
            <a:r>
              <a:rPr lang="pt-BR" sz="2000" dirty="0"/>
              <a:t>a interface muda no aparelho para se adequar ao novo jogo.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43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835C-FF33-1F8B-04F1-CDBD673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842F8-DD5C-F207-8AF7-8BC91F0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9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QUIZ:</a:t>
            </a:r>
          </a:p>
          <a:p>
            <a:r>
              <a:rPr lang="pt-BR" sz="2000" dirty="0"/>
              <a:t>No Quiz deve-se aproximar os marcadores do Jogo da Memória ao marcador do Quiz que apresentará uma pergunta a ser respondida pelo usuário. </a:t>
            </a:r>
          </a:p>
          <a:p>
            <a:r>
              <a:rPr lang="pt-BR" sz="2000" dirty="0"/>
              <a:t>As perguntas do Quiz foram avaliadas por especialista da área de ciências da religião.</a:t>
            </a:r>
          </a:p>
          <a:p>
            <a:r>
              <a:rPr lang="pt-BR" sz="2000" dirty="0"/>
              <a:t>Após responder 8 perguntas a atividade será considerada encerrada, sendo salva a pontuação no banco de dados local. </a:t>
            </a:r>
          </a:p>
          <a:p>
            <a:r>
              <a:rPr lang="pt-BR" sz="2000" dirty="0"/>
              <a:t>ao encerar o jogo reinicia.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33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é anexado aos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GameObjects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 marcadores do jogo da memória utilizam um método para consultar 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notifica ao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objeto deve aparecer na cena.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Quando um marcador do jogo da memória é detectado a pelo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DefaultTrackableEventHandler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chama 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whenFound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()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 método por sua vez solicita a instância 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através do método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FOUND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retorna verdadeiro ou falso, ativando ou desativando a visualização do símbolo religioso.</a:t>
            </a:r>
          </a:p>
        </p:txBody>
      </p:sp>
    </p:spTree>
    <p:extLst>
      <p:ext uri="{BB962C8B-B14F-4D97-AF65-F5344CB8AC3E}">
        <p14:creationId xmlns:p14="http://schemas.microsoft.com/office/powerpoint/2010/main" val="66730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Jogador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é anexado ao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GameObject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dos marcadores de ambos os jogadores, é responsável pelas interações de cada jogador no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da Memória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 os botões virtuais do marcador.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marcador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possui três botões virtuais. O primeiro botão serve para verificar se os marcadores do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da Memória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mostrados em cena formam um par, o qual é verificado pelo método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comparaPar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segundo botão serve para habilitar a inspeção de objetos virtuais pelo marcador cubo.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terceiro botão encerra a rodada do jogador atual e inicia a roda do próximo jogador.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 um dos botões virtuais notifica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por sua vez comunica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UICONTROLER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muda a interface visual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52948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324337"/>
            <a:ext cx="8229600" cy="4968552"/>
          </a:xfrm>
        </p:spPr>
        <p:txBody>
          <a:bodyPr>
            <a:no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um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sigleton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é possui sua instância pública e é destruído quando muda da cena da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Câmera do Aparelho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 cena do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método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FOUND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 se 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== 2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(ou seja, se é o jogo da memória) e, se não for 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da Memória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ele retornara verdadeiro, mas, caso contrário, retornará o resultado do método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Primeiro o método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 se 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já formou um par (pares já encontrados não podem ser vistos).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Após esse processo, o método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verifica se a variável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diferente de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 se essa variável não possuir um valor, ela assume o valor do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Caso contrário, é verificado se o objeto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possui o mesmo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um das variáveis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ou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e, se nenhuma condição for atendida, é retornado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8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196752"/>
            <a:ext cx="8229600" cy="5112568"/>
          </a:xfrm>
        </p:spPr>
        <p:txBody>
          <a:bodyPr>
            <a:normAutofit/>
          </a:bodyPr>
          <a:lstStyle/>
          <a:p>
            <a:r>
              <a:rPr lang="pt-BR" sz="2000" dirty="0">
                <a:effectLst/>
                <a:ea typeface="Times New Roman" panose="02020603050405020304" pitchFamily="18" charset="0"/>
              </a:rPr>
              <a:t>Devido à importância da religião, o ensino religioso está previsto na Base Nacional Comum Curricular (BNCC). 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segundo a BNCC </a:t>
            </a:r>
            <a:r>
              <a:rPr lang="pt-BR" sz="2000" dirty="0"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“Os conhecimentos religiosos são parte integrante da diversidade cultural e objeto da área do Ensino Religioso, sem privilégio de nenhuma crença ou convicção”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A realidade aumentada (RA) é caraterizada pelo enriquecimento do ambiente real com objetos virtuais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a entrada de dados em aplicações de RA, é usado processamento da imagem 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para fazer o rastreamento dos objetos virtuais </a:t>
            </a:r>
          </a:p>
          <a:p>
            <a:r>
              <a:rPr lang="pt-BR" sz="2000" dirty="0">
                <a:ea typeface="Times New Roman" panose="02020603050405020304" pitchFamily="18" charset="0"/>
              </a:rPr>
              <a:t>Vantagens e Desvantagens 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uso dos marcadores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DBscript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controla o banco de dados local utilizando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um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sigleton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possui sua instância pública e não é destruído quando muda da cena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 cena da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Câmera do Aparelho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Quando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DBscript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iniciado o método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GenerateConnectionString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chamado para obter o caminho relativo cujo banco de dados ficará salvo no aparelho. Esse caminho gerado pelo método poderá ser diferente dependendo do sistema operacional em que o aplicativo está sendo executado.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banco de dados local possui apenas uma tabela chamada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 quatro colunas: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da atividade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 do usuário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pontos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atividade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também possui o método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changeAllnome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mudar todos os nomes da coluna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 do usuário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showtext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usado para ligar a interface visual ao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Essa classe possui um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prefab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salvar as informações de cada linha do banco de dados local. </a:t>
            </a:r>
          </a:p>
        </p:txBody>
      </p:sp>
    </p:spTree>
    <p:extLst>
      <p:ext uri="{BB962C8B-B14F-4D97-AF65-F5344CB8AC3E}">
        <p14:creationId xmlns:p14="http://schemas.microsoft.com/office/powerpoint/2010/main" val="275503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Segundo as regras adotadas apenas um usuário autenticado pelo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pode visualizar as atividades dos usuários,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um usuário só pode alterar e criar atividades desde que o usuário tenha o mesmo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que usuário que possui as atividades. </a:t>
            </a:r>
          </a:p>
          <a:p>
            <a:pPr marL="0" indent="0" algn="ctr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Regras de acesso ao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E01D59-0DBB-A0FF-F187-601B8BEB1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2" r="29612"/>
          <a:stretch/>
        </p:blipFill>
        <p:spPr bwMode="auto">
          <a:xfrm>
            <a:off x="1547664" y="2996952"/>
            <a:ext cx="6264696" cy="22587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119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E01F-5226-0E1F-4D73-2E6C97E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0BE1CD7-FF00-A774-5D8C-6FF08D140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63933"/>
              </p:ext>
            </p:extLst>
          </p:nvPr>
        </p:nvGraphicFramePr>
        <p:xfrm>
          <a:off x="467544" y="1653540"/>
          <a:ext cx="8229600" cy="35509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1441659743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399389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Idade: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12% Tenho entre 11 e 15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30% Tenho entre 16 e 20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47% Tenho entre 21 e 25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5,5% Tenho entre 26 e 30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5,5% Tenho mais de 30 anos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Nível de Escolaridade: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23,5% Ensino médio incompleto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17,5% Ensino médio completo – 2º grau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53% Ensino superior incompleto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6% Ensino superior completo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59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Você utiliza dispositivos móveis com qual frequência?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100%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5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84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7344329-858A-4B36-053E-EAC7182F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51740"/>
              </p:ext>
            </p:extLst>
          </p:nvPr>
        </p:nvGraphicFramePr>
        <p:xfrm>
          <a:off x="909936" y="1728924"/>
          <a:ext cx="7344816" cy="340015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84240">
                  <a:extLst>
                    <a:ext uri="{9D8B030D-6E8A-4147-A177-3AD203B41FA5}">
                      <a16:colId xmlns:a16="http://schemas.microsoft.com/office/drawing/2014/main" val="1261206117"/>
                    </a:ext>
                  </a:extLst>
                </a:gridCol>
                <a:gridCol w="3660576">
                  <a:extLst>
                    <a:ext uri="{9D8B030D-6E8A-4147-A177-3AD203B41FA5}">
                      <a16:colId xmlns:a16="http://schemas.microsoft.com/office/drawing/2014/main" val="1556652864"/>
                    </a:ext>
                  </a:extLst>
                </a:gridCol>
              </a:tblGrid>
              <a:tr h="1621003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Indique seu grau de familiaridade com Realidade Aumentada: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6% Nunca ouvi falar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53% Conheço, mas nunca utilizei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41% Já utilizei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37173"/>
                  </a:ext>
                </a:extLst>
              </a:tr>
              <a:tr h="1779149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Indique quantas religiões você conhece bem entre as religiões a seguir Cristianismo, Hinduísmo, Umbanda e Lankãno-Xokleng: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76% Conheço bem 1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12% Conhece bem 2 das 4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12% Conheço bem 3 das 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38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0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7344329-858A-4B36-053E-EAC7182F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1134"/>
              </p:ext>
            </p:extLst>
          </p:nvPr>
        </p:nvGraphicFramePr>
        <p:xfrm>
          <a:off x="750404" y="1268760"/>
          <a:ext cx="7643192" cy="392384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77272">
                  <a:extLst>
                    <a:ext uri="{9D8B030D-6E8A-4147-A177-3AD203B41FA5}">
                      <a16:colId xmlns:a16="http://schemas.microsoft.com/office/drawing/2014/main" val="1261206117"/>
                    </a:ext>
                  </a:extLst>
                </a:gridCol>
                <a:gridCol w="2365920">
                  <a:extLst>
                    <a:ext uri="{9D8B030D-6E8A-4147-A177-3AD203B41FA5}">
                      <a16:colId xmlns:a16="http://schemas.microsoft.com/office/drawing/2014/main" val="1556652864"/>
                    </a:ext>
                  </a:extLst>
                </a:gridCol>
              </a:tblGrid>
              <a:tr h="172937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spc="15">
                          <a:solidFill>
                            <a:srgbClr val="20212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atividades solicitadas, quantas atividades você conseguiu executar sem auxílio?</a:t>
                      </a:r>
                      <a:endParaRPr lang="pt-BR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41% A maior parte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35% Metade das tarefas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24% Menos da metade das tarefas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37173"/>
                  </a:ext>
                </a:extLst>
              </a:tr>
              <a:tr h="72196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spc="15">
                          <a:solidFill>
                            <a:srgbClr val="20212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 modo geral, você achou o protótipo intuitivo e fácil de usar?</a:t>
                      </a:r>
                      <a:endParaRPr lang="pt-BR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94%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074746"/>
                  </a:ext>
                </a:extLst>
              </a:tr>
              <a:tr h="1403567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spc="15" dirty="0">
                          <a:solidFill>
                            <a:srgbClr val="20212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 você se considerava com "Muito Conhecimento" sobre as religiões abordadas, a ferramenta conseguiu de algum modo lhe trazer informações novas ou mostrar algo que você não sabia?</a:t>
                      </a:r>
                      <a:endParaRPr lang="pt-BR" sz="18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83%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38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25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7344329-858A-4B36-053E-EAC7182F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48404"/>
              </p:ext>
            </p:extLst>
          </p:nvPr>
        </p:nvGraphicFramePr>
        <p:xfrm>
          <a:off x="750404" y="1268760"/>
          <a:ext cx="7643192" cy="4556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77272">
                  <a:extLst>
                    <a:ext uri="{9D8B030D-6E8A-4147-A177-3AD203B41FA5}">
                      <a16:colId xmlns:a16="http://schemas.microsoft.com/office/drawing/2014/main" val="1261206117"/>
                    </a:ext>
                  </a:extLst>
                </a:gridCol>
                <a:gridCol w="2365920">
                  <a:extLst>
                    <a:ext uri="{9D8B030D-6E8A-4147-A177-3AD203B41FA5}">
                      <a16:colId xmlns:a16="http://schemas.microsoft.com/office/drawing/2014/main" val="155665286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spc="15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Se você se considerava com "Pouco Conhecimento" ou "Nenhum Conhecimento” em relação às religiões abordadas, a ferramenta lhe proporcionou uma nova forma de ver este conteúdo e lhe ajudar a compreendê-lo?</a:t>
                      </a:r>
                      <a:endParaRPr lang="pt-BR" sz="1700" b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37173"/>
                  </a:ext>
                </a:extLst>
              </a:tr>
              <a:tr h="862918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spc="15" dirty="0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 ferramenta conseguiu despertar em você interesse em conteúdo ou assuntos relacionados à diversidade religiosa ou em alguma das religiões apresentadas?</a:t>
                      </a:r>
                      <a:endParaRPr lang="pt-BR" sz="17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82%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074746"/>
                  </a:ext>
                </a:extLst>
              </a:tr>
              <a:tr h="1005054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spc="15" dirty="0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Você acha que com esta abordagem para a demonstração de conteúdos relacionados ao ensino religioso, possa ajudar na explicação e compreensão de assuntos relacionados a este tema?</a:t>
                      </a:r>
                      <a:endParaRPr lang="pt-BR" sz="17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94%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385472"/>
                  </a:ext>
                </a:extLst>
              </a:tr>
              <a:tr h="897631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spc="15" dirty="0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Qual é a sua avaliação da aplicação?</a:t>
                      </a:r>
                      <a:endParaRPr lang="pt-BR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47% Muito bom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47% Bom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6% Regular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0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699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B91F4AFF-D173-83EE-88EE-83CB7FB1A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7414"/>
              </p:ext>
            </p:extLst>
          </p:nvPr>
        </p:nvGraphicFramePr>
        <p:xfrm>
          <a:off x="827584" y="1331640"/>
          <a:ext cx="7740860" cy="4491254"/>
        </p:xfrm>
        <a:graphic>
          <a:graphicData uri="http://schemas.openxmlformats.org/drawingml/2006/table">
            <a:tbl>
              <a:tblPr firstRow="1" firstCol="1" bandRow="1"/>
              <a:tblGrid>
                <a:gridCol w="2641164">
                  <a:extLst>
                    <a:ext uri="{9D8B030D-6E8A-4147-A177-3AD203B41FA5}">
                      <a16:colId xmlns:a16="http://schemas.microsoft.com/office/drawing/2014/main" val="1533288255"/>
                    </a:ext>
                  </a:extLst>
                </a:gridCol>
                <a:gridCol w="1199022">
                  <a:extLst>
                    <a:ext uri="{9D8B030D-6E8A-4147-A177-3AD203B41FA5}">
                      <a16:colId xmlns:a16="http://schemas.microsoft.com/office/drawing/2014/main" val="2780050786"/>
                    </a:ext>
                  </a:extLst>
                </a:gridCol>
                <a:gridCol w="1199022">
                  <a:extLst>
                    <a:ext uri="{9D8B030D-6E8A-4147-A177-3AD203B41FA5}">
                      <a16:colId xmlns:a16="http://schemas.microsoft.com/office/drawing/2014/main" val="2688772143"/>
                    </a:ext>
                  </a:extLst>
                </a:gridCol>
                <a:gridCol w="1344263">
                  <a:extLst>
                    <a:ext uri="{9D8B030D-6E8A-4147-A177-3AD203B41FA5}">
                      <a16:colId xmlns:a16="http://schemas.microsoft.com/office/drawing/2014/main" val="4170399741"/>
                    </a:ext>
                  </a:extLst>
                </a:gridCol>
                <a:gridCol w="1357389">
                  <a:extLst>
                    <a:ext uri="{9D8B030D-6E8A-4147-A177-3AD203B41FA5}">
                      <a16:colId xmlns:a16="http://schemas.microsoft.com/office/drawing/2014/main" val="3173024008"/>
                    </a:ext>
                  </a:extLst>
                </a:gridCol>
              </a:tblGrid>
              <a:tr h="1171965">
                <a:tc>
                  <a:txBody>
                    <a:bodyPr/>
                    <a:lstStyle/>
                    <a:p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Schmitz (2017)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Setiwan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(2019)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Reiter (2018)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Aplicativo desenvolvido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0362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realidade aumentada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546462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interface de usuário tangível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622391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manipulação de objetos virtuais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899049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Ferramenta de realidade aumentada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222631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motor gráfico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04935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Android/iOS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81215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ensino religioso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3922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possui avaliação do ensino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634673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Banco de dados local e online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64303"/>
                  </a:ext>
                </a:extLst>
              </a:tr>
            </a:tbl>
          </a:graphicData>
        </a:graphic>
      </p:graphicFrame>
      <p:sp>
        <p:nvSpPr>
          <p:cNvPr id="28" name="Caixa de Texto 2">
            <a:extLst>
              <a:ext uri="{FF2B5EF4-FFF2-40B4-BE49-F238E27FC236}">
                <a16:creationId xmlns:a16="http://schemas.microsoft.com/office/drawing/2014/main" id="{ED459C7C-8608-F24A-DC5F-960B87721CD5}"/>
              </a:ext>
            </a:extLst>
          </p:cNvPr>
          <p:cNvSpPr txBox="1">
            <a:spLocks/>
          </p:cNvSpPr>
          <p:nvPr/>
        </p:nvSpPr>
        <p:spPr bwMode="auto">
          <a:xfrm>
            <a:off x="323527" y="1866567"/>
            <a:ext cx="2179465" cy="5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600" dirty="0">
                <a:effectLst/>
                <a:latin typeface="+mj-lt"/>
                <a:ea typeface="Times New Roman" panose="02020603050405020304" pitchFamily="18" charset="0"/>
              </a:rPr>
              <a:t>Características</a:t>
            </a:r>
          </a:p>
        </p:txBody>
      </p:sp>
      <p:sp>
        <p:nvSpPr>
          <p:cNvPr id="29" name="Caixa de Texto 6">
            <a:extLst>
              <a:ext uri="{FF2B5EF4-FFF2-40B4-BE49-F238E27FC236}">
                <a16:creationId xmlns:a16="http://schemas.microsoft.com/office/drawing/2014/main" id="{AC157E6A-85C4-920E-8A1A-C393C82A5DBE}"/>
              </a:ext>
            </a:extLst>
          </p:cNvPr>
          <p:cNvSpPr txBox="1">
            <a:spLocks/>
          </p:cNvSpPr>
          <p:nvPr/>
        </p:nvSpPr>
        <p:spPr bwMode="auto">
          <a:xfrm>
            <a:off x="2051720" y="1330422"/>
            <a:ext cx="1385795" cy="5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pt-BR" sz="1600" dirty="0">
                <a:effectLst/>
                <a:latin typeface="+mj-lt"/>
                <a:ea typeface="Times New Roman" panose="02020603050405020304" pitchFamily="18" charset="0"/>
              </a:rPr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161227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Qual a contribuição social?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o aplicativo pode ser utilizado como um método alternativo para o desenvolvimento de práticas pedagógicas e educativas de Ensino Religioso,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a área carece de materiais na perspectiva não confessional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uma contribuição significativa para a formação docente de Ensino Religioso.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Os kits com os marcadores ficarão disponíveis no Laboratório Interdisciplinar de Formação de Educadores (LIFE) da Universidade Regional de Blumenau (FURB) com intuito de ser possível utilizá-lo.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Vale apontar que o no laboratório LIFE é acessado pelos acadêmicos do curso de Ciências da Religião por isso a escolha desse local.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54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Qual  contribuição científica?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 esta pesquisa deixa as soluções encontradas para construir Interface Tangível utilizando Unity e Vuforia.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O código fonte para o desenvolvimento e a continuidade do projeto.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Apesar de possuir as seguintes limitações: necessita de aparelhos com um melhor desempenho de hardware e um espaço com uma iluminação forte para que possua uma boa usabilidade com os marcadores.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83287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Para possíveis extensões desse trabalho: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ressalta-se principalmente a inclusão de outros movimentos e tradições religiosas,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novas perguntas para os objetos que já estão presentes,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procurar alternativas para melhorar o desempenho no uso da realidade aumentada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propor novos jogos que abordem espaços religiosos ou outras unidades temáticas presentes na BNCC.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0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objetivo principal é disponibilizar um aplicativo para auxiliar no ensino religioso utilizando realidade aumentada e interface de usuário tangível.</a:t>
            </a:r>
          </a:p>
          <a:p>
            <a:pPr marL="0" indent="0">
              <a:buNone/>
            </a:pPr>
            <a:r>
              <a:rPr lang="pt-BR" sz="2400" dirty="0"/>
              <a:t>Os objetivos específicos são: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2400" dirty="0"/>
              <a:t>proporcionar uma forma alternativa de mostrar conteúdos relacionados ao ensino religioso;</a:t>
            </a:r>
          </a:p>
          <a:p>
            <a:pPr marL="342900" lvl="0" indent="-342900" algn="just"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2400" dirty="0"/>
              <a:t>criar um material educacional para descrever símbolos e filosofias; </a:t>
            </a:r>
          </a:p>
          <a:p>
            <a:pPr marL="342900" lvl="0" indent="-342900" algn="just"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2400" dirty="0"/>
              <a:t>avaliar a viabilidade do material educacional produzido no ensino religioso.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Autofit/>
          </a:bodyPr>
          <a:lstStyle/>
          <a:p>
            <a:r>
              <a:rPr lang="pt-BR" sz="2400" dirty="0"/>
              <a:t>O que é realidade virtual ?</a:t>
            </a:r>
          </a:p>
          <a:p>
            <a:r>
              <a:rPr lang="pt-BR" sz="2400" dirty="0"/>
              <a:t>Usa ambiente virtual </a:t>
            </a:r>
          </a:p>
          <a:p>
            <a:r>
              <a:rPr lang="pt-BR" sz="2400" dirty="0"/>
              <a:t>O que é realidade Aumentada?</a:t>
            </a:r>
          </a:p>
          <a:p>
            <a:r>
              <a:rPr lang="pt-BR" sz="2400" dirty="0"/>
              <a:t>Usa o ambiente físico </a:t>
            </a:r>
          </a:p>
          <a:p>
            <a:r>
              <a:rPr lang="pt-BR" sz="2400" dirty="0"/>
              <a:t>Qual a principal diferença entre realidade virtual e realidade aumentada ?</a:t>
            </a:r>
          </a:p>
          <a:p>
            <a:r>
              <a:rPr lang="pt-BR" sz="2400" dirty="0"/>
              <a:t>substituir a realidade e melhorar a realidade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76A0-64F1-F021-32D3-370680D1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6385F-089C-F2E0-3FD3-7A12A515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O Vuforia utiliza principalmente marcadores para ancorar os objetos 3D e assim proporcionar realidade aumentada. </a:t>
            </a:r>
          </a:p>
          <a:p>
            <a:pPr marL="0" indent="0">
              <a:buNone/>
            </a:pPr>
            <a:r>
              <a:rPr lang="pt-BR" sz="1800" dirty="0"/>
              <a:t>A ferramenta Vuforia Target Manager é utilizada para gerenciar o banco de dado para guardar os marcadores. </a:t>
            </a:r>
          </a:p>
          <a:p>
            <a:pPr marL="0" indent="0">
              <a:buNone/>
            </a:pPr>
            <a:r>
              <a:rPr lang="pt-BR" sz="1800" dirty="0"/>
              <a:t>Existem quatro tipos de marcadores de RA que podem ser adicionadas ao Vuforia Target Manager :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BR" sz="1800" dirty="0"/>
              <a:t>que é uma imagem plana,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Cuboid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BR" sz="1800" dirty="0"/>
              <a:t>possui a forma de um cubo  para detecção, </a:t>
            </a:r>
          </a:p>
          <a:p>
            <a:pPr>
              <a:buFont typeface="+mj-lt"/>
              <a:buAutoNum type="arabicPeriod"/>
            </a:pP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Cylinder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objetos cilíndricos </a:t>
            </a:r>
          </a:p>
          <a:p>
            <a:pPr>
              <a:buFont typeface="+mj-lt"/>
              <a:buAutoNum type="arabicPeriod"/>
            </a:pP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1800" dirty="0">
              <a:effectLst/>
              <a:ea typeface="Times New Roman" panose="02020603050405020304" pitchFamily="18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909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Na BNCC, o ensino religioso possui competências específicas que devem ser trabalhadas em sala de aula. Competências</a:t>
            </a:r>
            <a:r>
              <a:rPr lang="pt-BR" sz="1800" dirty="0">
                <a:ea typeface="Times New Roman" panose="02020603050405020304" pitchFamily="18" charset="0"/>
              </a:rPr>
              <a:t>: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“Compreender, valorizar e respeitar as manifestações religiosas e filosofias de vida, suas experiências e saberes, em diferentes tempos, espaços e territórios.”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“Conviver com a diversidade de crenças, pensamentos, convicções, modos de ser e viver.”</a:t>
            </a:r>
          </a:p>
          <a:p>
            <a:pPr marL="0" indent="0">
              <a:buNone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No sexto ano na unidade temática “crenças religiosas e filosofias de vida”, um dos objetos de conhecimento é “Símbolos, ritos e mitos religiosos” A partir dessa unidade temática e objeto de conhecimento a BNCC apresenta as habilidades :</a:t>
            </a:r>
            <a:endParaRPr lang="pt-BR" sz="1800" dirty="0"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“(EF06ER06) Reconhecer a importância dos mitos, ritos, símbolos e textos na estruturação das diferentes crenças, tradições e movimentos religiosos”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“(EF06ER07) Exemplificar a relação entre mito, rito e símbolo nas práticas celebrativas de diferentes tradições religiosas”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8609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- FES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ferramenta tem como objetivo utilizar realidade aumentada para auxiliar o ensino a respeito do sistema solar.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Simulações do sistema solar, informações dos planetas, mostra o interior dos planetas e compara as escalas dos planetas.</a:t>
            </a:r>
            <a:endParaRPr lang="pt-BR" sz="1800" dirty="0">
              <a:latin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fase de testes com usuários Schmitz (2017) afirma que o total de resposta do questionário foi 20, incluindo alunos da ETEVI e bolsistas do PIBID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grande maioria  já tinha algum conhecimento sobre o que era Realidade Aumentada.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“[...] 95% das pessoas acharam que esta abordagem para a apresentação de conteúdo ajuda na explicação e compreensão </a:t>
            </a: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[...]”, 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dessa forma indicando que o aplicativo auxiliou na formação de 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- FES</a:t>
            </a: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8BBB416-23F9-CC38-4B66-2795FFBDBD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80" y="1628800"/>
            <a:ext cx="6552728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78148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2835</Words>
  <Application>Microsoft Office PowerPoint</Application>
  <PresentationFormat>Apresentação na tela (4:3)</PresentationFormat>
  <Paragraphs>282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Times New Roman</vt:lpstr>
      <vt:lpstr>Design padrão</vt:lpstr>
      <vt:lpstr>RELIGIAR - APLICATIVO DE REALIDADE AUMENTADA PARA O ENSINO RELIGIOSO EM ESCOLAS UTILIZANDO INTERFACE DE USUÁRIO TANGÍVEL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Trabalhos Correlatos - FES</vt:lpstr>
      <vt:lpstr>Trabalhos Correlatos - FES</vt:lpstr>
      <vt:lpstr>Trabalhos Correlatos - Setiwan</vt:lpstr>
      <vt:lpstr>Trabalhos Correlatos - Setiwan</vt:lpstr>
      <vt:lpstr>Trabalhos Correlatos - Setiwan</vt:lpstr>
      <vt:lpstr>Trabalhos Correlatos - ANIMAR</vt:lpstr>
      <vt:lpstr>Trabalhos Correlatos - ANIMAR</vt:lpstr>
      <vt:lpstr>Trabalhos Correlatos - ANIMAR</vt:lpstr>
      <vt:lpstr>Requisitos Funcionais</vt:lpstr>
      <vt:lpstr>Requisitos Não funcionais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Conclusões</vt:lpstr>
      <vt:lpstr>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 Sperandio</cp:lastModifiedBy>
  <cp:revision>123</cp:revision>
  <dcterms:created xsi:type="dcterms:W3CDTF">2012-05-08T00:10:24Z</dcterms:created>
  <dcterms:modified xsi:type="dcterms:W3CDTF">2023-07-04T21:11:00Z</dcterms:modified>
</cp:coreProperties>
</file>