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304" r:id="rId3"/>
    <p:sldId id="259" r:id="rId4"/>
    <p:sldId id="260" r:id="rId5"/>
    <p:sldId id="261" r:id="rId6"/>
    <p:sldId id="270" r:id="rId7"/>
    <p:sldId id="269" r:id="rId8"/>
    <p:sldId id="262" r:id="rId9"/>
    <p:sldId id="288" r:id="rId10"/>
    <p:sldId id="271" r:id="rId11"/>
    <p:sldId id="290" r:id="rId12"/>
    <p:sldId id="292" r:id="rId13"/>
    <p:sldId id="272" r:id="rId14"/>
    <p:sldId id="291" r:id="rId15"/>
    <p:sldId id="293" r:id="rId16"/>
    <p:sldId id="263" r:id="rId17"/>
    <p:sldId id="273" r:id="rId18"/>
    <p:sldId id="264" r:id="rId19"/>
    <p:sldId id="274" r:id="rId20"/>
    <p:sldId id="275" r:id="rId21"/>
    <p:sldId id="276" r:id="rId22"/>
    <p:sldId id="282" r:id="rId23"/>
    <p:sldId id="283" r:id="rId24"/>
    <p:sldId id="286" r:id="rId25"/>
    <p:sldId id="287" r:id="rId26"/>
    <p:sldId id="284" r:id="rId27"/>
    <p:sldId id="296" r:id="rId28"/>
    <p:sldId id="295" r:id="rId29"/>
    <p:sldId id="279" r:id="rId30"/>
    <p:sldId id="294" r:id="rId31"/>
    <p:sldId id="285" r:id="rId32"/>
    <p:sldId id="297" r:id="rId33"/>
    <p:sldId id="280" r:id="rId34"/>
    <p:sldId id="298" r:id="rId35"/>
    <p:sldId id="299" r:id="rId36"/>
    <p:sldId id="300" r:id="rId37"/>
    <p:sldId id="302" r:id="rId38"/>
    <p:sldId id="305" r:id="rId39"/>
    <p:sldId id="301" r:id="rId4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 varScale="1">
        <p:scale>
          <a:sx n="59" d="100"/>
          <a:sy n="59" d="100"/>
        </p:scale>
        <p:origin x="149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Capobianco Lopes" userId="e2602793-81ee-4f40-ac4e-f7a7f9d1e175" providerId="ADAL" clId="{7F704396-5C0A-4773-8443-574AD5DF6845}"/>
    <pc:docChg chg="modSld">
      <pc:chgData name="Mauricio Capobianco Lopes" userId="e2602793-81ee-4f40-ac4e-f7a7f9d1e175" providerId="ADAL" clId="{7F704396-5C0A-4773-8443-574AD5DF6845}" dt="2020-02-27T15:12:44.677" v="4" actId="20577"/>
      <pc:docMkLst>
        <pc:docMk/>
      </pc:docMkLst>
      <pc:sldChg chg="modSp">
        <pc:chgData name="Mauricio Capobianco Lopes" userId="e2602793-81ee-4f40-ac4e-f7a7f9d1e175" providerId="ADAL" clId="{7F704396-5C0A-4773-8443-574AD5DF6845}" dt="2020-02-27T15:12:35.257" v="1" actId="20577"/>
        <pc:sldMkLst>
          <pc:docMk/>
          <pc:sldMk cId="2489010789" sldId="261"/>
        </pc:sldMkLst>
        <pc:spChg chg="mod">
          <ac:chgData name="Mauricio Capobianco Lopes" userId="e2602793-81ee-4f40-ac4e-f7a7f9d1e175" providerId="ADAL" clId="{7F704396-5C0A-4773-8443-574AD5DF6845}" dt="2020-02-27T15:12:35.257" v="1" actId="20577"/>
          <ac:spMkLst>
            <pc:docMk/>
            <pc:sldMk cId="2489010789" sldId="261"/>
            <ac:spMk id="3" creationId="{00000000-0000-0000-0000-000000000000}"/>
          </ac:spMkLst>
        </pc:spChg>
      </pc:sldChg>
      <pc:sldChg chg="modSp">
        <pc:chgData name="Mauricio Capobianco Lopes" userId="e2602793-81ee-4f40-ac4e-f7a7f9d1e175" providerId="ADAL" clId="{7F704396-5C0A-4773-8443-574AD5DF6845}" dt="2020-02-27T15:12:44.677" v="4" actId="20577"/>
        <pc:sldMkLst>
          <pc:docMk/>
          <pc:sldMk cId="1958979546" sldId="262"/>
        </pc:sldMkLst>
        <pc:spChg chg="mod">
          <ac:chgData name="Mauricio Capobianco Lopes" userId="e2602793-81ee-4f40-ac4e-f7a7f9d1e175" providerId="ADAL" clId="{7F704396-5C0A-4773-8443-574AD5DF6845}" dt="2020-02-27T15:12:44.677" v="4" actId="20577"/>
          <ac:spMkLst>
            <pc:docMk/>
            <pc:sldMk cId="1958979546" sldId="262"/>
            <ac:spMk id="3" creationId="{00000000-0000-0000-0000-000000000000}"/>
          </ac:spMkLst>
        </pc:spChg>
      </pc:sldChg>
    </pc:docChg>
  </pc:docChgLst>
  <pc:docChgLst>
    <pc:chgData name="Mauricio Capobianco Lopes" userId="e2602793-81ee-4f40-ac4e-f7a7f9d1e175" providerId="ADAL" clId="{5E4B7503-6885-43C1-8A95-77DFDBD689BD}"/>
    <pc:docChg chg="custSel modSld">
      <pc:chgData name="Mauricio Capobianco Lopes" userId="e2602793-81ee-4f40-ac4e-f7a7f9d1e175" providerId="ADAL" clId="{5E4B7503-6885-43C1-8A95-77DFDBD689BD}" dt="2019-11-21T21:38:28.451" v="70" actId="20577"/>
      <pc:docMkLst>
        <pc:docMk/>
      </pc:docMkLst>
      <pc:sldChg chg="modSp">
        <pc:chgData name="Mauricio Capobianco Lopes" userId="e2602793-81ee-4f40-ac4e-f7a7f9d1e175" providerId="ADAL" clId="{5E4B7503-6885-43C1-8A95-77DFDBD689BD}" dt="2019-11-21T21:38:28.451" v="70" actId="20577"/>
        <pc:sldMkLst>
          <pc:docMk/>
          <pc:sldMk cId="2007070856" sldId="264"/>
        </pc:sldMkLst>
        <pc:spChg chg="mod">
          <ac:chgData name="Mauricio Capobianco Lopes" userId="e2602793-81ee-4f40-ac4e-f7a7f9d1e175" providerId="ADAL" clId="{5E4B7503-6885-43C1-8A95-77DFDBD689BD}" dt="2019-11-21T21:38:28.451" v="70" actId="20577"/>
          <ac:spMkLst>
            <pc:docMk/>
            <pc:sldMk cId="2007070856" sldId="26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428E2-A127-47D7-8803-0E138BE3B513}" type="datetimeFigureOut">
              <a:rPr lang="pt-BR" smtClean="0"/>
              <a:t>13/07/2023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162CE-28C4-41A7-A9F0-87ECF771BD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020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4162CE-28C4-41A7-A9F0-87ECF771BD6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760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8352928" cy="3888431"/>
          </a:xfrm>
        </p:spPr>
        <p:txBody>
          <a:bodyPr/>
          <a:lstStyle/>
          <a:p>
            <a:r>
              <a:rPr lang="pt-BR" dirty="0"/>
              <a:t>RELIGIAR - APLICATIVO DE REALIDADE AUMENTADA PARA O ENSINO RELIGIOSO EM ESCOLAS UTILIZANDO INTERFACE DE USUÁRIO TANGÍVEL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365104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pt-BR" dirty="0"/>
              <a:t>Aluno(a): Rafael Sperandio</a:t>
            </a:r>
          </a:p>
          <a:p>
            <a:endParaRPr lang="pt-BR" dirty="0"/>
          </a:p>
          <a:p>
            <a:r>
              <a:rPr lang="pt-BR" dirty="0"/>
              <a:t>Orientador: Dalton Solano dos Reis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1143000"/>
          </a:xfrm>
        </p:spPr>
        <p:txBody>
          <a:bodyPr/>
          <a:lstStyle/>
          <a:p>
            <a:r>
              <a:rPr lang="pt-BR" sz="4400" dirty="0"/>
              <a:t>Trabalhos Correlatos - </a:t>
            </a:r>
            <a:r>
              <a:rPr lang="pt-BR" sz="4400" dirty="0" err="1"/>
              <a:t>Setiwan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rmAutofit/>
          </a:bodyPr>
          <a:lstStyle/>
          <a:p>
            <a:r>
              <a:rPr lang="pt-BR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No trabalho de </a:t>
            </a:r>
            <a:r>
              <a:rPr lang="pt-BR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Setiwan</a:t>
            </a:r>
            <a:r>
              <a:rPr lang="pt-BR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(2019) foi desenvolvido um aplicativo de livros interativos sobre introdução e estudo de templos em </a:t>
            </a:r>
            <a:r>
              <a:rPr lang="pt-BR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Mojokerto</a:t>
            </a:r>
            <a:r>
              <a:rPr lang="pt-BR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baseado em </a:t>
            </a:r>
            <a:r>
              <a:rPr lang="pt-BR" sz="1800" dirty="0">
                <a:effectLst/>
                <a:ea typeface="Times New Roman" panose="02020603050405020304" pitchFamily="18" charset="0"/>
              </a:rPr>
              <a:t>realidade aumentada</a:t>
            </a:r>
            <a:r>
              <a:rPr lang="pt-BR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.</a:t>
            </a:r>
          </a:p>
          <a:p>
            <a:r>
              <a:rPr lang="pt-BR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As interações com os marcadores são uma combinação de imagens, texto, áudio e objetos 3D que se sobrepõem no livro, assim abordando os templos de uma maneira diversa e interessante. </a:t>
            </a:r>
          </a:p>
          <a:p>
            <a:r>
              <a:rPr lang="pt-BR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O aplicativo apresenta botões virtuais que mostram texto virtuais ou reproduzem áudio relacionado ao modelo 3D dependendo do botão apertado.</a:t>
            </a:r>
            <a:endParaRPr lang="pt-BR" sz="1800" dirty="0">
              <a:solidFill>
                <a:srgbClr val="000000"/>
              </a:solidFill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223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Trabalhos Correlatos - </a:t>
            </a:r>
            <a:r>
              <a:rPr lang="pt-BR" sz="4000" dirty="0" err="1"/>
              <a:t>Setiwan</a:t>
            </a:r>
            <a:endParaRPr lang="pt-BR" sz="4000" dirty="0"/>
          </a:p>
        </p:txBody>
      </p:sp>
      <p:pic>
        <p:nvPicPr>
          <p:cNvPr id="4" name="Espaço Reservado para Conteúdo 3" descr="Uma imagem contendo mesa, computador&#10;&#10;&#10;&#10;&#10;&#10;&#10;&#10;Descrição gerada automaticamente">
            <a:extLst>
              <a:ext uri="{FF2B5EF4-FFF2-40B4-BE49-F238E27FC236}">
                <a16:creationId xmlns:a16="http://schemas.microsoft.com/office/drawing/2014/main" id="{D9134857-37A6-7772-A20C-B496AF615E8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7" b="3125"/>
          <a:stretch/>
        </p:blipFill>
        <p:spPr bwMode="auto">
          <a:xfrm>
            <a:off x="1233972" y="1331640"/>
            <a:ext cx="6696744" cy="4545633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78598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Trabalhos Correlatos - </a:t>
            </a:r>
            <a:r>
              <a:rPr lang="pt-BR" sz="4000" dirty="0" err="1"/>
              <a:t>Setiwan</a:t>
            </a:r>
            <a:endParaRPr lang="pt-BR" sz="40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5B9505B-D3BC-79C1-0245-795F8D504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Segundo </a:t>
            </a:r>
            <a:r>
              <a:rPr lang="pt-BR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Setiwan</a:t>
            </a:r>
            <a:r>
              <a:rPr lang="pt-BR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(2019) a conclusões obtidas pelo trabalho foram :</a:t>
            </a:r>
          </a:p>
          <a:p>
            <a:pPr>
              <a:buFont typeface="+mj-lt"/>
              <a:buAutoNum type="arabicPeriod"/>
            </a:pPr>
            <a:r>
              <a:rPr lang="pt-BR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as ferramentas Unity3D, a biblioteca Vuforia, Google </a:t>
            </a:r>
            <a:r>
              <a:rPr lang="pt-BR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SketchUp</a:t>
            </a:r>
            <a:r>
              <a:rPr lang="pt-BR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e Adobe </a:t>
            </a:r>
            <a:r>
              <a:rPr lang="pt-BR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Audition</a:t>
            </a:r>
            <a:r>
              <a:rPr lang="pt-BR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foram suficientes para desenvolver seu aplicativo. </a:t>
            </a:r>
          </a:p>
          <a:p>
            <a:pPr>
              <a:buFont typeface="+mj-lt"/>
              <a:buAutoNum type="arabicPeriod"/>
            </a:pPr>
            <a:r>
              <a:rPr lang="pt-BR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“A existência deste livro interativo torna a interação mais interessante para que o usuário ou usuários se interessem pela leitura do conteúdo do livro.”,</a:t>
            </a:r>
          </a:p>
          <a:p>
            <a:pPr>
              <a:buFont typeface="+mj-lt"/>
              <a:buAutoNum type="arabicPeriod"/>
            </a:pPr>
            <a:r>
              <a:rPr lang="pt-BR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os resultados do teste Black Box comprovam uma porcentagem de 100% que afirma que não há erros no aplicativo. </a:t>
            </a:r>
          </a:p>
          <a:p>
            <a:pPr>
              <a:buFont typeface="+mj-lt"/>
              <a:buAutoNum type="arabicPeriod"/>
            </a:pPr>
            <a:r>
              <a:rPr lang="pt-BR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 respeito dos testes segundo </a:t>
            </a:r>
            <a:r>
              <a:rPr lang="pt-BR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Setiwan</a:t>
            </a:r>
            <a:r>
              <a:rPr lang="pt-BR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(2019), a satisfação dos entrevistados atendeu a critérios muito bons com uma porcentagem de 84,93%.</a:t>
            </a:r>
            <a:endParaRPr lang="pt-BR" sz="1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9715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AC609-6C94-5E65-3C73-11989DE1B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Trabalhos Correlatos - ANIMAR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960F80-5931-44E2-C726-FB90E7013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>
            <a:noAutofit/>
          </a:bodyPr>
          <a:lstStyle/>
          <a:p>
            <a:r>
              <a:rPr lang="pt-BR" sz="1800" dirty="0">
                <a:effectLst/>
                <a:ea typeface="Times New Roman" panose="02020603050405020304" pitchFamily="18" charset="0"/>
              </a:rPr>
              <a:t>O objetivo do trabalho segundo Reiter foi “desenvolver uma ferramenta de criação de animações em 3D através de uma combinação de Interface de Usuário Tangível e Realidade Aumentada”. </a:t>
            </a:r>
          </a:p>
          <a:p>
            <a:r>
              <a:rPr lang="pt-BR" sz="1800" dirty="0">
                <a:effectLst/>
                <a:ea typeface="Times New Roman" panose="02020603050405020304" pitchFamily="18" charset="0"/>
              </a:rPr>
              <a:t>O aplicativo criado por Reiter (2018) permite manipular objetos virtuais dentre múltiplas cenas. </a:t>
            </a:r>
          </a:p>
          <a:p>
            <a:r>
              <a:rPr lang="pt-BR" sz="1800" dirty="0">
                <a:effectLst/>
                <a:ea typeface="Times New Roman" panose="02020603050405020304" pitchFamily="18" charset="0"/>
              </a:rPr>
              <a:t>A partir da manipulação dos objetos virtuais é possível criar animações para esses objetos. </a:t>
            </a:r>
          </a:p>
          <a:p>
            <a:r>
              <a:rPr lang="pt-BR" sz="1800" dirty="0">
                <a:effectLst/>
                <a:ea typeface="Times New Roman" panose="02020603050405020304" pitchFamily="18" charset="0"/>
              </a:rPr>
              <a:t>Dessa forma múltiplas animações sejam usadas para criar uma história naquela cena.</a:t>
            </a:r>
          </a:p>
          <a:p>
            <a:pPr marL="0" indent="0">
              <a:buNone/>
            </a:pPr>
            <a:r>
              <a:rPr lang="pt-BR" sz="1800" dirty="0">
                <a:effectLst/>
                <a:ea typeface="Times New Roman" panose="02020603050405020304" pitchFamily="18" charset="0"/>
              </a:rPr>
              <a:t>Seus objetivos específicos foram: </a:t>
            </a:r>
          </a:p>
          <a:p>
            <a:pPr>
              <a:buFont typeface="+mj-lt"/>
              <a:buAutoNum type="arabicPeriod"/>
            </a:pPr>
            <a:r>
              <a:rPr lang="pt-BR" sz="1800" dirty="0">
                <a:effectLst/>
                <a:ea typeface="Times New Roman" panose="02020603050405020304" pitchFamily="18" charset="0"/>
              </a:rPr>
              <a:t>disponibilizar uma ferramenta para criação de cenários; </a:t>
            </a:r>
          </a:p>
          <a:p>
            <a:pPr>
              <a:buFont typeface="+mj-lt"/>
              <a:buAutoNum type="arabicPeriod"/>
            </a:pPr>
            <a:r>
              <a:rPr lang="pt-BR" sz="1800" dirty="0">
                <a:effectLst/>
                <a:ea typeface="Times New Roman" panose="02020603050405020304" pitchFamily="18" charset="0"/>
              </a:rPr>
              <a:t>disponibilizar o uso pedagógico da ferramenta, para que possa auxiliar no desenvolvimento criativo das crianças; </a:t>
            </a:r>
          </a:p>
          <a:p>
            <a:pPr>
              <a:buFont typeface="+mj-lt"/>
              <a:buAutoNum type="arabicPeriod"/>
            </a:pPr>
            <a:r>
              <a:rPr lang="pt-BR" sz="1800" dirty="0">
                <a:effectLst/>
                <a:ea typeface="Times New Roman" panose="02020603050405020304" pitchFamily="18" charset="0"/>
              </a:rPr>
              <a:t>disponibilizar a utilização da ferramenta através de um Head-</a:t>
            </a:r>
            <a:r>
              <a:rPr lang="pt-BR" sz="1800" dirty="0" err="1">
                <a:effectLst/>
                <a:ea typeface="Times New Roman" panose="02020603050405020304" pitchFamily="18" charset="0"/>
              </a:rPr>
              <a:t>Mounted</a:t>
            </a:r>
            <a:r>
              <a:rPr lang="pt-BR" sz="1800" dirty="0">
                <a:effectLst/>
                <a:ea typeface="Times New Roman" panose="02020603050405020304" pitchFamily="18" charset="0"/>
              </a:rPr>
              <a:t> Display (HMD), como o </a:t>
            </a:r>
            <a:r>
              <a:rPr lang="pt-BR" sz="1800" dirty="0" err="1">
                <a:effectLst/>
                <a:ea typeface="Times New Roman" panose="02020603050405020304" pitchFamily="18" charset="0"/>
              </a:rPr>
              <a:t>Cardboard</a:t>
            </a:r>
            <a:r>
              <a:rPr lang="pt-BR" sz="1800" dirty="0">
                <a:effectLst/>
                <a:ea typeface="Times New Roman" panose="02020603050405020304" pitchFamily="18" charset="0"/>
              </a:rPr>
              <a:t>.</a:t>
            </a:r>
          </a:p>
          <a:p>
            <a:endParaRPr lang="pt-BR" sz="18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589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AC609-6C94-5E65-3C73-11989DE1B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/>
              <a:t>Trabalhos Correlatos - ANIMAR</a:t>
            </a:r>
            <a:endParaRPr lang="pt-BR" sz="4000" dirty="0"/>
          </a:p>
        </p:txBody>
      </p:sp>
      <p:pic>
        <p:nvPicPr>
          <p:cNvPr id="4" name="Espaço Reservado para Conteúdo 3" descr="Diagrama&#10;&#10;Descrição gerada automaticamente">
            <a:extLst>
              <a:ext uri="{FF2B5EF4-FFF2-40B4-BE49-F238E27FC236}">
                <a16:creationId xmlns:a16="http://schemas.microsoft.com/office/drawing/2014/main" id="{F99372AB-6300-D11A-D4D9-0325303DC3F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" t="1942" r="1702" b="1190"/>
          <a:stretch/>
        </p:blipFill>
        <p:spPr bwMode="auto">
          <a:xfrm>
            <a:off x="971600" y="1232756"/>
            <a:ext cx="7200800" cy="43924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02898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AC609-6C94-5E65-3C73-11989DE1B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/>
              <a:t>Trabalhos Correlatos - ANIMAR</a:t>
            </a:r>
            <a:endParaRPr lang="pt-BR" sz="40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0344205-A02E-1F68-7157-F0D39B216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>
                <a:effectLst/>
                <a:ea typeface="Times New Roman" panose="02020603050405020304" pitchFamily="18" charset="0"/>
              </a:rPr>
              <a:t>Os testes do aplicativo foram realizados com um grupo pequeno de alunos de Pedagogia da FURB, mas, apesar disso, foi possível obter resultados satisfatórios. </a:t>
            </a:r>
          </a:p>
          <a:p>
            <a:r>
              <a:rPr lang="pt-BR" sz="1800" dirty="0">
                <a:effectLst/>
                <a:ea typeface="Times New Roman" panose="02020603050405020304" pitchFamily="18" charset="0"/>
              </a:rPr>
              <a:t>A maior dificuldade relatada por Reiter foi, “em muitas vezes, os alunos passavam a mão ou braço sem querer por cima de um marcador com botões e acabavam ativando botões indesejados”. </a:t>
            </a:r>
          </a:p>
          <a:p>
            <a:r>
              <a:rPr lang="pt-BR" sz="1800" dirty="0">
                <a:effectLst/>
                <a:ea typeface="Times New Roman" panose="02020603050405020304" pitchFamily="18" charset="0"/>
              </a:rPr>
              <a:t>Reiter afirma que “Os alunos se mostraram interessados no funcionamento da aplicação, conseguindo realizar os objetivos propostos pela ferramenta, ainda que com alguma dificuldade”. </a:t>
            </a:r>
          </a:p>
          <a:p>
            <a:r>
              <a:rPr lang="pt-BR" sz="1800" dirty="0">
                <a:effectLst/>
                <a:ea typeface="Times New Roman" panose="02020603050405020304" pitchFamily="18" charset="0"/>
              </a:rPr>
              <a:t>a contribuição social foi trabalhar a criatividade em sala de aula, ajudando no desenvolvimento das crianças.</a:t>
            </a:r>
            <a:endParaRPr lang="pt-BR" sz="1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080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245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100" dirty="0"/>
              <a:t>a) possuir tutorial para auxiliar o uso da aplicação</a:t>
            </a:r>
          </a:p>
          <a:p>
            <a:pPr marL="0" indent="0">
              <a:buNone/>
            </a:pPr>
            <a:r>
              <a:rPr lang="pt-BR" sz="2100" dirty="0"/>
              <a:t>b) utilizar um marcador de realidade aumentada para disponibilizar informações dos objetos 3D</a:t>
            </a:r>
          </a:p>
          <a:p>
            <a:pPr marL="0" indent="0">
              <a:buNone/>
            </a:pPr>
            <a:r>
              <a:rPr lang="pt-BR" sz="2100" dirty="0"/>
              <a:t>c) disponibilizar o registro histórico das atividades</a:t>
            </a:r>
          </a:p>
          <a:p>
            <a:pPr marL="0" indent="0">
              <a:buNone/>
            </a:pPr>
            <a:r>
              <a:rPr lang="pt-BR" sz="2100" dirty="0"/>
              <a:t>d) armazenar o cadastro do usuário (</a:t>
            </a:r>
            <a:r>
              <a:rPr lang="pt-BR" sz="2100" dirty="0" err="1"/>
              <a:t>Create</a:t>
            </a:r>
            <a:r>
              <a:rPr lang="pt-BR" sz="2100" dirty="0"/>
              <a:t>, </a:t>
            </a:r>
            <a:r>
              <a:rPr lang="pt-BR" sz="2100" dirty="0" err="1"/>
              <a:t>Read</a:t>
            </a:r>
            <a:r>
              <a:rPr lang="pt-BR" sz="2100" dirty="0"/>
              <a:t>, Update e Delete - CRUD) </a:t>
            </a:r>
          </a:p>
          <a:p>
            <a:pPr marL="0" indent="0">
              <a:buNone/>
            </a:pPr>
            <a:r>
              <a:rPr lang="pt-BR" sz="2100" dirty="0"/>
              <a:t>e) disponibilizar e possibilitar o registro de uma atividade publicamente de forma que qualquer usuário cadastrado possa acessar</a:t>
            </a:r>
          </a:p>
          <a:p>
            <a:pPr marL="0" indent="0">
              <a:buNone/>
            </a:pPr>
            <a:r>
              <a:rPr lang="pt-BR" sz="2100" dirty="0"/>
              <a:t>f) apresentar uma atividade em que os usuários devem identificar corretamente a religião entre múltiplos objetos 3D</a:t>
            </a:r>
          </a:p>
          <a:p>
            <a:pPr marL="0" indent="0">
              <a:buNone/>
            </a:pPr>
            <a:r>
              <a:rPr lang="pt-BR" sz="2100" dirty="0"/>
              <a:t>g) apresentar uma atividade no qual o usuário poder jogar o Jogo da Memória com símbolos religiosos e seus nomes</a:t>
            </a:r>
          </a:p>
          <a:p>
            <a:pPr marL="0" indent="0">
              <a:buNone/>
            </a:pPr>
            <a:r>
              <a:rPr lang="pt-BR" sz="2100" dirty="0"/>
              <a:t>h)apresentar um quiz do objeto 3D quando aproximado ao marcador de realidade aumentada</a:t>
            </a:r>
          </a:p>
          <a:p>
            <a:pPr marL="0" indent="0">
              <a:buNone/>
            </a:pPr>
            <a:r>
              <a:rPr lang="pt-BR" sz="2100" dirty="0"/>
              <a:t>i)possuir uma interface visual para indicar qual a atividade o usuário está jogando</a:t>
            </a:r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C3CA7-9379-D5B4-846A-046FB272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8FA933-2D09-1BC0-B08C-73348C052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j)utilizar a interface de usuário tangível para interagir com o quiz </a:t>
            </a:r>
          </a:p>
          <a:p>
            <a:pPr marL="0" indent="0">
              <a:buNone/>
            </a:pPr>
            <a:r>
              <a:rPr lang="pt-BR" sz="2400" dirty="0"/>
              <a:t>k)desenvolver para a plataforma Android</a:t>
            </a:r>
          </a:p>
          <a:p>
            <a:pPr marL="0" indent="0">
              <a:buNone/>
            </a:pPr>
            <a:r>
              <a:rPr lang="pt-BR" sz="2400" dirty="0"/>
              <a:t>l)utilizar o Vuforia como ferramenta de realidade aumentada</a:t>
            </a:r>
          </a:p>
          <a:p>
            <a:pPr marL="0" indent="0">
              <a:buNone/>
            </a:pPr>
            <a:r>
              <a:rPr lang="pt-BR" sz="2400" dirty="0"/>
              <a:t>m)utilizar Unity e a linguagem C# para gerar o aplicativo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127236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9DBDAF3C-64EC-01B2-B05F-DB0B344C9A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" t="40057" r="7258" b="24384"/>
          <a:stretch/>
        </p:blipFill>
        <p:spPr bwMode="auto">
          <a:xfrm>
            <a:off x="85082" y="1124744"/>
            <a:ext cx="8973835" cy="554461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07070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pt-BR" dirty="0"/>
              <a:t>Especificação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C584020-22DF-DF6C-EDE8-0E0EAB6B86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1" b="35003"/>
          <a:stretch/>
        </p:blipFill>
        <p:spPr bwMode="auto">
          <a:xfrm>
            <a:off x="107504" y="1040518"/>
            <a:ext cx="8856984" cy="5751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7593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>
            <a:normAutofit/>
          </a:bodyPr>
          <a:lstStyle/>
          <a:p>
            <a:r>
              <a:rPr lang="pt-BR" sz="2400" dirty="0"/>
              <a:t>Introdução</a:t>
            </a:r>
          </a:p>
          <a:p>
            <a:r>
              <a:rPr lang="pt-BR" sz="2400" dirty="0"/>
              <a:t>Objetivos</a:t>
            </a:r>
          </a:p>
          <a:p>
            <a:r>
              <a:rPr lang="pt-BR" sz="2400" dirty="0"/>
              <a:t>Fundamentação teórica</a:t>
            </a:r>
          </a:p>
          <a:p>
            <a:r>
              <a:rPr lang="pt-BR" sz="2400" dirty="0"/>
              <a:t>Trabalhos correlatos</a:t>
            </a:r>
          </a:p>
          <a:p>
            <a:r>
              <a:rPr lang="pt-BR" sz="2400" dirty="0"/>
              <a:t>Requisitos</a:t>
            </a:r>
          </a:p>
          <a:p>
            <a:r>
              <a:rPr lang="pt-BR" sz="2400" dirty="0"/>
              <a:t>Especificação</a:t>
            </a:r>
          </a:p>
          <a:p>
            <a:r>
              <a:rPr lang="pt-BR" sz="2400" dirty="0"/>
              <a:t>Implementação</a:t>
            </a:r>
          </a:p>
          <a:p>
            <a:r>
              <a:rPr lang="pt-BR" sz="2400" dirty="0"/>
              <a:t>Análise dos Resultados</a:t>
            </a:r>
          </a:p>
          <a:p>
            <a:r>
              <a:rPr lang="pt-BR" sz="2400" dirty="0"/>
              <a:t>Conclusões e Sugestões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2155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pt-BR" dirty="0"/>
              <a:t>Especificação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18F1112-62B6-D705-8697-B094F8FA2F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08"/>
          <a:stretch/>
        </p:blipFill>
        <p:spPr bwMode="auto">
          <a:xfrm>
            <a:off x="133679" y="1232046"/>
            <a:ext cx="8902817" cy="548173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19742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pt-BR" dirty="0"/>
              <a:t>Especificação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C3D8BC0-B14A-572D-A1C2-F13298DC35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6" t="31325" r="3635" b="13253"/>
          <a:stretch/>
        </p:blipFill>
        <p:spPr bwMode="auto">
          <a:xfrm>
            <a:off x="227843" y="1124744"/>
            <a:ext cx="8688313" cy="56166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49801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/>
          </a:bodyPr>
          <a:lstStyle/>
          <a:p>
            <a:r>
              <a:rPr lang="pt-BR" sz="1800" dirty="0"/>
              <a:t>O aplicativo possui duas cenas aqui denominadas de Menus e Jogos. </a:t>
            </a:r>
          </a:p>
          <a:p>
            <a:r>
              <a:rPr lang="pt-BR" sz="1800" dirty="0"/>
              <a:t>tutorial que usa imagens e explicações </a:t>
            </a:r>
          </a:p>
          <a:p>
            <a:r>
              <a:rPr lang="pt-BR" sz="1800" dirty="0"/>
              <a:t>banco de dados local </a:t>
            </a:r>
          </a:p>
          <a:p>
            <a:r>
              <a:rPr lang="pt-BR" sz="1800" dirty="0"/>
              <a:t>Banco de dados público(disponível para outros usuários)</a:t>
            </a:r>
          </a:p>
          <a:p>
            <a:r>
              <a:rPr lang="pt-BR" sz="1800" dirty="0"/>
              <a:t>Autenticação e cadastro</a:t>
            </a:r>
          </a:p>
          <a:p>
            <a:r>
              <a:rPr lang="pt-BR" sz="1800" dirty="0"/>
              <a:t>Como salvar uma atividade publicamente</a:t>
            </a:r>
          </a:p>
          <a:p>
            <a:r>
              <a:rPr lang="pt-BR" sz="1800" dirty="0"/>
              <a:t>Como acessar as atividades públicas</a:t>
            </a:r>
          </a:p>
          <a:p>
            <a:r>
              <a:rPr lang="pt-BR" sz="1800" dirty="0"/>
              <a:t>Ambas as telas das atividades públicas e das atividades privadas possuem um botão para ir voltar uma a outra</a:t>
            </a:r>
          </a:p>
        </p:txBody>
      </p:sp>
    </p:spTree>
    <p:extLst>
      <p:ext uri="{BB962C8B-B14F-4D97-AF65-F5344CB8AC3E}">
        <p14:creationId xmlns:p14="http://schemas.microsoft.com/office/powerpoint/2010/main" val="3451621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1700" dirty="0"/>
              <a:t>Na cena dos Jogos são abordadas tradição ou movimento religioso: </a:t>
            </a:r>
          </a:p>
          <a:p>
            <a:r>
              <a:rPr lang="pt-BR" sz="1700" dirty="0"/>
              <a:t>hinduísmo, cristianismo, umbanda e a religião dos povos originários - </a:t>
            </a:r>
            <a:r>
              <a:rPr lang="pt-BR" sz="1700" dirty="0" err="1"/>
              <a:t>Laklãnõ</a:t>
            </a:r>
            <a:r>
              <a:rPr lang="pt-BR" sz="1700" dirty="0"/>
              <a:t>-Xokleng. </a:t>
            </a:r>
          </a:p>
          <a:p>
            <a:r>
              <a:rPr lang="pt-BR" sz="1700" dirty="0"/>
              <a:t>São abordados três símbolos para cada uma dessas religiões.</a:t>
            </a:r>
          </a:p>
          <a:p>
            <a:r>
              <a:rPr lang="pt-BR" sz="1700" dirty="0"/>
              <a:t>A cena Jogos também é dividida em três atividades para abordar a diversidade religiosa. </a:t>
            </a:r>
          </a:p>
          <a:p>
            <a:r>
              <a:rPr lang="pt-BR" sz="1800" dirty="0"/>
              <a:t>Essas atividades são: Jogo da Memória, Jogo Qual tradição ou movimento religioso? e um Quiz. </a:t>
            </a:r>
          </a:p>
          <a:p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83215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7835C-FF33-1F8B-04F1-CDBD6735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2842F8-DD5C-F207-8AF7-8BC91F06F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949" y="1052736"/>
            <a:ext cx="8229600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Jogo da Memória:</a:t>
            </a:r>
          </a:p>
          <a:p>
            <a:r>
              <a:rPr lang="pt-BR" sz="2000" dirty="0"/>
              <a:t>O Jogo da Memória é divido por rodadas, e a cada rodada um jogador deve apresentar dois marcadores que possuam símbolo religioso para a câmera.</a:t>
            </a:r>
          </a:p>
          <a:p>
            <a:r>
              <a:rPr lang="pt-BR" sz="2000" dirty="0"/>
              <a:t> Caso o jogador apresente mais marcadores, os símbolos religiosos não aparecerão.</a:t>
            </a:r>
          </a:p>
          <a:p>
            <a:r>
              <a:rPr lang="pt-BR" sz="2000" dirty="0"/>
              <a:t>Essa regra só se aplica no Jogo da Memória.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7234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7835C-FF33-1F8B-04F1-CDBD6735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2842F8-DD5C-F207-8AF7-8BC91F06F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949" y="1052736"/>
            <a:ext cx="8229600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Jogo Qual tradição ou movimento :</a:t>
            </a:r>
          </a:p>
          <a:p>
            <a:r>
              <a:rPr lang="pt-BR" sz="2000" dirty="0"/>
              <a:t>no Jogo tradição ou movimento religioso?, o usuário deverá organizar os símbolos por religião colocando-os na área de suas respectivas religiões. </a:t>
            </a:r>
          </a:p>
          <a:p>
            <a:r>
              <a:rPr lang="pt-BR" sz="2000" dirty="0"/>
              <a:t>Ao encerrar o Jogo tradição ou movimento religioso? o usuário poderá verificar quantos símbolos classificou corretamente na interface na tela do aparelho, além de sua pontuação ser salva localmente. </a:t>
            </a:r>
          </a:p>
          <a:p>
            <a:r>
              <a:rPr lang="pt-BR" sz="2000" dirty="0"/>
              <a:t>a interface muda no aparelho para se adequar ao novo jogo.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9143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7835C-FF33-1F8B-04F1-CDBD6735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2842F8-DD5C-F207-8AF7-8BC91F06F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949" y="1052736"/>
            <a:ext cx="8229600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QUIZ:</a:t>
            </a:r>
          </a:p>
          <a:p>
            <a:r>
              <a:rPr lang="pt-BR" sz="2000" dirty="0"/>
              <a:t>No Quiz deve-se aproximar os marcadores do Jogo da Memória ao marcador do Quiz que apresentará uma pergunta a ser respondida pelo usuário. </a:t>
            </a:r>
          </a:p>
          <a:p>
            <a:r>
              <a:rPr lang="pt-BR" sz="2000" dirty="0"/>
              <a:t>As perguntas do Quiz foram avaliadas por especialista da área de ciências da religião.</a:t>
            </a:r>
          </a:p>
          <a:p>
            <a:r>
              <a:rPr lang="pt-BR" sz="2000" dirty="0"/>
              <a:t>Após responder 8 perguntas a atividade será considerada encerrada, sendo salva a pontuação no banco de dados local. </a:t>
            </a:r>
          </a:p>
          <a:p>
            <a:r>
              <a:rPr lang="pt-BR" sz="2000" dirty="0"/>
              <a:t>ao encerar o jogo reinicia.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5331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>
            <a:normAutofit/>
          </a:bodyPr>
          <a:lstStyle/>
          <a:p>
            <a:pPr indent="431800" algn="just">
              <a:spcBef>
                <a:spcPts val="600"/>
              </a:spcBef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script </a:t>
            </a:r>
            <a:r>
              <a:rPr lang="pt-BR" sz="1800" dirty="0">
                <a:effectLst/>
                <a:latin typeface="Courier"/>
                <a:ea typeface="Times New Roman" panose="02020603050405020304" pitchFamily="18" charset="0"/>
              </a:rPr>
              <a:t>Jogador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que é anexado ao </a:t>
            </a:r>
            <a:r>
              <a:rPr lang="pt-BR" sz="1800" dirty="0" err="1">
                <a:effectLst/>
                <a:latin typeface="Courier"/>
                <a:ea typeface="Times New Roman" panose="02020603050405020304" pitchFamily="18" charset="0"/>
              </a:rPr>
              <a:t>GameObject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dos marcadores de ambos os jogadores, é responsável pelas interações de cada jogador no </a:t>
            </a:r>
            <a:r>
              <a:rPr lang="pt-BR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Jogo da Memória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com os botões virtuais do marcador. </a:t>
            </a:r>
          </a:p>
          <a:p>
            <a:pPr indent="431800" algn="just">
              <a:spcBef>
                <a:spcPts val="600"/>
              </a:spcBef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marcador </a:t>
            </a:r>
            <a:r>
              <a:rPr lang="pt-BR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jogadores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possui três botões virtuais. O primeiro botão serve para verificar se os marcadores do </a:t>
            </a:r>
            <a:r>
              <a:rPr lang="pt-BR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Jogo da Memória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mostrados em cena formam um par, o qual é verificado pelo método </a:t>
            </a:r>
            <a:r>
              <a:rPr lang="pt-BR" sz="1800" dirty="0" err="1">
                <a:effectLst/>
                <a:latin typeface="Courier"/>
                <a:ea typeface="Times New Roman" panose="02020603050405020304" pitchFamily="18" charset="0"/>
              </a:rPr>
              <a:t>comparaPar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script </a:t>
            </a:r>
            <a:r>
              <a:rPr lang="pt-BR" sz="1800" dirty="0" err="1">
                <a:effectLst/>
                <a:latin typeface="Courier"/>
                <a:ea typeface="Times New Roman" panose="02020603050405020304" pitchFamily="18" charset="0"/>
              </a:rPr>
              <a:t>GameControler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indent="431800" algn="just">
              <a:spcBef>
                <a:spcPts val="600"/>
              </a:spcBef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segundo botão serve para habilitar a inspeção de objetos virtuais pelo marcador cubo. </a:t>
            </a:r>
          </a:p>
          <a:p>
            <a:pPr indent="431800" algn="just">
              <a:spcBef>
                <a:spcPts val="600"/>
              </a:spcBef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terceiro botão encerra a rodada do jogador atual e inicia a roda do próximo jogador. </a:t>
            </a:r>
          </a:p>
          <a:p>
            <a:pPr indent="431800" algn="just">
              <a:spcBef>
                <a:spcPts val="600"/>
              </a:spcBef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Cada um dos botões virtuais notifica o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script </a:t>
            </a:r>
            <a:r>
              <a:rPr lang="pt-BR" sz="1800" dirty="0" err="1">
                <a:effectLst/>
                <a:latin typeface="Courier"/>
                <a:ea typeface="Times New Roman" panose="02020603050405020304" pitchFamily="18" charset="0"/>
              </a:rPr>
              <a:t>GameControler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 por sua vez comunica o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script 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UICONTROLER</a:t>
            </a:r>
            <a:r>
              <a:rPr lang="pt-B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que muda a interface visual do aplicativo.</a:t>
            </a:r>
          </a:p>
        </p:txBody>
      </p:sp>
    </p:spTree>
    <p:extLst>
      <p:ext uri="{BB962C8B-B14F-4D97-AF65-F5344CB8AC3E}">
        <p14:creationId xmlns:p14="http://schemas.microsoft.com/office/powerpoint/2010/main" val="529483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>
            <a:normAutofit/>
          </a:bodyPr>
          <a:lstStyle/>
          <a:p>
            <a:pPr indent="431800" algn="just">
              <a:spcBef>
                <a:spcPts val="600"/>
              </a:spcBef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script </a:t>
            </a:r>
            <a:r>
              <a:rPr lang="pt-BR" sz="1800" dirty="0" err="1">
                <a:effectLst/>
                <a:latin typeface="Courier"/>
                <a:ea typeface="Times New Roman" panose="02020603050405020304" pitchFamily="18" charset="0"/>
              </a:rPr>
              <a:t>marcadorMemoria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que é anexado aos </a:t>
            </a:r>
            <a:r>
              <a:rPr lang="pt-BR" sz="1800" dirty="0" err="1">
                <a:effectLst/>
                <a:latin typeface="Courier"/>
                <a:ea typeface="Times New Roman" panose="02020603050405020304" pitchFamily="18" charset="0"/>
              </a:rPr>
              <a:t>GameObjects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dos marcadores do jogo da memória utilizam um método para consultar o </a:t>
            </a:r>
            <a:r>
              <a:rPr lang="pt-BR" sz="1800" dirty="0" err="1">
                <a:effectLst/>
                <a:latin typeface="Courier"/>
                <a:ea typeface="Times New Roman" panose="02020603050405020304" pitchFamily="18" charset="0"/>
              </a:rPr>
              <a:t>GameControler</a:t>
            </a:r>
            <a:r>
              <a:rPr lang="pt-BR" sz="1800" dirty="0">
                <a:effectLst/>
                <a:latin typeface="Courier"/>
                <a:ea typeface="Times New Roman" panose="02020603050405020304" pitchFamily="18" charset="0"/>
              </a:rPr>
              <a:t> 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 notifica ao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script </a:t>
            </a:r>
            <a:r>
              <a:rPr lang="pt-BR" sz="1800" dirty="0" err="1">
                <a:effectLst/>
                <a:latin typeface="Courier"/>
                <a:ea typeface="Times New Roman" panose="02020603050405020304" pitchFamily="18" charset="0"/>
              </a:rPr>
              <a:t>marcadorMemoria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 objeto deve aparecer na cena. </a:t>
            </a:r>
          </a:p>
          <a:p>
            <a:pPr indent="431800" algn="just">
              <a:spcBef>
                <a:spcPts val="600"/>
              </a:spcBef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Quando um marcador do jogo da memória é detectado a pelo </a:t>
            </a:r>
            <a:r>
              <a:rPr lang="pt-BR" sz="1800" dirty="0" err="1">
                <a:effectLst/>
                <a:latin typeface="Courier"/>
                <a:ea typeface="Times New Roman" panose="02020603050405020304" pitchFamily="18" charset="0"/>
              </a:rPr>
              <a:t>DefaultTrackableEventHandler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script </a:t>
            </a:r>
            <a:r>
              <a:rPr lang="pt-BR" sz="1800" dirty="0" err="1">
                <a:effectLst/>
                <a:latin typeface="Courier"/>
                <a:ea typeface="Times New Roman" panose="02020603050405020304" pitchFamily="18" charset="0"/>
              </a:rPr>
              <a:t>marcadorMemoria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chama o </a:t>
            </a:r>
            <a:r>
              <a:rPr lang="pt-BR" sz="1800" dirty="0" err="1">
                <a:effectLst/>
                <a:latin typeface="Courier"/>
                <a:ea typeface="Times New Roman" panose="02020603050405020304" pitchFamily="18" charset="0"/>
              </a:rPr>
              <a:t>whenFound</a:t>
            </a:r>
            <a:r>
              <a:rPr lang="pt-BR" sz="1800" dirty="0">
                <a:effectLst/>
                <a:latin typeface="Courier"/>
                <a:ea typeface="Times New Roman" panose="02020603050405020304" pitchFamily="18" charset="0"/>
              </a:rPr>
              <a:t>()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indent="431800" algn="just">
              <a:spcBef>
                <a:spcPts val="600"/>
              </a:spcBef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Esse método por sua vez solicita a instância do </a:t>
            </a:r>
            <a:r>
              <a:rPr lang="pt-BR" sz="1800" dirty="0" err="1">
                <a:effectLst/>
                <a:latin typeface="Courier"/>
                <a:ea typeface="Times New Roman" panose="02020603050405020304" pitchFamily="18" charset="0"/>
              </a:rPr>
              <a:t>GameControler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através do método </a:t>
            </a:r>
            <a:r>
              <a:rPr lang="pt-BR" sz="1800" dirty="0">
                <a:effectLst/>
                <a:latin typeface="Courier"/>
                <a:ea typeface="Times New Roman" panose="02020603050405020304" pitchFamily="18" charset="0"/>
              </a:rPr>
              <a:t>FOUND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que retorna verdadeiro ou falso, ativando ou desativando a visualização do símbolo religioso.</a:t>
            </a:r>
          </a:p>
        </p:txBody>
      </p:sp>
    </p:spTree>
    <p:extLst>
      <p:ext uri="{BB962C8B-B14F-4D97-AF65-F5344CB8AC3E}">
        <p14:creationId xmlns:p14="http://schemas.microsoft.com/office/powerpoint/2010/main" val="667301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6856" y="1324337"/>
            <a:ext cx="8229600" cy="4968552"/>
          </a:xfrm>
        </p:spPr>
        <p:txBody>
          <a:bodyPr>
            <a:noAutofit/>
          </a:bodyPr>
          <a:lstStyle/>
          <a:p>
            <a:pPr indent="431800" algn="just">
              <a:spcBef>
                <a:spcPts val="600"/>
              </a:spcBef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script </a:t>
            </a:r>
            <a:r>
              <a:rPr lang="pt-BR" sz="1800" dirty="0" err="1">
                <a:effectLst/>
                <a:latin typeface="Courier"/>
                <a:ea typeface="Times New Roman" panose="02020603050405020304" pitchFamily="18" charset="0"/>
              </a:rPr>
              <a:t>GameControler</a:t>
            </a:r>
            <a:r>
              <a:rPr lang="pt-BR" sz="1800" dirty="0">
                <a:effectLst/>
                <a:latin typeface="Courier"/>
                <a:ea typeface="Times New Roman" panose="02020603050405020304" pitchFamily="18" charset="0"/>
              </a:rPr>
              <a:t> 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é um </a:t>
            </a:r>
            <a:r>
              <a:rPr lang="pt-BR" sz="1800" dirty="0" err="1">
                <a:effectLst/>
                <a:latin typeface="Courier"/>
                <a:ea typeface="Times New Roman" panose="02020603050405020304" pitchFamily="18" charset="0"/>
              </a:rPr>
              <a:t>sigleton</a:t>
            </a:r>
            <a:r>
              <a:rPr lang="pt-B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 é possui sua instância pública e é destruído quando muda da cena da </a:t>
            </a:r>
            <a:r>
              <a:rPr lang="pt-BR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Câmera do Aparelho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para a cena do </a:t>
            </a:r>
            <a:r>
              <a:rPr lang="pt-BR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indent="431800" algn="just">
              <a:spcBef>
                <a:spcPts val="600"/>
              </a:spcBef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script </a:t>
            </a:r>
            <a:r>
              <a:rPr lang="pt-BR" sz="1800" dirty="0" err="1">
                <a:effectLst/>
                <a:latin typeface="Courier"/>
                <a:ea typeface="Times New Roman" panose="02020603050405020304" pitchFamily="18" charset="0"/>
              </a:rPr>
              <a:t>GameControler</a:t>
            </a:r>
            <a:r>
              <a:rPr lang="pt-BR" sz="1800" dirty="0">
                <a:effectLst/>
                <a:latin typeface="Courier"/>
                <a:ea typeface="Times New Roman" panose="02020603050405020304" pitchFamily="18" charset="0"/>
              </a:rPr>
              <a:t> 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 método </a:t>
            </a:r>
            <a:r>
              <a:rPr lang="pt-BR" sz="1800" dirty="0">
                <a:effectLst/>
                <a:latin typeface="Courier"/>
                <a:ea typeface="Times New Roman" panose="02020603050405020304" pitchFamily="18" charset="0"/>
              </a:rPr>
              <a:t>FOUND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verifica se o </a:t>
            </a:r>
            <a:r>
              <a:rPr lang="pt-BR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jogo == 2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(ou seja, se é o jogo da memória) e, se não for o </a:t>
            </a:r>
            <a:r>
              <a:rPr lang="pt-BR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Jogo da Memória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ele retornara verdadeiro, mas, caso contrário, retornará o resultado do método </a:t>
            </a:r>
            <a:r>
              <a:rPr lang="pt-BR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setPar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indent="431800" algn="just">
              <a:spcBef>
                <a:spcPts val="600"/>
              </a:spcBef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Primeiro o método </a:t>
            </a:r>
            <a:r>
              <a:rPr lang="pt-BR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setPar</a:t>
            </a:r>
            <a:r>
              <a:rPr lang="pt-BR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verifica se o </a:t>
            </a:r>
            <a:r>
              <a:rPr lang="pt-BR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já formou um par (pares já encontrados não podem ser vistos). </a:t>
            </a:r>
          </a:p>
          <a:p>
            <a:pPr indent="431800" algn="just">
              <a:spcBef>
                <a:spcPts val="600"/>
              </a:spcBef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Após esse processo, o método </a:t>
            </a:r>
            <a:r>
              <a:rPr lang="pt-BR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setPar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verifica se a variável </a:t>
            </a:r>
            <a:r>
              <a:rPr lang="pt-BR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é diferente de </a:t>
            </a:r>
            <a:r>
              <a:rPr lang="pt-BR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 se essa variável não possuir um valor, ela assume o valor do</a:t>
            </a:r>
            <a:r>
              <a:rPr lang="pt-BR" sz="1800" dirty="0">
                <a:effectLst/>
                <a:latin typeface="Courier"/>
                <a:ea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Courier"/>
                <a:ea typeface="Times New Roman" panose="02020603050405020304" pitchFamily="18" charset="0"/>
              </a:rPr>
              <a:t>marcadorMemoria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indent="431800" algn="just">
              <a:spcBef>
                <a:spcPts val="600"/>
              </a:spcBef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Caso contrário, é verificado se o objeto </a:t>
            </a:r>
            <a:r>
              <a:rPr lang="pt-BR" sz="1800" dirty="0" err="1">
                <a:effectLst/>
                <a:latin typeface="Courier"/>
                <a:ea typeface="Times New Roman" panose="02020603050405020304" pitchFamily="18" charset="0"/>
              </a:rPr>
              <a:t>marcadorMemoria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possui o mesmo </a:t>
            </a:r>
            <a:r>
              <a:rPr lang="pt-BR" sz="1800" dirty="0">
                <a:effectLst/>
                <a:latin typeface="Courier"/>
                <a:ea typeface="Times New Roman" panose="02020603050405020304" pitchFamily="18" charset="0"/>
              </a:rPr>
              <a:t>id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um das variáveis </a:t>
            </a:r>
            <a:r>
              <a:rPr lang="pt-BR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par1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ou </a:t>
            </a:r>
            <a:r>
              <a:rPr lang="pt-BR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par2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e, se nenhuma condição for atendida, é retornado </a:t>
            </a:r>
            <a:r>
              <a:rPr lang="pt-BR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falso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481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6856" y="1196752"/>
            <a:ext cx="8229600" cy="5112568"/>
          </a:xfrm>
        </p:spPr>
        <p:txBody>
          <a:bodyPr>
            <a:normAutofit/>
          </a:bodyPr>
          <a:lstStyle/>
          <a:p>
            <a:r>
              <a:rPr lang="pt-BR" sz="2000" dirty="0">
                <a:effectLst/>
                <a:ea typeface="Times New Roman" panose="02020603050405020304" pitchFamily="18" charset="0"/>
              </a:rPr>
              <a:t>Devido à importância da religião, o ensino religioso está previsto na Base Nacional Comum Curricular (BNCC). </a:t>
            </a:r>
          </a:p>
          <a:p>
            <a:r>
              <a:rPr lang="pt-BR" sz="2000" dirty="0">
                <a:effectLst/>
                <a:ea typeface="Times New Roman" panose="02020603050405020304" pitchFamily="18" charset="0"/>
              </a:rPr>
              <a:t>segundo a BNCC </a:t>
            </a:r>
            <a:r>
              <a:rPr lang="pt-BR" sz="2000" dirty="0">
                <a:ea typeface="Times New Roman" panose="02020603050405020304" pitchFamily="18" charset="0"/>
              </a:rPr>
              <a:t> </a:t>
            </a:r>
            <a:r>
              <a:rPr lang="pt-BR" sz="2000" dirty="0">
                <a:effectLst/>
                <a:ea typeface="Times New Roman" panose="02020603050405020304" pitchFamily="18" charset="0"/>
              </a:rPr>
              <a:t>“Os conhecimentos religiosos são parte integrante da diversidade cultural e objeto da área do Ensino Religioso, sem privilégio de nenhuma crença ou convicção”</a:t>
            </a:r>
          </a:p>
          <a:p>
            <a:r>
              <a:rPr lang="pt-BR" sz="2000" dirty="0">
                <a:effectLst/>
                <a:ea typeface="Times New Roman" panose="02020603050405020304" pitchFamily="18" charset="0"/>
              </a:rPr>
              <a:t>A realidade aumentada (RA) é caraterizada pelo enriquecimento do ambiente real com objetos virtuais</a:t>
            </a:r>
          </a:p>
          <a:p>
            <a:r>
              <a:rPr lang="pt-BR" sz="2000" dirty="0">
                <a:effectLst/>
                <a:ea typeface="Times New Roman" panose="02020603050405020304" pitchFamily="18" charset="0"/>
              </a:rPr>
              <a:t>a entrada de dados em aplicações de RA, é usado processamento da imagem para fazer o rastreamento dos objetos virtuais </a:t>
            </a:r>
          </a:p>
          <a:p>
            <a:r>
              <a:rPr lang="pt-BR" sz="2000" dirty="0">
                <a:ea typeface="Times New Roman" panose="02020603050405020304" pitchFamily="18" charset="0"/>
              </a:rPr>
              <a:t>Vantagens e Desvantagens </a:t>
            </a:r>
            <a:endParaRPr lang="pt-BR" sz="2000" dirty="0">
              <a:effectLst/>
              <a:ea typeface="Times New Roman" panose="02020603050405020304" pitchFamily="18" charset="0"/>
            </a:endParaRPr>
          </a:p>
          <a:p>
            <a:r>
              <a:rPr lang="pt-BR" sz="2000" dirty="0">
                <a:effectLst/>
                <a:ea typeface="Times New Roman" panose="02020603050405020304" pitchFamily="18" charset="0"/>
              </a:rPr>
              <a:t>uso dos marcadores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script </a:t>
            </a:r>
            <a:r>
              <a:rPr lang="pt-BR" sz="1800" dirty="0" err="1">
                <a:effectLst/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DBscript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controla o banco de dados local utilizando </a:t>
            </a:r>
            <a:r>
              <a:rPr lang="pt-BR" sz="1800" dirty="0">
                <a:effectLst/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algn="just"/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Este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script 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é um </a:t>
            </a:r>
            <a:r>
              <a:rPr lang="pt-BR" sz="1800" dirty="0" err="1">
                <a:effectLst/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sigleton</a:t>
            </a:r>
            <a:r>
              <a:rPr lang="pt-B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 possui sua instância pública e não é destruído quando muda da cena </a:t>
            </a:r>
            <a:r>
              <a:rPr lang="pt-BR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para a cena da </a:t>
            </a:r>
            <a:r>
              <a:rPr lang="pt-BR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Câmera do Aparelho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algn="just"/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Quando o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script </a:t>
            </a:r>
            <a:r>
              <a:rPr lang="pt-BR" sz="1800" dirty="0" err="1">
                <a:effectLst/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DBscript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é iniciado o método </a:t>
            </a:r>
            <a:r>
              <a:rPr lang="pt-BR" sz="1800" dirty="0" err="1">
                <a:effectLst/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GenerateConnectionString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é chamado para obter o caminho relativo cujo banco de dados ficará salvo no aparelho. </a:t>
            </a:r>
          </a:p>
          <a:p>
            <a:pPr algn="just"/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Esse caminho gerado pelo método poderá ser diferente dependendo do sistema operacional em que o aplicativo está sendo executado. </a:t>
            </a:r>
          </a:p>
          <a:p>
            <a:pPr algn="just"/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banco de dados local possui apenas uma tabela chamada </a:t>
            </a:r>
            <a:r>
              <a:rPr lang="pt-BR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Atividades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com quatro colunas: </a:t>
            </a:r>
            <a:r>
              <a:rPr lang="pt-BR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pt-BR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tipo da atividade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pt-BR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nome do usuário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 pontos </a:t>
            </a:r>
            <a:r>
              <a:rPr lang="pt-BR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 atividade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/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Esse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script 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também possui o método </a:t>
            </a:r>
            <a:r>
              <a:rPr lang="pt-BR" sz="1800" dirty="0" err="1">
                <a:effectLst/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changeAllnome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para mudar todos os nomes da coluna </a:t>
            </a:r>
            <a:r>
              <a:rPr lang="pt-BR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nome do usuário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algn="just"/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script </a:t>
            </a:r>
            <a:r>
              <a:rPr lang="pt-BR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showtext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é usado para ligar a interface visual ao </a:t>
            </a:r>
            <a:r>
              <a:rPr lang="pt-BR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DBscript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algn="just"/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Essa classe possui um </a:t>
            </a:r>
            <a:r>
              <a:rPr lang="pt-BR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prefab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linha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para salvar as informações de cada linha do banco de dados local. </a:t>
            </a:r>
          </a:p>
        </p:txBody>
      </p:sp>
    </p:spTree>
    <p:extLst>
      <p:ext uri="{BB962C8B-B14F-4D97-AF65-F5344CB8AC3E}">
        <p14:creationId xmlns:p14="http://schemas.microsoft.com/office/powerpoint/2010/main" val="2755039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Segundo as regras adotadas apenas um usuário autenticado pelo </a:t>
            </a:r>
            <a:r>
              <a:rPr lang="pt-BR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lang="pt-BR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pode visualizar as atividades dos usuários, </a:t>
            </a: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um usuário só pode alterar e criar atividades desde que o usuário tenha o mesmo </a:t>
            </a:r>
            <a:r>
              <a:rPr lang="pt-BR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do que usuário que possui as atividades. </a:t>
            </a:r>
          </a:p>
          <a:p>
            <a:pPr marL="0" indent="0" algn="ctr">
              <a:buNone/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Regras de acesso ao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Firebase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</p:txBody>
      </p:sp>
      <p:pic>
        <p:nvPicPr>
          <p:cNvPr id="4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27E01D59-0DBB-A0FF-F187-601B8BEB1F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52" r="29612"/>
          <a:stretch/>
        </p:blipFill>
        <p:spPr bwMode="auto">
          <a:xfrm>
            <a:off x="1547664" y="2996952"/>
            <a:ext cx="6264696" cy="225870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21193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9E01F-5226-0E1F-4D73-2E6C97E1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E0BE1CD7-FF00-A774-5D8C-6FF08D140F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763933"/>
              </p:ext>
            </p:extLst>
          </p:nvPr>
        </p:nvGraphicFramePr>
        <p:xfrm>
          <a:off x="467544" y="1653540"/>
          <a:ext cx="8229600" cy="35509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322712">
                  <a:extLst>
                    <a:ext uri="{9D8B030D-6E8A-4147-A177-3AD203B41FA5}">
                      <a16:colId xmlns:a16="http://schemas.microsoft.com/office/drawing/2014/main" val="1441659743"/>
                    </a:ext>
                  </a:extLst>
                </a:gridCol>
                <a:gridCol w="4906888">
                  <a:extLst>
                    <a:ext uri="{9D8B030D-6E8A-4147-A177-3AD203B41FA5}">
                      <a16:colId xmlns:a16="http://schemas.microsoft.com/office/drawing/2014/main" val="3993896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Idade: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12% Tenho entre 11 e 15 anos</a:t>
                      </a:r>
                    </a:p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30% Tenho entre 16 e 20 anos</a:t>
                      </a:r>
                    </a:p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47% Tenho entre 21 e 25 anos</a:t>
                      </a:r>
                    </a:p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5,5% Tenho entre 26 e 30 anos</a:t>
                      </a:r>
                    </a:p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5,5% Tenho mais de 30 anos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41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Nível de Escolaridade: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23,5% Ensino médio incompleto</a:t>
                      </a:r>
                    </a:p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17,5% Ensino médio completo – 2º grau</a:t>
                      </a:r>
                    </a:p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53% Ensino superior incompleto</a:t>
                      </a:r>
                    </a:p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6% Ensino superior completo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459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Você utiliza dispositivos móveis com qual frequência?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100% </a:t>
                      </a:r>
                      <a:r>
                        <a:rPr lang="pt-BR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Frequentemente</a:t>
                      </a:r>
                      <a:endParaRPr lang="pt-BR" sz="1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1256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2840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57344329-858A-4B36-053E-EAC7182F2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151740"/>
              </p:ext>
            </p:extLst>
          </p:nvPr>
        </p:nvGraphicFramePr>
        <p:xfrm>
          <a:off x="909936" y="1728924"/>
          <a:ext cx="7344816" cy="340015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684240">
                  <a:extLst>
                    <a:ext uri="{9D8B030D-6E8A-4147-A177-3AD203B41FA5}">
                      <a16:colId xmlns:a16="http://schemas.microsoft.com/office/drawing/2014/main" val="1261206117"/>
                    </a:ext>
                  </a:extLst>
                </a:gridCol>
                <a:gridCol w="3660576">
                  <a:extLst>
                    <a:ext uri="{9D8B030D-6E8A-4147-A177-3AD203B41FA5}">
                      <a16:colId xmlns:a16="http://schemas.microsoft.com/office/drawing/2014/main" val="1556652864"/>
                    </a:ext>
                  </a:extLst>
                </a:gridCol>
              </a:tblGrid>
              <a:tr h="1621003"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Indique seu grau de familiaridade com Realidade Aumentada: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6% Nunca ouvi falar</a:t>
                      </a:r>
                    </a:p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53% Conheço, mas nunca utilizei</a:t>
                      </a:r>
                    </a:p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41% Já utilizei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6637173"/>
                  </a:ext>
                </a:extLst>
              </a:tr>
              <a:tr h="1779149"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Indique quantas religiões você conhece bem entre as religiões a seguir Cristianismo, Hinduísmo, Umbanda e Lankãno-Xokleng: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76% Conheço bem 1</a:t>
                      </a:r>
                    </a:p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12% Conhece bem 2 das 4</a:t>
                      </a:r>
                    </a:p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12% Conheço bem 3 das 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1385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000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57344329-858A-4B36-053E-EAC7182F2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081134"/>
              </p:ext>
            </p:extLst>
          </p:nvPr>
        </p:nvGraphicFramePr>
        <p:xfrm>
          <a:off x="750404" y="1268760"/>
          <a:ext cx="7643192" cy="3923847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277272">
                  <a:extLst>
                    <a:ext uri="{9D8B030D-6E8A-4147-A177-3AD203B41FA5}">
                      <a16:colId xmlns:a16="http://schemas.microsoft.com/office/drawing/2014/main" val="1261206117"/>
                    </a:ext>
                  </a:extLst>
                </a:gridCol>
                <a:gridCol w="2365920">
                  <a:extLst>
                    <a:ext uri="{9D8B030D-6E8A-4147-A177-3AD203B41FA5}">
                      <a16:colId xmlns:a16="http://schemas.microsoft.com/office/drawing/2014/main" val="1556652864"/>
                    </a:ext>
                  </a:extLst>
                </a:gridCol>
              </a:tblGrid>
              <a:tr h="1729370"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 spc="15">
                          <a:solidFill>
                            <a:srgbClr val="202124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Das atividades solicitadas, quantas atividades você conseguiu executar sem auxílio?</a:t>
                      </a:r>
                      <a:endParaRPr lang="pt-BR" sz="18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41% A maior parte</a:t>
                      </a:r>
                    </a:p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35% Metade das tarefas</a:t>
                      </a:r>
                    </a:p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24% Menos da metade das tarefas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6637173"/>
                  </a:ext>
                </a:extLst>
              </a:tr>
              <a:tr h="721960"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 spc="15">
                          <a:solidFill>
                            <a:srgbClr val="202124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De modo geral, você achou o protótipo intuitivo e fácil de usar?</a:t>
                      </a:r>
                      <a:endParaRPr lang="pt-BR" sz="18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94% Sim</a:t>
                      </a:r>
                    </a:p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6% Não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7074746"/>
                  </a:ext>
                </a:extLst>
              </a:tr>
              <a:tr h="1403567"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 spc="15" dirty="0">
                          <a:solidFill>
                            <a:srgbClr val="202124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Se você se considerava com "Muito Conhecimento" sobre as religiões abordadas, a ferramenta conseguiu de algum modo lhe trazer informações novas ou mostrar algo que você não sabia?</a:t>
                      </a:r>
                      <a:endParaRPr lang="pt-BR" sz="18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83% Sim</a:t>
                      </a:r>
                    </a:p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16% Não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1385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2253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57344329-858A-4B36-053E-EAC7182F2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648404"/>
              </p:ext>
            </p:extLst>
          </p:nvPr>
        </p:nvGraphicFramePr>
        <p:xfrm>
          <a:off x="750404" y="1268760"/>
          <a:ext cx="7643192" cy="45567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277272">
                  <a:extLst>
                    <a:ext uri="{9D8B030D-6E8A-4147-A177-3AD203B41FA5}">
                      <a16:colId xmlns:a16="http://schemas.microsoft.com/office/drawing/2014/main" val="1261206117"/>
                    </a:ext>
                  </a:extLst>
                </a:gridCol>
                <a:gridCol w="2365920">
                  <a:extLst>
                    <a:ext uri="{9D8B030D-6E8A-4147-A177-3AD203B41FA5}">
                      <a16:colId xmlns:a16="http://schemas.microsoft.com/office/drawing/2014/main" val="1556652864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700" b="0" spc="15">
                          <a:solidFill>
                            <a:srgbClr val="202124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Se você se considerava com "Pouco Conhecimento" ou "Nenhum Conhecimento” em relação às religiões abordadas, a ferramenta lhe proporcionou uma nova forma de ver este conteúdo e lhe ajudar a compreendê-lo?</a:t>
                      </a:r>
                      <a:endParaRPr lang="pt-BR" sz="1700" b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700" b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92% Sim</a:t>
                      </a:r>
                    </a:p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700" b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7% Não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6637173"/>
                  </a:ext>
                </a:extLst>
              </a:tr>
              <a:tr h="862918"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700" b="0" spc="15" dirty="0">
                          <a:solidFill>
                            <a:srgbClr val="202124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 ferramenta conseguiu despertar em você interesse em conteúdo ou assuntos relacionados à diversidade religiosa ou em alguma das religiões apresentadas?</a:t>
                      </a:r>
                      <a:endParaRPr lang="pt-BR" sz="1700" b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700" b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82% Sim</a:t>
                      </a:r>
                    </a:p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700" b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18% Não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7074746"/>
                  </a:ext>
                </a:extLst>
              </a:tr>
              <a:tr h="1005054"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700" b="0" spc="15" dirty="0">
                          <a:solidFill>
                            <a:srgbClr val="202124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Você acha que com esta abordagem para a demonstração de conteúdos relacionados ao ensino religioso, possa ajudar na explicação e compreensão de assuntos relacionados a este tema?</a:t>
                      </a:r>
                      <a:endParaRPr lang="pt-BR" sz="1700" b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700" b="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94% Sim</a:t>
                      </a:r>
                    </a:p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700" b="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6% Não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1385472"/>
                  </a:ext>
                </a:extLst>
              </a:tr>
              <a:tr h="897631"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700" spc="15" dirty="0">
                          <a:solidFill>
                            <a:srgbClr val="202124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Qual é a sua avaliação da aplicação?</a:t>
                      </a:r>
                      <a:endParaRPr lang="pt-BR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7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47% Muito bom</a:t>
                      </a:r>
                    </a:p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7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47% Bom</a:t>
                      </a:r>
                    </a:p>
                    <a:p>
                      <a:pPr indent="431800" algn="just">
                        <a:spcBef>
                          <a:spcPts val="600"/>
                        </a:spcBef>
                      </a:pPr>
                      <a:r>
                        <a:rPr lang="pt-BR" sz="17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6% Regular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4406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6996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graphicFrame>
        <p:nvGraphicFramePr>
          <p:cNvPr id="27" name="Tabela 26">
            <a:extLst>
              <a:ext uri="{FF2B5EF4-FFF2-40B4-BE49-F238E27FC236}">
                <a16:creationId xmlns:a16="http://schemas.microsoft.com/office/drawing/2014/main" id="{B91F4AFF-D173-83EE-88EE-83CB7FB1A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27414"/>
              </p:ext>
            </p:extLst>
          </p:nvPr>
        </p:nvGraphicFramePr>
        <p:xfrm>
          <a:off x="827584" y="1331640"/>
          <a:ext cx="7740860" cy="4491254"/>
        </p:xfrm>
        <a:graphic>
          <a:graphicData uri="http://schemas.openxmlformats.org/drawingml/2006/table">
            <a:tbl>
              <a:tblPr firstRow="1" firstCol="1" bandRow="1"/>
              <a:tblGrid>
                <a:gridCol w="2641164">
                  <a:extLst>
                    <a:ext uri="{9D8B030D-6E8A-4147-A177-3AD203B41FA5}">
                      <a16:colId xmlns:a16="http://schemas.microsoft.com/office/drawing/2014/main" val="1533288255"/>
                    </a:ext>
                  </a:extLst>
                </a:gridCol>
                <a:gridCol w="1199022">
                  <a:extLst>
                    <a:ext uri="{9D8B030D-6E8A-4147-A177-3AD203B41FA5}">
                      <a16:colId xmlns:a16="http://schemas.microsoft.com/office/drawing/2014/main" val="2780050786"/>
                    </a:ext>
                  </a:extLst>
                </a:gridCol>
                <a:gridCol w="1199022">
                  <a:extLst>
                    <a:ext uri="{9D8B030D-6E8A-4147-A177-3AD203B41FA5}">
                      <a16:colId xmlns:a16="http://schemas.microsoft.com/office/drawing/2014/main" val="2688772143"/>
                    </a:ext>
                  </a:extLst>
                </a:gridCol>
                <a:gridCol w="1344263">
                  <a:extLst>
                    <a:ext uri="{9D8B030D-6E8A-4147-A177-3AD203B41FA5}">
                      <a16:colId xmlns:a16="http://schemas.microsoft.com/office/drawing/2014/main" val="4170399741"/>
                    </a:ext>
                  </a:extLst>
                </a:gridCol>
                <a:gridCol w="1357389">
                  <a:extLst>
                    <a:ext uri="{9D8B030D-6E8A-4147-A177-3AD203B41FA5}">
                      <a16:colId xmlns:a16="http://schemas.microsoft.com/office/drawing/2014/main" val="3173024008"/>
                    </a:ext>
                  </a:extLst>
                </a:gridCol>
              </a:tblGrid>
              <a:tr h="1171965">
                <a:tc>
                  <a:txBody>
                    <a:bodyPr/>
                    <a:lstStyle/>
                    <a:p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Schmitz (2017)</a:t>
                      </a:r>
                      <a:endParaRPr lang="pt-BR" sz="16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Setiwan</a:t>
                      </a: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 (2019)</a:t>
                      </a:r>
                      <a:endParaRPr lang="pt-BR" sz="16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Reiter (2018)</a:t>
                      </a:r>
                      <a:endParaRPr lang="pt-BR" sz="16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Aplicativo desenvolvido</a:t>
                      </a:r>
                      <a:endParaRPr lang="pt-BR" sz="16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50362"/>
                  </a:ext>
                </a:extLst>
              </a:tr>
              <a:tr h="334847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realidade aumentada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546462"/>
                  </a:ext>
                </a:extLst>
              </a:tr>
              <a:tr h="334847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interface de usuário tangível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622391"/>
                  </a:ext>
                </a:extLst>
              </a:tr>
              <a:tr h="334847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manipulação de objetos virtuais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899049"/>
                  </a:ext>
                </a:extLst>
              </a:tr>
              <a:tr h="334847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Ferramenta de realidade aumentada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Vulforia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Vulforia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Vulforia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Vulforia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5222631"/>
                  </a:ext>
                </a:extLst>
              </a:tr>
              <a:tr h="334847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motor gráfico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404935"/>
                  </a:ext>
                </a:extLst>
              </a:tr>
              <a:tr h="334847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plataforma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Android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Android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Android/iOS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Android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81215"/>
                  </a:ext>
                </a:extLst>
              </a:tr>
              <a:tr h="334847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ensino religioso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não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53922"/>
                  </a:ext>
                </a:extLst>
              </a:tr>
              <a:tr h="334847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possui avaliação do ensino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4634673"/>
                  </a:ext>
                </a:extLst>
              </a:tr>
              <a:tr h="334847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Banco de dados local e online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64303"/>
                  </a:ext>
                </a:extLst>
              </a:tr>
            </a:tbl>
          </a:graphicData>
        </a:graphic>
      </p:graphicFrame>
      <p:sp>
        <p:nvSpPr>
          <p:cNvPr id="28" name="Caixa de Texto 2">
            <a:extLst>
              <a:ext uri="{FF2B5EF4-FFF2-40B4-BE49-F238E27FC236}">
                <a16:creationId xmlns:a16="http://schemas.microsoft.com/office/drawing/2014/main" id="{ED459C7C-8608-F24A-DC5F-960B87721CD5}"/>
              </a:ext>
            </a:extLst>
          </p:cNvPr>
          <p:cNvSpPr txBox="1">
            <a:spLocks/>
          </p:cNvSpPr>
          <p:nvPr/>
        </p:nvSpPr>
        <p:spPr bwMode="auto">
          <a:xfrm>
            <a:off x="323527" y="1866567"/>
            <a:ext cx="2179465" cy="5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indent="431800" algn="just">
              <a:spcBef>
                <a:spcPts val="600"/>
              </a:spcBef>
            </a:pPr>
            <a:r>
              <a:rPr lang="pt-BR" sz="1600" dirty="0">
                <a:effectLst/>
                <a:latin typeface="+mj-lt"/>
                <a:ea typeface="Times New Roman" panose="02020603050405020304" pitchFamily="18" charset="0"/>
              </a:rPr>
              <a:t>Características</a:t>
            </a:r>
          </a:p>
        </p:txBody>
      </p:sp>
      <p:sp>
        <p:nvSpPr>
          <p:cNvPr id="29" name="Caixa de Texto 6">
            <a:extLst>
              <a:ext uri="{FF2B5EF4-FFF2-40B4-BE49-F238E27FC236}">
                <a16:creationId xmlns:a16="http://schemas.microsoft.com/office/drawing/2014/main" id="{AC157E6A-85C4-920E-8A1A-C393C82A5DBE}"/>
              </a:ext>
            </a:extLst>
          </p:cNvPr>
          <p:cNvSpPr txBox="1">
            <a:spLocks/>
          </p:cNvSpPr>
          <p:nvPr/>
        </p:nvSpPr>
        <p:spPr bwMode="auto">
          <a:xfrm>
            <a:off x="2051720" y="1330422"/>
            <a:ext cx="1385795" cy="53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/>
            <a:r>
              <a:rPr lang="pt-BR" sz="1600" dirty="0">
                <a:effectLst/>
                <a:latin typeface="+mj-lt"/>
                <a:ea typeface="Times New Roman" panose="02020603050405020304" pitchFamily="18" charset="0"/>
              </a:rPr>
              <a:t>Trabalhos Correlatos</a:t>
            </a:r>
          </a:p>
        </p:txBody>
      </p:sp>
    </p:spTree>
    <p:extLst>
      <p:ext uri="{BB962C8B-B14F-4D97-AF65-F5344CB8AC3E}">
        <p14:creationId xmlns:p14="http://schemas.microsoft.com/office/powerpoint/2010/main" val="16122742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256584"/>
          </a:xfrm>
        </p:spPr>
        <p:txBody>
          <a:bodyPr>
            <a:normAutofit/>
          </a:bodyPr>
          <a:lstStyle/>
          <a:p>
            <a:pPr indent="0" algn="just">
              <a:spcBef>
                <a:spcPts val="600"/>
              </a:spcBef>
              <a:buNone/>
            </a:pPr>
            <a:r>
              <a:rPr lang="pt-BR" sz="2000" dirty="0">
                <a:effectLst/>
                <a:ea typeface="Times New Roman" panose="02020603050405020304" pitchFamily="18" charset="0"/>
              </a:rPr>
              <a:t>Qual a contribuição social?</a:t>
            </a:r>
          </a:p>
          <a:p>
            <a:pPr marL="685800" algn="just">
              <a:spcBef>
                <a:spcPts val="600"/>
              </a:spcBef>
              <a:buFont typeface="+mj-lt"/>
              <a:buAutoNum type="arabicPeriod"/>
            </a:pPr>
            <a:r>
              <a:rPr lang="pt-BR" sz="2000" dirty="0">
                <a:effectLst/>
                <a:ea typeface="Times New Roman" panose="02020603050405020304" pitchFamily="18" charset="0"/>
              </a:rPr>
              <a:t>o aplicativo pode ser utilizado como um método alternativo para o desenvolvimento de práticas pedagógicas e educativas de Ensino Religioso, </a:t>
            </a:r>
          </a:p>
          <a:p>
            <a:pPr marL="685800" algn="just">
              <a:spcBef>
                <a:spcPts val="600"/>
              </a:spcBef>
              <a:buFont typeface="+mj-lt"/>
              <a:buAutoNum type="arabicPeriod"/>
            </a:pPr>
            <a:r>
              <a:rPr lang="pt-BR" sz="2000" dirty="0">
                <a:effectLst/>
                <a:ea typeface="Times New Roman" panose="02020603050405020304" pitchFamily="18" charset="0"/>
              </a:rPr>
              <a:t>a área carece de materiais na perspectiva não confessional</a:t>
            </a:r>
          </a:p>
          <a:p>
            <a:pPr marL="685800" algn="just">
              <a:spcBef>
                <a:spcPts val="600"/>
              </a:spcBef>
              <a:buFont typeface="+mj-lt"/>
              <a:buAutoNum type="arabicPeriod"/>
            </a:pPr>
            <a:r>
              <a:rPr lang="pt-BR" sz="2000" dirty="0">
                <a:effectLst/>
                <a:ea typeface="Times New Roman" panose="02020603050405020304" pitchFamily="18" charset="0"/>
              </a:rPr>
              <a:t>uma contribuição significativa para a formação docente de Ensino Religioso. </a:t>
            </a:r>
          </a:p>
          <a:p>
            <a:pPr marL="685800" algn="just">
              <a:spcBef>
                <a:spcPts val="600"/>
              </a:spcBef>
              <a:buFont typeface="+mj-lt"/>
              <a:buAutoNum type="arabicPeriod"/>
            </a:pPr>
            <a:r>
              <a:rPr lang="pt-BR" sz="2000" dirty="0">
                <a:effectLst/>
                <a:ea typeface="Times New Roman" panose="02020603050405020304" pitchFamily="18" charset="0"/>
              </a:rPr>
              <a:t>Os kits com os marcadores ficarão disponíveis no Laboratório Interdisciplinar de Formação de Educadores (LIFE) da Universidade Regional de Blumenau (FURB) com intuito de ser possível utilizá-lo. </a:t>
            </a:r>
          </a:p>
          <a:p>
            <a:pPr marL="685800" algn="just">
              <a:spcBef>
                <a:spcPts val="600"/>
              </a:spcBef>
              <a:buFont typeface="+mj-lt"/>
              <a:buAutoNum type="arabicPeriod"/>
            </a:pPr>
            <a:r>
              <a:rPr lang="pt-BR" sz="2000" dirty="0">
                <a:effectLst/>
                <a:ea typeface="Times New Roman" panose="02020603050405020304" pitchFamily="18" charset="0"/>
              </a:rPr>
              <a:t>Vale apontar que o no laboratório LIFE é acessado pelos acadêmicos do curso de Ciências da Religião por isso a escolha desse local.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7541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256584"/>
          </a:xfrm>
        </p:spPr>
        <p:txBody>
          <a:bodyPr>
            <a:normAutofit/>
          </a:bodyPr>
          <a:lstStyle/>
          <a:p>
            <a:pPr indent="0" algn="just">
              <a:spcBef>
                <a:spcPts val="600"/>
              </a:spcBef>
              <a:buNone/>
            </a:pPr>
            <a:r>
              <a:rPr lang="pt-BR" sz="2000" dirty="0">
                <a:effectLst/>
                <a:ea typeface="Times New Roman" panose="02020603050405020304" pitchFamily="18" charset="0"/>
              </a:rPr>
              <a:t>Qual  contribuição científica?</a:t>
            </a:r>
          </a:p>
          <a:p>
            <a:pPr marL="685800" algn="just">
              <a:spcBef>
                <a:spcPts val="600"/>
              </a:spcBef>
              <a:buFont typeface="+mj-lt"/>
              <a:buAutoNum type="arabicPeriod"/>
            </a:pPr>
            <a:r>
              <a:rPr lang="pt-BR" sz="2000" dirty="0">
                <a:effectLst/>
                <a:ea typeface="Times New Roman" panose="02020603050405020304" pitchFamily="18" charset="0"/>
              </a:rPr>
              <a:t> esta pesquisa deixa as soluções encontradas para construir Interface Tangível utilizando Unity e Vuforia. </a:t>
            </a:r>
          </a:p>
          <a:p>
            <a:pPr marL="685800" algn="just">
              <a:spcBef>
                <a:spcPts val="600"/>
              </a:spcBef>
              <a:buFont typeface="+mj-lt"/>
              <a:buAutoNum type="arabicPeriod"/>
            </a:pPr>
            <a:r>
              <a:rPr lang="pt-BR" sz="2000" dirty="0">
                <a:effectLst/>
                <a:ea typeface="Times New Roman" panose="02020603050405020304" pitchFamily="18" charset="0"/>
              </a:rPr>
              <a:t>O código fonte para o desenvolvimento e a continuidade do projeto.</a:t>
            </a:r>
          </a:p>
          <a:p>
            <a:pPr marL="685800" algn="just">
              <a:spcBef>
                <a:spcPts val="600"/>
              </a:spcBef>
              <a:buFont typeface="+mj-lt"/>
              <a:buAutoNum type="arabicPeriod"/>
            </a:pPr>
            <a:r>
              <a:rPr lang="pt-BR" sz="2000" dirty="0">
                <a:effectLst/>
                <a:ea typeface="Times New Roman" panose="02020603050405020304" pitchFamily="18" charset="0"/>
              </a:rPr>
              <a:t>Apesar de possuir as seguintes limitações: necessita de aparelhos com um melhor desempenho de hardware e um espaço com uma iluminação forte para que possua uma boa usabilidade com os marcadores.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6832870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Para possíveis extensões desse trabalho: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ressalta-se principalmente a inclusão de outros movimentos e tradições religiosas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novas perguntas para os objetos que já estão presentes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procurar alternativas para melhorar o desempenho no uso da realidade aumentada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propor novos jogos que abordem espaços religiosos ou outras unidades temáticas presentes na BNCC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707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O objetivo principal é disponibilizar um aplicativo para auxiliar no ensino religioso utilizando realidade aumentada e interface de usuário tangível.</a:t>
            </a:r>
          </a:p>
          <a:p>
            <a:pPr marL="0" indent="0">
              <a:buNone/>
            </a:pPr>
            <a:r>
              <a:rPr lang="pt-BR" sz="2400" dirty="0"/>
              <a:t>Os objetivos específicos são:</a:t>
            </a: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  <a:tabLst>
                <a:tab pos="683895" algn="l"/>
              </a:tabLst>
            </a:pPr>
            <a:r>
              <a:rPr lang="pt-BR" sz="2400" dirty="0"/>
              <a:t>proporcionar uma forma alternativa de mostrar conteúdos relacionados ao ensino religioso;</a:t>
            </a:r>
          </a:p>
          <a:p>
            <a:pPr marL="342900" lvl="0" indent="-342900" algn="just">
              <a:spcAft>
                <a:spcPts val="600"/>
              </a:spcAft>
              <a:buFont typeface="+mj-lt"/>
              <a:buAutoNum type="alphaLcParenR"/>
              <a:tabLst>
                <a:tab pos="683895" algn="l"/>
              </a:tabLst>
            </a:pPr>
            <a:r>
              <a:rPr lang="pt-BR" sz="2400" dirty="0"/>
              <a:t>criar um material educacional para descrever símbolos e filosofias; </a:t>
            </a:r>
          </a:p>
          <a:p>
            <a:pPr marL="342900" lvl="0" indent="-342900" algn="just">
              <a:spcAft>
                <a:spcPts val="600"/>
              </a:spcAft>
              <a:buFont typeface="+mj-lt"/>
              <a:buAutoNum type="alphaLcParenR"/>
              <a:tabLst>
                <a:tab pos="683895" algn="l"/>
              </a:tabLst>
            </a:pPr>
            <a:r>
              <a:rPr lang="pt-BR" sz="2400" dirty="0"/>
              <a:t>avaliar a viabilidade do material educacional produzido no ensino religioso.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>
            <a:noAutofit/>
          </a:bodyPr>
          <a:lstStyle/>
          <a:p>
            <a:r>
              <a:rPr lang="pt-BR" sz="2400" dirty="0"/>
              <a:t>O que é realidade virtual ?</a:t>
            </a:r>
          </a:p>
          <a:p>
            <a:r>
              <a:rPr lang="pt-BR" sz="2400" dirty="0"/>
              <a:t>Usa ambiente virtual </a:t>
            </a:r>
          </a:p>
          <a:p>
            <a:r>
              <a:rPr lang="pt-BR" sz="2400" dirty="0"/>
              <a:t>O que é realidade Aumentada?</a:t>
            </a:r>
          </a:p>
          <a:p>
            <a:r>
              <a:rPr lang="pt-BR" sz="2400" dirty="0"/>
              <a:t>Usa o ambiente físico </a:t>
            </a:r>
          </a:p>
          <a:p>
            <a:r>
              <a:rPr lang="pt-BR" sz="2400" dirty="0"/>
              <a:t>Qual a principal diferença entre realidade virtual e realidade aumentada ?</a:t>
            </a:r>
          </a:p>
          <a:p>
            <a:r>
              <a:rPr lang="pt-BR" sz="2400" dirty="0"/>
              <a:t>substituir a realidade e melhorar a realidade</a:t>
            </a:r>
          </a:p>
        </p:txBody>
      </p:sp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376A0-64F1-F021-32D3-370680D1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76385F-089C-F2E0-3FD3-7A12A5155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/>
              <a:t>O Vuforia utiliza principalmente marcadores para ancorar os objetos 3D e assim proporcionar realidade aumentada. </a:t>
            </a:r>
          </a:p>
          <a:p>
            <a:pPr marL="0" indent="0">
              <a:buNone/>
            </a:pPr>
            <a:r>
              <a:rPr lang="pt-BR" sz="1800" dirty="0"/>
              <a:t>A ferramenta Vuforia Target Manager é utilizada para gerenciar o banco de dado para guardar os marcadores. </a:t>
            </a:r>
          </a:p>
          <a:p>
            <a:pPr marL="0" indent="0">
              <a:buNone/>
            </a:pPr>
            <a:r>
              <a:rPr lang="pt-BR" sz="1800" dirty="0"/>
              <a:t>Existem quatro tipos de marcadores de RA que podem ser adicionadas ao Vuforia Target Manager :</a:t>
            </a:r>
          </a:p>
          <a:p>
            <a:pPr>
              <a:buFont typeface="+mj-lt"/>
              <a:buAutoNum type="arabicPeriod"/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</a:t>
            </a:r>
            <a:r>
              <a:rPr lang="pt-B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Single </a:t>
            </a:r>
            <a:r>
              <a:rPr lang="pt-B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pt-BR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pt-BR" sz="1800" dirty="0"/>
              <a:t>que é uma imagem plana, </a:t>
            </a:r>
          </a:p>
          <a:p>
            <a:pPr>
              <a:buFont typeface="+mj-lt"/>
              <a:buAutoNum type="arabicPeriod"/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</a:t>
            </a:r>
            <a:r>
              <a:rPr lang="pt-B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Cuboid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pt-BR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pt-BR" sz="1800" dirty="0"/>
              <a:t>possui a forma de um cubo  para detecção, </a:t>
            </a:r>
          </a:p>
          <a:p>
            <a:pPr>
              <a:buFont typeface="+mj-lt"/>
              <a:buAutoNum type="arabicPeriod"/>
            </a:pPr>
            <a:r>
              <a:rPr lang="pt-B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Cylinder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pt-BR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Cylinder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objetos cilíndricos </a:t>
            </a:r>
          </a:p>
          <a:p>
            <a:pPr>
              <a:buFont typeface="+mj-lt"/>
              <a:buAutoNum type="arabicPeriod"/>
            </a:pPr>
            <a:r>
              <a:rPr lang="pt-BR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pt-BR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pt-BR" sz="1800" dirty="0">
              <a:effectLst/>
              <a:ea typeface="Times New Roman" panose="02020603050405020304" pitchFamily="18" charset="0"/>
            </a:endParaRP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190944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>
                <a:effectLst/>
                <a:ea typeface="Times New Roman" panose="02020603050405020304" pitchFamily="18" charset="0"/>
              </a:rPr>
              <a:t>Na BNCC, o ensino religioso possui competências específicas que devem ser trabalhadas em sala de aula. Competências</a:t>
            </a:r>
            <a:r>
              <a:rPr lang="pt-BR" sz="1800" dirty="0">
                <a:ea typeface="Times New Roman" panose="02020603050405020304" pitchFamily="18" charset="0"/>
              </a:rPr>
              <a:t>: </a:t>
            </a:r>
          </a:p>
          <a:p>
            <a:pPr>
              <a:buFont typeface="+mj-lt"/>
              <a:buAutoNum type="arabicPeriod"/>
            </a:pPr>
            <a:r>
              <a:rPr lang="pt-BR" sz="1800" dirty="0">
                <a:effectLst/>
                <a:ea typeface="Times New Roman" panose="02020603050405020304" pitchFamily="18" charset="0"/>
              </a:rPr>
              <a:t>“Compreender, valorizar e respeitar as manifestações religiosas e filosofias de vida, suas experiências e saberes, em diferentes tempos, espaços e territórios.”</a:t>
            </a:r>
          </a:p>
          <a:p>
            <a:pPr>
              <a:buFont typeface="+mj-lt"/>
              <a:buAutoNum type="arabicPeriod"/>
            </a:pPr>
            <a:r>
              <a:rPr lang="pt-BR" sz="1800" dirty="0">
                <a:effectLst/>
                <a:ea typeface="Times New Roman" panose="02020603050405020304" pitchFamily="18" charset="0"/>
              </a:rPr>
              <a:t>“Conviver com a diversidade de crenças, pensamentos, convicções, modos de ser e viver.”</a:t>
            </a:r>
          </a:p>
          <a:p>
            <a:pPr marL="0" indent="0">
              <a:buNone/>
            </a:pPr>
            <a:r>
              <a:rPr lang="pt-BR" sz="1800" dirty="0">
                <a:effectLst/>
                <a:ea typeface="Times New Roman" panose="02020603050405020304" pitchFamily="18" charset="0"/>
              </a:rPr>
              <a:t>No sexto ano na unidade temática “crenças religiosas e filosofias de vida”, um dos objetos de conhecimento é “Símbolos, ritos e mitos religiosos” A partir dessa unidade temática e objeto de conhecimento a BNCC apresenta as habilidades :</a:t>
            </a:r>
            <a:endParaRPr lang="pt-BR" sz="1800" dirty="0">
              <a:ea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pt-BR" sz="1800" dirty="0">
                <a:effectLst/>
                <a:ea typeface="Times New Roman" panose="02020603050405020304" pitchFamily="18" charset="0"/>
              </a:rPr>
              <a:t>“(EF06ER06) Reconhecer a importância dos mitos, ritos, símbolos e textos na estruturação das diferentes crenças, tradições e movimentos religiosos”</a:t>
            </a:r>
          </a:p>
          <a:p>
            <a:pPr>
              <a:buFont typeface="+mj-lt"/>
              <a:buAutoNum type="arabicPeriod"/>
            </a:pPr>
            <a:r>
              <a:rPr lang="pt-BR" sz="1800" dirty="0">
                <a:effectLst/>
                <a:ea typeface="Times New Roman" panose="02020603050405020304" pitchFamily="18" charset="0"/>
              </a:rPr>
              <a:t> “(EF06ER07) Exemplificar a relação entre mito, rito e símbolo nas práticas celebrativas de diferentes tradições religiosas”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18609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 - FES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ferramenta tem como objetivo utilizar realidade aumentada para auxiliar o ensino a respeito do sistema solar.</a:t>
            </a: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Simulações do sistema solar, informações dos planetas, mostra o interior dos planetas e compara as escalas dos planetas.</a:t>
            </a:r>
            <a:endParaRPr lang="pt-BR" sz="1800" dirty="0">
              <a:latin typeface="Times New Roman" panose="02020603050405020304" pitchFamily="18" charset="0"/>
            </a:endParaRPr>
          </a:p>
          <a:p>
            <a:r>
              <a:rPr lang="pt-B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 fase de testes com usuários Schmitz (2017) afirma que o total de resposta do questionário foi 20, incluindo alunos da ETEVI e bolsistas do PIBID</a:t>
            </a:r>
          </a:p>
          <a:p>
            <a:r>
              <a:rPr lang="pt-B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grande maioria  já tinha algum conhecimento sobre o que era Realidade Aumentada. </a:t>
            </a:r>
          </a:p>
          <a:p>
            <a:r>
              <a:rPr lang="pt-B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“[...] 95% das pessoas acharam que esta abordagem para a apresentação de conteúdo ajuda na explicação e compreensão </a:t>
            </a:r>
            <a:r>
              <a:rPr lang="pt-BR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[...]”, </a:t>
            </a:r>
            <a:r>
              <a:rPr lang="pt-B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dessa forma indicando que o aplicativo auxiliou na formação de conhecimento.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 - FES</a:t>
            </a:r>
          </a:p>
        </p:txBody>
      </p:sp>
      <p:pic>
        <p:nvPicPr>
          <p:cNvPr id="6" name="Imagem 5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08BBB416-23F9-CC38-4B66-2795FFBDBD3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980" y="1628800"/>
            <a:ext cx="6552728" cy="4248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6781486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7174</TotalTime>
  <Words>2832</Words>
  <Application>Microsoft Office PowerPoint</Application>
  <PresentationFormat>Apresentação na tela (4:3)</PresentationFormat>
  <Paragraphs>282</Paragraphs>
  <Slides>39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Courier</vt:lpstr>
      <vt:lpstr>Courier New</vt:lpstr>
      <vt:lpstr>Times New Roman</vt:lpstr>
      <vt:lpstr>Design padrão</vt:lpstr>
      <vt:lpstr>RELIGIAR - APLICATIVO DE REALIDADE AUMENTADA PARA O ENSINO RELIGIOSO EM ESCOLAS UTILIZANDO INTERFACE DE USUÁRIO TANGÍVEL</vt:lpstr>
      <vt:lpstr>Roteiro</vt:lpstr>
      <vt:lpstr>Introdução</vt:lpstr>
      <vt:lpstr>Objetivos</vt:lpstr>
      <vt:lpstr>Fundamentação Teórica</vt:lpstr>
      <vt:lpstr>Fundamentação Teórica</vt:lpstr>
      <vt:lpstr>Fundamentação Teórica</vt:lpstr>
      <vt:lpstr>Trabalhos Correlatos - FES</vt:lpstr>
      <vt:lpstr>Trabalhos Correlatos - FES</vt:lpstr>
      <vt:lpstr>Trabalhos Correlatos - Setiwan</vt:lpstr>
      <vt:lpstr>Trabalhos Correlatos - Setiwan</vt:lpstr>
      <vt:lpstr>Trabalhos Correlatos - Setiwan</vt:lpstr>
      <vt:lpstr>Trabalhos Correlatos - ANIMAR</vt:lpstr>
      <vt:lpstr>Trabalhos Correlatos - ANIMAR</vt:lpstr>
      <vt:lpstr>Trabalhos Correlatos - ANIMAR</vt:lpstr>
      <vt:lpstr>Requisitos Funcionais</vt:lpstr>
      <vt:lpstr>Requisitos Não funcionais</vt:lpstr>
      <vt:lpstr>Especificação</vt:lpstr>
      <vt:lpstr>Especificação</vt:lpstr>
      <vt:lpstr>Especificação</vt:lpstr>
      <vt:lpstr>Especificação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Análise dos Resultados</vt:lpstr>
      <vt:lpstr>Análise dos Resultados</vt:lpstr>
      <vt:lpstr>Análise dos Resultados</vt:lpstr>
      <vt:lpstr>Análise dos Resultados</vt:lpstr>
      <vt:lpstr>Análise dos Resultados</vt:lpstr>
      <vt:lpstr>Conclusões</vt:lpstr>
      <vt:lpstr>Conclusões</vt:lpstr>
      <vt:lpstr>Sugestões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Rafael Sperandio</cp:lastModifiedBy>
  <cp:revision>124</cp:revision>
  <dcterms:created xsi:type="dcterms:W3CDTF">2012-05-08T00:10:24Z</dcterms:created>
  <dcterms:modified xsi:type="dcterms:W3CDTF">2023-07-13T19:09:35Z</dcterms:modified>
</cp:coreProperties>
</file>