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Thomas Ricardo Reink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25T15:42:16.854">
    <p:pos x="6000" y="0"/>
    <p:text>(Colocar um sumário da apresentação)
(Tempo estimado – 1 minuto)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6-25T15:42:50.439">
    <p:pos x="6000" y="0"/>
    <p:text>(Contextualizar o trabalho – Como ele surgiu? Por que é importante?)
(Tempo estimado – 2 minutos)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6-25T15:43:09.953">
    <p:pos x="6000" y="0"/>
    <p:text>(Objetivo geral e específicos – cuidado para as letras não ficarem pequenas. Tamanho mínimo recomendado: 18)
(Tempo estimado – 2 minutos)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6-25T15:43:30.683">
    <p:pos x="6000" y="0"/>
    <p:text>(Focar nos conceitos, técnicas e ferramentas mais relevantes para a compreensão do trabalho)
(Tempo estimado – 2 minutos)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6-25T15:43:50.722">
    <p:pos x="6000" y="0"/>
    <p:text>(Abordar as características essenciais dos correlatos)
(Tempo estimado – 2 minutos)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6-25T15:44:37.178">
    <p:pos x="6000" y="0"/>
    <p:text>(Apresentar os principais diagramas desenvolvidos na especificação e que permitem compreender os elementos essenciais do trabalho
Pelo menos um estrutural
Pelo menos um comportamental)
(Cuidado com a legibilidade das figuras – redesenhe-as caso necessário)
(Tempo estimado – 5 minutos)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3-06-25T15:44:56.693">
    <p:pos x="6000" y="0"/>
    <p:text>(Focar nas principais técnicas e/ou algoritmos implementados)
(Apresentar algumas (poucas) telas do software – quando houver. Lembre-se que você irá apresentar o software em funcionamento)
(Tempo estimado – 3 minutos)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3-06-25T15:45:13.513">
    <p:pos x="6000" y="0"/>
    <p:text>(Demonstrar os principais resultados e discussões do trabalho)
(Apresentar sua comparação com os correlatos)
(Tempo estimado – 4 minutos)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06-25T15:45:30.490">
    <p:pos x="6000" y="0"/>
    <p:text>(Apresentar as principais conclusões e sugestões do trabalho – reforce o atendimento dos objetivos)
(Aponte o maior número possível de sugestões significativas para continuidade do trabalho)
(Tempo estimado – 2 minutos)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723fea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4723fea7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4723fea7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e4723fea73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23fea7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e4723fea73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723fea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e4723fea7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723fea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e4723fea7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723fea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4723fea7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723fea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4723fea73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723fea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e4723fea7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723fea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4723fea73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4723fea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e4723fea73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723fea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4723fea73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4723fea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4723fea73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4723fea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e4723fea73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4723fea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e4723fea73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4723fea7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4723fea73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4723fea7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e4723fea73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4723fea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4723fea7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4723fea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e4723fea73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4723fea7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e4723fea73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723fea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e4723fea73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4723fea7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e4723fea73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4723fea7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e4723fea73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4723fea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e4723fea7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4723fea7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e4723fea73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4723fea7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4723fea73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723fea7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4723fea73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723fea7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e4723fea73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723fe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4723fea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723fea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e4723fea73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433464" y="-376063"/>
            <a:ext cx="42770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6.xm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7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8.xml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9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395550" y="397700"/>
            <a:ext cx="83529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0" lang="pt-BR" sz="3600"/>
              <a:t>APLICAÇÃO DE WAVE FUNCTION COLLAPSE E RAY CASTING NA CRIAÇÃO DE UM JOGO ISOMÉTRICO</a:t>
            </a:r>
            <a:endParaRPr b="0" sz="36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5100" y="4363450"/>
            <a:ext cx="7153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600"/>
              <a:t>Aluno: Thomas Ricardo Reinke</a:t>
            </a:r>
            <a:endParaRPr sz="26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600"/>
              <a:t>Orientador: Dalton Solano dos Reis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Isometria</a:t>
            </a:r>
            <a:endParaRPr b="0" sz="22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1412775"/>
            <a:ext cx="8229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Projeções isométricas são projeções do espaço 3D para o 2D que possuem as seguintes características:</a:t>
            </a:r>
            <a:endParaRPr sz="2600"/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a projeção no espaço 2D não possui “ponto de fuga”;</a:t>
            </a:r>
            <a:endParaRPr sz="2600"/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linhas paralelas no espaço 3D continuam paralelas no espaço 2D;</a:t>
            </a:r>
            <a:endParaRPr sz="2600"/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objetos que estão distantes possuem o mesmo tamanho de objetos que estão perto;</a:t>
            </a:r>
            <a:endParaRPr sz="2600"/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As medidas utilizadas nos eixos x, y e z são as mesmas.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Isometria</a:t>
            </a:r>
            <a:endParaRPr b="0" sz="2200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" y="1412775"/>
            <a:ext cx="8229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i="1" lang="pt-BR" sz="2600"/>
              <a:t>Tiles </a:t>
            </a:r>
            <a:r>
              <a:rPr lang="pt-BR" sz="2600"/>
              <a:t>precisam ser renderizados do fundo para frete.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Há várias formas de construir um mapa isométrico, sendo um dos principais, o formato </a:t>
            </a:r>
            <a:r>
              <a:rPr i="1" lang="pt-BR" sz="2600"/>
              <a:t>diamond</a:t>
            </a:r>
            <a:r>
              <a:rPr lang="pt-BR" sz="2600"/>
              <a:t>, geralmente utilizado em jogos de estratégia.</a:t>
            </a:r>
            <a:endParaRPr sz="26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965" y="4089078"/>
            <a:ext cx="3936075" cy="19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Isometria</a:t>
            </a:r>
            <a:endParaRPr b="0" sz="22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425" y="1785575"/>
            <a:ext cx="6487850" cy="36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Trabalhos Correlatos (1/3)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Enhancing wave function</a:t>
            </a:r>
            <a:r>
              <a:rPr b="0" lang="pt-BR" sz="2200"/>
              <a:t> collapse with design-level constraints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Sandhu, Chen e McCoy (2019)</a:t>
            </a:r>
            <a:endParaRPr b="0" sz="22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88975"/>
            <a:ext cx="8229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Implementam diversas restrições na geração do resultado do algoritmo WFC. Como </a:t>
            </a:r>
            <a:r>
              <a:rPr i="1" lang="pt-BR" sz="2600"/>
              <a:t>non-local constraints</a:t>
            </a:r>
            <a:r>
              <a:rPr lang="pt-BR" sz="2600"/>
              <a:t>, </a:t>
            </a:r>
            <a:r>
              <a:rPr i="1" lang="pt-BR" sz="2600"/>
              <a:t>weight recalculation</a:t>
            </a:r>
            <a:r>
              <a:rPr lang="pt-BR" sz="2600"/>
              <a:t> e </a:t>
            </a:r>
            <a:r>
              <a:rPr i="1" lang="pt-BR" sz="2600"/>
              <a:t>area propagation</a:t>
            </a:r>
            <a:r>
              <a:rPr lang="pt-BR" sz="2600"/>
              <a:t>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Os testes apresentam uma eficácia suficiente para utilizar as restrições em tempo de execução.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194" y="3062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Trabalhos Correlatos (2/3)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Augmented reality in cultural heritage: Field of view awareness in an archaeological site mobile guide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Kasapakis, Gavalas e Galatis (2016)</a:t>
            </a:r>
            <a:endParaRPr b="0" sz="18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88975"/>
            <a:ext cx="8229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É aplicado o algoritmo de Ray Casting juntamente com a realidade aumentada para produzir um aplicativo de pontos de interesse (POIs).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Os testes foram realizados com diferentes ângulos e comprimentos de </a:t>
            </a:r>
            <a:r>
              <a:rPr i="1" lang="pt-BR" sz="2600"/>
              <a:t>rays</a:t>
            </a:r>
            <a:r>
              <a:rPr lang="pt-BR" sz="2600"/>
              <a:t>, concluindo que há possibilidade de utilizar o algoritmo em tempo real.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Trabalhos Correlatos (</a:t>
            </a:r>
            <a:r>
              <a:rPr lang="pt-BR" sz="3600">
                <a:solidFill>
                  <a:schemeClr val="dk1"/>
                </a:solidFill>
              </a:rPr>
              <a:t>3/3</a:t>
            </a:r>
            <a:r>
              <a:rPr lang="pt-BR" sz="3600"/>
              <a:t>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Forge 16V: um framework para o desenvolvimento de jogos isométricos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Sampaio e Ramalho (2003)</a:t>
            </a:r>
            <a:endParaRPr b="0" sz="18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57200" y="1688975"/>
            <a:ext cx="8229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Foi desenvolvido um framework composto por módulos gráficos, entrada, saída, som, log, IA, modelagem e editor de cenários, para o desenvolvimento de jogos isométricos.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Os resultados foram medidos com base na validação do framework no curso de Graduação em Ciência da Computação do Centro de Informática da UFPE. Considerado de fácil utilização, robusto e útil.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57194" y="28574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Descrição do Protótipo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Especificação</a:t>
            </a:r>
            <a:endParaRPr sz="36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88" y="2077753"/>
            <a:ext cx="8655325" cy="27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1779150" y="1585150"/>
            <a:ext cx="55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Fluxo do funcionamento dos algoritmos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Especificação</a:t>
            </a:r>
            <a:endParaRPr sz="36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45533"/>
            <a:ext cx="8229599" cy="3808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1234350" y="1452925"/>
            <a:ext cx="66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Diagrama de classes dos algoritmos de Ray Casting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194" y="28574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Roteiro</a:t>
            </a:r>
            <a:endParaRPr sz="36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Introdução</a:t>
            </a:r>
            <a:endParaRPr sz="2600"/>
          </a:p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Objetivos</a:t>
            </a:r>
            <a:endParaRPr sz="2600"/>
          </a:p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Fundamentação teórica</a:t>
            </a:r>
            <a:endParaRPr sz="2600"/>
          </a:p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Trabalhos correlatos</a:t>
            </a:r>
            <a:endParaRPr sz="2600"/>
          </a:p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Descrição da ferramenta</a:t>
            </a:r>
            <a:endParaRPr sz="2600"/>
          </a:p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Resultados</a:t>
            </a:r>
            <a:endParaRPr sz="2600"/>
          </a:p>
          <a:p>
            <a:pPr indent="-3048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Conclusões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Wave Function Collapse</a:t>
            </a:r>
            <a:endParaRPr b="0" sz="22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488" y="1947853"/>
            <a:ext cx="38957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Wave Function Collapse</a:t>
            </a:r>
            <a:endParaRPr b="0" sz="220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688975"/>
            <a:ext cx="8229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self.file_lookup_table = {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"water_bottom": ("GGG", "GGA", "AAA", "AGG"),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"water_right": ("GGA", "AAA", "AGG",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"water_left": ("AGG", "GGG", "GGA", "AAA"),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"water_top": ("AAA", "AGG", "GGG", "GGA"),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"water_top_right": ("AAA", "AAA", "AGG", "GGA"),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"water_top_left": ("AAA", "AGG", "GGA", "AAA"),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"water_bottom_right": ("GGA", "AAA", "AAA", "AGG"),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"water_bottom_left": ("AGG", "GGA", "AAA", "AAA"),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"grass_bottom_left": ("GGA", "AGG", "GGG",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"grass_bottom_right": ("AGG", "GGG", "GGG", "GGA"),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"grass_top_left": ("GGG", "GGA", "AGG",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"grass_top_right": ("GGG", "GGG", "GGA", "AGG"),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"grass_stone_bottom": ("GGG", "GGG", "PPP",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"grass_stone_left": ("GGG", "GGG", "GGG", "PPP"),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"grass_stone_right": ("GGG", "PPP", "GGG",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"grass_stone_up": ("PPP", "GGG", "GGG",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"grass": ("GGG", "GGG", "GGG", "GGG"),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"water": ("AAA", "AAA", "AAA", "AAA"),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pt-BR" sz="1825"/>
              <a:t>    "stone": ("PPP", "PPP", "PPP", "PPP"),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825"/>
              <a:t>}</a:t>
            </a:r>
            <a:endParaRPr sz="18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Wave Function Collapse</a:t>
            </a:r>
            <a:endParaRPr b="0" sz="22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688975"/>
            <a:ext cx="8229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if (x + 1, y) in self.filled_set: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ref = self.board[y][x + 1]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if ref is not None: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    ref = ref.left[::-1]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    localset = {tile for tile in self.tiles if self.tiles[tile].right == ref}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else: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localset = set(self.tiles)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outset &amp;= localset</a:t>
            </a:r>
            <a:br>
              <a:rPr lang="pt-BR" sz="1800"/>
            </a:br>
            <a:br>
              <a:rPr lang="pt-BR" sz="1800"/>
            </a:br>
            <a:br>
              <a:rPr lang="pt-BR" sz="1800"/>
            </a:br>
            <a:br>
              <a:rPr lang="pt-BR" sz="1800"/>
            </a:br>
            <a:br>
              <a:rPr lang="pt-BR" sz="1800"/>
            </a:br>
            <a:br>
              <a:rPr lang="pt-BR" sz="1800"/>
            </a:b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weights = self.get_weights(entropy)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entropy = choices(entropy, weights)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 (Pixel)</a:t>
            </a:r>
            <a:endParaRPr b="0" sz="2200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66300" y="1688975"/>
            <a:ext cx="49629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start_angle = player_angle – (self.fov / 2)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for ray in range(self.rays_to_cast):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target_sin = math.sin(start_angle)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target_cos = math.cos(start_angle)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for depth in range(self.max_depth):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    target = Vector2(player_x - target_sin * depth, player_y + target_cos * depth)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38" y="2666350"/>
            <a:ext cx="30384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 (Digital Differential Analyzer)</a:t>
            </a:r>
            <a:endParaRPr b="0" sz="2200"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66300" y="1688975"/>
            <a:ext cx="85230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player_in_map = Vector2(player_x // self.map.tile_size, player_y // self.map.tile_size)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normalized_direction = (target - player).normalize()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normalized_direction.x -= 0.0000001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normalized_direction.y -= 0.0000001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ray_stepsize = Vector2(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math.sqrt(1 + math.pow((normalized_direction.y / normalized_direction.x), 2)),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math.sqrt(1 + math.pow((normalized_direction.x / normalized_direction.y), 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51" y="5157500"/>
            <a:ext cx="2391550" cy="10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58" y="5172925"/>
            <a:ext cx="2391550" cy="98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 (</a:t>
            </a:r>
            <a:r>
              <a:rPr b="0" lang="pt-BR" sz="2200">
                <a:solidFill>
                  <a:schemeClr val="dk1"/>
                </a:solidFill>
              </a:rPr>
              <a:t>Digital Differential Analyzer</a:t>
            </a:r>
            <a:r>
              <a:rPr b="0" lang="pt-BR" sz="2200"/>
              <a:t>)</a:t>
            </a:r>
            <a:endParaRPr b="0" sz="2200"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2110615"/>
            <a:ext cx="3821575" cy="34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75" y="2684387"/>
            <a:ext cx="3966875" cy="23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 (Vértice)</a:t>
            </a:r>
            <a:endParaRPr b="0" sz="2200"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66300" y="1688975"/>
            <a:ext cx="85230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unique_angles: list[float] = []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for point in unique_points: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angle = math.atan2(point[0].y - player_y, point[0].x - player_x)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unique_angles.append(angle - 0.00001)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unique_angles.append(angle)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unique_angles.append(angle + 0.00001)</a:t>
            </a:r>
            <a:br>
              <a:rPr lang="pt-BR" sz="1800"/>
            </a:br>
            <a:br>
              <a:rPr lang="pt-BR" sz="1800"/>
            </a:br>
            <a:r>
              <a:rPr lang="pt-BR" sz="1800"/>
              <a:t>r_mag = math.sqrt(r_dx * r_dx + r_dy * r_dy)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s_mag = math.sqrt(s_dx * s_dx + s_dy * s_dy)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if r_dx / r_mag == s_dx / s_mag and r_dy / r_mag == s_dy / s_mag: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return None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5123500"/>
            <a:ext cx="6695225" cy="5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50" y="5854825"/>
            <a:ext cx="6630225" cy="4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 (Vértice)</a:t>
            </a:r>
            <a:endParaRPr b="0" sz="2200"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66300" y="1688975"/>
            <a:ext cx="85230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try: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T2 = (r_dx * (s_py - r_py) + r_dy * (r_px - s_px)) / (s_dx * r_dy - s_dy * r_dx)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except ZeroDivisionError: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T2 = (r_dx * (s_py - r_py) + r_dy * (r_px - s_px)) / (s_dx * r_dy - s_dy * r_dx - 0.00001)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try: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T1 = (s_px + s_dx * T2 - r_px) / r_dx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except ZeroDivisionError: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T1 = (s_px + s_dx * T2 - r_px) / (r_dx - 0.00001)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if T1 &lt; 0: return None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if T2 &lt; 0 or T2 &gt; 1: return None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return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"x": r_px + r_dx * T1,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"y": r_py + r_dy * T1,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  "param": T1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 (Vértice)</a:t>
            </a:r>
            <a:endParaRPr b="0" sz="220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275" y="2087900"/>
            <a:ext cx="3633450" cy="35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Isometria</a:t>
            </a:r>
            <a:endParaRPr b="0" sz="2200"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457200" y="1688975"/>
            <a:ext cx="82296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def to_screen_coordinates(x: int, y: int, offset: Vector2):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return Vector2(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</a:t>
            </a:r>
            <a:r>
              <a:rPr lang="pt-BR" sz="1510"/>
              <a:t>     (</a:t>
            </a:r>
            <a:r>
              <a:rPr lang="pt-BR" sz="1510"/>
              <a:t>VECTOR_ORIGIN.x*VECTOR_TILESIZE.x)+(x-y)*(VECTOR_TILESIZE.x/2)+offset.x,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     (VECTOR_ORIGIN.y*VECTOR_TILESIZE.y)+(x+y)*(VECTOR_TILESIZE.y/2)+offset.y,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)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def to_list_coordinates(x: int, y: int):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return Vector2(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    int((y - VECTOR_ORIGIN.y) + (x - VECTOR_ORIGIN.x)),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    int((y - VECTOR_ORIGIN.y) - (x - VECTOR_ORIGIN.x))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510"/>
              <a:t>    )</a:t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5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10"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30" y="4867605"/>
            <a:ext cx="2563550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500" y="4867600"/>
            <a:ext cx="2348439" cy="8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Introdução</a:t>
            </a:r>
            <a:endParaRPr sz="36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Desenvolvimento dos computadores e aumento do poder de processamento.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Gráficos 2D, isométricos e 3D.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Geração de conteúdo por meio de algoritmos (Procedural Content Generation).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Introdução do algoritmo Wave Function Collapse na área tecnológica recentemente, possuindo um grande potencial no campo do desenvolvimento de jogos.</a:t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Isometria</a:t>
            </a:r>
            <a:endParaRPr b="0" sz="22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913" y="1988054"/>
            <a:ext cx="5696175" cy="28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Implementação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Isometria</a:t>
            </a:r>
            <a:endParaRPr b="0" sz="2200"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400800" y="1688975"/>
            <a:ext cx="83631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def sign(p1: Vector2, p2: Vector2, p3: Vector2):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return (p1.x - p3.x) * (p2.y - p3.y) - (p2.x - p3.x) * (p1.y - p3.y)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def is_point_inside(point: Vector2, v_a: Vector2, v_b: Vector2, v_c: Vector2):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d1 = sign(point, vertice_a, vertice_b)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d2 = sign(point, vertice_b, vertice_c)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d3 = sign(point, vertice_c, vertice_a)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has_neg = (d1 &lt; 0) or (d2 &lt; 0) or (d3 &lt; 0)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has_pos = (d1 &gt; 0) or (d2 &gt; 0) or (d3 &gt; 0)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910"/>
              <a:t>    return not (has_neg and has_pos)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1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Análise dos Resultados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pt-BR" sz="2200">
                <a:solidFill>
                  <a:schemeClr val="dk1"/>
                </a:solidFill>
              </a:rPr>
              <a:t>Wave Function Collapse</a:t>
            </a:r>
            <a:endParaRPr sz="3600"/>
          </a:p>
        </p:txBody>
      </p:sp>
      <p:pic>
        <p:nvPicPr>
          <p:cNvPr id="279" name="Google Shape;279;p44"/>
          <p:cNvPicPr preferRelativeResize="0"/>
          <p:nvPr/>
        </p:nvPicPr>
        <p:blipFill rotWithShape="1">
          <a:blip r:embed="rId4">
            <a:alphaModFix/>
          </a:blip>
          <a:srcRect b="0" l="0" r="0" t="3185"/>
          <a:stretch/>
        </p:blipFill>
        <p:spPr>
          <a:xfrm>
            <a:off x="1962900" y="2144325"/>
            <a:ext cx="5218200" cy="2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Análise dos Resultados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>
                <a:solidFill>
                  <a:schemeClr val="dk1"/>
                </a:solidFill>
              </a:rPr>
              <a:t>Ray Casting (Pixel e DDA)</a:t>
            </a:r>
            <a:endParaRPr sz="3600"/>
          </a:p>
        </p:txBody>
      </p:sp>
      <p:pic>
        <p:nvPicPr>
          <p:cNvPr id="285" name="Google Shape;285;p45"/>
          <p:cNvPicPr preferRelativeResize="0"/>
          <p:nvPr/>
        </p:nvPicPr>
        <p:blipFill rotWithShape="1">
          <a:blip r:embed="rId3">
            <a:alphaModFix/>
          </a:blip>
          <a:srcRect b="0" l="0" r="0" t="1951"/>
          <a:stretch/>
        </p:blipFill>
        <p:spPr>
          <a:xfrm>
            <a:off x="1396775" y="1619975"/>
            <a:ext cx="6350475" cy="3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Análise dos Resultados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>
                <a:solidFill>
                  <a:schemeClr val="dk1"/>
                </a:solidFill>
              </a:rPr>
              <a:t>Ray Casting (Vértices)</a:t>
            </a:r>
            <a:endParaRPr sz="3600"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976428"/>
            <a:ext cx="48387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Conclusões</a:t>
            </a:r>
            <a:endParaRPr sz="3600"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O objetivo de demonstrar como os algoritmos de WFC e Ray Casting podem ser utilizados para gerar uma projeção isométrica em um jogo foi alcançado.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 abordagem para calcular o algoritmo de Ray Casting é determinada com base no objetivo do desenvolvedor.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algoritmo WFC é mais performático em gerações menores.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Conclusões</a:t>
            </a:r>
            <a:endParaRPr sz="3600"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 utilização do </a:t>
            </a:r>
            <a:r>
              <a:rPr i="1" lang="pt-BR" sz="2600"/>
              <a:t>weighted choice</a:t>
            </a:r>
            <a:r>
              <a:rPr lang="pt-BR" sz="2600"/>
              <a:t> para seleção de </a:t>
            </a:r>
            <a:r>
              <a:rPr i="1" lang="pt-BR" sz="2600"/>
              <a:t>tiles</a:t>
            </a:r>
            <a:r>
              <a:rPr lang="pt-BR" sz="2600"/>
              <a:t> no algoritmo WFC proporcionou uma maior naturalidade nos resultados.</a:t>
            </a:r>
            <a:endParaRPr sz="2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Sugestões de Melhoria</a:t>
            </a:r>
            <a:endParaRPr sz="3600"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utilizar diferentes abordagens de cálculo para o algoritmo de Ray Casting;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criar um algoritmo para reduzir a quantidade de pontos calculados pela abordagem do Ray Casting que utiliza vértices, realizando uma espécie de convex-hull nos pontos para obter apenas os pontos exteriores de cada figura;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incluir diferentes camadas de solo à geração do algoritmo de WFC, possibilitando que sejam gerados terrenos isométricos com diferentes alturas;</a:t>
            </a:r>
            <a:endParaRPr sz="2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Sugestões de Melhoria</a:t>
            </a:r>
            <a:endParaRPr sz="3600"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utilizar os algoritmos de Ray Casting e WFC para a geração de ambientes com projeções diferentes da isométrica, sendo elas 2D ou até mesmo 3D, como descrito por Vandevenne (2004);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implementar o backtracking ao algoritmo WFC conforme proposto por Gumin (2019) e por Sandhu et al. (2019), para realizar a reconstrução em caso de impossibilidade de continuação;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gerar pequenos novos chunks de forma procedural, conforme o usuário se aproxima dos limites do terreno já gerado, para possibilitar uma execução mais rápida do algoritmo;</a:t>
            </a:r>
            <a:endParaRPr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Abordagens do algoritmo Ray Casting.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Projeto final.</a:t>
            </a:r>
            <a:endParaRPr sz="2600"/>
          </a:p>
        </p:txBody>
      </p:sp>
      <p:sp>
        <p:nvSpPr>
          <p:cNvPr id="321" name="Google Shape;321;p5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Apresentação Prática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Objetivos</a:t>
            </a:r>
            <a:endParaRPr sz="36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412775"/>
            <a:ext cx="8229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Disponibilizar um ambiente isométrico gerado pelo algoritmo de WFC com a aplicação do algoritmo de Ray Casting para simulação do campo de visão.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Os objetivos específicos são:</a:t>
            </a:r>
            <a:endParaRPr sz="2600"/>
          </a:p>
          <a:p>
            <a:pPr indent="-336550" lvl="1" marL="742950" rtl="0" algn="l"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demonstrar a utilização do algoritmo de WFC com a adição de restrições;</a:t>
            </a:r>
            <a:endParaRPr sz="2600"/>
          </a:p>
          <a:p>
            <a:pPr indent="-336550" lvl="1" marL="742950" rtl="0" algn="l"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demonstrar a utilização do algoritmo de Ray Casting;</a:t>
            </a:r>
            <a:endParaRPr sz="2600"/>
          </a:p>
          <a:p>
            <a:pPr indent="-336550" lvl="1" marL="742950" rtl="0" algn="l">
              <a:spcBef>
                <a:spcPts val="64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comparar as performances dos diferentes algoritmos de Ray Casting.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194" y="28574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Wave Function Collapse</a:t>
            </a:r>
            <a:endParaRPr b="0" sz="22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412775"/>
            <a:ext cx="8229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WFC é um algoritmo de satisfação de restrição inspirado no conceito do colapso da função de onda presente na física quântica.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Um estado não observado possibilita que todos os estados sejam possíveis, enquanto observações restringem as possibilidades.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Até então, era só utilizado para geração de imagens.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Wave Function Collapse</a:t>
            </a:r>
            <a:endParaRPr b="0" sz="2200"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33962" l="0" r="0" t="0"/>
          <a:stretch/>
        </p:blipFill>
        <p:spPr>
          <a:xfrm>
            <a:off x="1769825" y="1593625"/>
            <a:ext cx="5604351" cy="4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</a:t>
            </a:r>
            <a:endParaRPr b="0" sz="22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1412775"/>
            <a:ext cx="8229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Ray Casting foi utilizado primeiramente como uma técnica de renderização 3D partindo de uma matriz 2D.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Consiste de uma quantidade definida de raios saindo de um ponto em comum, e percorrem a matriz até encontrarem algum obstáculo.</a:t>
            </a:r>
            <a:br>
              <a:rPr lang="pt-BR" sz="2600"/>
            </a:br>
            <a:endParaRPr sz="2600"/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São possíveis diversas abordagens para realizar o cálculo do algoritmo.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Fundamentação Teórica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Ray Casting</a:t>
            </a:r>
            <a:endParaRPr b="0" sz="22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763" y="1578575"/>
            <a:ext cx="6906476" cy="38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