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63"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FCD064-CB66-4DF2-94BF-C3C1D7F3856A}"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BA79F-B7CF-4211-BBB9-D4E3F3AD1362}" type="slidenum">
              <a:rPr lang="en-US" smtClean="0"/>
              <a:t>‹#›</a:t>
            </a:fld>
            <a:endParaRPr lang="en-US"/>
          </a:p>
        </p:txBody>
      </p:sp>
    </p:spTree>
    <p:extLst>
      <p:ext uri="{BB962C8B-B14F-4D97-AF65-F5344CB8AC3E}">
        <p14:creationId xmlns:p14="http://schemas.microsoft.com/office/powerpoint/2010/main" val="2867220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FCD064-CB66-4DF2-94BF-C3C1D7F3856A}"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BA79F-B7CF-4211-BBB9-D4E3F3AD1362}" type="slidenum">
              <a:rPr lang="en-US" smtClean="0"/>
              <a:t>‹#›</a:t>
            </a:fld>
            <a:endParaRPr lang="en-US"/>
          </a:p>
        </p:txBody>
      </p:sp>
    </p:spTree>
    <p:extLst>
      <p:ext uri="{BB962C8B-B14F-4D97-AF65-F5344CB8AC3E}">
        <p14:creationId xmlns:p14="http://schemas.microsoft.com/office/powerpoint/2010/main" val="2590317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FCD064-CB66-4DF2-94BF-C3C1D7F3856A}"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BA79F-B7CF-4211-BBB9-D4E3F3AD136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94034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FCD064-CB66-4DF2-94BF-C3C1D7F3856A}"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BA79F-B7CF-4211-BBB9-D4E3F3AD1362}" type="slidenum">
              <a:rPr lang="en-US" smtClean="0"/>
              <a:t>‹#›</a:t>
            </a:fld>
            <a:endParaRPr lang="en-US"/>
          </a:p>
        </p:txBody>
      </p:sp>
    </p:spTree>
    <p:extLst>
      <p:ext uri="{BB962C8B-B14F-4D97-AF65-F5344CB8AC3E}">
        <p14:creationId xmlns:p14="http://schemas.microsoft.com/office/powerpoint/2010/main" val="34023183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FCD064-CB66-4DF2-94BF-C3C1D7F3856A}"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BA79F-B7CF-4211-BBB9-D4E3F3AD136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77146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FCD064-CB66-4DF2-94BF-C3C1D7F3856A}"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BA79F-B7CF-4211-BBB9-D4E3F3AD1362}" type="slidenum">
              <a:rPr lang="en-US" smtClean="0"/>
              <a:t>‹#›</a:t>
            </a:fld>
            <a:endParaRPr lang="en-US"/>
          </a:p>
        </p:txBody>
      </p:sp>
    </p:spTree>
    <p:extLst>
      <p:ext uri="{BB962C8B-B14F-4D97-AF65-F5344CB8AC3E}">
        <p14:creationId xmlns:p14="http://schemas.microsoft.com/office/powerpoint/2010/main" val="5370030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FCD064-CB66-4DF2-94BF-C3C1D7F3856A}"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BA79F-B7CF-4211-BBB9-D4E3F3AD1362}" type="slidenum">
              <a:rPr lang="en-US" smtClean="0"/>
              <a:t>‹#›</a:t>
            </a:fld>
            <a:endParaRPr lang="en-US"/>
          </a:p>
        </p:txBody>
      </p:sp>
    </p:spTree>
    <p:extLst>
      <p:ext uri="{BB962C8B-B14F-4D97-AF65-F5344CB8AC3E}">
        <p14:creationId xmlns:p14="http://schemas.microsoft.com/office/powerpoint/2010/main" val="3094414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FCD064-CB66-4DF2-94BF-C3C1D7F3856A}"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BA79F-B7CF-4211-BBB9-D4E3F3AD1362}" type="slidenum">
              <a:rPr lang="en-US" smtClean="0"/>
              <a:t>‹#›</a:t>
            </a:fld>
            <a:endParaRPr lang="en-US"/>
          </a:p>
        </p:txBody>
      </p:sp>
    </p:spTree>
    <p:extLst>
      <p:ext uri="{BB962C8B-B14F-4D97-AF65-F5344CB8AC3E}">
        <p14:creationId xmlns:p14="http://schemas.microsoft.com/office/powerpoint/2010/main" val="3883540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FCD064-CB66-4DF2-94BF-C3C1D7F3856A}"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BA79F-B7CF-4211-BBB9-D4E3F3AD1362}" type="slidenum">
              <a:rPr lang="en-US" smtClean="0"/>
              <a:t>‹#›</a:t>
            </a:fld>
            <a:endParaRPr lang="en-US"/>
          </a:p>
        </p:txBody>
      </p:sp>
    </p:spTree>
    <p:extLst>
      <p:ext uri="{BB962C8B-B14F-4D97-AF65-F5344CB8AC3E}">
        <p14:creationId xmlns:p14="http://schemas.microsoft.com/office/powerpoint/2010/main" val="458416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FCD064-CB66-4DF2-94BF-C3C1D7F3856A}"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BA79F-B7CF-4211-BBB9-D4E3F3AD1362}" type="slidenum">
              <a:rPr lang="en-US" smtClean="0"/>
              <a:t>‹#›</a:t>
            </a:fld>
            <a:endParaRPr lang="en-US"/>
          </a:p>
        </p:txBody>
      </p:sp>
    </p:spTree>
    <p:extLst>
      <p:ext uri="{BB962C8B-B14F-4D97-AF65-F5344CB8AC3E}">
        <p14:creationId xmlns:p14="http://schemas.microsoft.com/office/powerpoint/2010/main" val="729099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FCD064-CB66-4DF2-94BF-C3C1D7F3856A}" type="datetimeFigureOut">
              <a:rPr lang="en-US" smtClean="0"/>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BA79F-B7CF-4211-BBB9-D4E3F3AD1362}" type="slidenum">
              <a:rPr lang="en-US" smtClean="0"/>
              <a:t>‹#›</a:t>
            </a:fld>
            <a:endParaRPr lang="en-US"/>
          </a:p>
        </p:txBody>
      </p:sp>
    </p:spTree>
    <p:extLst>
      <p:ext uri="{BB962C8B-B14F-4D97-AF65-F5344CB8AC3E}">
        <p14:creationId xmlns:p14="http://schemas.microsoft.com/office/powerpoint/2010/main" val="1162561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FCD064-CB66-4DF2-94BF-C3C1D7F3856A}" type="datetimeFigureOut">
              <a:rPr lang="en-US" smtClean="0"/>
              <a:t>10/7/2023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ABA79F-B7CF-4211-BBB9-D4E3F3AD1362}" type="slidenum">
              <a:rPr lang="en-US" smtClean="0"/>
              <a:t>‹#›</a:t>
            </a:fld>
            <a:endParaRPr lang="en-US"/>
          </a:p>
        </p:txBody>
      </p:sp>
    </p:spTree>
    <p:extLst>
      <p:ext uri="{BB962C8B-B14F-4D97-AF65-F5344CB8AC3E}">
        <p14:creationId xmlns:p14="http://schemas.microsoft.com/office/powerpoint/2010/main" val="35080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FCD064-CB66-4DF2-94BF-C3C1D7F3856A}" type="datetimeFigureOut">
              <a:rPr lang="en-US" smtClean="0"/>
              <a:t>10/7/2023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ABA79F-B7CF-4211-BBB9-D4E3F3AD1362}" type="slidenum">
              <a:rPr lang="en-US" smtClean="0"/>
              <a:t>‹#›</a:t>
            </a:fld>
            <a:endParaRPr lang="en-US"/>
          </a:p>
        </p:txBody>
      </p:sp>
    </p:spTree>
    <p:extLst>
      <p:ext uri="{BB962C8B-B14F-4D97-AF65-F5344CB8AC3E}">
        <p14:creationId xmlns:p14="http://schemas.microsoft.com/office/powerpoint/2010/main" val="150325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FCD064-CB66-4DF2-94BF-C3C1D7F3856A}" type="datetimeFigureOut">
              <a:rPr lang="en-US" smtClean="0"/>
              <a:t>10/7/2023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ABA79F-B7CF-4211-BBB9-D4E3F3AD1362}" type="slidenum">
              <a:rPr lang="en-US" smtClean="0"/>
              <a:t>‹#›</a:t>
            </a:fld>
            <a:endParaRPr lang="en-US"/>
          </a:p>
        </p:txBody>
      </p:sp>
    </p:spTree>
    <p:extLst>
      <p:ext uri="{BB962C8B-B14F-4D97-AF65-F5344CB8AC3E}">
        <p14:creationId xmlns:p14="http://schemas.microsoft.com/office/powerpoint/2010/main" val="1427182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FCD064-CB66-4DF2-94BF-C3C1D7F3856A}" type="datetimeFigureOut">
              <a:rPr lang="en-US" smtClean="0"/>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BA79F-B7CF-4211-BBB9-D4E3F3AD1362}" type="slidenum">
              <a:rPr lang="en-US" smtClean="0"/>
              <a:t>‹#›</a:t>
            </a:fld>
            <a:endParaRPr lang="en-US"/>
          </a:p>
        </p:txBody>
      </p:sp>
    </p:spTree>
    <p:extLst>
      <p:ext uri="{BB962C8B-B14F-4D97-AF65-F5344CB8AC3E}">
        <p14:creationId xmlns:p14="http://schemas.microsoft.com/office/powerpoint/2010/main" val="126498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FCD064-CB66-4DF2-94BF-C3C1D7F3856A}" type="datetimeFigureOut">
              <a:rPr lang="en-US" smtClean="0"/>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BA79F-B7CF-4211-BBB9-D4E3F3AD1362}" type="slidenum">
              <a:rPr lang="en-US" smtClean="0"/>
              <a:t>‹#›</a:t>
            </a:fld>
            <a:endParaRPr lang="en-US"/>
          </a:p>
        </p:txBody>
      </p:sp>
    </p:spTree>
    <p:extLst>
      <p:ext uri="{BB962C8B-B14F-4D97-AF65-F5344CB8AC3E}">
        <p14:creationId xmlns:p14="http://schemas.microsoft.com/office/powerpoint/2010/main" val="4033426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0FCD064-CB66-4DF2-94BF-C3C1D7F3856A}" type="datetimeFigureOut">
              <a:rPr lang="en-US" smtClean="0"/>
              <a:t>10/7/2023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1ABA79F-B7CF-4211-BBB9-D4E3F3AD1362}" type="slidenum">
              <a:rPr lang="en-US" smtClean="0"/>
              <a:t>‹#›</a:t>
            </a:fld>
            <a:endParaRPr lang="en-US"/>
          </a:p>
        </p:txBody>
      </p:sp>
    </p:spTree>
    <p:extLst>
      <p:ext uri="{BB962C8B-B14F-4D97-AF65-F5344CB8AC3E}">
        <p14:creationId xmlns:p14="http://schemas.microsoft.com/office/powerpoint/2010/main" val="20929596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54927-56BD-489F-ABD7-4470F2CB2BA0}"/>
              </a:ext>
            </a:extLst>
          </p:cNvPr>
          <p:cNvSpPr>
            <a:spLocks noGrp="1"/>
          </p:cNvSpPr>
          <p:nvPr>
            <p:ph type="ctrTitle"/>
          </p:nvPr>
        </p:nvSpPr>
        <p:spPr>
          <a:xfrm>
            <a:off x="1507067" y="1569647"/>
            <a:ext cx="7766936" cy="1646302"/>
          </a:xfrm>
        </p:spPr>
        <p:txBody>
          <a:bodyPr/>
          <a:lstStyle/>
          <a:p>
            <a:pPr algn="ctr"/>
            <a:r>
              <a:rPr lang="ka-GE" dirty="0"/>
              <a:t>პერსონალურ მონაცემთა დაცვა</a:t>
            </a:r>
            <a:endParaRPr lang="en-US" dirty="0"/>
          </a:p>
        </p:txBody>
      </p:sp>
      <p:sp>
        <p:nvSpPr>
          <p:cNvPr id="3" name="Subtitle 2">
            <a:extLst>
              <a:ext uri="{FF2B5EF4-FFF2-40B4-BE49-F238E27FC236}">
                <a16:creationId xmlns:a16="http://schemas.microsoft.com/office/drawing/2014/main" id="{B730B85D-7D2E-4409-8CFA-6CC229C96C66}"/>
              </a:ext>
            </a:extLst>
          </p:cNvPr>
          <p:cNvSpPr>
            <a:spLocks noGrp="1"/>
          </p:cNvSpPr>
          <p:nvPr>
            <p:ph type="subTitle" idx="1"/>
          </p:nvPr>
        </p:nvSpPr>
        <p:spPr/>
        <p:txBody>
          <a:bodyPr/>
          <a:lstStyle/>
          <a:p>
            <a:pPr algn="l"/>
            <a:r>
              <a:rPr lang="ka-GE" dirty="0"/>
              <a:t>ლექცია 4</a:t>
            </a:r>
          </a:p>
          <a:p>
            <a:pPr algn="l"/>
            <a:r>
              <a:rPr lang="en-US" dirty="0"/>
              <a:t>tamar.kurdadze@btu.edu.ge</a:t>
            </a:r>
          </a:p>
        </p:txBody>
      </p:sp>
    </p:spTree>
    <p:extLst>
      <p:ext uri="{BB962C8B-B14F-4D97-AF65-F5344CB8AC3E}">
        <p14:creationId xmlns:p14="http://schemas.microsoft.com/office/powerpoint/2010/main" val="2104223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25A8F-7B86-4F0E-8104-1ED2B2847065}"/>
              </a:ext>
            </a:extLst>
          </p:cNvPr>
          <p:cNvSpPr>
            <a:spLocks noGrp="1"/>
          </p:cNvSpPr>
          <p:nvPr>
            <p:ph type="title"/>
          </p:nvPr>
        </p:nvSpPr>
        <p:spPr>
          <a:xfrm>
            <a:off x="414941" y="402866"/>
            <a:ext cx="9245894" cy="1060174"/>
          </a:xfrm>
        </p:spPr>
        <p:txBody>
          <a:bodyPr>
            <a:normAutofit fontScale="90000"/>
          </a:bodyPr>
          <a:lstStyle/>
          <a:p>
            <a:r>
              <a:rPr lang="ka-GE" dirty="0"/>
              <a:t>მონაცემთა დამუშავების ძირითადი პრინციპები</a:t>
            </a:r>
            <a:endParaRPr lang="en-US" dirty="0"/>
          </a:p>
        </p:txBody>
      </p:sp>
      <p:sp>
        <p:nvSpPr>
          <p:cNvPr id="3" name="Content Placeholder 2">
            <a:extLst>
              <a:ext uri="{FF2B5EF4-FFF2-40B4-BE49-F238E27FC236}">
                <a16:creationId xmlns:a16="http://schemas.microsoft.com/office/drawing/2014/main" id="{C336866D-AAE3-41E9-AB56-FAEE4073EB3E}"/>
              </a:ext>
            </a:extLst>
          </p:cNvPr>
          <p:cNvSpPr>
            <a:spLocks noGrp="1"/>
          </p:cNvSpPr>
          <p:nvPr>
            <p:ph idx="1"/>
          </p:nvPr>
        </p:nvSpPr>
        <p:spPr>
          <a:xfrm>
            <a:off x="343379" y="1240404"/>
            <a:ext cx="9675264" cy="5542059"/>
          </a:xfrm>
        </p:spPr>
        <p:txBody>
          <a:bodyPr>
            <a:normAutofit fontScale="92500" lnSpcReduction="10000"/>
          </a:bodyPr>
          <a:lstStyle/>
          <a:p>
            <a:pPr marL="0" marR="0" algn="just">
              <a:lnSpc>
                <a:spcPct val="107000"/>
              </a:lnSpc>
              <a:spcBef>
                <a:spcPts val="0"/>
              </a:spcBef>
              <a:spcAft>
                <a:spcPts val="800"/>
              </a:spcAft>
            </a:pPr>
            <a:r>
              <a:rPr lang="ka-GE" sz="1800" b="1" dirty="0">
                <a:effectLst/>
                <a:latin typeface="Sylfaen" panose="010A0502050306030303" pitchFamily="18" charset="0"/>
                <a:ea typeface="Calibri" panose="020F0502020204030204" pitchFamily="34" charset="0"/>
                <a:cs typeface="Times New Roman" panose="02020603050405020304" pitchFamily="18" charset="0"/>
              </a:rPr>
              <a:t>მონაცემთა დამუშავება არის ნებისმიერი ქმედება</a:t>
            </a:r>
            <a:r>
              <a:rPr lang="ka-GE" sz="1800" dirty="0">
                <a:effectLst/>
                <a:latin typeface="Sylfaen" panose="010A0502050306030303" pitchFamily="18" charset="0"/>
                <a:ea typeface="Calibri" panose="020F0502020204030204" pitchFamily="34" charset="0"/>
                <a:cs typeface="Times New Roman" panose="02020603050405020304" pitchFamily="18" charset="0"/>
              </a:rPr>
              <a:t>, რომელიც პერსონალური მონაცემების მიმართ ხორციელდება: შეგროვება, ჩაწერა, შენახვა, გამოყენება, გამჟღავნება, ფოტოზე აღბეჭდვა, მესამე პირისთვის გადაცემა, გავრცელება, წაშლა, განადგურება და სხვა.</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ka-GE" sz="1800" dirty="0">
                <a:effectLst/>
                <a:latin typeface="Sylfaen" panose="010A0502050306030303" pitchFamily="18" charset="0"/>
                <a:ea typeface="Calibri" panose="020F0502020204030204" pitchFamily="34" charset="0"/>
                <a:cs typeface="Times New Roman" panose="02020603050405020304" pitchFamily="18" charset="0"/>
              </a:rPr>
              <a:t>თქვენს მონაცემებს შეიძლება ამუშავებდეს ნებისმიერი </a:t>
            </a:r>
            <a:r>
              <a:rPr lang="ka-GE" sz="1800" b="1" dirty="0">
                <a:effectLst/>
                <a:latin typeface="Sylfaen" panose="010A0502050306030303" pitchFamily="18" charset="0"/>
                <a:ea typeface="Calibri" panose="020F0502020204030204" pitchFamily="34" charset="0"/>
                <a:cs typeface="Times New Roman" panose="02020603050405020304" pitchFamily="18" charset="0"/>
              </a:rPr>
              <a:t>საჯარო თუ კერძო ორგანიზაცია</a:t>
            </a:r>
            <a:r>
              <a:rPr lang="ka-GE" sz="1800" dirty="0">
                <a:effectLst/>
                <a:latin typeface="Sylfaen" panose="010A0502050306030303" pitchFamily="18" charset="0"/>
                <a:ea typeface="Calibri" panose="020F0502020204030204" pitchFamily="34" charset="0"/>
                <a:cs typeface="Times New Roman" panose="02020603050405020304" pitchFamily="18" charset="0"/>
              </a:rPr>
              <a:t>, რომელთანაც შეხება გიწევთ - მაგალითად: თქვენი უბნის გამგეობა ამუშავებს თქვენს მონაცემებს, როდესაც თქვენს განცხადებას არეგისტრირებს და იხილავს; კლინიკა ამუშავებს თქვენს მონაცემებს, როდესაც ატარებს დიაგნოსტირებას, გამოკვლევებს, აწარმოებს სამედიცინო ისტორიას, სოციალური ქსელი ამუშავებს თქვენს მონაცემებს, როდესაც აქვეყნებთ საკუთარ ფოტოს, ან რეგისტრაციის მიზნით შესაბამის ველებში შეგყავთ ელფოსტის მისამართი, პაროლი და სხვა. ყველა ორგანიზაცია, რომელსაც შეხება აქვს თქვენს მონაცემებთან, მონაცემთა დამმუშავებელია, თქვენ კი მონაცემთა სუბიექტი.</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ka-GE" sz="1800" b="1" dirty="0">
                <a:effectLst/>
                <a:latin typeface="Sylfaen" panose="010A0502050306030303" pitchFamily="18" charset="0"/>
                <a:ea typeface="Calibri" panose="020F0502020204030204" pitchFamily="34" charset="0"/>
                <a:cs typeface="Times New Roman" panose="02020603050405020304" pitchFamily="18" charset="0"/>
              </a:rPr>
              <a:t>კანონი ადგენს წესებს, პრინციპებს, საფუძვლებსა და უსაფრთხოების ზომებს,</a:t>
            </a:r>
            <a:r>
              <a:rPr lang="ka-GE" sz="1800" dirty="0">
                <a:effectLst/>
                <a:latin typeface="Sylfaen" panose="010A0502050306030303" pitchFamily="18" charset="0"/>
                <a:ea typeface="Calibri" panose="020F0502020204030204" pitchFamily="34" charset="0"/>
                <a:cs typeface="Times New Roman" panose="02020603050405020304" pitchFamily="18" charset="0"/>
              </a:rPr>
              <a:t> რომელიც მონაცემთა დამმუშავებელმა თქვენი მონაცემების დამუშავებისას აუცილებლად უნდა დაიცვას. ამ წესების დარღვევით მონაცემთა შეგროვება, შენახვა, გამოყენება, გავრცელება კანონდარღვევაა და შეიძლება მოგაყენოთ როგორც მატერიალური, ისე მორალური ზიანი.</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ka-GE" sz="1800" dirty="0">
                <a:effectLst/>
                <a:latin typeface="Sylfaen" panose="010A0502050306030303" pitchFamily="18" charset="0"/>
                <a:ea typeface="Calibri" panose="020F0502020204030204" pitchFamily="34" charset="0"/>
                <a:cs typeface="Times New Roman" panose="02020603050405020304" pitchFamily="18" charset="0"/>
              </a:rPr>
              <a:t>იმისთვის, რომ დადგინდეს, </a:t>
            </a:r>
            <a:r>
              <a:rPr lang="ka-GE" sz="1800" b="1" dirty="0">
                <a:effectLst/>
                <a:latin typeface="Sylfaen" panose="010A0502050306030303" pitchFamily="18" charset="0"/>
                <a:ea typeface="Calibri" panose="020F0502020204030204" pitchFamily="34" charset="0"/>
                <a:cs typeface="Times New Roman" panose="02020603050405020304" pitchFamily="18" charset="0"/>
              </a:rPr>
              <a:t>დაირღვა თუ არა კანონი</a:t>
            </a:r>
            <a:r>
              <a:rPr lang="ka-GE" sz="1800" dirty="0">
                <a:effectLst/>
                <a:latin typeface="Sylfaen" panose="010A0502050306030303" pitchFamily="18" charset="0"/>
                <a:ea typeface="Calibri" panose="020F0502020204030204" pitchFamily="34" charset="0"/>
                <a:cs typeface="Times New Roman" panose="02020603050405020304" pitchFamily="18" charset="0"/>
              </a:rPr>
              <a:t>, ყველა ცალკეული შემთხვევაზე ინდივიდუალური მიდგომა და სამართლებრივ მსჯელობაა საჭირო. თუმცა არსებობს ორი ძირითადი პირობა, რომელიც მონაცემთა კანონიერად დამუშავებისთვის ნებისმიერ შემთხვევაში აუცილებელია: სამართლებრივი საფუძვლის არსებობა და კანონით დადგენილი პრინციპების დაცვა.</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mj-lt"/>
            </a:endParaRPr>
          </a:p>
        </p:txBody>
      </p:sp>
    </p:spTree>
    <p:extLst>
      <p:ext uri="{BB962C8B-B14F-4D97-AF65-F5344CB8AC3E}">
        <p14:creationId xmlns:p14="http://schemas.microsoft.com/office/powerpoint/2010/main" val="2216276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B8038A-A3F4-4592-B44D-7DDEEB97D5ED}"/>
              </a:ext>
            </a:extLst>
          </p:cNvPr>
          <p:cNvSpPr txBox="1"/>
          <p:nvPr/>
        </p:nvSpPr>
        <p:spPr>
          <a:xfrm>
            <a:off x="262393" y="119269"/>
            <a:ext cx="10702456" cy="6463308"/>
          </a:xfrm>
          <a:prstGeom prst="rect">
            <a:avLst/>
          </a:prstGeom>
          <a:solidFill>
            <a:schemeClr val="accent1">
              <a:lumMod val="20000"/>
              <a:lumOff val="80000"/>
            </a:schemeClr>
          </a:solidFill>
          <a:ln>
            <a:solidFill>
              <a:schemeClr val="accent1"/>
            </a:solidFill>
          </a:ln>
        </p:spPr>
        <p:txBody>
          <a:bodyPr wrap="square">
            <a:spAutoFit/>
          </a:bodyPr>
          <a:lstStyle/>
          <a:p>
            <a:pPr algn="just"/>
            <a:r>
              <a:rPr lang="ka-GE" b="1" i="0" dirty="0">
                <a:solidFill>
                  <a:srgbClr val="212529"/>
                </a:solidFill>
                <a:effectLst/>
                <a:latin typeface="+mj-lt"/>
              </a:rPr>
              <a:t>მონაცემთა დამუშავების პრინციპები</a:t>
            </a:r>
            <a:endParaRPr lang="en-US" b="1" i="0" dirty="0">
              <a:solidFill>
                <a:srgbClr val="212529"/>
              </a:solidFill>
              <a:effectLst/>
              <a:latin typeface="+mj-lt"/>
            </a:endParaRPr>
          </a:p>
          <a:p>
            <a:pPr algn="just"/>
            <a:endParaRPr lang="ka-GE" b="0" i="0" dirty="0">
              <a:solidFill>
                <a:srgbClr val="212529"/>
              </a:solidFill>
              <a:effectLst/>
              <a:latin typeface="+mj-lt"/>
            </a:endParaRPr>
          </a:p>
          <a:p>
            <a:pPr algn="just"/>
            <a:r>
              <a:rPr lang="ka-GE" b="0" i="0" dirty="0">
                <a:solidFill>
                  <a:srgbClr val="212529"/>
                </a:solidFill>
                <a:effectLst/>
                <a:latin typeface="+mj-lt"/>
              </a:rPr>
              <a:t>იმისთვის, რომ მონაცემები კანონიერად დამუშავდეს, მხოლოდ საფუძვლის არსებობა საკმარისი არ არის.  მონაცემთა დამუშავება უნდა ხდებოდეს კონკრეტული პრინციპების შესაბამისად.  ისევე, როგორც საფუძვლები, პრინციპებიც კანონშია გაწერილი.</a:t>
            </a:r>
            <a:endParaRPr lang="en-US" b="0" i="0" dirty="0">
              <a:solidFill>
                <a:srgbClr val="212529"/>
              </a:solidFill>
              <a:effectLst/>
              <a:latin typeface="+mj-lt"/>
            </a:endParaRPr>
          </a:p>
          <a:p>
            <a:pPr algn="just"/>
            <a:endParaRPr lang="ka-GE" b="0" i="0" dirty="0">
              <a:solidFill>
                <a:srgbClr val="212529"/>
              </a:solidFill>
              <a:effectLst/>
              <a:latin typeface="+mj-lt"/>
            </a:endParaRPr>
          </a:p>
          <a:p>
            <a:pPr marL="342900" indent="-342900" algn="just">
              <a:buFont typeface="+mj-lt"/>
              <a:buAutoNum type="arabicPeriod"/>
            </a:pPr>
            <a:r>
              <a:rPr lang="ka-GE" b="1" i="0" dirty="0">
                <a:solidFill>
                  <a:srgbClr val="212529"/>
                </a:solidFill>
                <a:effectLst/>
                <a:latin typeface="+mj-lt"/>
              </a:rPr>
              <a:t>სამართლიანობა და კანონიერება</a:t>
            </a:r>
            <a:r>
              <a:rPr lang="ka-GE" b="0" i="0" dirty="0">
                <a:solidFill>
                  <a:srgbClr val="212529"/>
                </a:solidFill>
                <a:effectLst/>
                <a:latin typeface="+mj-lt"/>
              </a:rPr>
              <a:t> - პერსონალური მონაცემები უნდა დამუშავდეს სამართლიანად და კანონიერად, პიროვნების ღირსების შეულახავად;</a:t>
            </a:r>
          </a:p>
          <a:p>
            <a:pPr marL="342900" indent="-342900" algn="just">
              <a:buFont typeface="+mj-lt"/>
              <a:buAutoNum type="arabicPeriod"/>
            </a:pPr>
            <a:r>
              <a:rPr lang="ka-GE" b="1" i="0" dirty="0">
                <a:solidFill>
                  <a:srgbClr val="212529"/>
                </a:solidFill>
                <a:effectLst/>
                <a:latin typeface="+mj-lt"/>
              </a:rPr>
              <a:t>მკაფიოდ განსაზღვრული კანონიერი მიზნის არსებობა</a:t>
            </a:r>
            <a:r>
              <a:rPr lang="ka-GE" b="0" i="0" dirty="0">
                <a:solidFill>
                  <a:srgbClr val="212529"/>
                </a:solidFill>
                <a:effectLst/>
                <a:latin typeface="+mj-lt"/>
              </a:rPr>
              <a:t> - აუცილებელია, არსებობდეს კონკრეტული მიზანი, რისთვისაც ხდება მონაცემთა დამუშავება. სხვა მიზნებით მონაცემების გამოყენება დაუშვებელია.</a:t>
            </a:r>
          </a:p>
          <a:p>
            <a:pPr marL="342900" indent="-342900" algn="just">
              <a:buFont typeface="+mj-lt"/>
              <a:buAutoNum type="arabicPeriod"/>
            </a:pPr>
            <a:r>
              <a:rPr lang="ka-GE" b="1" i="0" dirty="0">
                <a:solidFill>
                  <a:srgbClr val="212529"/>
                </a:solidFill>
                <a:effectLst/>
                <a:latin typeface="+mj-lt"/>
              </a:rPr>
              <a:t>პროპორციულობა და ადეკვატურობა</a:t>
            </a:r>
            <a:r>
              <a:rPr lang="ka-GE" b="0" i="0" dirty="0">
                <a:solidFill>
                  <a:srgbClr val="212529"/>
                </a:solidFill>
                <a:effectLst/>
                <a:latin typeface="+mj-lt"/>
              </a:rPr>
              <a:t> - მონაცემები უნდა დამუშავდეს იმ მინიმალური მოცულობით, რაც აუცილებელია მონაცემთა დამუშავების კონკრეტული მიზნის მისაღწევად; თავად მონაცემებიც, ამ მიზნის შესაბამისი უნდა იყოს.</a:t>
            </a:r>
          </a:p>
          <a:p>
            <a:pPr marL="342900" indent="-342900" algn="just">
              <a:buFont typeface="+mj-lt"/>
              <a:buAutoNum type="arabicPeriod"/>
            </a:pPr>
            <a:r>
              <a:rPr lang="ka-GE" b="1" i="0" dirty="0">
                <a:solidFill>
                  <a:srgbClr val="212529"/>
                </a:solidFill>
                <a:effectLst/>
                <a:latin typeface="+mj-lt"/>
              </a:rPr>
              <a:t>ნამდვილობა და სიზუსტე</a:t>
            </a:r>
            <a:r>
              <a:rPr lang="ka-GE" b="0" i="0" dirty="0">
                <a:solidFill>
                  <a:srgbClr val="212529"/>
                </a:solidFill>
                <a:effectLst/>
                <a:latin typeface="+mj-lt"/>
              </a:rPr>
              <a:t> - მონაცემები უნდა იყოს ნამდვილი და ზუსტი, საჭიროების შემთხვევაში, უნდა განახლდეს, ასევე, უნდა გადამოწმდეს ინფორმაციის წყაროს სანდოობა, გასწორდეს მცდარი და არაზუსტი მონაცემები;</a:t>
            </a:r>
          </a:p>
          <a:p>
            <a:pPr marL="342900" indent="-342900" algn="just">
              <a:buFont typeface="+mj-lt"/>
              <a:buAutoNum type="arabicPeriod"/>
            </a:pPr>
            <a:r>
              <a:rPr lang="ka-GE" b="1" i="0" dirty="0">
                <a:solidFill>
                  <a:srgbClr val="212529"/>
                </a:solidFill>
                <a:effectLst/>
                <a:latin typeface="+mj-lt"/>
              </a:rPr>
              <a:t>შენახვის ვადა</a:t>
            </a:r>
            <a:r>
              <a:rPr lang="ka-GE" b="0" i="0" dirty="0">
                <a:solidFill>
                  <a:srgbClr val="212529"/>
                </a:solidFill>
                <a:effectLst/>
                <a:latin typeface="+mj-lt"/>
              </a:rPr>
              <a:t> - პერსონალური მონაცემები უნდა ინახებოდეს კანონით განსაზღვრული ვადით ან იმ ვადით, რაც აუცილებელია მიზნის მისაღწევად. მიზნის მიღწევის შემდეგ, ისინი უნდა წაიშალოს, ან შეინახოს პირის იდენტიფიცირების გამომრიცხავი ფორმით.</a:t>
            </a:r>
            <a:endParaRPr lang="en-US" b="0" i="0" dirty="0">
              <a:solidFill>
                <a:srgbClr val="212529"/>
              </a:solidFill>
              <a:effectLst/>
              <a:latin typeface="+mj-lt"/>
            </a:endParaRPr>
          </a:p>
          <a:p>
            <a:pPr marL="342900" indent="-342900" algn="just">
              <a:buFont typeface="+mj-lt"/>
              <a:buAutoNum type="arabicPeriod"/>
            </a:pPr>
            <a:endParaRPr lang="ka-GE" b="0" i="0" dirty="0">
              <a:solidFill>
                <a:srgbClr val="212529"/>
              </a:solidFill>
              <a:effectLst/>
              <a:latin typeface="+mj-lt"/>
            </a:endParaRPr>
          </a:p>
          <a:p>
            <a:pPr algn="just"/>
            <a:r>
              <a:rPr lang="ka-GE" b="0" i="0" dirty="0">
                <a:solidFill>
                  <a:srgbClr val="212529"/>
                </a:solidFill>
                <a:effectLst/>
                <a:latin typeface="+mj-lt"/>
              </a:rPr>
              <a:t>იმისთვის, რომ მონაცემთა დამუშავებისას კანონი არ დაირღვეს, აუცილებელია, დაცული იყოს კანონით განსაზღვრული ხუთივე პრინციპი.</a:t>
            </a:r>
          </a:p>
        </p:txBody>
      </p:sp>
    </p:spTree>
    <p:extLst>
      <p:ext uri="{BB962C8B-B14F-4D97-AF65-F5344CB8AC3E}">
        <p14:creationId xmlns:p14="http://schemas.microsoft.com/office/powerpoint/2010/main" val="418197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626475-F9FE-4F98-B3DC-DC3F32557BB6}"/>
              </a:ext>
            </a:extLst>
          </p:cNvPr>
          <p:cNvSpPr txBox="1"/>
          <p:nvPr/>
        </p:nvSpPr>
        <p:spPr>
          <a:xfrm>
            <a:off x="570505" y="243885"/>
            <a:ext cx="8398565" cy="5632311"/>
          </a:xfrm>
          <a:prstGeom prst="rect">
            <a:avLst/>
          </a:prstGeom>
          <a:solidFill>
            <a:schemeClr val="accent1">
              <a:lumMod val="40000"/>
              <a:lumOff val="60000"/>
            </a:schemeClr>
          </a:solidFill>
        </p:spPr>
        <p:txBody>
          <a:bodyPr wrap="square">
            <a:spAutoFit/>
          </a:bodyPr>
          <a:lstStyle/>
          <a:p>
            <a:pPr algn="ctr"/>
            <a:r>
              <a:rPr lang="ka-GE" dirty="0"/>
              <a:t>პერსონალურ მონაცემთა დაცვის კანონმდებლობა გამოირჩევა მისთვის ფუძემდებლური მნიშვნელობის მქონე პრინციპებით, რომელზეც აგებულია დამუშავების მთელი პროცესი. ეს პრინციპებია: </a:t>
            </a:r>
          </a:p>
          <a:p>
            <a:pPr algn="ctr"/>
            <a:endParaRPr lang="ka-GE" dirty="0"/>
          </a:p>
          <a:p>
            <a:pPr marL="285750" indent="-285750" algn="ctr">
              <a:buFont typeface="Arial" panose="020B0604020202020204" pitchFamily="34" charset="0"/>
              <a:buChar char="•"/>
            </a:pPr>
            <a:r>
              <a:rPr lang="ka-GE" dirty="0"/>
              <a:t>სამართლიანობა, კანონიერება, ღირსებისშეულახაობა; მიზნობრიობა; </a:t>
            </a:r>
          </a:p>
          <a:p>
            <a:pPr marL="285750" indent="-285750" algn="ctr">
              <a:buFont typeface="Arial" panose="020B0604020202020204" pitchFamily="34" charset="0"/>
              <a:buChar char="•"/>
            </a:pPr>
            <a:r>
              <a:rPr lang="ka-GE" dirty="0"/>
              <a:t>პროპორციულობა; </a:t>
            </a:r>
          </a:p>
          <a:p>
            <a:pPr marL="285750" indent="-285750" algn="ctr">
              <a:buFont typeface="Arial" panose="020B0604020202020204" pitchFamily="34" charset="0"/>
              <a:buChar char="•"/>
            </a:pPr>
            <a:r>
              <a:rPr lang="ka-GE" dirty="0"/>
              <a:t>სიზუსტე და ნამდვილობა; </a:t>
            </a:r>
          </a:p>
          <a:p>
            <a:pPr marL="285750" indent="-285750" algn="ctr">
              <a:buFont typeface="Arial" panose="020B0604020202020204" pitchFamily="34" charset="0"/>
              <a:buChar char="•"/>
            </a:pPr>
            <a:r>
              <a:rPr lang="ka-GE" dirty="0"/>
              <a:t>შესაბამის ვადების მიხედვით დამუშავება. </a:t>
            </a:r>
          </a:p>
          <a:p>
            <a:pPr algn="ctr"/>
            <a:endParaRPr lang="ka-GE" dirty="0"/>
          </a:p>
          <a:p>
            <a:pPr algn="ctr"/>
            <a:r>
              <a:rPr lang="ka-GE" dirty="0"/>
              <a:t>როგორც ცნობილია უფლება პერსონალურ მონაცემთა დაცვაზე არ არის აბსოლუტური და იგი ექვემდებარება შეზღუდვას. ამ შეზღუდვის წინაპირობები გარდაუვლად გულისხმობს დამუშავების პროცესის დაქვემდებარებას პრინციპებისადმი.</a:t>
            </a:r>
          </a:p>
          <a:p>
            <a:pPr algn="ctr"/>
            <a:endParaRPr lang="ka-GE" dirty="0"/>
          </a:p>
          <a:p>
            <a:pPr algn="ctr"/>
            <a:r>
              <a:rPr lang="ka-GE" dirty="0"/>
              <a:t>ქედან გამომდინარე, შეგვიძლია ვთქვათ, რომ კონსტიტუციით მიზანშეწონილია კონკრეტული, სპეციალური მარეგულირებელი ნორმის გაწერა, რომელიც შეეხება უშუალოდ პერსონალურ მონაცემთა დაცვას. პერსონალურ მონაცემთა დაცვის უფლებასთან მიმართებით, პირადი ცხოვრების უფლება და მისი ფორმულირება, რომელიც კონსტიტუციითაა დადგენილი წარმოადგენს ზოგადი ხასიათის რეგულაციას. </a:t>
            </a:r>
            <a:endParaRPr lang="en-US" dirty="0"/>
          </a:p>
        </p:txBody>
      </p:sp>
    </p:spTree>
    <p:extLst>
      <p:ext uri="{BB962C8B-B14F-4D97-AF65-F5344CB8AC3E}">
        <p14:creationId xmlns:p14="http://schemas.microsoft.com/office/powerpoint/2010/main" val="1675510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9F86D57-C0B8-434D-B058-8F6A5355D016}"/>
              </a:ext>
            </a:extLst>
          </p:cNvPr>
          <p:cNvSpPr txBox="1"/>
          <p:nvPr/>
        </p:nvSpPr>
        <p:spPr>
          <a:xfrm>
            <a:off x="602311" y="338567"/>
            <a:ext cx="5231296" cy="5355312"/>
          </a:xfrm>
          <a:prstGeom prst="rect">
            <a:avLst/>
          </a:prstGeom>
          <a:solidFill>
            <a:schemeClr val="accent1">
              <a:lumMod val="40000"/>
              <a:lumOff val="60000"/>
            </a:schemeClr>
          </a:solidFill>
        </p:spPr>
        <p:txBody>
          <a:bodyPr wrap="square">
            <a:spAutoFit/>
          </a:bodyPr>
          <a:lstStyle/>
          <a:p>
            <a:pPr algn="just"/>
            <a:r>
              <a:rPr lang="ka-GE" dirty="0"/>
              <a:t>• ადამიანის უფლებათა ევროპული კონვენციის მე-8 მუხლის თანახმად, პერსონალურ მონაცემთა დაცვის უფლება ადამიანის პირადი და ოჯახური ცხოვრების, საცხოვრებლისა და მიმოწერის პატივისცემის უფლების ნაწილია. </a:t>
            </a:r>
          </a:p>
          <a:p>
            <a:pPr algn="just"/>
            <a:r>
              <a:rPr lang="ka-GE" dirty="0"/>
              <a:t>• დღესდღეობით, ევროპის საბჭოს 108-ე კონვენცია პირველი საერთაშორისო სამართლებრივი ინსტრუმენტია მონაცემთა დაცვის შესახებ, რომელსაც აქვს სავალდებულო ძალა. კონვენციის მოდერნიზაციის პროცესი დასრულდა </a:t>
            </a:r>
            <a:r>
              <a:rPr lang="en-US" dirty="0"/>
              <a:t>CETS No. 223 </a:t>
            </a:r>
            <a:r>
              <a:rPr lang="ka-GE" dirty="0"/>
              <a:t>შესწორების ოქმის მიღებით. </a:t>
            </a:r>
          </a:p>
          <a:p>
            <a:pPr algn="just"/>
            <a:r>
              <a:rPr lang="ka-GE" dirty="0"/>
              <a:t>• ევროკავშირის კანონმდებლობის თანახმად, მონაცემთა დაცვა აღიარებულია დამოუკიდებელ ფუნდამენტურ უფლებად. მას განამტკიცებს ხელშეკრულება ევროკავშირის ფუნქციონირების შესახებ, კერძოდ, მისი მე-16 მუხლი, და ევროკავშირის ფუნდამენტურ უფლებათა ქარტიის მე-8 მუხლი.</a:t>
            </a:r>
          </a:p>
        </p:txBody>
      </p:sp>
      <p:sp>
        <p:nvSpPr>
          <p:cNvPr id="11" name="TextBox 10">
            <a:extLst>
              <a:ext uri="{FF2B5EF4-FFF2-40B4-BE49-F238E27FC236}">
                <a16:creationId xmlns:a16="http://schemas.microsoft.com/office/drawing/2014/main" id="{20639F19-8354-4409-9F7B-B290865148FD}"/>
              </a:ext>
            </a:extLst>
          </p:cNvPr>
          <p:cNvSpPr txBox="1"/>
          <p:nvPr/>
        </p:nvSpPr>
        <p:spPr>
          <a:xfrm>
            <a:off x="5977393" y="254429"/>
            <a:ext cx="6102626" cy="5909310"/>
          </a:xfrm>
          <a:prstGeom prst="rect">
            <a:avLst/>
          </a:prstGeom>
          <a:solidFill>
            <a:schemeClr val="accent1">
              <a:lumMod val="20000"/>
              <a:lumOff val="80000"/>
            </a:schemeClr>
          </a:solidFill>
        </p:spPr>
        <p:txBody>
          <a:bodyPr wrap="square">
            <a:spAutoFit/>
          </a:bodyPr>
          <a:lstStyle/>
          <a:p>
            <a:pPr marL="285750" indent="-285750" algn="just">
              <a:buFont typeface="Arial" panose="020B0604020202020204" pitchFamily="34" charset="0"/>
              <a:buChar char="•"/>
            </a:pPr>
            <a:r>
              <a:rPr lang="ka-GE" dirty="0"/>
              <a:t>ევროკავშირის კანონმდებლობაში მონაცემთა დაცვა პირველად მონაცემთა დაცვის დირექტივით დარეგულირდა 1995 წელს. </a:t>
            </a: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ka-GE" dirty="0"/>
              <a:t>სწრაფი ტექნოლოგიური განვითარების გათვალისწინებით, ევროკავშირმა 2016 წელს ახალი კანონმდებლობა მიიღო ციფრულ ეპოქაში მონაცემთა დაცვის წესების ადაპტირებისათვის. 2018 წლის მაისში ძალაში შევიდა მონაცემთა დაცვის ზოგადი რეგულაცია, რომლითაც გაუქმდა მონაცემთა დაცვის დირექტივა. </a:t>
            </a: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ka-GE" dirty="0"/>
              <a:t>მონაცემთა დაცვის ზოგად რეგულაციასთან ერთად, ევროკავშირმა მიიღო კანონმდებლობა სახელმწიფო ორგანოების მიერ მონაცემთა დაცვის დამუშავებაზე სამართლის დასაცავად. დირექტივა (</a:t>
            </a:r>
            <a:r>
              <a:rPr lang="en-US" dirty="0"/>
              <a:t>EU) 2016/680 </a:t>
            </a:r>
            <a:r>
              <a:rPr lang="ka-GE" dirty="0"/>
              <a:t>ადგენს მონაცემთა დაცვის წესებსა და პრინციპებს პერსონალურ მონაცემთა დამუშავებაზე, რომლის მიზანია დანაშაულის პრევენცია, გამოძიება, დადგენა, სისხლისსამართლებრივი დევნა, ან სასჯელის აღსრულება.</a:t>
            </a:r>
            <a:endParaRPr lang="en-US" dirty="0"/>
          </a:p>
        </p:txBody>
      </p:sp>
    </p:spTree>
    <p:extLst>
      <p:ext uri="{BB962C8B-B14F-4D97-AF65-F5344CB8AC3E}">
        <p14:creationId xmlns:p14="http://schemas.microsoft.com/office/powerpoint/2010/main" val="547465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14FE4B-C128-43C6-910B-7F3EDCB71BE3}"/>
              </a:ext>
            </a:extLst>
          </p:cNvPr>
          <p:cNvSpPr txBox="1"/>
          <p:nvPr/>
        </p:nvSpPr>
        <p:spPr>
          <a:xfrm>
            <a:off x="1516712" y="857432"/>
            <a:ext cx="6102626" cy="4524315"/>
          </a:xfrm>
          <a:prstGeom prst="rect">
            <a:avLst/>
          </a:prstGeom>
          <a:noFill/>
          <a:ln>
            <a:solidFill>
              <a:schemeClr val="accent1">
                <a:lumMod val="60000"/>
                <a:lumOff val="40000"/>
              </a:schemeClr>
            </a:solidFill>
          </a:ln>
        </p:spPr>
        <p:txBody>
          <a:bodyPr wrap="square">
            <a:spAutoFit/>
          </a:bodyPr>
          <a:lstStyle/>
          <a:p>
            <a:pPr marL="285750" indent="-285750" algn="ctr">
              <a:buFont typeface="Arial" panose="020B0604020202020204" pitchFamily="34" charset="0"/>
              <a:buChar char="•"/>
            </a:pPr>
            <a:r>
              <a:rPr lang="ka-GE" dirty="0"/>
              <a:t>მონაცემთა დამუშავების მიზანი ნათლად უნდა განისაზღვროს დამუშავების დაწყებამდე. </a:t>
            </a:r>
          </a:p>
          <a:p>
            <a:pPr marL="285750" indent="-285750" algn="ctr">
              <a:buFont typeface="Arial" panose="020B0604020202020204" pitchFamily="34" charset="0"/>
              <a:buChar char="•"/>
            </a:pPr>
            <a:endParaRPr lang="ka-GE" dirty="0"/>
          </a:p>
          <a:p>
            <a:pPr marL="285750" indent="-285750" algn="ctr">
              <a:buFont typeface="Arial" panose="020B0604020202020204" pitchFamily="34" charset="0"/>
              <a:buChar char="•"/>
            </a:pPr>
            <a:r>
              <a:rPr lang="ka-GE" dirty="0"/>
              <a:t>დაუშვებელია მონაცემთა შემდგომი დამუშავება იმგვარად, რომ არ შეესაბამებოდეს დამუშავების თავდაპირველ მიზანს. თუმცა, ამ კუთხით მონაცემთა დაცვის ზოგადი რეგულაცია ითვალისწინებს გარკვეულ გამონაკლის შემთხვევებს, საჯარო ან სამეცნიერო/ისტორიული კვლევის ინტერესებიდან, ანდა სტატისტიკური მიზნებიდან გამომდინარე. </a:t>
            </a:r>
          </a:p>
          <a:p>
            <a:pPr marL="285750" indent="-285750" algn="ctr">
              <a:buFont typeface="Arial" panose="020B0604020202020204" pitchFamily="34" charset="0"/>
              <a:buChar char="•"/>
            </a:pPr>
            <a:endParaRPr lang="ka-GE" dirty="0"/>
          </a:p>
          <a:p>
            <a:pPr marL="285750" indent="-285750" algn="ctr">
              <a:buFont typeface="Arial" panose="020B0604020202020204" pitchFamily="34" charset="0"/>
              <a:buChar char="•"/>
            </a:pPr>
            <a:r>
              <a:rPr lang="ka-GE" dirty="0"/>
              <a:t>მიზნის შეზღუდვის პრინციპის არსი ის არის, რომ პერსონალური მონაცემები დამუშავდეს კონკრეტული, კარგად განსაზღვრული მიზნით და მხოლოდ თავდაპირველი მიზნის შესაბამისი დამატებითი, კონკრეტული ამოცანებით.</a:t>
            </a:r>
            <a:endParaRPr lang="en-US" dirty="0"/>
          </a:p>
        </p:txBody>
      </p:sp>
    </p:spTree>
    <p:extLst>
      <p:ext uri="{BB962C8B-B14F-4D97-AF65-F5344CB8AC3E}">
        <p14:creationId xmlns:p14="http://schemas.microsoft.com/office/powerpoint/2010/main" val="3760002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059FA3-F766-4FEE-AC86-32DAAFE49BF1}"/>
              </a:ext>
            </a:extLst>
          </p:cNvPr>
          <p:cNvSpPr txBox="1"/>
          <p:nvPr/>
        </p:nvSpPr>
        <p:spPr>
          <a:xfrm>
            <a:off x="319376" y="312120"/>
            <a:ext cx="8411155" cy="2585323"/>
          </a:xfrm>
          <a:prstGeom prst="rect">
            <a:avLst/>
          </a:prstGeom>
          <a:solidFill>
            <a:schemeClr val="accent1">
              <a:lumMod val="60000"/>
              <a:lumOff val="40000"/>
            </a:schemeClr>
          </a:solidFill>
        </p:spPr>
        <p:txBody>
          <a:bodyPr wrap="square">
            <a:spAutoFit/>
          </a:bodyPr>
          <a:lstStyle/>
          <a:p>
            <a:pPr algn="ctr"/>
            <a:r>
              <a:rPr lang="ka-GE" dirty="0"/>
              <a:t>მიზნის შეზღუდვა მონაცემთა დაცვის ევროპულ სამართალში ერთ-ერთი ფუნდამენტური პრინციპია. იგი მჭიდროდ უკავშირდება გამჭვირვალობას, განჭვრეტადობას და მომხმარებლის მხრიდან კონტროლს: თუ დამუშავების მიზანი საკმარისად კონკრეტული და მკაფიოა, შესაბამის პირებს ექმნებათ წარმოდგენა, თუ რას უნდა ელოდონ; ამასთან, უმჯობესდება გამჭვირვალობისა და სამართლებრივი განჭვრეტადობის დონე. მეორე მხრივ, მიზნების მკაფიოდ განსაზღვრა მნიშვნელოვანია იმისათვისაც, რომ მონაცემთა სუბიექტებმა შეძლონ თავიანთი უფლებების ეფექტიანად განხორციელება (მაგ.: როგორიცაა დამუშავების შეწყვეტის მოთხოვნა).</a:t>
            </a:r>
            <a:endParaRPr lang="en-US" dirty="0"/>
          </a:p>
        </p:txBody>
      </p:sp>
      <p:sp>
        <p:nvSpPr>
          <p:cNvPr id="5" name="TextBox 4">
            <a:extLst>
              <a:ext uri="{FF2B5EF4-FFF2-40B4-BE49-F238E27FC236}">
                <a16:creationId xmlns:a16="http://schemas.microsoft.com/office/drawing/2014/main" id="{985887E6-6C33-4060-817E-8C71340C98A9}"/>
              </a:ext>
            </a:extLst>
          </p:cNvPr>
          <p:cNvSpPr txBox="1"/>
          <p:nvPr/>
        </p:nvSpPr>
        <p:spPr>
          <a:xfrm>
            <a:off x="1254318" y="3027489"/>
            <a:ext cx="6102626" cy="3693319"/>
          </a:xfrm>
          <a:prstGeom prst="rect">
            <a:avLst/>
          </a:prstGeom>
          <a:solidFill>
            <a:schemeClr val="accent1">
              <a:lumMod val="20000"/>
              <a:lumOff val="80000"/>
            </a:schemeClr>
          </a:solidFill>
        </p:spPr>
        <p:txBody>
          <a:bodyPr wrap="square">
            <a:spAutoFit/>
          </a:bodyPr>
          <a:lstStyle/>
          <a:p>
            <a:pPr algn="ctr"/>
            <a:r>
              <a:rPr lang="ka-GE" dirty="0"/>
              <a:t>მიზნის შეზღუდვის პრინციპი მოითხოვს პერსონალური მონაცემების დამუშავებას კონკრეტული, კარგად განსაზღვრული მიზნებით და მხოლოდ თავდაპირველი მიზნის შესაბამისი დამატებითი ამოცანებით.288 ამრიგად, პერსონალურ მონაცემთა დამუშავება განუსაზღვრელი და/ან შეუზღუდავი ვადით არის კანონდარღვევა. კანონს ასევე არღვევს პერსონალურ მონაცემთა დამუშავება კონკრეტული მიზნის გარეშე, მხოლოდ იმ გათვლით, რომ ეს მონაცემები შესაძლოა სასარგებლო აღმოჩნდეს მომავალში. დამუშავების კანონიერება დამოკიდებულია მის მიზანზე, რომელიც უნდა იყოს მკაფიო, კონკრეტული და კანონის შესაბამისი.</a:t>
            </a:r>
            <a:endParaRPr lang="en-US" dirty="0"/>
          </a:p>
        </p:txBody>
      </p:sp>
    </p:spTree>
    <p:extLst>
      <p:ext uri="{BB962C8B-B14F-4D97-AF65-F5344CB8AC3E}">
        <p14:creationId xmlns:p14="http://schemas.microsoft.com/office/powerpoint/2010/main" val="1978035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B3A48D-D9FF-43AF-998C-62E8C163CB64}"/>
              </a:ext>
            </a:extLst>
          </p:cNvPr>
          <p:cNvSpPr txBox="1"/>
          <p:nvPr/>
        </p:nvSpPr>
        <p:spPr>
          <a:xfrm>
            <a:off x="506896" y="164360"/>
            <a:ext cx="8732520" cy="2862322"/>
          </a:xfrm>
          <a:prstGeom prst="rect">
            <a:avLst/>
          </a:prstGeom>
          <a:solidFill>
            <a:schemeClr val="accent1">
              <a:lumMod val="40000"/>
              <a:lumOff val="60000"/>
            </a:schemeClr>
          </a:solidFill>
        </p:spPr>
        <p:txBody>
          <a:bodyPr wrap="square">
            <a:spAutoFit/>
          </a:bodyPr>
          <a:lstStyle/>
          <a:p>
            <a:pPr algn="ctr"/>
            <a:r>
              <a:rPr lang="ka-GE" dirty="0"/>
              <a:t>მონაცემთა დამუშავების ნებისმიერ ახალ მიზანს, რომელიც თავდაპირველ ამოცანას არ შეესაბამება, უნდა ჰქონდეს სამართლებრივი საფუძველი. იგი ვერ დაეყრდნობა იმ ფაქტს, რომ მონაცემთა მიღება-დამუშავება თავდაპირველად მოხდა სხვა კანონიერი მიზნის საფუძველზე. კანონიერი დამუშავება, თავის მხრივ, შემოიფარგლება მხოლოდ საწყისი მიზნით და ნებისმიერი ახალი ამოცანა საჭიროებს ცალკე სამართლებრივ საფუძველს. მაგალითად, პერსონალურ მონაცემთა მესამე პირისათვის გამჟღავნება ახალი მიზნებით გულდასმით უნდა განიხილონ, რადგან ასეთი გამჟღავნება შეიძლება საჭიროებდეს დამატებით სამართლებრივ საფუძველს, რომელიც მონაცემთა შეგროვების საფუძვლისგან განსხვავდება. </a:t>
            </a:r>
            <a:endParaRPr lang="en-US" dirty="0"/>
          </a:p>
        </p:txBody>
      </p:sp>
      <p:sp>
        <p:nvSpPr>
          <p:cNvPr id="5" name="TextBox 4">
            <a:extLst>
              <a:ext uri="{FF2B5EF4-FFF2-40B4-BE49-F238E27FC236}">
                <a16:creationId xmlns:a16="http://schemas.microsoft.com/office/drawing/2014/main" id="{1ABD8252-17F6-42AC-8784-406EF721AFB4}"/>
              </a:ext>
            </a:extLst>
          </p:cNvPr>
          <p:cNvSpPr txBox="1"/>
          <p:nvPr/>
        </p:nvSpPr>
        <p:spPr>
          <a:xfrm>
            <a:off x="753387" y="3115689"/>
            <a:ext cx="7301286" cy="3416320"/>
          </a:xfrm>
          <a:prstGeom prst="rect">
            <a:avLst/>
          </a:prstGeom>
          <a:solidFill>
            <a:schemeClr val="accent2">
              <a:lumMod val="40000"/>
              <a:lumOff val="60000"/>
            </a:schemeClr>
          </a:solidFill>
        </p:spPr>
        <p:txBody>
          <a:bodyPr wrap="square">
            <a:spAutoFit/>
          </a:bodyPr>
          <a:lstStyle/>
          <a:p>
            <a:pPr algn="ctr"/>
            <a:r>
              <a:rPr lang="ka-GE" dirty="0"/>
              <a:t>მაგალითი: ავიაკომპანია მგზავრებისგან აგროვებს მონაცემებს, ადგილების დაჯავშნისა და რეისების სათანადოდ ოპერირების მიზნით. ამისათვის, ავიაკომპანიას ესაჭიროება შემდეგი ინფორმაცია: მგზავრის ადგილის ნომერი, ინფორმაცია ფიზიკური შეზღუდვის შესახებ (მაგ.: სავარძლის საჭიროება), ან საკვებთან დაკავშირებული საჭიროებები („ქოშერი“ ან „ჰალალი“). თუ ავიაკომპანიას სთხოვენ, რომ მგზავრთა პირადი მონაცემები (</a:t>
            </a:r>
            <a:r>
              <a:rPr lang="en-US" dirty="0"/>
              <a:t>PNR) </a:t>
            </a:r>
            <a:r>
              <a:rPr lang="ka-GE" dirty="0"/>
              <a:t>დაშვების პუნქტში გადასცეს საიმიგრაციო უწყებას, მათ გამოიყენებენ იმიგრაციის კონტროლის მიზნებითაც, რაც მონაცემთა შეგროვების თავდაპირველი ამოცანისგან განსხვავდება. შესაბამისად, ამ მონაცემთა გადაცემა საიმიგრაციო უწყებისთვის საჭიროებს ახალ და დამოუკიდებელ სამართლებრივ საფუძველს. </a:t>
            </a:r>
            <a:endParaRPr lang="en-US" dirty="0"/>
          </a:p>
        </p:txBody>
      </p:sp>
    </p:spTree>
    <p:extLst>
      <p:ext uri="{BB962C8B-B14F-4D97-AF65-F5344CB8AC3E}">
        <p14:creationId xmlns:p14="http://schemas.microsoft.com/office/powerpoint/2010/main" val="1090216305"/>
      </p:ext>
    </p:extLst>
  </p:cSld>
  <p:clrMapOvr>
    <a:masterClrMapping/>
  </p:clrMapOvr>
</p:sld>
</file>

<file path=ppt/theme/theme1.xml><?xml version="1.0" encoding="utf-8"?>
<a:theme xmlns:a="http://schemas.openxmlformats.org/drawingml/2006/main" name="Fac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95</TotalTime>
  <Words>1095</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Sylfaen</vt:lpstr>
      <vt:lpstr>Trebuchet MS</vt:lpstr>
      <vt:lpstr>Wingdings 3</vt:lpstr>
      <vt:lpstr>Facet</vt:lpstr>
      <vt:lpstr>პერსონალურ მონაცემთა დაცვა</vt:lpstr>
      <vt:lpstr>მონაცემთა დამუშავების ძირითადი პრინციპები</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პერსონალურ მონაცემთა დაცვა</dc:title>
  <dc:creator>CERT Tamara</dc:creator>
  <cp:lastModifiedBy>CERT Tamara</cp:lastModifiedBy>
  <cp:revision>18</cp:revision>
  <dcterms:created xsi:type="dcterms:W3CDTF">2023-10-07T07:29:28Z</dcterms:created>
  <dcterms:modified xsi:type="dcterms:W3CDTF">2023-10-07T09:05:02Z</dcterms:modified>
</cp:coreProperties>
</file>