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6" r:id="rId5"/>
    <p:sldId id="261" r:id="rId6"/>
    <p:sldId id="262" r:id="rId7"/>
    <p:sldId id="263" r:id="rId8"/>
    <p:sldId id="264" r:id="rId9"/>
    <p:sldId id="265" r:id="rId10"/>
    <p:sldId id="259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sym typeface="+mn-ea"/>
              </a:rPr>
              <a:t>C</a:t>
            </a:r>
            <a:r>
              <a:rPr lang="en-US">
                <a:solidFill>
                  <a:schemeClr val="tx1"/>
                </a:solidFill>
                <a:sym typeface="+mn-ea"/>
              </a:rPr>
              <a:t>YBER</a:t>
            </a:r>
            <a:r>
              <a:rPr>
                <a:solidFill>
                  <a:schemeClr val="tx1"/>
                </a:solidFill>
                <a:sym typeface="+mn-ea"/>
              </a:rPr>
              <a:t> T</a:t>
            </a:r>
            <a:r>
              <a:rPr lang="en-US">
                <a:solidFill>
                  <a:schemeClr val="tx1"/>
                </a:solidFill>
                <a:sym typeface="+mn-ea"/>
              </a:rPr>
              <a:t>HREAT</a:t>
            </a:r>
            <a:r>
              <a:rPr>
                <a:solidFill>
                  <a:schemeClr val="tx1"/>
                </a:solidFill>
                <a:sym typeface="+mn-ea"/>
              </a:rPr>
              <a:t> D</a:t>
            </a:r>
            <a:r>
              <a:rPr lang="en-US">
                <a:solidFill>
                  <a:schemeClr val="tx1"/>
                </a:solidFill>
                <a:sym typeface="+mn-ea"/>
              </a:rPr>
              <a:t>ETECTION</a:t>
            </a:r>
            <a:r>
              <a:rPr>
                <a:solidFill>
                  <a:schemeClr val="tx1"/>
                </a:solidFill>
                <a:sym typeface="+mn-ea"/>
              </a:rPr>
              <a:t> U</a:t>
            </a:r>
            <a:r>
              <a:rPr lang="en-US">
                <a:solidFill>
                  <a:schemeClr val="tx1"/>
                </a:solidFill>
                <a:sym typeface="+mn-ea"/>
              </a:rPr>
              <a:t>SING</a:t>
            </a:r>
            <a:r>
              <a:rPr>
                <a:solidFill>
                  <a:schemeClr val="tx1"/>
                </a:solidFill>
                <a:sym typeface="+mn-ea"/>
              </a:rPr>
              <a:t> D</a:t>
            </a:r>
            <a:r>
              <a:rPr lang="en-US">
                <a:solidFill>
                  <a:schemeClr val="tx1"/>
                </a:solidFill>
                <a:sym typeface="+mn-ea"/>
              </a:rPr>
              <a:t>EEP</a:t>
            </a:r>
            <a:r>
              <a:rPr>
                <a:solidFill>
                  <a:schemeClr val="tx1"/>
                </a:solidFill>
                <a:sym typeface="+mn-ea"/>
              </a:rPr>
              <a:t> L</a:t>
            </a:r>
            <a:r>
              <a:rPr lang="en-US">
                <a:solidFill>
                  <a:schemeClr val="tx1"/>
                </a:solidFill>
                <a:sym typeface="+mn-ea"/>
              </a:rPr>
              <a:t>EARNING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r>
              <a:rPr lang="en-US">
                <a:solidFill>
                  <a:schemeClr val="tx1"/>
                </a:solidFill>
                <a:sym typeface="+mn-ea"/>
              </a:rPr>
              <a:t>IN</a:t>
            </a:r>
            <a:r>
              <a:rPr>
                <a:solidFill>
                  <a:schemeClr val="tx1"/>
                </a:solidFill>
                <a:sym typeface="+mn-ea"/>
              </a:rPr>
              <a:t> I</a:t>
            </a:r>
            <a:r>
              <a:rPr lang="en-US">
                <a:solidFill>
                  <a:schemeClr val="tx1"/>
                </a:solidFill>
                <a:sym typeface="+mn-ea"/>
              </a:rPr>
              <a:t>O</a:t>
            </a:r>
            <a:r>
              <a:rPr>
                <a:solidFill>
                  <a:schemeClr val="tx1"/>
                </a:solidFill>
                <a:sym typeface="+mn-ea"/>
              </a:rPr>
              <a:t>T N</a:t>
            </a:r>
            <a:r>
              <a:rPr lang="en-US">
                <a:solidFill>
                  <a:schemeClr val="tx1"/>
                </a:solidFill>
                <a:sym typeface="+mn-ea"/>
              </a:rPr>
              <a:t>ETWORKS</a:t>
            </a:r>
            <a:br>
              <a:rPr lang="en-US">
                <a:sym typeface="+mn-e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2710" y="5404485"/>
            <a:ext cx="6403340" cy="1261745"/>
          </a:xfrm>
        </p:spPr>
        <p:txBody>
          <a:bodyPr/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 panose="020B0604020202020204"/>
              <a:buNone/>
            </a:pP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TEAM -10</a:t>
            </a:r>
            <a:endParaRPr lang="en-US" altLang="en-US" sz="2000" dirty="0">
              <a:solidFill>
                <a:schemeClr val="tx1"/>
              </a:solidFill>
              <a:sym typeface="+mn-ea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 panose="020B0604020202020204"/>
              <a:buNone/>
            </a:pP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Charitha Reddy Gajjala</a:t>
            </a:r>
            <a:r>
              <a:rPr lang="en-GB" sz="2000" dirty="0">
                <a:solidFill>
                  <a:schemeClr val="tx1"/>
                </a:solidFill>
                <a:sym typeface="+mn-ea"/>
              </a:rPr>
              <a:t> - Y0086</a:t>
            </a:r>
            <a:r>
              <a:rPr lang="en-US" altLang="en-GB" sz="2000" dirty="0">
                <a:solidFill>
                  <a:schemeClr val="tx1"/>
                </a:solidFill>
                <a:sym typeface="+mn-ea"/>
              </a:rPr>
              <a:t>9464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 panose="020B0604020202020204"/>
              <a:buNone/>
            </a:pP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 DurgaKapil Manchiryala</a:t>
            </a:r>
            <a:r>
              <a:rPr lang="en-GB" sz="2000" dirty="0">
                <a:solidFill>
                  <a:schemeClr val="tx1"/>
                </a:solidFill>
                <a:sym typeface="+mn-ea"/>
              </a:rPr>
              <a:t> - Y008</a:t>
            </a:r>
            <a:r>
              <a:rPr lang="en-US" altLang="en-GB" sz="2000" dirty="0">
                <a:solidFill>
                  <a:schemeClr val="tx1"/>
                </a:solidFill>
                <a:sym typeface="+mn-ea"/>
              </a:rPr>
              <a:t>68219</a:t>
            </a:r>
            <a:endParaRPr sz="2000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"/>
              <a:buFont typeface="Arial" panose="020B0604020202020204"/>
              <a:buNone/>
            </a:pPr>
            <a:r>
              <a:rPr lang="en-US" altLang="en-US" sz="2000" dirty="0">
                <a:solidFill>
                  <a:schemeClr val="tx1"/>
                </a:solidFill>
                <a:sym typeface="+mn-ea"/>
              </a:rPr>
              <a:t>Sai Jagadish Tanneedi </a:t>
            </a:r>
            <a:r>
              <a:rPr lang="en-GB" sz="2000" dirty="0">
                <a:solidFill>
                  <a:schemeClr val="tx1"/>
                </a:solidFill>
                <a:sym typeface="+mn-ea"/>
              </a:rPr>
              <a:t> - Y0086</a:t>
            </a:r>
            <a:r>
              <a:rPr lang="en-US" altLang="en-GB" sz="2000" dirty="0">
                <a:solidFill>
                  <a:schemeClr val="tx1"/>
                </a:solidFill>
                <a:sym typeface="+mn-ea"/>
              </a:rPr>
              <a:t>7066</a:t>
            </a:r>
            <a:endParaRPr lang="en-US" altLang="en-GB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CONCLUSION: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37715"/>
            <a:ext cx="9822815" cy="3164205"/>
          </a:xfrm>
        </p:spPr>
        <p:txBody>
          <a:bodyPr/>
          <a:p>
            <a:r>
              <a:rPr lang="en-US" altLang="en-US" sz="2400">
                <a:sym typeface="+mn-ea"/>
              </a:rPr>
              <a:t>This project demonstrates that combining both ML and DL approaches can create more resilient and intelligent intrusion detection systems for IoT environments.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Through this project, we gained hands-on experience with dataset handling, preprocessing, model training, and result analysis—skills crucial for real-world cybersecurity solutions.</a:t>
            </a:r>
            <a:endParaRPr lang="en-US" altLang="en-US" sz="2400"/>
          </a:p>
          <a:p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CONTRIBUTION OF TEAM MEMBERS: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15490"/>
            <a:ext cx="10972800" cy="4112260"/>
          </a:xfrm>
        </p:spPr>
        <p:txBody>
          <a:bodyPr/>
          <a:p>
            <a:pPr marL="0" indent="0">
              <a:buNone/>
            </a:pPr>
            <a:r>
              <a:rPr lang="en-US" altLang="en-US" sz="2400">
                <a:solidFill>
                  <a:schemeClr val="tx1"/>
                </a:solidFill>
              </a:rPr>
              <a:t>Each member of our team played a specific role in completing the project successfully. We collaborated at every stage while also focusing on individual responsibilities.</a:t>
            </a:r>
            <a:endParaRPr lang="en-US" altLang="en-US" sz="2400">
              <a:solidFill>
                <a:schemeClr val="tx1"/>
              </a:solidFill>
            </a:endParaRPr>
          </a:p>
          <a:p>
            <a:endParaRPr lang="en-US" altLang="en-US" sz="2400"/>
          </a:p>
          <a:p>
            <a:r>
              <a:rPr lang="en-US" altLang="en-US" sz="2400" dirty="0">
                <a:sym typeface="+mn-ea"/>
              </a:rPr>
              <a:t>Charitha Reddy Gajjala</a:t>
            </a:r>
            <a:r>
              <a:rPr lang="en-GB" sz="2400" dirty="0">
                <a:sym typeface="+mn-ea"/>
              </a:rPr>
              <a:t> </a:t>
            </a:r>
            <a:r>
              <a:rPr lang="en-US" altLang="en-GB" sz="2400" dirty="0">
                <a:sym typeface="+mn-ea"/>
              </a:rPr>
              <a:t>-</a:t>
            </a:r>
            <a:r>
              <a:rPr lang="en-US" altLang="en-US" sz="2400"/>
              <a:t> Background research, literature review, model selection, coordination.</a:t>
            </a:r>
            <a:endParaRPr lang="en-US" altLang="en-US" sz="2400"/>
          </a:p>
          <a:p>
            <a:r>
              <a:rPr lang="en-US" altLang="en-US" sz="2400"/>
              <a:t> DurgaKapil Manchiryala - Data preprocessing, ML model implementation, metrics analysis.</a:t>
            </a:r>
            <a:endParaRPr lang="en-US" altLang="en-US" sz="2400"/>
          </a:p>
          <a:p>
            <a:r>
              <a:rPr lang="en-US" altLang="en-US" sz="2400"/>
              <a:t>Sai Jagadish Tanneedi - GAN model development, deep learning training, result visualization, and presentation design.</a:t>
            </a: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ym typeface="+mn-ea"/>
              </a:rPr>
              <a:t>I</a:t>
            </a:r>
            <a:r>
              <a:rPr lang="en-US" b="1">
                <a:sym typeface="+mn-ea"/>
              </a:rPr>
              <a:t>NTRODUCTION:</a:t>
            </a:r>
            <a:endParaRPr lang="en-US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4535"/>
            <a:ext cx="10004425" cy="4133215"/>
          </a:xfrm>
        </p:spPr>
        <p:txBody>
          <a:bodyPr/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The Internet of Things (IoT) is expanding rapidly across sectors like healthcare, manufacturing, and smart homes.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These connected devices are often not built with strong security in mind.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Cyberattacks on IoT devices can lead to serious consequences including data breaches and physical damage.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Our aim is to detect cyber threats using intelligent, automated techniques that adapt to new attack patterns.</a:t>
            </a:r>
            <a:endParaRPr sz="2400">
              <a:sym typeface="+mn-ea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BACKGROUND: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7950"/>
            <a:ext cx="9770110" cy="4749800"/>
          </a:xfrm>
        </p:spPr>
        <p:txBody>
          <a:bodyPr/>
          <a:p>
            <a:r>
              <a:rPr lang="en-US" altLang="en-US" sz="2400"/>
              <a:t>IoT networks generate large volumes of data with high diversity and complexity.</a:t>
            </a:r>
            <a:endParaRPr lang="en-US" altLang="en-US" sz="2400"/>
          </a:p>
          <a:p>
            <a:r>
              <a:rPr lang="en-US" altLang="en-US" sz="2400"/>
              <a:t>Manual or static rule-based detection systems struggle with this data variety.</a:t>
            </a:r>
            <a:endParaRPr lang="en-US" altLang="en-US" sz="2400"/>
          </a:p>
          <a:p>
            <a:r>
              <a:rPr lang="en-US" altLang="en-US" sz="2400"/>
              <a:t>Machine Learning and Deep Learning can automatically detect patterns linked to threats.</a:t>
            </a:r>
            <a:endParaRPr lang="en-US" altLang="en-US" sz="2400"/>
          </a:p>
          <a:p>
            <a:r>
              <a:rPr lang="en-US" altLang="en-US" sz="2400"/>
              <a:t>There is growing interest in applying intelligent models to intrusion detection.</a:t>
            </a:r>
            <a:endParaRPr lang="en-US" altLang="en-US" sz="2400"/>
          </a:p>
          <a:p>
            <a:r>
              <a:rPr lang="en-US" altLang="en-US" sz="2400"/>
              <a:t>We explore five key models:</a:t>
            </a:r>
            <a:endParaRPr lang="en-US" altLang="en-US" sz="2400"/>
          </a:p>
          <a:p>
            <a:r>
              <a:rPr lang="en-US" altLang="en-US" sz="2400"/>
              <a:t>ML: Random Forest, Support Vector Machine (SVM), Logistic Regression</a:t>
            </a:r>
            <a:endParaRPr lang="en-US" altLang="en-US" sz="2400"/>
          </a:p>
          <a:p>
            <a:r>
              <a:rPr lang="en-US" altLang="en-US" sz="2400"/>
              <a:t>DL: Convolutional Neural Network (CNN2D), Generative Adversarial Network (GAN)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PROBLEM STATEMENT: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7060"/>
            <a:ext cx="9972040" cy="4250690"/>
          </a:xfrm>
        </p:spPr>
        <p:txBody>
          <a:bodyPr/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Traditional IDS systems are not optimized for the resource constraints and data patterns of IoT.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Detecting cyberattacks in real-time with minimal latency and high accuracy is a core challenge.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A key issue is class imbalance in data—attack instances are much fewer than normal ones.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There is a lack of comparative research on how different ML/DL models perform in this scenario.</a:t>
            </a:r>
            <a:endParaRPr sz="2400">
              <a:sym typeface="+mn-ea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ym typeface="+mn-ea"/>
              </a:rPr>
              <a:t>M</a:t>
            </a:r>
            <a:r>
              <a:rPr lang="en-US" b="1">
                <a:sym typeface="+mn-ea"/>
              </a:rPr>
              <a:t>ETHODOLOGY:</a:t>
            </a:r>
            <a:endParaRPr lang="en-US" b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20875"/>
            <a:ext cx="9822815" cy="4206875"/>
          </a:xfrm>
        </p:spPr>
        <p:txBody>
          <a:bodyPr/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Dataset: CICAPT-IIoT, a realistic industrial dataset simulating attacks in IoT environments.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Preprocessing: Removed duplicates, handled missing values, and normalized features.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Feature engineering focused on relevant attributes like packet size, duration, protocol types.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• Chosen Models: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   - Random Forest: Ensemble-based, interpretable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   - SVM: Accurate for small datasets</a:t>
            </a:r>
            <a:endParaRPr sz="2400">
              <a:sym typeface="+mn-ea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ym typeface="+mn-ea"/>
              </a:rPr>
              <a:t>M</a:t>
            </a:r>
            <a:r>
              <a:rPr lang="en-US" b="1">
                <a:sym typeface="+mn-ea"/>
              </a:rPr>
              <a:t>ETHODOLOGY: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6265"/>
            <a:ext cx="9599295" cy="4261485"/>
          </a:xfrm>
        </p:spPr>
        <p:txBody>
          <a:bodyPr/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- Logistic Regression: Baseline model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   - CNN2D: Detects spatial patterns in traffic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   - GAN: Generates synthetic attack data to handle imbalance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• Parameter tuning was done using grid search and validation sets.</a:t>
            </a:r>
            <a:endParaRPr sz="2400">
              <a:sym typeface="+mn-ea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EXPERIMENTS: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10184765" cy="3994150"/>
          </a:xfrm>
        </p:spPr>
        <p:txBody>
          <a:bodyPr/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Dataset split: 70% training, 15% validation, 15% testing.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Evaluation metrics: Accuracy, Precision, Recall, F1-Score, and AUC.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GAN was trained for 100 epochs to generate synthetic samples.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All models were tested on the same data for fairness.</a:t>
            </a:r>
            <a:endParaRPr sz="2400">
              <a:sym typeface="+mn-ea"/>
            </a:endParaRPr>
          </a:p>
          <a:p>
            <a:pPr>
              <a:spcAft>
                <a:spcPts val="800"/>
              </a:spcAft>
              <a:defRPr sz="2000">
                <a:solidFill>
                  <a:srgbClr val="323232"/>
                </a:solidFill>
              </a:defRPr>
            </a:pPr>
            <a:r>
              <a:rPr sz="2400">
                <a:sym typeface="+mn-ea"/>
              </a:rPr>
              <a:t>5-fold cross-validation ensured robustness and generalizability of results.</a:t>
            </a:r>
            <a:endParaRPr sz="2400">
              <a:sym typeface="+mn-ea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DISCUSSION: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5150"/>
            <a:ext cx="9737725" cy="4292600"/>
          </a:xfrm>
        </p:spPr>
        <p:txBody>
          <a:bodyPr/>
          <a:p>
            <a:r>
              <a:rPr lang="en-US" altLang="en-US" sz="2400"/>
              <a:t>CNN2D excelled in identifying spatial patterns with high accuracy.</a:t>
            </a:r>
            <a:endParaRPr lang="en-US" altLang="en-US" sz="2400"/>
          </a:p>
          <a:p>
            <a:r>
              <a:rPr lang="en-US" altLang="en-US" sz="2400"/>
              <a:t>Logistic Regression showed strong performance with minimal computation.</a:t>
            </a:r>
            <a:endParaRPr lang="en-US" altLang="en-US" sz="2400"/>
          </a:p>
          <a:p>
            <a:r>
              <a:rPr lang="en-US" altLang="en-US" sz="2400"/>
              <a:t>GAN effectively generated attack samples, improving model learning.</a:t>
            </a:r>
            <a:endParaRPr lang="en-US" altLang="en-US" sz="2400"/>
          </a:p>
          <a:p>
            <a:r>
              <a:rPr lang="en-US" altLang="en-US" sz="2400"/>
              <a:t>Random Forest was accurate but slower due to computational cost.</a:t>
            </a:r>
            <a:endParaRPr lang="en-US" altLang="en-US" sz="2400"/>
          </a:p>
          <a:p>
            <a:r>
              <a:rPr lang="en-US" altLang="en-US" sz="2400"/>
              <a:t>SVM had difficulty scaling with high-dimensional data.</a:t>
            </a:r>
            <a:endParaRPr lang="en-US" altLang="en-US" sz="2400"/>
          </a:p>
          <a:p>
            <a:r>
              <a:rPr lang="en-US" altLang="en-US" sz="2400"/>
              <a:t>Ensemble techniques were explored conceptually but not fully implemented.</a:t>
            </a:r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CONCLUSION: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13560"/>
            <a:ext cx="10270490" cy="4314190"/>
          </a:xfrm>
        </p:spPr>
        <p:txBody>
          <a:bodyPr/>
          <a:p>
            <a:r>
              <a:rPr lang="en-US" altLang="en-US" sz="2400"/>
              <a:t>We successfully implemented and compared multiple machine learning and deep learning models for cyber threat detection in IoT networks.</a:t>
            </a:r>
            <a:endParaRPr lang="en-US" altLang="en-US" sz="2400"/>
          </a:p>
          <a:p>
            <a:r>
              <a:rPr lang="en-US" altLang="en-US" sz="2400"/>
              <a:t>Among the models tested, CNN2D and Logistic Regression showed the best performance in terms of detection accuracy and efficiency.</a:t>
            </a:r>
            <a:endParaRPr lang="en-US" altLang="en-US" sz="2400"/>
          </a:p>
          <a:p>
            <a:r>
              <a:rPr lang="en-US" altLang="en-US" sz="2400"/>
              <a:t>The GAN model effectively addressed data imbalance by generating realistic synthetic attack samples, which improved overall model learning.</a:t>
            </a:r>
            <a:endParaRPr lang="en-US" altLang="en-US" sz="2400"/>
          </a:p>
          <a:p>
            <a:r>
              <a:rPr lang="en-US" altLang="en-US" sz="2400"/>
              <a:t>Our evaluation metrics (accuracy, precision, recall, F1-score, AUC) confirmed that deep learning methods, especially CNN2D, are well-suited for real-time IoT threat detection.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4256</Words>
  <Application>WPS Slides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 DETECTION USING DEEP LEARNING IN IOT NETWORKS </dc:title>
  <dc:creator/>
  <cp:lastModifiedBy>cherry reddy</cp:lastModifiedBy>
  <cp:revision>3</cp:revision>
  <dcterms:created xsi:type="dcterms:W3CDTF">2025-04-19T00:54:13Z</dcterms:created>
  <dcterms:modified xsi:type="dcterms:W3CDTF">2025-04-19T01:02:49Z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603BBF3FE956484487578C29A9482034_11</vt:lpwstr>
  </property>
  <property fmtid="{D5CDD505-2E9C-101B-9397-08002B2CF9AE}" pid="3" name="KSOProductBuildVer">
    <vt:lpwstr>1033-12.2.0.20795</vt:lpwstr>
  </property>
</Properties>
</file>