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Montserrat Black"/>
      <p:bold r:id="rId19"/>
      <p:boldItalic r:id="rId20"/>
    </p:embeddedFont>
    <p:embeddedFont>
      <p:font typeface="Montserrat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Anisha Bhatnagar"/>
  <p:cmAuthor clrIdx="1" id="1" initials="" lastIdx="2" name="Anoushka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lack-boldItalic.fntdata"/><Relationship Id="rId11" Type="http://schemas.openxmlformats.org/officeDocument/2006/relationships/slide" Target="slides/slide5.xml"/><Relationship Id="rId22" Type="http://schemas.openxmlformats.org/officeDocument/2006/relationships/font" Target="fonts/MontserratExtraBold-boldItalic.fntdata"/><Relationship Id="rId10" Type="http://schemas.openxmlformats.org/officeDocument/2006/relationships/slide" Target="slides/slide4.xml"/><Relationship Id="rId21" Type="http://schemas.openxmlformats.org/officeDocument/2006/relationships/font" Target="fonts/MontserratExtraBo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MontserratBlack-bold.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2T20:08:31.157">
    <p:pos x="866" y="1152"/>
    <p:text>https://www.analyticsvidhya.com/blog/2022/10/image-segmentation-with-u-net/#:~:text=It%20consists%20of%202%20convolutional,skip%20connections%20and%20decoder%20networks.</p:text>
  </p:cm>
  <p:cm authorId="0" idx="2" dt="2023-05-02T19:49:52.375">
    <p:pos x="866" y="1252"/>
    <p:text>https://paperswithcode.com/method/convlstm#:~:text=ConvLSTM%20is%20a%20type%20of,states%20of%20its%20local%20neighbors.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5-02T22:31:21.266">
    <p:pos x="196" y="280"/>
    <p:text>cross check which lines should be dotted</p:text>
  </p:cm>
  <p:cm authorId="0" idx="4" dt="2023-05-02T19:32:34.708">
    <p:pos x="196" y="280"/>
    <p:text>https://drive.google.com/file/d/17MyKxuRjHWuPVVMAjxaMP9avzL378KuQ/view?usp=sharing</p:text>
  </p:cm>
  <p:cm authorId="1" idx="1" dt="2023-05-02T22:14:19.228">
    <p:pos x="196" y="280"/>
    <p:text>Alf's GAN slides doesn't have dotted lines....</p:text>
  </p:cm>
  <p:cm authorId="0" idx="5" dt="2023-05-02T22:25:34.502">
    <p:pos x="196" y="280"/>
    <p:text>asking if the line connecting both GAN and Unet should be dotted?</p:text>
  </p:cm>
  <p:cm authorId="1" idx="2" dt="2023-05-02T22:31:21.266">
    <p:pos x="196" y="280"/>
    <p:text>Oh lol. No idea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d16a76fd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d16a76fd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d16a76fd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d16a76fd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0674348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0674348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input to the model were images of size 160 x240.</a:t>
            </a:r>
            <a:endParaRPr/>
          </a:p>
          <a:p>
            <a:pPr indent="0" lvl="0" marL="0" rtl="0" algn="l">
              <a:spcBef>
                <a:spcPts val="0"/>
              </a:spcBef>
              <a:spcAft>
                <a:spcPts val="0"/>
              </a:spcAft>
              <a:buNone/>
            </a:pPr>
            <a:r>
              <a:rPr lang="en"/>
              <a:t>The generator model used 4 convLSTM layers followed by one conv2D head. The discriminator used the </a:t>
            </a:r>
            <a:r>
              <a:rPr lang="en"/>
              <a:t>binary</a:t>
            </a:r>
            <a:r>
              <a:rPr lang="en"/>
              <a:t> cross entropy loss. </a:t>
            </a:r>
            <a:endParaRPr/>
          </a:p>
          <a:p>
            <a:pPr indent="0" lvl="0" marL="0" rtl="0" algn="l">
              <a:spcBef>
                <a:spcPts val="0"/>
              </a:spcBef>
              <a:spcAft>
                <a:spcPts val="0"/>
              </a:spcAft>
              <a:buNone/>
            </a:pPr>
            <a:r>
              <a:rPr lang="en"/>
              <a:t>A combination of l1 l2 and BCE was used to train the </a:t>
            </a:r>
            <a:r>
              <a:rPr lang="en"/>
              <a:t>generator</a:t>
            </a:r>
            <a:r>
              <a:rPr lang="en"/>
              <a:t>.</a:t>
            </a:r>
            <a:endParaRPr/>
          </a:p>
          <a:p>
            <a:pPr indent="0" lvl="0" marL="0" rtl="0" algn="l">
              <a:spcBef>
                <a:spcPts val="0"/>
              </a:spcBef>
              <a:spcAft>
                <a:spcPts val="0"/>
              </a:spcAft>
              <a:buNone/>
            </a:pPr>
            <a:r>
              <a:rPr lang="en"/>
              <a:t>The model was trained on 2000 videos from the unlabelled set for 50 epochs using a v100 GPU.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0aeea1a2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0aeea1a2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lets visualize some </a:t>
            </a:r>
            <a:r>
              <a:rPr lang="en"/>
              <a:t>intermediate</a:t>
            </a:r>
            <a:r>
              <a:rPr lang="en"/>
              <a:t> results of our training after 2000 and 25000 training steps.The </a:t>
            </a:r>
            <a:r>
              <a:rPr lang="en"/>
              <a:t>second</a:t>
            </a:r>
            <a:r>
              <a:rPr lang="en"/>
              <a:t> row shows the predicte</a:t>
            </a:r>
            <a:r>
              <a:rPr lang="en"/>
              <a:t>d 12th to 22nd frame after 2000 steps of training</a:t>
            </a:r>
            <a:r>
              <a:rPr lang="en"/>
              <a:t> Here we can see that the frames become progressively blurry and in the 22nd frame the </a:t>
            </a:r>
            <a:r>
              <a:rPr lang="en"/>
              <a:t>objects</a:t>
            </a:r>
            <a:r>
              <a:rPr lang="en"/>
              <a:t> vanished. However, after 25000 steps of training, the model starts  learning how to predict long range dependencies of between input frames and future frames more accurately and we can see the objects more clearly in the 22nd frame.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0aeea1a2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0aeea1a2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segmentation model gave an output of 49 x 160 x 240 which was the one hot encoding for each class in the mask.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d16a76f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d16a76f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results of our model on the </a:t>
            </a:r>
            <a:r>
              <a:rPr lang="en"/>
              <a:t>validation</a:t>
            </a:r>
            <a:r>
              <a:rPr lang="en"/>
              <a:t> set. Here we can see the ground truth 22nd drame, the 22nd frame generated by our model, followed by the ground truth mask and the predicted segmentation mask . The model is able to capture the position and color of the obejcts to a good extent. However the edges of the objects are blurry.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16a76fd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16a76fd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1" name="Google Shape;11;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2" name="Google Shape;12;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3" name="Google Shape;13;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4" name="Google Shape;14;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Montserrat ExtraBold"/>
                <a:ea typeface="Montserrat ExtraBold"/>
                <a:cs typeface="Montserrat ExtraBold"/>
                <a:sym typeface="Montserrat ExtraBold"/>
              </a:defRPr>
            </a:lvl1pPr>
            <a:lvl2pPr lvl="1">
              <a:buNone/>
              <a:defRPr>
                <a:solidFill>
                  <a:srgbClr val="FFFFFF"/>
                </a:solidFill>
                <a:latin typeface="Montserrat ExtraBold"/>
                <a:ea typeface="Montserrat ExtraBold"/>
                <a:cs typeface="Montserrat ExtraBold"/>
                <a:sym typeface="Montserrat ExtraBold"/>
              </a:defRPr>
            </a:lvl2pPr>
            <a:lvl3pPr lvl="2">
              <a:buNone/>
              <a:defRPr>
                <a:solidFill>
                  <a:srgbClr val="FFFFFF"/>
                </a:solidFill>
                <a:latin typeface="Montserrat ExtraBold"/>
                <a:ea typeface="Montserrat ExtraBold"/>
                <a:cs typeface="Montserrat ExtraBold"/>
                <a:sym typeface="Montserrat ExtraBold"/>
              </a:defRPr>
            </a:lvl3pPr>
            <a:lvl4pPr lvl="3">
              <a:buNone/>
              <a:defRPr>
                <a:solidFill>
                  <a:srgbClr val="FFFFFF"/>
                </a:solidFill>
                <a:latin typeface="Montserrat ExtraBold"/>
                <a:ea typeface="Montserrat ExtraBold"/>
                <a:cs typeface="Montserrat ExtraBold"/>
                <a:sym typeface="Montserrat ExtraBold"/>
              </a:defRPr>
            </a:lvl4pPr>
            <a:lvl5pPr lvl="4">
              <a:buNone/>
              <a:defRPr>
                <a:solidFill>
                  <a:srgbClr val="FFFFFF"/>
                </a:solidFill>
                <a:latin typeface="Montserrat ExtraBold"/>
                <a:ea typeface="Montserrat ExtraBold"/>
                <a:cs typeface="Montserrat ExtraBold"/>
                <a:sym typeface="Montserrat ExtraBold"/>
              </a:defRPr>
            </a:lvl5pPr>
            <a:lvl6pPr lvl="5">
              <a:buNone/>
              <a:defRPr>
                <a:solidFill>
                  <a:srgbClr val="FFFFFF"/>
                </a:solidFill>
                <a:latin typeface="Montserrat ExtraBold"/>
                <a:ea typeface="Montserrat ExtraBold"/>
                <a:cs typeface="Montserrat ExtraBold"/>
                <a:sym typeface="Montserrat ExtraBold"/>
              </a:defRPr>
            </a:lvl6pPr>
            <a:lvl7pPr lvl="6">
              <a:buNone/>
              <a:defRPr>
                <a:solidFill>
                  <a:srgbClr val="FFFFFF"/>
                </a:solidFill>
                <a:latin typeface="Montserrat ExtraBold"/>
                <a:ea typeface="Montserrat ExtraBold"/>
                <a:cs typeface="Montserrat ExtraBold"/>
                <a:sym typeface="Montserrat ExtraBold"/>
              </a:defRPr>
            </a:lvl7pPr>
            <a:lvl8pPr lvl="7">
              <a:buNone/>
              <a:defRPr>
                <a:solidFill>
                  <a:srgbClr val="FFFFFF"/>
                </a:solidFill>
                <a:latin typeface="Montserrat ExtraBold"/>
                <a:ea typeface="Montserrat ExtraBold"/>
                <a:cs typeface="Montserrat ExtraBold"/>
                <a:sym typeface="Montserrat ExtraBold"/>
              </a:defRPr>
            </a:lvl8pPr>
            <a:lvl9pPr lvl="8">
              <a:buNone/>
              <a:defRPr>
                <a:solidFill>
                  <a:srgbClr val="FFFFFF"/>
                </a:solidFill>
                <a:latin typeface="Montserrat ExtraBold"/>
                <a:ea typeface="Montserrat ExtraBold"/>
                <a:cs typeface="Montserrat ExtraBold"/>
                <a:sym typeface="Montserrat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72" name="Shape 72"/>
        <p:cNvGrpSpPr/>
        <p:nvPr/>
      </p:nvGrpSpPr>
      <p:grpSpPr>
        <a:xfrm>
          <a:off x="0" y="0"/>
          <a:ext cx="0" cy="0"/>
          <a:chOff x="0" y="0"/>
          <a:chExt cx="0" cy="0"/>
        </a:xfrm>
      </p:grpSpPr>
      <p:pic>
        <p:nvPicPr>
          <p:cNvPr id="73" name="Google Shape;7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74" name="Google Shape;7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75" name="Google Shape;7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6" name="Google Shape;7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77" name="Google Shape;7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descr=" " id="79" name="Google Shape;79;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1" name="Google Shape;81;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82" name="Google Shape;82;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83" name="Google Shape;83;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4" name="Google Shape;84;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5" name="Google Shape;8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86" name="Shape 86"/>
        <p:cNvGrpSpPr/>
        <p:nvPr/>
      </p:nvGrpSpPr>
      <p:grpSpPr>
        <a:xfrm>
          <a:off x="0" y="0"/>
          <a:ext cx="0" cy="0"/>
          <a:chOff x="0" y="0"/>
          <a:chExt cx="0" cy="0"/>
        </a:xfrm>
      </p:grpSpPr>
      <p:pic>
        <p:nvPicPr>
          <p:cNvPr descr=" " id="87" name="Google Shape;87;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8" name="Google Shape;88;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89" name="Google Shape;89;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90" name="Google Shape;90;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91" name="Google Shape;91;p13"/>
          <p:cNvPicPr preferRelativeResize="0"/>
          <p:nvPr/>
        </p:nvPicPr>
        <p:blipFill>
          <a:blip r:embed="rId3">
            <a:alphaModFix/>
          </a:blip>
          <a:stretch>
            <a:fillRect/>
          </a:stretch>
        </p:blipFill>
        <p:spPr>
          <a:xfrm>
            <a:off x="0" y="0"/>
            <a:ext cx="9118029" cy="307200"/>
          </a:xfrm>
          <a:prstGeom prst="rect">
            <a:avLst/>
          </a:prstGeom>
          <a:noFill/>
          <a:ln>
            <a:noFill/>
          </a:ln>
        </p:spPr>
      </p:pic>
      <p:sp>
        <p:nvSpPr>
          <p:cNvPr id="92" name="Google Shape;9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pic>
        <p:nvPicPr>
          <p:cNvPr descr=" " id="94" name="Google Shape;94;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95" name="Google Shape;95;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96" name="Google Shape;96;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97" name="Google Shape;9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102" name="Google Shape;102;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105" name="Google Shape;10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8" name="Google Shape;108;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9" name="Google Shape;109;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10" name="Google Shape;110;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11" name="Google Shape;111;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12" name="Google Shape;112;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113" name="Google Shape;11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114" name="Shape 114"/>
        <p:cNvGrpSpPr/>
        <p:nvPr/>
      </p:nvGrpSpPr>
      <p:grpSpPr>
        <a:xfrm>
          <a:off x="0" y="0"/>
          <a:ext cx="0" cy="0"/>
          <a:chOff x="0" y="0"/>
          <a:chExt cx="0" cy="0"/>
        </a:xfrm>
      </p:grpSpPr>
      <p:pic>
        <p:nvPicPr>
          <p:cNvPr id="115" name="Google Shape;115;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16" name="Google Shape;116;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17" name="Google Shape;117;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18" name="Google Shape;118;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19" name="Google Shape;119;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20" name="Google Shape;120;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121" name="Google Shape;12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2" name="Shape 122"/>
        <p:cNvGrpSpPr/>
        <p:nvPr/>
      </p:nvGrpSpPr>
      <p:grpSpPr>
        <a:xfrm>
          <a:off x="0" y="0"/>
          <a:ext cx="0" cy="0"/>
          <a:chOff x="0" y="0"/>
          <a:chExt cx="0" cy="0"/>
        </a:xfrm>
      </p:grpSpPr>
      <p:sp>
        <p:nvSpPr>
          <p:cNvPr id="123" name="Google Shape;123;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4" name="Google Shape;124;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25" name="Google Shape;125;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26" name="Google Shape;126;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27" name="Google Shape;127;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28" name="Google Shape;128;p18"/>
          <p:cNvPicPr preferRelativeResize="0"/>
          <p:nvPr/>
        </p:nvPicPr>
        <p:blipFill>
          <a:blip r:embed="rId3">
            <a:alphaModFix/>
          </a:blip>
          <a:stretch>
            <a:fillRect/>
          </a:stretch>
        </p:blipFill>
        <p:spPr>
          <a:xfrm>
            <a:off x="0" y="0"/>
            <a:ext cx="9118029" cy="307200"/>
          </a:xfrm>
          <a:prstGeom prst="rect">
            <a:avLst/>
          </a:prstGeom>
          <a:noFill/>
          <a:ln>
            <a:noFill/>
          </a:ln>
        </p:spPr>
      </p:pic>
      <p:sp>
        <p:nvSpPr>
          <p:cNvPr id="129" name="Google Shape;12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30" name="Shape 130"/>
        <p:cNvGrpSpPr/>
        <p:nvPr/>
      </p:nvGrpSpPr>
      <p:grpSpPr>
        <a:xfrm>
          <a:off x="0" y="0"/>
          <a:ext cx="0" cy="0"/>
          <a:chOff x="0" y="0"/>
          <a:chExt cx="0" cy="0"/>
        </a:xfrm>
      </p:grpSpPr>
      <p:pic>
        <p:nvPicPr>
          <p:cNvPr descr=" " id="131" name="Google Shape;131;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32" name="Google Shape;132;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33" name="Google Shape;13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34" name="Shape 134"/>
        <p:cNvGrpSpPr/>
        <p:nvPr/>
      </p:nvGrpSpPr>
      <p:grpSpPr>
        <a:xfrm>
          <a:off x="0" y="0"/>
          <a:ext cx="0" cy="0"/>
          <a:chOff x="0" y="0"/>
          <a:chExt cx="0" cy="0"/>
        </a:xfrm>
      </p:grpSpPr>
      <p:sp>
        <p:nvSpPr>
          <p:cNvPr id="135" name="Google Shape;13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8" name="Google Shape;18;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9" name="Google Shape;19;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0" name="Google Shape;20;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 name="Google Shape;21;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
        <p:nvSpPr>
          <p:cNvPr id="22" name="Google Shape;2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Montserrat ExtraBold"/>
                <a:ea typeface="Montserrat ExtraBold"/>
                <a:cs typeface="Montserrat ExtraBold"/>
                <a:sym typeface="Montserrat ExtraBold"/>
              </a:defRPr>
            </a:lvl1pPr>
            <a:lvl2pPr lvl="1">
              <a:buNone/>
              <a:defRPr>
                <a:solidFill>
                  <a:srgbClr val="FFFFFF"/>
                </a:solidFill>
                <a:latin typeface="Montserrat ExtraBold"/>
                <a:ea typeface="Montserrat ExtraBold"/>
                <a:cs typeface="Montserrat ExtraBold"/>
                <a:sym typeface="Montserrat ExtraBold"/>
              </a:defRPr>
            </a:lvl2pPr>
            <a:lvl3pPr lvl="2">
              <a:buNone/>
              <a:defRPr>
                <a:solidFill>
                  <a:srgbClr val="FFFFFF"/>
                </a:solidFill>
                <a:latin typeface="Montserrat ExtraBold"/>
                <a:ea typeface="Montserrat ExtraBold"/>
                <a:cs typeface="Montserrat ExtraBold"/>
                <a:sym typeface="Montserrat ExtraBold"/>
              </a:defRPr>
            </a:lvl3pPr>
            <a:lvl4pPr lvl="3">
              <a:buNone/>
              <a:defRPr>
                <a:solidFill>
                  <a:srgbClr val="FFFFFF"/>
                </a:solidFill>
                <a:latin typeface="Montserrat ExtraBold"/>
                <a:ea typeface="Montserrat ExtraBold"/>
                <a:cs typeface="Montserrat ExtraBold"/>
                <a:sym typeface="Montserrat ExtraBold"/>
              </a:defRPr>
            </a:lvl4pPr>
            <a:lvl5pPr lvl="4">
              <a:buNone/>
              <a:defRPr>
                <a:solidFill>
                  <a:srgbClr val="FFFFFF"/>
                </a:solidFill>
                <a:latin typeface="Montserrat ExtraBold"/>
                <a:ea typeface="Montserrat ExtraBold"/>
                <a:cs typeface="Montserrat ExtraBold"/>
                <a:sym typeface="Montserrat ExtraBold"/>
              </a:defRPr>
            </a:lvl5pPr>
            <a:lvl6pPr lvl="5">
              <a:buNone/>
              <a:defRPr>
                <a:solidFill>
                  <a:srgbClr val="FFFFFF"/>
                </a:solidFill>
                <a:latin typeface="Montserrat ExtraBold"/>
                <a:ea typeface="Montserrat ExtraBold"/>
                <a:cs typeface="Montserrat ExtraBold"/>
                <a:sym typeface="Montserrat ExtraBold"/>
              </a:defRPr>
            </a:lvl6pPr>
            <a:lvl7pPr lvl="6">
              <a:buNone/>
              <a:defRPr>
                <a:solidFill>
                  <a:srgbClr val="FFFFFF"/>
                </a:solidFill>
                <a:latin typeface="Montserrat ExtraBold"/>
                <a:ea typeface="Montserrat ExtraBold"/>
                <a:cs typeface="Montserrat ExtraBold"/>
                <a:sym typeface="Montserrat ExtraBold"/>
              </a:defRPr>
            </a:lvl7pPr>
            <a:lvl8pPr lvl="7">
              <a:buNone/>
              <a:defRPr>
                <a:solidFill>
                  <a:srgbClr val="FFFFFF"/>
                </a:solidFill>
                <a:latin typeface="Montserrat ExtraBold"/>
                <a:ea typeface="Montserrat ExtraBold"/>
                <a:cs typeface="Montserrat ExtraBold"/>
                <a:sym typeface="Montserrat ExtraBold"/>
              </a:defRPr>
            </a:lvl8pPr>
            <a:lvl9pPr lvl="8">
              <a:buNone/>
              <a:defRPr>
                <a:solidFill>
                  <a:srgbClr val="FFFFFF"/>
                </a:solidFill>
                <a:latin typeface="Montserrat ExtraBold"/>
                <a:ea typeface="Montserrat ExtraBold"/>
                <a:cs typeface="Montserrat ExtraBold"/>
                <a:sym typeface="Montserrat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5" name="Google Shape;25;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6" name="Google Shape;26;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7" name="Google Shape;27;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 name="Google Shape;28;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
        <p:nvSpPr>
          <p:cNvPr id="29" name="Google Shape;2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Montserrat ExtraBold"/>
                <a:ea typeface="Montserrat ExtraBold"/>
                <a:cs typeface="Montserrat ExtraBold"/>
                <a:sym typeface="Montserrat ExtraBold"/>
              </a:defRPr>
            </a:lvl1pPr>
            <a:lvl2pPr lvl="1">
              <a:buNone/>
              <a:defRPr>
                <a:solidFill>
                  <a:srgbClr val="FFFFFF"/>
                </a:solidFill>
                <a:latin typeface="Montserrat ExtraBold"/>
                <a:ea typeface="Montserrat ExtraBold"/>
                <a:cs typeface="Montserrat ExtraBold"/>
                <a:sym typeface="Montserrat ExtraBold"/>
              </a:defRPr>
            </a:lvl2pPr>
            <a:lvl3pPr lvl="2">
              <a:buNone/>
              <a:defRPr>
                <a:solidFill>
                  <a:srgbClr val="FFFFFF"/>
                </a:solidFill>
                <a:latin typeface="Montserrat ExtraBold"/>
                <a:ea typeface="Montserrat ExtraBold"/>
                <a:cs typeface="Montserrat ExtraBold"/>
                <a:sym typeface="Montserrat ExtraBold"/>
              </a:defRPr>
            </a:lvl3pPr>
            <a:lvl4pPr lvl="3">
              <a:buNone/>
              <a:defRPr>
                <a:solidFill>
                  <a:srgbClr val="FFFFFF"/>
                </a:solidFill>
                <a:latin typeface="Montserrat ExtraBold"/>
                <a:ea typeface="Montserrat ExtraBold"/>
                <a:cs typeface="Montserrat ExtraBold"/>
                <a:sym typeface="Montserrat ExtraBold"/>
              </a:defRPr>
            </a:lvl4pPr>
            <a:lvl5pPr lvl="4">
              <a:buNone/>
              <a:defRPr>
                <a:solidFill>
                  <a:srgbClr val="FFFFFF"/>
                </a:solidFill>
                <a:latin typeface="Montserrat ExtraBold"/>
                <a:ea typeface="Montserrat ExtraBold"/>
                <a:cs typeface="Montserrat ExtraBold"/>
                <a:sym typeface="Montserrat ExtraBold"/>
              </a:defRPr>
            </a:lvl5pPr>
            <a:lvl6pPr lvl="5">
              <a:buNone/>
              <a:defRPr>
                <a:solidFill>
                  <a:srgbClr val="FFFFFF"/>
                </a:solidFill>
                <a:latin typeface="Montserrat ExtraBold"/>
                <a:ea typeface="Montserrat ExtraBold"/>
                <a:cs typeface="Montserrat ExtraBold"/>
                <a:sym typeface="Montserrat ExtraBold"/>
              </a:defRPr>
            </a:lvl6pPr>
            <a:lvl7pPr lvl="6">
              <a:buNone/>
              <a:defRPr>
                <a:solidFill>
                  <a:srgbClr val="FFFFFF"/>
                </a:solidFill>
                <a:latin typeface="Montserrat ExtraBold"/>
                <a:ea typeface="Montserrat ExtraBold"/>
                <a:cs typeface="Montserrat ExtraBold"/>
                <a:sym typeface="Montserrat ExtraBold"/>
              </a:defRPr>
            </a:lvl7pPr>
            <a:lvl8pPr lvl="7">
              <a:buNone/>
              <a:defRPr>
                <a:solidFill>
                  <a:srgbClr val="FFFFFF"/>
                </a:solidFill>
                <a:latin typeface="Montserrat ExtraBold"/>
                <a:ea typeface="Montserrat ExtraBold"/>
                <a:cs typeface="Montserrat ExtraBold"/>
                <a:sym typeface="Montserrat ExtraBold"/>
              </a:defRPr>
            </a:lvl8pPr>
            <a:lvl9pPr lvl="8">
              <a:buNone/>
              <a:defRPr>
                <a:solidFill>
                  <a:srgbClr val="FFFFFF"/>
                </a:solidFill>
                <a:latin typeface="Montserrat ExtraBold"/>
                <a:ea typeface="Montserrat ExtraBold"/>
                <a:cs typeface="Montserrat ExtraBold"/>
                <a:sym typeface="Montserrat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32" name="Google Shape;32;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33" name="Google Shape;33;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4" name="Google Shape;34;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5" name="Google Shape;35;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Montserrat ExtraBold"/>
                <a:ea typeface="Montserrat ExtraBold"/>
                <a:cs typeface="Montserrat ExtraBold"/>
                <a:sym typeface="Montserrat ExtraBold"/>
              </a:defRPr>
            </a:lvl1pPr>
            <a:lvl2pPr lvl="1">
              <a:buNone/>
              <a:defRPr>
                <a:solidFill>
                  <a:srgbClr val="FFFFFF"/>
                </a:solidFill>
                <a:latin typeface="Montserrat ExtraBold"/>
                <a:ea typeface="Montserrat ExtraBold"/>
                <a:cs typeface="Montserrat ExtraBold"/>
                <a:sym typeface="Montserrat ExtraBold"/>
              </a:defRPr>
            </a:lvl2pPr>
            <a:lvl3pPr lvl="2">
              <a:buNone/>
              <a:defRPr>
                <a:solidFill>
                  <a:srgbClr val="FFFFFF"/>
                </a:solidFill>
                <a:latin typeface="Montserrat ExtraBold"/>
                <a:ea typeface="Montserrat ExtraBold"/>
                <a:cs typeface="Montserrat ExtraBold"/>
                <a:sym typeface="Montserrat ExtraBold"/>
              </a:defRPr>
            </a:lvl3pPr>
            <a:lvl4pPr lvl="3">
              <a:buNone/>
              <a:defRPr>
                <a:solidFill>
                  <a:srgbClr val="FFFFFF"/>
                </a:solidFill>
                <a:latin typeface="Montserrat ExtraBold"/>
                <a:ea typeface="Montserrat ExtraBold"/>
                <a:cs typeface="Montserrat ExtraBold"/>
                <a:sym typeface="Montserrat ExtraBold"/>
              </a:defRPr>
            </a:lvl4pPr>
            <a:lvl5pPr lvl="4">
              <a:buNone/>
              <a:defRPr>
                <a:solidFill>
                  <a:srgbClr val="FFFFFF"/>
                </a:solidFill>
                <a:latin typeface="Montserrat ExtraBold"/>
                <a:ea typeface="Montserrat ExtraBold"/>
                <a:cs typeface="Montserrat ExtraBold"/>
                <a:sym typeface="Montserrat ExtraBold"/>
              </a:defRPr>
            </a:lvl5pPr>
            <a:lvl6pPr lvl="5">
              <a:buNone/>
              <a:defRPr>
                <a:solidFill>
                  <a:srgbClr val="FFFFFF"/>
                </a:solidFill>
                <a:latin typeface="Montserrat ExtraBold"/>
                <a:ea typeface="Montserrat ExtraBold"/>
                <a:cs typeface="Montserrat ExtraBold"/>
                <a:sym typeface="Montserrat ExtraBold"/>
              </a:defRPr>
            </a:lvl6pPr>
            <a:lvl7pPr lvl="6">
              <a:buNone/>
              <a:defRPr>
                <a:solidFill>
                  <a:srgbClr val="FFFFFF"/>
                </a:solidFill>
                <a:latin typeface="Montserrat ExtraBold"/>
                <a:ea typeface="Montserrat ExtraBold"/>
                <a:cs typeface="Montserrat ExtraBold"/>
                <a:sym typeface="Montserrat ExtraBold"/>
              </a:defRPr>
            </a:lvl7pPr>
            <a:lvl8pPr lvl="7">
              <a:buNone/>
              <a:defRPr>
                <a:solidFill>
                  <a:srgbClr val="FFFFFF"/>
                </a:solidFill>
                <a:latin typeface="Montserrat ExtraBold"/>
                <a:ea typeface="Montserrat ExtraBold"/>
                <a:cs typeface="Montserrat ExtraBold"/>
                <a:sym typeface="Montserrat ExtraBold"/>
              </a:defRPr>
            </a:lvl8pPr>
            <a:lvl9pPr lvl="8">
              <a:buNone/>
              <a:defRPr>
                <a:solidFill>
                  <a:srgbClr val="FFFFFF"/>
                </a:solidFill>
                <a:latin typeface="Montserrat ExtraBold"/>
                <a:ea typeface="Montserrat ExtraBold"/>
                <a:cs typeface="Montserrat ExtraBold"/>
                <a:sym typeface="Montserrat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9" name="Google Shape;39;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40" name="Google Shape;40;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41" name="Google Shape;41;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42" name="Google Shape;42;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
        <p:nvSpPr>
          <p:cNvPr id="43" name="Google Shape;4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6" name="Google Shape;46;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7" name="Google Shape;47;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8" name="Google Shape;48;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9" name="Google Shape;49;p7"/>
          <p:cNvPicPr preferRelativeResize="0"/>
          <p:nvPr/>
        </p:nvPicPr>
        <p:blipFill>
          <a:blip r:embed="rId3">
            <a:alphaModFix/>
          </a:blip>
          <a:stretch>
            <a:fillRect/>
          </a:stretch>
        </p:blipFill>
        <p:spPr>
          <a:xfrm>
            <a:off x="0" y="0"/>
            <a:ext cx="9118029" cy="307200"/>
          </a:xfrm>
          <a:prstGeom prst="rect">
            <a:avLst/>
          </a:prstGeom>
          <a:noFill/>
          <a:ln>
            <a:noFill/>
          </a:ln>
        </p:spPr>
      </p:pic>
      <p:sp>
        <p:nvSpPr>
          <p:cNvPr id="50" name="Google Shape;5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53" name="Google Shape;53;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55" name="Google Shape;55;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56" name="Google Shape;56;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7" name="Google Shape;57;p8"/>
          <p:cNvPicPr preferRelativeResize="0"/>
          <p:nvPr/>
        </p:nvPicPr>
        <p:blipFill>
          <a:blip r:embed="rId3">
            <a:alphaModFix/>
          </a:blip>
          <a:stretch>
            <a:fillRect/>
          </a:stretch>
        </p:blipFill>
        <p:spPr>
          <a:xfrm>
            <a:off x="0" y="0"/>
            <a:ext cx="9118029" cy="307200"/>
          </a:xfrm>
          <a:prstGeom prst="rect">
            <a:avLst/>
          </a:prstGeom>
          <a:noFill/>
          <a:ln>
            <a:noFill/>
          </a:ln>
        </p:spPr>
      </p:pic>
      <p:sp>
        <p:nvSpPr>
          <p:cNvPr id="58" name="Google Shape;5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61" name="Google Shape;61;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2" name="Google Shape;62;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3" name="Google Shape;63;p9"/>
          <p:cNvPicPr preferRelativeResize="0"/>
          <p:nvPr/>
        </p:nvPicPr>
        <p:blipFill>
          <a:blip r:embed="rId3">
            <a:alphaModFix/>
          </a:blip>
          <a:stretch>
            <a:fillRect/>
          </a:stretch>
        </p:blipFill>
        <p:spPr>
          <a:xfrm>
            <a:off x="0" y="0"/>
            <a:ext cx="9118029" cy="307200"/>
          </a:xfrm>
          <a:prstGeom prst="rect">
            <a:avLst/>
          </a:prstGeom>
          <a:noFill/>
          <a:ln>
            <a:noFill/>
          </a:ln>
        </p:spPr>
      </p:pic>
      <p:sp>
        <p:nvSpPr>
          <p:cNvPr id="64" name="Google Shape;6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67" name="Google Shape;67;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68" name="Google Shape;68;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9" name="Google Shape;69;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0" name="Google Shape;70;p10"/>
          <p:cNvPicPr preferRelativeResize="0"/>
          <p:nvPr/>
        </p:nvPicPr>
        <p:blipFill>
          <a:blip r:embed="rId3">
            <a:alphaModFix/>
          </a:blip>
          <a:stretch>
            <a:fillRect/>
          </a:stretch>
        </p:blipFill>
        <p:spPr>
          <a:xfrm>
            <a:off x="0" y="0"/>
            <a:ext cx="9118029" cy="307200"/>
          </a:xfrm>
          <a:prstGeom prst="rect">
            <a:avLst/>
          </a:prstGeom>
          <a:noFill/>
          <a:ln>
            <a:noFill/>
          </a:ln>
        </p:spPr>
      </p:pic>
      <p:sp>
        <p:nvSpPr>
          <p:cNvPr id="71" name="Google Shape;7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333333"/>
                </a:solidFill>
                <a:latin typeface="Montserrat"/>
                <a:ea typeface="Montserrat"/>
                <a:cs typeface="Montserrat"/>
                <a:sym typeface="Montserrat"/>
              </a:defRPr>
            </a:lvl1pPr>
            <a:lvl2pPr lvl="1" algn="r">
              <a:buNone/>
              <a:defRPr sz="1300">
                <a:solidFill>
                  <a:srgbClr val="333333"/>
                </a:solidFill>
                <a:latin typeface="Montserrat"/>
                <a:ea typeface="Montserrat"/>
                <a:cs typeface="Montserrat"/>
                <a:sym typeface="Montserrat"/>
              </a:defRPr>
            </a:lvl2pPr>
            <a:lvl3pPr lvl="2" algn="r">
              <a:buNone/>
              <a:defRPr sz="1300">
                <a:solidFill>
                  <a:srgbClr val="333333"/>
                </a:solidFill>
                <a:latin typeface="Montserrat"/>
                <a:ea typeface="Montserrat"/>
                <a:cs typeface="Montserrat"/>
                <a:sym typeface="Montserrat"/>
              </a:defRPr>
            </a:lvl3pPr>
            <a:lvl4pPr lvl="3" algn="r">
              <a:buNone/>
              <a:defRPr sz="1300">
                <a:solidFill>
                  <a:srgbClr val="333333"/>
                </a:solidFill>
                <a:latin typeface="Montserrat"/>
                <a:ea typeface="Montserrat"/>
                <a:cs typeface="Montserrat"/>
                <a:sym typeface="Montserrat"/>
              </a:defRPr>
            </a:lvl4pPr>
            <a:lvl5pPr lvl="4" algn="r">
              <a:buNone/>
              <a:defRPr sz="1300">
                <a:solidFill>
                  <a:srgbClr val="333333"/>
                </a:solidFill>
                <a:latin typeface="Montserrat"/>
                <a:ea typeface="Montserrat"/>
                <a:cs typeface="Montserrat"/>
                <a:sym typeface="Montserrat"/>
              </a:defRPr>
            </a:lvl5pPr>
            <a:lvl6pPr lvl="5" algn="r">
              <a:buNone/>
              <a:defRPr sz="1300">
                <a:solidFill>
                  <a:srgbClr val="333333"/>
                </a:solidFill>
                <a:latin typeface="Montserrat"/>
                <a:ea typeface="Montserrat"/>
                <a:cs typeface="Montserrat"/>
                <a:sym typeface="Montserrat"/>
              </a:defRPr>
            </a:lvl6pPr>
            <a:lvl7pPr lvl="6" algn="r">
              <a:buNone/>
              <a:defRPr sz="1300">
                <a:solidFill>
                  <a:srgbClr val="333333"/>
                </a:solidFill>
                <a:latin typeface="Montserrat"/>
                <a:ea typeface="Montserrat"/>
                <a:cs typeface="Montserrat"/>
                <a:sym typeface="Montserrat"/>
              </a:defRPr>
            </a:lvl7pPr>
            <a:lvl8pPr lvl="7" algn="r">
              <a:buNone/>
              <a:defRPr sz="1300">
                <a:solidFill>
                  <a:srgbClr val="333333"/>
                </a:solidFill>
                <a:latin typeface="Montserrat"/>
                <a:ea typeface="Montserrat"/>
                <a:cs typeface="Montserrat"/>
                <a:sym typeface="Montserrat"/>
              </a:defRPr>
            </a:lvl8pPr>
            <a:lvl9pPr lvl="8" algn="r">
              <a:buNone/>
              <a:defRPr sz="1300">
                <a:solidFill>
                  <a:srgbClr val="33333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proceedings.neurips.cc/paper_files/paper/2015/file/07563a3fe3bbe7e3ba84431ad9d055af-Paper.pdf" TargetMode="External"/><Relationship Id="rId5" Type="http://schemas.openxmlformats.org/officeDocument/2006/relationships/hyperlink" Target="https://arxiv.org/abs/1505.045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github.com/vineeths96/Video-Frame-Prediction"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07599" y="401168"/>
            <a:ext cx="8265600" cy="190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Future Frame Prediction and Segmentation</a:t>
            </a:r>
            <a:endParaRPr sz="4600"/>
          </a:p>
        </p:txBody>
      </p:sp>
      <p:sp>
        <p:nvSpPr>
          <p:cNvPr id="141" name="Google Shape;141;p21"/>
          <p:cNvSpPr txBox="1"/>
          <p:nvPr>
            <p:ph idx="1" type="subTitle"/>
          </p:nvPr>
        </p:nvSpPr>
        <p:spPr>
          <a:xfrm>
            <a:off x="597750" y="2838325"/>
            <a:ext cx="8051700" cy="7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Anisha Bhatnagar		Anoushka Gupta		Charvi Gupta</a:t>
            </a:r>
            <a:r>
              <a:rPr lang="en" sz="1500"/>
              <a:t>      </a:t>
            </a:r>
            <a:endParaRPr sz="1500"/>
          </a:p>
          <a:p>
            <a:pPr indent="0" lvl="0" marL="0" rtl="0" algn="l">
              <a:lnSpc>
                <a:spcPct val="100000"/>
              </a:lnSpc>
              <a:spcBef>
                <a:spcPts val="0"/>
              </a:spcBef>
              <a:spcAft>
                <a:spcPts val="0"/>
              </a:spcAft>
              <a:buNone/>
            </a:pPr>
            <a:r>
              <a:rPr b="1" lang="en" sz="1500"/>
              <a:t>        ab10945                             ag8733                          cg4177</a:t>
            </a:r>
            <a:endParaRPr b="1" sz="1500"/>
          </a:p>
        </p:txBody>
      </p:sp>
      <p:sp>
        <p:nvSpPr>
          <p:cNvPr id="142" name="Google Shape;142;p21"/>
          <p:cNvSpPr txBox="1"/>
          <p:nvPr>
            <p:ph idx="2" type="body"/>
          </p:nvPr>
        </p:nvSpPr>
        <p:spPr>
          <a:xfrm>
            <a:off x="307600" y="4145050"/>
            <a:ext cx="84291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05/02/2023  															       Team 23</a:t>
            </a:r>
            <a:endParaRPr/>
          </a:p>
        </p:txBody>
      </p:sp>
      <p:sp>
        <p:nvSpPr>
          <p:cNvPr id="143" name="Google Shape;143;p21"/>
          <p:cNvSpPr txBox="1"/>
          <p:nvPr>
            <p:ph idx="1" type="subTitle"/>
          </p:nvPr>
        </p:nvSpPr>
        <p:spPr>
          <a:xfrm>
            <a:off x="307600" y="2310975"/>
            <a:ext cx="8351700" cy="77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Final Project for NYU Deep Learning - Spring 23</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And Literature Review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2"/>
          <p:cNvSpPr txBox="1"/>
          <p:nvPr>
            <p:ph idx="1" type="body"/>
          </p:nvPr>
        </p:nvSpPr>
        <p:spPr>
          <a:xfrm>
            <a:off x="1376250" y="1828800"/>
            <a:ext cx="7122000" cy="286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b="1" lang="en">
                <a:solidFill>
                  <a:schemeClr val="dk1"/>
                </a:solidFill>
              </a:rPr>
              <a:t>Problem Statement</a:t>
            </a:r>
            <a:r>
              <a:rPr lang="en">
                <a:solidFill>
                  <a:schemeClr val="dk2"/>
                </a:solidFill>
              </a:rPr>
              <a:t> - Using the first 11 frames of a video predict the segmentation mask of the last (22nd) frame.</a:t>
            </a:r>
            <a:endParaRPr>
              <a:solidFill>
                <a:schemeClr val="dk2"/>
              </a:solidFill>
            </a:endParaRPr>
          </a:p>
          <a:p>
            <a:pPr indent="-304800" lvl="0" marL="457200" rtl="0" algn="l">
              <a:spcBef>
                <a:spcPts val="0"/>
              </a:spcBef>
              <a:spcAft>
                <a:spcPts val="0"/>
              </a:spcAft>
              <a:buClr>
                <a:schemeClr val="dk1"/>
              </a:buClr>
              <a:buSzPts val="1200"/>
              <a:buChar char="●"/>
            </a:pPr>
            <a:r>
              <a:rPr b="1" lang="en">
                <a:solidFill>
                  <a:schemeClr val="dk1"/>
                </a:solidFill>
              </a:rPr>
              <a:t>ConvLSTMs</a:t>
            </a:r>
            <a:r>
              <a:rPr b="1" lang="en">
                <a:solidFill>
                  <a:schemeClr val="dk1"/>
                </a:solidFill>
              </a:rPr>
              <a:t> </a:t>
            </a:r>
            <a:r>
              <a:rPr lang="en">
                <a:solidFill>
                  <a:schemeClr val="dk2"/>
                </a:solidFill>
              </a:rPr>
              <a:t>(introduced by </a:t>
            </a:r>
            <a:r>
              <a:rPr lang="en" u="sng">
                <a:solidFill>
                  <a:schemeClr val="dk1"/>
                </a:solidFill>
                <a:hlinkClick r:id="rId4">
                  <a:extLst>
                    <a:ext uri="{A12FA001-AC4F-418D-AE19-62706E023703}">
                      <ahyp:hlinkClr val="tx"/>
                    </a:ext>
                  </a:extLst>
                </a:hlinkClick>
              </a:rPr>
              <a:t>Shi et al (2015)</a:t>
            </a:r>
            <a:r>
              <a:rPr lang="en">
                <a:solidFill>
                  <a:schemeClr val="dk2"/>
                </a:solidFill>
              </a:rPr>
              <a:t>) have been used for sequence to sequence predictions as they can effectively capture the spatio temporal features. (other common techniques make use of convolutional AutoEncoders)</a:t>
            </a:r>
            <a:endParaRPr>
              <a:solidFill>
                <a:schemeClr val="dk2"/>
              </a:solidFill>
            </a:endParaRPr>
          </a:p>
          <a:p>
            <a:pPr indent="-304800" lvl="0" marL="457200" rtl="0" algn="l">
              <a:spcBef>
                <a:spcPts val="0"/>
              </a:spcBef>
              <a:spcAft>
                <a:spcPts val="0"/>
              </a:spcAft>
              <a:buClr>
                <a:schemeClr val="dk1"/>
              </a:buClr>
              <a:buSzPts val="1200"/>
              <a:buChar char="●"/>
            </a:pPr>
            <a:r>
              <a:rPr b="1" lang="en">
                <a:solidFill>
                  <a:schemeClr val="dk1"/>
                </a:solidFill>
              </a:rPr>
              <a:t>U-nets</a:t>
            </a:r>
            <a:r>
              <a:rPr lang="en">
                <a:solidFill>
                  <a:schemeClr val="dk2"/>
                </a:solidFill>
              </a:rPr>
              <a:t> (introduced by </a:t>
            </a:r>
            <a:r>
              <a:rPr lang="en" u="sng">
                <a:solidFill>
                  <a:schemeClr val="dk1"/>
                </a:solidFill>
                <a:hlinkClick r:id="rId5">
                  <a:extLst>
                    <a:ext uri="{A12FA001-AC4F-418D-AE19-62706E023703}">
                      <ahyp:hlinkClr val="tx"/>
                    </a:ext>
                  </a:extLst>
                </a:hlinkClick>
              </a:rPr>
              <a:t>Ronneberger et al (2015)</a:t>
            </a:r>
            <a:r>
              <a:rPr lang="en">
                <a:solidFill>
                  <a:schemeClr val="dk2"/>
                </a:solidFill>
              </a:rPr>
              <a:t>) perform w</a:t>
            </a:r>
            <a:r>
              <a:rPr lang="en">
                <a:solidFill>
                  <a:schemeClr val="dk2"/>
                </a:solidFill>
              </a:rPr>
              <a:t>ell on segmentation related tasks due to the skip connections and the contracting and expansive networks</a:t>
            </a:r>
            <a:r>
              <a:rPr lang="en">
                <a:solidFill>
                  <a:schemeClr val="dk2"/>
                </a:solidFill>
              </a:rPr>
              <a:t>. The contracting (downsampling) network easily learns feature maps and identifies the objects in an image. The expansive(upsampling) network takes the feature map generated by the contracting network and generates a segmentation mask by using the skip connections.</a:t>
            </a:r>
            <a:endParaRPr>
              <a:solidFill>
                <a:schemeClr val="dk2"/>
              </a:solidFill>
            </a:endParaRPr>
          </a:p>
          <a:p>
            <a:pPr indent="0" lvl="0" marL="0" rtl="0" algn="l">
              <a:spcBef>
                <a:spcPts val="1600"/>
              </a:spcBef>
              <a:spcAft>
                <a:spcPts val="1600"/>
              </a:spcAft>
              <a:buNone/>
            </a:pPr>
            <a:r>
              <a:t/>
            </a:r>
            <a:endParaRPr/>
          </a:p>
        </p:txBody>
      </p:sp>
      <p:cxnSp>
        <p:nvCxnSpPr>
          <p:cNvPr id="150" name="Google Shape;150;p22"/>
          <p:cNvCxnSpPr/>
          <p:nvPr/>
        </p:nvCxnSpPr>
        <p:spPr>
          <a:xfrm>
            <a:off x="418229" y="2012625"/>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t>
            </a:r>
            <a:r>
              <a:rPr lang="en"/>
              <a:t>Approach</a:t>
            </a:r>
            <a:endParaRPr/>
          </a:p>
        </p:txBody>
      </p:sp>
      <p:pic>
        <p:nvPicPr>
          <p:cNvPr id="156" name="Google Shape;156;p23"/>
          <p:cNvPicPr preferRelativeResize="0"/>
          <p:nvPr/>
        </p:nvPicPr>
        <p:blipFill>
          <a:blip r:embed="rId4">
            <a:alphaModFix/>
          </a:blip>
          <a:stretch>
            <a:fillRect/>
          </a:stretch>
        </p:blipFill>
        <p:spPr>
          <a:xfrm>
            <a:off x="152400" y="1170125"/>
            <a:ext cx="7994530"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Frame Prediction -</a:t>
            </a:r>
            <a:endParaRPr/>
          </a:p>
          <a:p>
            <a:pPr indent="0" lvl="0" marL="0" rtl="0" algn="l">
              <a:spcBef>
                <a:spcPts val="0"/>
              </a:spcBef>
              <a:spcAft>
                <a:spcPts val="0"/>
              </a:spcAft>
              <a:buNone/>
            </a:pPr>
            <a:r>
              <a:rPr lang="en"/>
              <a:t>Model</a:t>
            </a:r>
            <a:endParaRPr/>
          </a:p>
        </p:txBody>
      </p:sp>
      <p:sp>
        <p:nvSpPr>
          <p:cNvPr id="162" name="Google Shape;162;p24"/>
          <p:cNvSpPr txBox="1"/>
          <p:nvPr>
            <p:ph idx="1" type="body"/>
          </p:nvPr>
        </p:nvSpPr>
        <p:spPr>
          <a:xfrm>
            <a:off x="407175" y="1828800"/>
            <a:ext cx="4299300" cy="24471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Char char="●"/>
            </a:pPr>
            <a:r>
              <a:rPr lang="en" sz="1100"/>
              <a:t>A GAN was used to perform frame prediction. The Generator model used had 4 convLSTM layers followed by one Conv2D head. </a:t>
            </a:r>
            <a:endParaRPr sz="1100"/>
          </a:p>
          <a:p>
            <a:pPr indent="-298450" lvl="0" marL="457200" rtl="0" algn="just">
              <a:spcBef>
                <a:spcPts val="0"/>
              </a:spcBef>
              <a:spcAft>
                <a:spcPts val="0"/>
              </a:spcAft>
              <a:buSzPts val="1100"/>
              <a:buChar char="●"/>
            </a:pPr>
            <a:r>
              <a:rPr lang="en" sz="1100"/>
              <a:t>The 1st 11 frames were used as input into the model. The predicted frames were fed back into the model to continue prediction for the next 10 frames.</a:t>
            </a:r>
            <a:endParaRPr sz="1100"/>
          </a:p>
          <a:p>
            <a:pPr indent="-298450" lvl="0" marL="457200" rtl="0" algn="just">
              <a:spcBef>
                <a:spcPts val="0"/>
              </a:spcBef>
              <a:spcAft>
                <a:spcPts val="0"/>
              </a:spcAft>
              <a:buSzPts val="1100"/>
              <a:buChar char="●"/>
            </a:pPr>
            <a:r>
              <a:rPr lang="en" sz="1100"/>
              <a:t>BCE Loss was used to train the discriminator, a combination of l1_l2 loss and BCE loss was used to train the generator.</a:t>
            </a:r>
            <a:endParaRPr sz="1100"/>
          </a:p>
          <a:p>
            <a:pPr indent="-298450" lvl="0" marL="457200" rtl="0" algn="just">
              <a:spcBef>
                <a:spcPts val="0"/>
              </a:spcBef>
              <a:spcAft>
                <a:spcPts val="0"/>
              </a:spcAft>
              <a:buSzPts val="1100"/>
              <a:buChar char="●"/>
            </a:pPr>
            <a:r>
              <a:rPr lang="en" sz="1100"/>
              <a:t>Training was performed using 2000 videos out of the </a:t>
            </a:r>
            <a:r>
              <a:rPr lang="en" sz="1100"/>
              <a:t>unlabeled set for 50 epochs on v100.</a:t>
            </a:r>
            <a:endParaRPr sz="1100"/>
          </a:p>
        </p:txBody>
      </p:sp>
      <p:sp>
        <p:nvSpPr>
          <p:cNvPr id="163" name="Google Shape;163;p24"/>
          <p:cNvSpPr txBox="1"/>
          <p:nvPr/>
        </p:nvSpPr>
        <p:spPr>
          <a:xfrm>
            <a:off x="5103625" y="4096850"/>
            <a:ext cx="3708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Montserrat"/>
                <a:ea typeface="Montserrat"/>
                <a:cs typeface="Montserrat"/>
                <a:sym typeface="Montserrat"/>
              </a:rPr>
              <a:t>(Image taken from </a:t>
            </a:r>
            <a:r>
              <a:rPr i="1" lang="en" sz="1000" u="sng">
                <a:solidFill>
                  <a:schemeClr val="hlink"/>
                </a:solidFill>
                <a:latin typeface="Montserrat"/>
                <a:ea typeface="Montserrat"/>
                <a:cs typeface="Montserrat"/>
                <a:sym typeface="Montserrat"/>
                <a:hlinkClick r:id="rId3"/>
              </a:rPr>
              <a:t>Vineeth S. </a:t>
            </a:r>
            <a:r>
              <a:rPr i="1" lang="en" sz="1000">
                <a:latin typeface="Montserrat"/>
                <a:ea typeface="Montserrat"/>
                <a:cs typeface="Montserrat"/>
                <a:sym typeface="Montserrat"/>
              </a:rPr>
              <a:t>)</a:t>
            </a:r>
            <a:endParaRPr i="1" sz="1000">
              <a:latin typeface="Montserrat"/>
              <a:ea typeface="Montserrat"/>
              <a:cs typeface="Montserrat"/>
              <a:sym typeface="Montserrat"/>
            </a:endParaRPr>
          </a:p>
        </p:txBody>
      </p:sp>
      <p:pic>
        <p:nvPicPr>
          <p:cNvPr id="164" name="Google Shape;164;p24"/>
          <p:cNvPicPr preferRelativeResize="0"/>
          <p:nvPr/>
        </p:nvPicPr>
        <p:blipFill>
          <a:blip r:embed="rId4">
            <a:alphaModFix/>
          </a:blip>
          <a:stretch>
            <a:fillRect/>
          </a:stretch>
        </p:blipFill>
        <p:spPr>
          <a:xfrm>
            <a:off x="4812875" y="2012625"/>
            <a:ext cx="4132650" cy="20123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Visualization of </a:t>
            </a:r>
            <a:r>
              <a:rPr lang="en"/>
              <a:t>intermediate </a:t>
            </a:r>
            <a:r>
              <a:rPr lang="en"/>
              <a:t>results</a:t>
            </a:r>
            <a:r>
              <a:rPr lang="en"/>
              <a:t> </a:t>
            </a:r>
            <a:endParaRPr/>
          </a:p>
        </p:txBody>
      </p:sp>
      <p:pic>
        <p:nvPicPr>
          <p:cNvPr id="170" name="Google Shape;170;p25"/>
          <p:cNvPicPr preferRelativeResize="0"/>
          <p:nvPr/>
        </p:nvPicPr>
        <p:blipFill>
          <a:blip r:embed="rId3">
            <a:alphaModFix/>
          </a:blip>
          <a:stretch>
            <a:fillRect/>
          </a:stretch>
        </p:blipFill>
        <p:spPr>
          <a:xfrm>
            <a:off x="152400" y="3815675"/>
            <a:ext cx="8839202" cy="1091747"/>
          </a:xfrm>
          <a:prstGeom prst="rect">
            <a:avLst/>
          </a:prstGeom>
          <a:noFill/>
          <a:ln>
            <a:noFill/>
          </a:ln>
        </p:spPr>
      </p:pic>
      <p:pic>
        <p:nvPicPr>
          <p:cNvPr id="171" name="Google Shape;171;p25"/>
          <p:cNvPicPr preferRelativeResize="0"/>
          <p:nvPr/>
        </p:nvPicPr>
        <p:blipFill>
          <a:blip r:embed="rId4">
            <a:alphaModFix/>
          </a:blip>
          <a:stretch>
            <a:fillRect/>
          </a:stretch>
        </p:blipFill>
        <p:spPr>
          <a:xfrm>
            <a:off x="152400" y="2183900"/>
            <a:ext cx="8839202" cy="1091747"/>
          </a:xfrm>
          <a:prstGeom prst="rect">
            <a:avLst/>
          </a:prstGeom>
          <a:noFill/>
          <a:ln>
            <a:noFill/>
          </a:ln>
        </p:spPr>
      </p:pic>
      <p:sp>
        <p:nvSpPr>
          <p:cNvPr id="172" name="Google Shape;172;p25"/>
          <p:cNvSpPr txBox="1"/>
          <p:nvPr/>
        </p:nvSpPr>
        <p:spPr>
          <a:xfrm>
            <a:off x="213700" y="1769175"/>
            <a:ext cx="24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After 2000 steps</a:t>
            </a:r>
            <a:endParaRPr>
              <a:latin typeface="Montserrat"/>
              <a:ea typeface="Montserrat"/>
              <a:cs typeface="Montserrat"/>
              <a:sym typeface="Montserrat"/>
            </a:endParaRPr>
          </a:p>
        </p:txBody>
      </p:sp>
      <p:sp>
        <p:nvSpPr>
          <p:cNvPr id="173" name="Google Shape;173;p25"/>
          <p:cNvSpPr txBox="1"/>
          <p:nvPr/>
        </p:nvSpPr>
        <p:spPr>
          <a:xfrm>
            <a:off x="152400" y="3415475"/>
            <a:ext cx="85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After 25000 steps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Segmentat</a:t>
            </a:r>
            <a:r>
              <a:rPr lang="en" sz="3700"/>
              <a:t>i</a:t>
            </a:r>
            <a:r>
              <a:rPr lang="en" sz="3700"/>
              <a:t>on Model</a:t>
            </a:r>
            <a:endParaRPr sz="3700"/>
          </a:p>
        </p:txBody>
      </p:sp>
      <p:sp>
        <p:nvSpPr>
          <p:cNvPr id="179" name="Google Shape;179;p26"/>
          <p:cNvSpPr txBox="1"/>
          <p:nvPr>
            <p:ph idx="1" type="body"/>
          </p:nvPr>
        </p:nvSpPr>
        <p:spPr>
          <a:xfrm>
            <a:off x="73200" y="2126975"/>
            <a:ext cx="3803100" cy="23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segmentation model was based on the Unet model which gave an output of 49 x 160 x 240 which is the one hot encoding matrix for each class in the mask. </a:t>
            </a:r>
            <a:br>
              <a:rPr lang="en"/>
            </a:br>
            <a:r>
              <a:rPr lang="en"/>
              <a:t>The model was trained for 10 epochs using CrossEntropyLoss as the loss function and a Adam Optimizer.</a:t>
            </a:r>
            <a:endParaRPr/>
          </a:p>
          <a:p>
            <a:pPr indent="0" lvl="0" marL="0" rtl="0" algn="l">
              <a:spcBef>
                <a:spcPts val="0"/>
              </a:spcBef>
              <a:spcAft>
                <a:spcPts val="0"/>
              </a:spcAft>
              <a:buNone/>
            </a:pPr>
            <a:r>
              <a:rPr lang="en"/>
              <a:t>The 22nd frame which was predicted by the ConvLSTM model was fed into the Unet model to generate the  final masks</a:t>
            </a:r>
            <a:endParaRPr/>
          </a:p>
          <a:p>
            <a:pPr indent="0" lvl="0" marL="0" rtl="0" algn="l">
              <a:spcBef>
                <a:spcPts val="0"/>
              </a:spcBef>
              <a:spcAft>
                <a:spcPts val="0"/>
              </a:spcAft>
              <a:buNone/>
            </a:pPr>
            <a:r>
              <a:t/>
            </a:r>
            <a:endParaRPr/>
          </a:p>
        </p:txBody>
      </p:sp>
      <p:cxnSp>
        <p:nvCxnSpPr>
          <p:cNvPr id="180" name="Google Shape;180;p26"/>
          <p:cNvCxnSpPr/>
          <p:nvPr/>
        </p:nvCxnSpPr>
        <p:spPr>
          <a:xfrm>
            <a:off x="418229" y="2012625"/>
            <a:ext cx="621600" cy="0"/>
          </a:xfrm>
          <a:prstGeom prst="straightConnector1">
            <a:avLst/>
          </a:prstGeom>
          <a:noFill/>
          <a:ln cap="flat" cmpd="sng" w="76200">
            <a:solidFill>
              <a:srgbClr val="8900E1"/>
            </a:solidFill>
            <a:prstDash val="solid"/>
            <a:round/>
            <a:headEnd len="med" w="med" type="none"/>
            <a:tailEnd len="med" w="med" type="none"/>
          </a:ln>
        </p:spPr>
      </p:cxnSp>
      <p:pic>
        <p:nvPicPr>
          <p:cNvPr id="181" name="Google Shape;181;p26"/>
          <p:cNvPicPr preferRelativeResize="0"/>
          <p:nvPr/>
        </p:nvPicPr>
        <p:blipFill>
          <a:blip r:embed="rId3">
            <a:alphaModFix/>
          </a:blip>
          <a:stretch>
            <a:fillRect/>
          </a:stretch>
        </p:blipFill>
        <p:spPr>
          <a:xfrm>
            <a:off x="3985600" y="824725"/>
            <a:ext cx="4994400" cy="4156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7" name="Google Shape;187;p27"/>
          <p:cNvPicPr preferRelativeResize="0"/>
          <p:nvPr/>
        </p:nvPicPr>
        <p:blipFill>
          <a:blip r:embed="rId3">
            <a:alphaModFix/>
          </a:blip>
          <a:stretch>
            <a:fillRect/>
          </a:stretch>
        </p:blipFill>
        <p:spPr>
          <a:xfrm>
            <a:off x="3900375" y="1100350"/>
            <a:ext cx="5057982" cy="3820975"/>
          </a:xfrm>
          <a:prstGeom prst="rect">
            <a:avLst/>
          </a:prstGeom>
          <a:noFill/>
          <a:ln>
            <a:noFill/>
          </a:ln>
        </p:spPr>
      </p:pic>
      <p:sp>
        <p:nvSpPr>
          <p:cNvPr id="188" name="Google Shape;188;p27"/>
          <p:cNvSpPr txBox="1"/>
          <p:nvPr/>
        </p:nvSpPr>
        <p:spPr>
          <a:xfrm>
            <a:off x="407175" y="2350600"/>
            <a:ext cx="3414300" cy="777300"/>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None/>
            </a:pPr>
            <a:r>
              <a:rPr lang="en" sz="1100">
                <a:solidFill>
                  <a:srgbClr val="333333"/>
                </a:solidFill>
                <a:latin typeface="Montserrat"/>
                <a:ea typeface="Montserrat"/>
                <a:cs typeface="Montserrat"/>
                <a:sym typeface="Montserrat"/>
              </a:rPr>
              <a:t>On the validation dataset, which had 1000 videos  our model achieved a Jaccard index score of </a:t>
            </a:r>
            <a:r>
              <a:rPr b="1" lang="en" sz="1100">
                <a:solidFill>
                  <a:srgbClr val="333333"/>
                </a:solidFill>
                <a:latin typeface="Montserrat"/>
                <a:ea typeface="Montserrat"/>
                <a:cs typeface="Montserrat"/>
                <a:sym typeface="Montserrat"/>
              </a:rPr>
              <a:t>0.2437</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500">
                <a:solidFill>
                  <a:schemeClr val="lt1"/>
                </a:solidFill>
                <a:latin typeface="Montserrat"/>
                <a:ea typeface="Montserrat"/>
                <a:cs typeface="Montserrat"/>
                <a:sym typeface="Montserrat"/>
              </a:rPr>
              <a:t>Charvi Gupta (cg4177@nyu.edu), </a:t>
            </a:r>
            <a:endParaRPr sz="15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500">
                <a:solidFill>
                  <a:schemeClr val="lt1"/>
                </a:solidFill>
                <a:latin typeface="Montserrat"/>
                <a:ea typeface="Montserrat"/>
                <a:cs typeface="Montserrat"/>
                <a:sym typeface="Montserrat"/>
              </a:rPr>
              <a:t>Anoushka Gupta (ag8733@nyu.edu),</a:t>
            </a:r>
            <a:endParaRPr sz="15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500">
                <a:solidFill>
                  <a:schemeClr val="lt1"/>
                </a:solidFill>
                <a:latin typeface="Montserrat"/>
                <a:ea typeface="Montserrat"/>
                <a:cs typeface="Montserrat"/>
                <a:sym typeface="Montserrat"/>
              </a:rPr>
              <a:t> Anisha Bhatnagar (ab10945@nyu.edu)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