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ED3328-8305-45C7-8AF9-F309A4E955FB}">
  <a:tblStyle styleId="{85ED3328-8305-45C7-8AF9-F309A4E955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SourceSansPro-bold.fntdata"/><Relationship Id="rId10" Type="http://schemas.openxmlformats.org/officeDocument/2006/relationships/slide" Target="slides/slide3.xml"/><Relationship Id="rId32" Type="http://schemas.openxmlformats.org/officeDocument/2006/relationships/font" Target="fonts/SourceSansPro-regular.fntdata"/><Relationship Id="rId13" Type="http://schemas.openxmlformats.org/officeDocument/2006/relationships/slide" Target="slides/slide6.xml"/><Relationship Id="rId35" Type="http://schemas.openxmlformats.org/officeDocument/2006/relationships/font" Target="fonts/SourceSansPro-boldItalic.fntdata"/><Relationship Id="rId12" Type="http://schemas.openxmlformats.org/officeDocument/2006/relationships/slide" Target="slides/slide5.xml"/><Relationship Id="rId34" Type="http://schemas.openxmlformats.org/officeDocument/2006/relationships/font" Target="fonts/SourceSansPr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w_CKzh5C1K4&amp;t=805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0dcb463b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0dcb463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b412e228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b412e228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a3c7d67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a3c7d67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9def0f0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9def0f0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9def0f0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9def0f0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9def0f0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9def0f0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0dcb463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0dcb463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9def0f0b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9def0f0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9def0f0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9def0f0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b412e22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b412e22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9def0f0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9def0f0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9def0f0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9def0f0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b412e228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b412e228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9def0f0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9def0f0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a3c7d67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a3c7d67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now describe the model and </a:t>
            </a:r>
            <a:r>
              <a:rPr lang="en">
                <a:solidFill>
                  <a:schemeClr val="dk1"/>
                </a:solidFill>
              </a:rPr>
              <a:t>training</a:t>
            </a:r>
            <a:r>
              <a:rPr lang="en">
                <a:solidFill>
                  <a:schemeClr val="dk1"/>
                </a:solidFill>
              </a:rPr>
              <a:t> framework we used for the project. </a:t>
            </a:r>
            <a:endParaRPr>
              <a:solidFill>
                <a:schemeClr val="dk1"/>
              </a:solidFill>
            </a:endParaRPr>
          </a:p>
          <a:p>
            <a:pPr indent="0" lvl="0" marL="0" rtl="0" algn="l">
              <a:spcBef>
                <a:spcPts val="0"/>
              </a:spcBef>
              <a:spcAft>
                <a:spcPts val="0"/>
              </a:spcAft>
              <a:buNone/>
            </a:pPr>
            <a:r>
              <a:rPr lang="en">
                <a:solidFill>
                  <a:schemeClr val="dk1"/>
                </a:solidFill>
              </a:rPr>
              <a:t>We use the T5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T5 is an </a:t>
            </a:r>
            <a:r>
              <a:rPr lang="en">
                <a:solidFill>
                  <a:schemeClr val="dk1"/>
                </a:solidFill>
                <a:highlight>
                  <a:srgbClr val="FFFFFF"/>
                </a:highlight>
              </a:rPr>
              <a:t>encoder-decoder model pre-trained on a multi-task mixture (like summarization, translation, etc) of unsupervised and supervised tasks.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the differentiator that truly sets T5 apart from BERT-style models is that it does not output </a:t>
            </a:r>
            <a:r>
              <a:rPr i="1" lang="en">
                <a:solidFill>
                  <a:schemeClr val="dk1"/>
                </a:solidFill>
                <a:highlight>
                  <a:srgbClr val="FFFFFF"/>
                </a:highlight>
              </a:rPr>
              <a:t>a label</a:t>
            </a:r>
            <a:r>
              <a:rPr lang="en">
                <a:solidFill>
                  <a:schemeClr val="dk1"/>
                </a:solidFill>
                <a:highlight>
                  <a:srgbClr val="FFFFFF"/>
                </a:highlight>
              </a:rPr>
              <a:t> or </a:t>
            </a:r>
            <a:r>
              <a:rPr i="1" lang="en">
                <a:solidFill>
                  <a:schemeClr val="dk1"/>
                </a:solidFill>
                <a:highlight>
                  <a:srgbClr val="FFFFFF"/>
                </a:highlight>
              </a:rPr>
              <a:t>a span of the input</a:t>
            </a:r>
            <a:r>
              <a:rPr lang="en">
                <a:solidFill>
                  <a:schemeClr val="dk1"/>
                </a:solidFill>
                <a:highlight>
                  <a:srgbClr val="FFFFFF"/>
                </a:highlight>
              </a:rPr>
              <a:t> to the input sentence, but the output is </a:t>
            </a:r>
            <a:r>
              <a:rPr b="1" lang="en">
                <a:solidFill>
                  <a:schemeClr val="dk1"/>
                </a:solidFill>
                <a:highlight>
                  <a:srgbClr val="FFFFFF"/>
                </a:highlight>
              </a:rPr>
              <a:t>a text string</a:t>
            </a:r>
            <a:r>
              <a:rPr lang="en">
                <a:solidFill>
                  <a:schemeClr val="dk1"/>
                </a:solidFill>
                <a:highlight>
                  <a:srgbClr val="FFFFFF"/>
                </a:highlight>
              </a:rPr>
              <a:t> as well. </a:t>
            </a:r>
            <a:r>
              <a:rPr lang="en">
                <a:solidFill>
                  <a:schemeClr val="dk1"/>
                </a:solidFill>
                <a:highlight>
                  <a:srgbClr val="FFFFFF"/>
                </a:highlight>
              </a:rPr>
              <a:t>This was a major reason why we chose this model.</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This is a major </a:t>
            </a:r>
            <a:r>
              <a:rPr lang="en">
                <a:solidFill>
                  <a:schemeClr val="dk1"/>
                </a:solidFill>
                <a:highlight>
                  <a:srgbClr val="FFFFFF"/>
                </a:highlight>
              </a:rPr>
              <a:t>advantage in interpreting the results. It has been trained on C4 common crawl dataset which is around 750GB in size.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a3c7d67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a3c7d67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8dab23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8dab23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we use Pytorch Lightning to abstract our base code and run it with different training configurations.  In deep learning, there is a Boilerplate is code that is often reimplemented with little to no functional variation. Pytorch lightning has the functionality to make the code more readable because of abstraction and normalization of training functions. It is robust to errors, as it deals away with common issues that arise when training a pytorch based code on GPUs. It also makes the code hardware agnostic, meaning you can train it on CPUs, GPUs, TPUs, without </a:t>
            </a:r>
            <a:r>
              <a:rPr lang="en">
                <a:solidFill>
                  <a:srgbClr val="3C3E3E"/>
                </a:solidFill>
                <a:highlight>
                  <a:srgbClr val="F9F9F9"/>
                </a:highlight>
              </a:rPr>
              <a:t>requiring gradient accumulation or process rank management</a:t>
            </a:r>
            <a:r>
              <a:rPr lang="en">
                <a:solidFill>
                  <a:schemeClr val="dk1"/>
                </a:solidFill>
                <a:highlight>
                  <a:srgbClr val="FFFFFF"/>
                </a:highlight>
              </a:rPr>
              <a:t> </a:t>
            </a:r>
            <a:endParaRPr>
              <a:solidFill>
                <a:schemeClr val="dk1"/>
              </a:solidFill>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With pytorch lightning, the boilerplate code remains the same, just  </a:t>
            </a:r>
            <a:r>
              <a:rPr lang="en">
                <a:solidFill>
                  <a:srgbClr val="292929"/>
                </a:solidFill>
                <a:highlight>
                  <a:srgbClr val="FFFFFF"/>
                </a:highlight>
              </a:rPr>
              <a:t>The core ingredients have been organized by the LightningModule. It deals away with .cuda .to(device) calls</a:t>
            </a:r>
            <a:endParaRPr>
              <a:solidFill>
                <a:srgbClr val="292929"/>
              </a:solidFill>
              <a:highlight>
                <a:srgbClr val="FFFFFF"/>
              </a:highlight>
            </a:endParaRPr>
          </a:p>
          <a:p>
            <a:pPr indent="0" lvl="0" marL="0" rtl="0" algn="l">
              <a:spcBef>
                <a:spcPts val="0"/>
              </a:spcBef>
              <a:spcAft>
                <a:spcPts val="0"/>
              </a:spcAft>
              <a:buNone/>
            </a:pPr>
            <a:r>
              <a:rPr lang="en">
                <a:solidFill>
                  <a:srgbClr val="292929"/>
                </a:solidFill>
                <a:highlight>
                  <a:srgbClr val="FFFFFF"/>
                </a:highlight>
              </a:rPr>
              <a:t>The training/validation loop code has been abstracted by the Trainer</a:t>
            </a:r>
            <a:endParaRPr>
              <a:solidFill>
                <a:srgbClr val="292929"/>
              </a:solidFill>
              <a:highlight>
                <a:srgbClr val="FFFFFF"/>
              </a:highlight>
            </a:endParaRPr>
          </a:p>
          <a:p>
            <a:pPr indent="0" lvl="0" marL="0" rtl="0" algn="l">
              <a:spcBef>
                <a:spcPts val="0"/>
              </a:spcBef>
              <a:spcAft>
                <a:spcPts val="0"/>
              </a:spcAft>
              <a:buNone/>
            </a:pPr>
            <a:r>
              <a:rPr lang="en">
                <a:solidFill>
                  <a:schemeClr val="dk1"/>
                </a:solidFill>
              </a:rPr>
              <a:t>Trainer object abstracts away all the engineering complexity needed for scale</a:t>
            </a:r>
            <a:endParaRPr>
              <a:solidFill>
                <a:srgbClr val="292929"/>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b412e22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b412e22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92929"/>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b412e228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b412e228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 NVIDIA GTC '21: Half The Memory with Zero Code Changes: Sharded Training with Pytorch Lightning Youtube (</a:t>
            </a:r>
            <a:r>
              <a:rPr lang="en" u="sng">
                <a:solidFill>
                  <a:schemeClr val="hlink"/>
                </a:solidFill>
                <a:hlinkClick r:id="rId2"/>
              </a:rPr>
              <a:t>https://www.youtube.com/watch?v=w_CKzh5C1K4&amp;t=805s</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a3c7d67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aa3c7d67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gcharvi31/t5-tu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xiv.org/abs/1910.10683" TargetMode="External"/><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pytorchlightning.a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480150" y="572150"/>
            <a:ext cx="8183700" cy="147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Evaluating different training methods on QA datasets</a:t>
            </a:r>
            <a:endParaRPr/>
          </a:p>
          <a:p>
            <a:pPr indent="0" lvl="0" marL="0" rtl="0" algn="l">
              <a:spcBef>
                <a:spcPts val="0"/>
              </a:spcBef>
              <a:spcAft>
                <a:spcPts val="0"/>
              </a:spcAft>
              <a:buNone/>
            </a:pPr>
            <a:r>
              <a:t/>
            </a:r>
            <a:endParaRPr/>
          </a:p>
        </p:txBody>
      </p:sp>
      <p:sp>
        <p:nvSpPr>
          <p:cNvPr id="104" name="Google Shape;104;p25"/>
          <p:cNvSpPr txBox="1"/>
          <p:nvPr>
            <p:ph idx="1" type="subTitle"/>
          </p:nvPr>
        </p:nvSpPr>
        <p:spPr>
          <a:xfrm>
            <a:off x="480150" y="3652150"/>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Rushabh Musthyala                                                     rm6416@nyu.edu</a:t>
            </a:r>
            <a:endParaRPr>
              <a:solidFill>
                <a:schemeClr val="lt1"/>
              </a:solidFill>
            </a:endParaRPr>
          </a:p>
          <a:p>
            <a:pPr indent="0" lvl="0" marL="0" rtl="0" algn="l">
              <a:spcBef>
                <a:spcPts val="0"/>
              </a:spcBef>
              <a:spcAft>
                <a:spcPts val="0"/>
              </a:spcAft>
              <a:buNone/>
            </a:pPr>
            <a:r>
              <a:rPr lang="en">
                <a:solidFill>
                  <a:schemeClr val="lt1"/>
                </a:solidFill>
              </a:rPr>
              <a:t>Charvi Gupta 									     cg4177@nyu.edu</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Experimental Design Flow</a:t>
            </a:r>
            <a:endParaRPr b="1">
              <a:solidFill>
                <a:srgbClr val="351C75"/>
              </a:solidFill>
              <a:latin typeface="Raleway"/>
              <a:ea typeface="Raleway"/>
              <a:cs typeface="Raleway"/>
              <a:sym typeface="Raleway"/>
            </a:endParaRPr>
          </a:p>
        </p:txBody>
      </p:sp>
      <p:sp>
        <p:nvSpPr>
          <p:cNvPr id="165" name="Google Shape;16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Minimum loss (to see how well the model converged)</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Total training time</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GPU utilization</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GPU temperature (since high temperatures can damage hardware and reduce their lifespan)</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Visualizing scaling efficiency</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Plotting potential Pareto Curves</a:t>
            </a:r>
            <a:endParaRPr>
              <a:solidFill>
                <a:schemeClr val="dk1"/>
              </a:solidFill>
              <a:latin typeface="Source Sans Pro"/>
              <a:ea typeface="Source Sans Pro"/>
              <a:cs typeface="Source Sans Pro"/>
              <a:sym typeface="Source Sans Pro"/>
            </a:endParaRPr>
          </a:p>
          <a:p>
            <a:pPr indent="0" lvl="0" marL="0" rtl="0" algn="l">
              <a:spcBef>
                <a:spcPts val="1200"/>
              </a:spcBef>
              <a:spcAft>
                <a:spcPts val="1200"/>
              </a:spcAft>
              <a:buNone/>
            </a:pPr>
            <a:r>
              <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2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Validation Loss</a:t>
            </a:r>
            <a:endParaRPr b="1">
              <a:solidFill>
                <a:srgbClr val="351C75"/>
              </a:solidFill>
              <a:latin typeface="Raleway"/>
              <a:ea typeface="Raleway"/>
              <a:cs typeface="Raleway"/>
              <a:sym typeface="Raleway"/>
            </a:endParaRPr>
          </a:p>
        </p:txBody>
      </p:sp>
      <p:sp>
        <p:nvSpPr>
          <p:cNvPr id="171" name="Google Shape;171;p35"/>
          <p:cNvSpPr txBox="1"/>
          <p:nvPr/>
        </p:nvSpPr>
        <p:spPr>
          <a:xfrm>
            <a:off x="993400" y="3882125"/>
            <a:ext cx="7255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For the BioQA dataset, we get relatively consistent values of loss for all configurations, with an increase for model 3 which is to be expected given we’re working with lower precision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Surprisingly, we see the opposite of this for the GSM dataset</a:t>
            </a:r>
            <a:endParaRPr>
              <a:latin typeface="Source Sans Pro"/>
              <a:ea typeface="Source Sans Pro"/>
              <a:cs typeface="Source Sans Pro"/>
              <a:sym typeface="Source Sans Pro"/>
            </a:endParaRPr>
          </a:p>
        </p:txBody>
      </p:sp>
      <p:pic>
        <p:nvPicPr>
          <p:cNvPr id="172" name="Google Shape;172;p35"/>
          <p:cNvPicPr preferRelativeResize="0"/>
          <p:nvPr/>
        </p:nvPicPr>
        <p:blipFill>
          <a:blip r:embed="rId3">
            <a:alphaModFix/>
          </a:blip>
          <a:stretch>
            <a:fillRect/>
          </a:stretch>
        </p:blipFill>
        <p:spPr>
          <a:xfrm>
            <a:off x="2514600" y="912600"/>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2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Training Time</a:t>
            </a:r>
            <a:endParaRPr b="1">
              <a:solidFill>
                <a:srgbClr val="351C75"/>
              </a:solidFill>
              <a:latin typeface="Raleway"/>
              <a:ea typeface="Raleway"/>
              <a:cs typeface="Raleway"/>
              <a:sym typeface="Raleway"/>
            </a:endParaRPr>
          </a:p>
        </p:txBody>
      </p:sp>
      <p:sp>
        <p:nvSpPr>
          <p:cNvPr id="178" name="Google Shape;178;p36"/>
          <p:cNvSpPr txBox="1"/>
          <p:nvPr/>
        </p:nvSpPr>
        <p:spPr>
          <a:xfrm>
            <a:off x="993400" y="3882125"/>
            <a:ext cx="72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We observe similar trends across both datasets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Training with lower precision was significantly faster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Taking advantage of 2 GPUs (4, 5) also helped speed up performance</a:t>
            </a:r>
            <a:endParaRPr>
              <a:latin typeface="Source Sans Pro"/>
              <a:ea typeface="Source Sans Pro"/>
              <a:cs typeface="Source Sans Pro"/>
              <a:sym typeface="Source Sans Pro"/>
            </a:endParaRPr>
          </a:p>
        </p:txBody>
      </p:sp>
      <p:pic>
        <p:nvPicPr>
          <p:cNvPr id="179" name="Google Shape;179;p36"/>
          <p:cNvPicPr preferRelativeResize="0"/>
          <p:nvPr/>
        </p:nvPicPr>
        <p:blipFill>
          <a:blip r:embed="rId3">
            <a:alphaModFix/>
          </a:blip>
          <a:stretch>
            <a:fillRect/>
          </a:stretch>
        </p:blipFill>
        <p:spPr>
          <a:xfrm>
            <a:off x="2563750" y="875800"/>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2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GPU Utilization</a:t>
            </a:r>
            <a:endParaRPr b="1">
              <a:solidFill>
                <a:srgbClr val="351C75"/>
              </a:solidFill>
              <a:latin typeface="Raleway"/>
              <a:ea typeface="Raleway"/>
              <a:cs typeface="Raleway"/>
              <a:sym typeface="Raleway"/>
            </a:endParaRPr>
          </a:p>
        </p:txBody>
      </p:sp>
      <p:sp>
        <p:nvSpPr>
          <p:cNvPr id="185" name="Google Shape;185;p37"/>
          <p:cNvSpPr txBox="1"/>
          <p:nvPr/>
        </p:nvSpPr>
        <p:spPr>
          <a:xfrm>
            <a:off x="986025" y="3764400"/>
            <a:ext cx="72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Performing an identical task on 2 GPUs reduced the average </a:t>
            </a:r>
            <a:r>
              <a:rPr lang="en">
                <a:latin typeface="Source Sans Pro"/>
                <a:ea typeface="Source Sans Pro"/>
                <a:cs typeface="Source Sans Pro"/>
                <a:sym typeface="Source Sans Pro"/>
              </a:rPr>
              <a:t>utilization</a:t>
            </a:r>
            <a:r>
              <a:rPr lang="en">
                <a:latin typeface="Source Sans Pro"/>
                <a:ea typeface="Source Sans Pro"/>
                <a:cs typeface="Source Sans Pro"/>
                <a:sym typeface="Source Sans Pro"/>
              </a:rPr>
              <a:t> on each GPU -&gt; we can increase the model size and effective batch size in search of better performance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Reducing FP precision also reduced the GPU utilization</a:t>
            </a:r>
            <a:endParaRPr>
              <a:latin typeface="Source Sans Pro"/>
              <a:ea typeface="Source Sans Pro"/>
              <a:cs typeface="Source Sans Pro"/>
              <a:sym typeface="Source Sans Pro"/>
            </a:endParaRPr>
          </a:p>
        </p:txBody>
      </p:sp>
      <p:pic>
        <p:nvPicPr>
          <p:cNvPr id="186" name="Google Shape;186;p37"/>
          <p:cNvPicPr preferRelativeResize="0"/>
          <p:nvPr/>
        </p:nvPicPr>
        <p:blipFill>
          <a:blip r:embed="rId3">
            <a:alphaModFix/>
          </a:blip>
          <a:stretch>
            <a:fillRect/>
          </a:stretch>
        </p:blipFill>
        <p:spPr>
          <a:xfrm>
            <a:off x="454075" y="927300"/>
            <a:ext cx="3960825" cy="2640550"/>
          </a:xfrm>
          <a:prstGeom prst="rect">
            <a:avLst/>
          </a:prstGeom>
          <a:noFill/>
          <a:ln>
            <a:noFill/>
          </a:ln>
        </p:spPr>
      </p:pic>
      <p:pic>
        <p:nvPicPr>
          <p:cNvPr id="187" name="Google Shape;187;p37"/>
          <p:cNvPicPr preferRelativeResize="0"/>
          <p:nvPr/>
        </p:nvPicPr>
        <p:blipFill>
          <a:blip r:embed="rId4">
            <a:alphaModFix/>
          </a:blip>
          <a:stretch>
            <a:fillRect/>
          </a:stretch>
        </p:blipFill>
        <p:spPr>
          <a:xfrm>
            <a:off x="4567300" y="895250"/>
            <a:ext cx="3960825" cy="26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11700" y="2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Max GPU temperature</a:t>
            </a:r>
            <a:endParaRPr b="1">
              <a:solidFill>
                <a:srgbClr val="351C75"/>
              </a:solidFill>
              <a:latin typeface="Raleway"/>
              <a:ea typeface="Raleway"/>
              <a:cs typeface="Raleway"/>
              <a:sym typeface="Raleway"/>
            </a:endParaRPr>
          </a:p>
        </p:txBody>
      </p:sp>
      <p:sp>
        <p:nvSpPr>
          <p:cNvPr id="193" name="Google Shape;193;p38"/>
          <p:cNvSpPr txBox="1"/>
          <p:nvPr/>
        </p:nvSpPr>
        <p:spPr>
          <a:xfrm>
            <a:off x="993400" y="3882125"/>
            <a:ext cx="72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We observe similar trends across both datasets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Training with lower precision led to lower temps</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94" name="Google Shape;194;p38"/>
          <p:cNvPicPr preferRelativeResize="0"/>
          <p:nvPr/>
        </p:nvPicPr>
        <p:blipFill>
          <a:blip r:embed="rId3">
            <a:alphaModFix/>
          </a:blip>
          <a:stretch>
            <a:fillRect/>
          </a:stretch>
        </p:blipFill>
        <p:spPr>
          <a:xfrm>
            <a:off x="2514600" y="88315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2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aleway"/>
                <a:ea typeface="Raleway"/>
                <a:cs typeface="Raleway"/>
                <a:sym typeface="Raleway"/>
              </a:rPr>
              <a:t>Scaling Performance</a:t>
            </a:r>
            <a:endParaRPr b="1">
              <a:latin typeface="Raleway"/>
              <a:ea typeface="Raleway"/>
              <a:cs typeface="Raleway"/>
              <a:sym typeface="Raleway"/>
            </a:endParaRPr>
          </a:p>
        </p:txBody>
      </p:sp>
      <p:sp>
        <p:nvSpPr>
          <p:cNvPr id="200" name="Google Shape;200;p39"/>
          <p:cNvSpPr txBox="1"/>
          <p:nvPr/>
        </p:nvSpPr>
        <p:spPr>
          <a:xfrm>
            <a:off x="993400" y="3882125"/>
            <a:ext cx="72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On </a:t>
            </a:r>
            <a:r>
              <a:rPr lang="en">
                <a:latin typeface="Source Sans Pro"/>
                <a:ea typeface="Source Sans Pro"/>
                <a:cs typeface="Source Sans Pro"/>
                <a:sym typeface="Source Sans Pro"/>
              </a:rPr>
              <a:t>the</a:t>
            </a:r>
            <a:r>
              <a:rPr lang="en">
                <a:latin typeface="Source Sans Pro"/>
                <a:ea typeface="Source Sans Pro"/>
                <a:cs typeface="Source Sans Pro"/>
                <a:sym typeface="Source Sans Pro"/>
              </a:rPr>
              <a:t> BioQA dataset we observed almost ideal scaling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The difference between actual and ideal will increase as model size and batch size increases</a:t>
            </a:r>
            <a:endParaRPr>
              <a:latin typeface="Source Sans Pro"/>
              <a:ea typeface="Source Sans Pro"/>
              <a:cs typeface="Source Sans Pro"/>
              <a:sym typeface="Source Sans Pro"/>
            </a:endParaRPr>
          </a:p>
        </p:txBody>
      </p:sp>
      <p:pic>
        <p:nvPicPr>
          <p:cNvPr id="201" name="Google Shape;201;p39"/>
          <p:cNvPicPr preferRelativeResize="0"/>
          <p:nvPr/>
        </p:nvPicPr>
        <p:blipFill>
          <a:blip r:embed="rId3">
            <a:alphaModFix/>
          </a:blip>
          <a:stretch>
            <a:fillRect/>
          </a:stretch>
        </p:blipFill>
        <p:spPr>
          <a:xfrm>
            <a:off x="2205488" y="849125"/>
            <a:ext cx="4123425" cy="292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Training an even larger model</a:t>
            </a:r>
            <a:endParaRPr b="1">
              <a:solidFill>
                <a:srgbClr val="351C75"/>
              </a:solidFill>
              <a:latin typeface="Raleway"/>
              <a:ea typeface="Raleway"/>
              <a:cs typeface="Raleway"/>
              <a:sym typeface="Raleway"/>
            </a:endParaRPr>
          </a:p>
        </p:txBody>
      </p:sp>
      <p:sp>
        <p:nvSpPr>
          <p:cNvPr id="207" name="Google Shape;20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Throughout our experiments, we were still able to fine-tune a t5-base model (220M parameters) on a single GPU, albeit slowly</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The ability of distributed training is better exhibited by training models that are too big to run on a single GPU</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To this end, we fine-tuned the t5-large model (770M params) on the BioQA dataset using model </a:t>
            </a:r>
            <a:r>
              <a:rPr lang="en">
                <a:solidFill>
                  <a:schemeClr val="dk1"/>
                </a:solidFill>
                <a:latin typeface="Source Sans Pro"/>
                <a:ea typeface="Source Sans Pro"/>
                <a:cs typeface="Source Sans Pro"/>
                <a:sym typeface="Source Sans Pro"/>
              </a:rPr>
              <a:t>parallelism</a:t>
            </a: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This failed when attempted on a single GPU</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T5-large results</a:t>
            </a:r>
            <a:endParaRPr b="1">
              <a:solidFill>
                <a:srgbClr val="351C75"/>
              </a:solidFill>
              <a:latin typeface="Raleway"/>
              <a:ea typeface="Raleway"/>
              <a:cs typeface="Raleway"/>
              <a:sym typeface="Raleway"/>
            </a:endParaRPr>
          </a:p>
        </p:txBody>
      </p:sp>
      <p:sp>
        <p:nvSpPr>
          <p:cNvPr id="213" name="Google Shape;213;p41"/>
          <p:cNvSpPr txBox="1"/>
          <p:nvPr/>
        </p:nvSpPr>
        <p:spPr>
          <a:xfrm>
            <a:off x="640175" y="3782200"/>
            <a:ext cx="7814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By </a:t>
            </a:r>
            <a:r>
              <a:rPr lang="en">
                <a:latin typeface="Source Sans Pro"/>
                <a:ea typeface="Source Sans Pro"/>
                <a:cs typeface="Source Sans Pro"/>
                <a:sym typeface="Source Sans Pro"/>
              </a:rPr>
              <a:t>training</a:t>
            </a:r>
            <a:r>
              <a:rPr lang="en">
                <a:latin typeface="Source Sans Pro"/>
                <a:ea typeface="Source Sans Pro"/>
                <a:cs typeface="Source Sans Pro"/>
                <a:sym typeface="Source Sans Pro"/>
              </a:rPr>
              <a:t> a larger model - we were able to converge to a lower loss in the same number of epochs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However, this comes at the expense of increased training time </a:t>
            </a:r>
            <a:endParaRPr>
              <a:latin typeface="Source Sans Pro"/>
              <a:ea typeface="Source Sans Pro"/>
              <a:cs typeface="Source Sans Pro"/>
              <a:sym typeface="Source Sans Pro"/>
            </a:endParaRPr>
          </a:p>
        </p:txBody>
      </p:sp>
      <p:pic>
        <p:nvPicPr>
          <p:cNvPr id="214" name="Google Shape;214;p41"/>
          <p:cNvPicPr preferRelativeResize="0"/>
          <p:nvPr/>
        </p:nvPicPr>
        <p:blipFill>
          <a:blip r:embed="rId3">
            <a:alphaModFix/>
          </a:blip>
          <a:stretch>
            <a:fillRect/>
          </a:stretch>
        </p:blipFill>
        <p:spPr>
          <a:xfrm>
            <a:off x="4603912" y="1170125"/>
            <a:ext cx="3689512" cy="2459675"/>
          </a:xfrm>
          <a:prstGeom prst="rect">
            <a:avLst/>
          </a:prstGeom>
          <a:noFill/>
          <a:ln>
            <a:noFill/>
          </a:ln>
        </p:spPr>
      </p:pic>
      <p:pic>
        <p:nvPicPr>
          <p:cNvPr id="215" name="Google Shape;215;p41"/>
          <p:cNvPicPr preferRelativeResize="0"/>
          <p:nvPr/>
        </p:nvPicPr>
        <p:blipFill>
          <a:blip r:embed="rId4">
            <a:alphaModFix/>
          </a:blip>
          <a:stretch>
            <a:fillRect/>
          </a:stretch>
        </p:blipFill>
        <p:spPr>
          <a:xfrm>
            <a:off x="685800" y="1170125"/>
            <a:ext cx="3689512" cy="245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311700" y="2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Pareto Curves</a:t>
            </a:r>
            <a:endParaRPr b="1">
              <a:solidFill>
                <a:srgbClr val="351C75"/>
              </a:solidFill>
              <a:latin typeface="Raleway"/>
              <a:ea typeface="Raleway"/>
              <a:cs typeface="Raleway"/>
              <a:sym typeface="Raleway"/>
            </a:endParaRPr>
          </a:p>
        </p:txBody>
      </p:sp>
      <p:sp>
        <p:nvSpPr>
          <p:cNvPr id="221" name="Google Shape;221;p42"/>
          <p:cNvSpPr txBox="1"/>
          <p:nvPr/>
        </p:nvSpPr>
        <p:spPr>
          <a:xfrm>
            <a:off x="986025" y="3764400"/>
            <a:ext cx="72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For BioQA, quite clear that it is optimal to use some form of distributed training and reducing the FP precision is very detrimental</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In GSM, reducing FP precision can also help improve training time and val loss</a:t>
            </a:r>
            <a:endParaRPr>
              <a:latin typeface="Source Sans Pro"/>
              <a:ea typeface="Source Sans Pro"/>
              <a:cs typeface="Source Sans Pro"/>
              <a:sym typeface="Source Sans Pro"/>
            </a:endParaRPr>
          </a:p>
        </p:txBody>
      </p:sp>
      <p:pic>
        <p:nvPicPr>
          <p:cNvPr id="222" name="Google Shape;222;p42"/>
          <p:cNvPicPr preferRelativeResize="0"/>
          <p:nvPr/>
        </p:nvPicPr>
        <p:blipFill>
          <a:blip r:embed="rId3">
            <a:alphaModFix/>
          </a:blip>
          <a:stretch>
            <a:fillRect/>
          </a:stretch>
        </p:blipFill>
        <p:spPr>
          <a:xfrm>
            <a:off x="609600" y="971450"/>
            <a:ext cx="3960825" cy="2640550"/>
          </a:xfrm>
          <a:prstGeom prst="rect">
            <a:avLst/>
          </a:prstGeom>
          <a:noFill/>
          <a:ln>
            <a:noFill/>
          </a:ln>
        </p:spPr>
      </p:pic>
      <p:pic>
        <p:nvPicPr>
          <p:cNvPr id="223" name="Google Shape;223;p42"/>
          <p:cNvPicPr preferRelativeResize="0"/>
          <p:nvPr/>
        </p:nvPicPr>
        <p:blipFill>
          <a:blip r:embed="rId4">
            <a:alphaModFix/>
          </a:blip>
          <a:stretch>
            <a:fillRect/>
          </a:stretch>
        </p:blipFill>
        <p:spPr>
          <a:xfrm>
            <a:off x="4722825" y="971450"/>
            <a:ext cx="3960825" cy="264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Conclusion</a:t>
            </a:r>
            <a:endParaRPr b="1">
              <a:solidFill>
                <a:srgbClr val="351C75"/>
              </a:solidFill>
              <a:latin typeface="Raleway"/>
              <a:ea typeface="Raleway"/>
              <a:cs typeface="Raleway"/>
              <a:sym typeface="Raleway"/>
            </a:endParaRPr>
          </a:p>
        </p:txBody>
      </p:sp>
      <p:graphicFrame>
        <p:nvGraphicFramePr>
          <p:cNvPr id="229" name="Google Shape;229;p43"/>
          <p:cNvGraphicFramePr/>
          <p:nvPr/>
        </p:nvGraphicFramePr>
        <p:xfrm>
          <a:off x="823750" y="1137425"/>
          <a:ext cx="3000000" cy="3000000"/>
        </p:xfrm>
        <a:graphic>
          <a:graphicData uri="http://schemas.openxmlformats.org/drawingml/2006/table">
            <a:tbl>
              <a:tblPr>
                <a:noFill/>
                <a:tableStyleId>{85ED3328-8305-45C7-8AF9-F309A4E955FB}</a:tableStyleId>
              </a:tblPr>
              <a:tblGrid>
                <a:gridCol w="1874125"/>
                <a:gridCol w="1874125"/>
                <a:gridCol w="1874125"/>
                <a:gridCol w="1874125"/>
              </a:tblGrid>
              <a:tr h="381000">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Optimization</a:t>
                      </a:r>
                      <a:endParaRPr sz="1300">
                        <a:latin typeface="Source Sans Pro"/>
                        <a:ea typeface="Source Sans Pro"/>
                        <a:cs typeface="Source Sans Pro"/>
                        <a:sym typeface="Source Sans Pro"/>
                      </a:endParaRPr>
                    </a:p>
                  </a:txBody>
                  <a:tcPr marT="91425" marB="91425" marR="91425" marL="91425">
                    <a:solidFill>
                      <a:srgbClr val="C9DAF8"/>
                    </a:solidFill>
                  </a:tcPr>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Description</a:t>
                      </a:r>
                      <a:endParaRPr sz="1300">
                        <a:latin typeface="Source Sans Pro"/>
                        <a:ea typeface="Source Sans Pro"/>
                        <a:cs typeface="Source Sans Pro"/>
                        <a:sym typeface="Source Sans Pro"/>
                      </a:endParaRPr>
                    </a:p>
                  </a:txBody>
                  <a:tcPr marT="91425" marB="91425" marR="91425" marL="91425">
                    <a:solidFill>
                      <a:srgbClr val="C9DAF8"/>
                    </a:solidFill>
                  </a:tcPr>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Results (Speed)</a:t>
                      </a:r>
                      <a:endParaRPr sz="1300">
                        <a:latin typeface="Source Sans Pro"/>
                        <a:ea typeface="Source Sans Pro"/>
                        <a:cs typeface="Source Sans Pro"/>
                        <a:sym typeface="Source Sans Pro"/>
                      </a:endParaRPr>
                    </a:p>
                  </a:txBody>
                  <a:tcPr marT="91425" marB="91425" marR="91425" marL="91425">
                    <a:solidFill>
                      <a:srgbClr val="C9DAF8"/>
                    </a:solidFill>
                  </a:tcPr>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Results (Loss)</a:t>
                      </a:r>
                      <a:endParaRPr sz="1300">
                        <a:latin typeface="Source Sans Pro"/>
                        <a:ea typeface="Source Sans Pro"/>
                        <a:cs typeface="Source Sans Pro"/>
                        <a:sym typeface="Source Sans Pro"/>
                      </a:endParaRPr>
                    </a:p>
                  </a:txBody>
                  <a:tcPr marT="91425" marB="91425" marR="91425" marL="91425">
                    <a:solidFill>
                      <a:srgbClr val="C9DAF8"/>
                    </a:solidFill>
                  </a:tcPr>
                </a:tc>
              </a:tr>
              <a:tr h="975325">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Increasing the number of processes for data loading</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Changing num_workers to 2 from 1</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N/A</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Dependent on type and structure of dataset, no real change observed here</a:t>
                      </a:r>
                      <a:endParaRPr sz="1300">
                        <a:latin typeface="Source Sans Pro"/>
                        <a:ea typeface="Source Sans Pro"/>
                        <a:cs typeface="Source Sans Pro"/>
                        <a:sym typeface="Source Sans Pro"/>
                      </a:endParaRPr>
                    </a:p>
                  </a:txBody>
                  <a:tcPr marT="91425" marB="91425" marR="91425" marL="91425"/>
                </a:tc>
              </a:tr>
              <a:tr h="777200">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Lower precision training</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Changing all the values from FP32 to FP16</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1.3x faster for GSM</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1.15x faster for BioQA</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1.15x worse loss for BioQA</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Lower loss for GSM</a:t>
                      </a:r>
                      <a:endParaRPr sz="1300">
                        <a:latin typeface="Source Sans Pro"/>
                        <a:ea typeface="Source Sans Pro"/>
                        <a:cs typeface="Source Sans Pro"/>
                        <a:sym typeface="Source Sans Pro"/>
                      </a:endParaRPr>
                    </a:p>
                  </a:txBody>
                  <a:tcPr marT="91425" marB="91425" marR="91425" marL="91425"/>
                </a:tc>
              </a:tr>
              <a:tr h="579100">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Data Parallelism</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Splitting </a:t>
                      </a:r>
                      <a:r>
                        <a:rPr lang="en" sz="1300">
                          <a:latin typeface="Source Sans Pro"/>
                          <a:ea typeface="Source Sans Pro"/>
                          <a:cs typeface="Source Sans Pro"/>
                          <a:sym typeface="Source Sans Pro"/>
                        </a:rPr>
                        <a:t>the</a:t>
                      </a:r>
                      <a:r>
                        <a:rPr lang="en" sz="1300">
                          <a:latin typeface="Source Sans Pro"/>
                          <a:ea typeface="Source Sans Pro"/>
                          <a:cs typeface="Source Sans Pro"/>
                          <a:sym typeface="Source Sans Pro"/>
                        </a:rPr>
                        <a:t> mini-batch across different GPUs </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1.85x faster for GSM and BioQA</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Lower losses for both of them too</a:t>
                      </a:r>
                      <a:endParaRPr sz="1300">
                        <a:latin typeface="Source Sans Pro"/>
                        <a:ea typeface="Source Sans Pro"/>
                        <a:cs typeface="Source Sans Pro"/>
                        <a:sym typeface="Source Sans Pro"/>
                      </a:endParaRPr>
                    </a:p>
                  </a:txBody>
                  <a:tcPr marT="91425" marB="91425" marR="91425" marL="91425"/>
                </a:tc>
              </a:tr>
              <a:tr h="777200">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Sharded</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Splitting the model across different GPUs</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1.8x faster for GSM</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1.9x faster for BioQA</a:t>
                      </a:r>
                      <a:endParaRPr sz="13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Lower losses for both of them too</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Executive </a:t>
            </a:r>
            <a:r>
              <a:rPr b="1" lang="en">
                <a:solidFill>
                  <a:srgbClr val="351C75"/>
                </a:solidFill>
                <a:latin typeface="Raleway"/>
                <a:ea typeface="Raleway"/>
                <a:cs typeface="Raleway"/>
                <a:sym typeface="Raleway"/>
              </a:rPr>
              <a:t>Summary</a:t>
            </a:r>
            <a:endParaRPr b="1">
              <a:solidFill>
                <a:srgbClr val="351C75"/>
              </a:solidFill>
              <a:latin typeface="Raleway"/>
              <a:ea typeface="Raleway"/>
              <a:cs typeface="Raleway"/>
              <a:sym typeface="Raleway"/>
            </a:endParaRPr>
          </a:p>
        </p:txBody>
      </p:sp>
      <p:sp>
        <p:nvSpPr>
          <p:cNvPr id="110" name="Google Shape;11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Source Sans Pro"/>
              <a:buChar char="●"/>
            </a:pPr>
            <a:r>
              <a:rPr lang="en" sz="1600" u="sng">
                <a:solidFill>
                  <a:schemeClr val="dk1"/>
                </a:solidFill>
                <a:latin typeface="Source Sans Pro"/>
                <a:ea typeface="Source Sans Pro"/>
                <a:cs typeface="Source Sans Pro"/>
                <a:sym typeface="Source Sans Pro"/>
              </a:rPr>
              <a:t>Problem Statement</a:t>
            </a:r>
            <a:r>
              <a:rPr lang="en" sz="1600">
                <a:solidFill>
                  <a:schemeClr val="dk1"/>
                </a:solidFill>
                <a:latin typeface="Source Sans Pro"/>
                <a:ea typeface="Source Sans Pro"/>
                <a:cs typeface="Source Sans Pro"/>
                <a:sym typeface="Source Sans Pro"/>
              </a:rPr>
              <a:t> - For different QA datasets, what is the best training strategy for a large language model with limited resources.</a:t>
            </a:r>
            <a:br>
              <a:rPr lang="en" sz="1600">
                <a:solidFill>
                  <a:schemeClr val="dk1"/>
                </a:solidFill>
                <a:latin typeface="Source Sans Pro"/>
                <a:ea typeface="Source Sans Pro"/>
                <a:cs typeface="Source Sans Pro"/>
                <a:sym typeface="Source Sans Pro"/>
              </a:rPr>
            </a:b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u="sng">
                <a:solidFill>
                  <a:schemeClr val="dk1"/>
                </a:solidFill>
                <a:latin typeface="Source Sans Pro"/>
                <a:ea typeface="Source Sans Pro"/>
                <a:cs typeface="Source Sans Pro"/>
                <a:sym typeface="Source Sans Pro"/>
              </a:rPr>
              <a:t>Solution Approach</a:t>
            </a:r>
            <a:r>
              <a:rPr lang="en" sz="1600">
                <a:solidFill>
                  <a:schemeClr val="dk1"/>
                </a:solidFill>
                <a:latin typeface="Source Sans Pro"/>
                <a:ea typeface="Source Sans Pro"/>
                <a:cs typeface="Source Sans Pro"/>
                <a:sym typeface="Source Sans Pro"/>
              </a:rPr>
              <a:t> - fine tune a t5 model for a question-answering task on BioQA and GSM8k  datasets and evaluate the performance and </a:t>
            </a:r>
            <a:r>
              <a:rPr lang="en" sz="1600">
                <a:solidFill>
                  <a:schemeClr val="dk1"/>
                </a:solidFill>
                <a:latin typeface="Source Sans Pro"/>
                <a:ea typeface="Source Sans Pro"/>
                <a:cs typeface="Source Sans Pro"/>
                <a:sym typeface="Source Sans Pro"/>
              </a:rPr>
              <a:t>training</a:t>
            </a:r>
            <a:r>
              <a:rPr lang="en" sz="1600">
                <a:solidFill>
                  <a:schemeClr val="dk1"/>
                </a:solidFill>
                <a:latin typeface="Source Sans Pro"/>
                <a:ea typeface="Source Sans Pro"/>
                <a:cs typeface="Source Sans Pro"/>
                <a:sym typeface="Source Sans Pro"/>
              </a:rPr>
              <a:t> metrics across different training strategies </a:t>
            </a:r>
            <a:br>
              <a:rPr lang="en" sz="1600">
                <a:solidFill>
                  <a:schemeClr val="dk1"/>
                </a:solidFill>
                <a:latin typeface="Source Sans Pro"/>
                <a:ea typeface="Source Sans Pro"/>
                <a:cs typeface="Source Sans Pro"/>
                <a:sym typeface="Source Sans Pro"/>
              </a:rPr>
            </a:b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u="sng">
                <a:solidFill>
                  <a:schemeClr val="dk1"/>
                </a:solidFill>
                <a:latin typeface="Source Sans Pro"/>
                <a:ea typeface="Source Sans Pro"/>
                <a:cs typeface="Source Sans Pro"/>
                <a:sym typeface="Source Sans Pro"/>
              </a:rPr>
              <a:t>Value</a:t>
            </a:r>
            <a:r>
              <a:rPr lang="en" sz="1600">
                <a:solidFill>
                  <a:schemeClr val="dk1"/>
                </a:solidFill>
                <a:latin typeface="Source Sans Pro"/>
                <a:ea typeface="Source Sans Pro"/>
                <a:cs typeface="Source Sans Pro"/>
                <a:sym typeface="Source Sans Pro"/>
              </a:rPr>
              <a:t> - we aim to figure out what is the best method for completing such tasks keeping in </a:t>
            </a:r>
            <a:r>
              <a:rPr lang="en" sz="1600">
                <a:solidFill>
                  <a:schemeClr val="dk1"/>
                </a:solidFill>
                <a:latin typeface="Source Sans Pro"/>
                <a:ea typeface="Source Sans Pro"/>
                <a:cs typeface="Source Sans Pro"/>
                <a:sym typeface="Source Sans Pro"/>
              </a:rPr>
              <a:t>mind</a:t>
            </a:r>
            <a:r>
              <a:rPr lang="en" sz="1600">
                <a:solidFill>
                  <a:schemeClr val="dk1"/>
                </a:solidFill>
                <a:latin typeface="Source Sans Pro"/>
                <a:ea typeface="Source Sans Pro"/>
                <a:cs typeface="Source Sans Pro"/>
                <a:sym typeface="Source Sans Pro"/>
              </a:rPr>
              <a:t> various factors</a:t>
            </a:r>
            <a:endParaRPr sz="1600">
              <a:solidFill>
                <a:schemeClr val="dk1"/>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Github Repo Link</a:t>
            </a:r>
            <a:endParaRPr b="1">
              <a:solidFill>
                <a:srgbClr val="351C75"/>
              </a:solidFill>
              <a:latin typeface="Raleway"/>
              <a:ea typeface="Raleway"/>
              <a:cs typeface="Raleway"/>
              <a:sym typeface="Raleway"/>
            </a:endParaRPr>
          </a:p>
        </p:txBody>
      </p:sp>
      <p:sp>
        <p:nvSpPr>
          <p:cNvPr id="235" name="Google Shape;235;p44"/>
          <p:cNvSpPr txBox="1"/>
          <p:nvPr/>
        </p:nvSpPr>
        <p:spPr>
          <a:xfrm>
            <a:off x="523075" y="1185625"/>
            <a:ext cx="791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https://github.com/gcharvi31/t5-tuning</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Problem Motivation</a:t>
            </a:r>
            <a:endParaRPr b="1">
              <a:solidFill>
                <a:srgbClr val="351C75"/>
              </a:solidFill>
              <a:latin typeface="Raleway"/>
              <a:ea typeface="Raleway"/>
              <a:cs typeface="Raleway"/>
              <a:sym typeface="Raleway"/>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As the field of DL grows, deciding </a:t>
            </a:r>
            <a:r>
              <a:rPr i="1" lang="en">
                <a:solidFill>
                  <a:schemeClr val="dk1"/>
                </a:solidFill>
                <a:latin typeface="Source Sans Pro"/>
                <a:ea typeface="Source Sans Pro"/>
                <a:cs typeface="Source Sans Pro"/>
                <a:sym typeface="Source Sans Pro"/>
              </a:rPr>
              <a:t>how </a:t>
            </a:r>
            <a:r>
              <a:rPr lang="en">
                <a:solidFill>
                  <a:schemeClr val="dk1"/>
                </a:solidFill>
                <a:latin typeface="Source Sans Pro"/>
                <a:ea typeface="Source Sans Pro"/>
                <a:cs typeface="Source Sans Pro"/>
                <a:sym typeface="Source Sans Pro"/>
              </a:rPr>
              <a:t>to train a model has become a difficult question to answer as hardware requirements continue to grow at a rapid rate</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In particular, sequence-to-sequence language models are known for having a huge number of parameters and for taking a long time to train</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There are also a plethora of GPUs and training techniques available</a:t>
            </a: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Deciding which one to use can be a difficult task</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7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Background Work</a:t>
            </a:r>
            <a:endParaRPr b="1">
              <a:solidFill>
                <a:srgbClr val="351C75"/>
              </a:solidFill>
              <a:latin typeface="Raleway"/>
              <a:ea typeface="Raleway"/>
              <a:cs typeface="Raleway"/>
              <a:sym typeface="Raleway"/>
            </a:endParaRPr>
          </a:p>
        </p:txBody>
      </p:sp>
      <p:sp>
        <p:nvSpPr>
          <p:cNvPr id="122" name="Google Shape;122;p28"/>
          <p:cNvSpPr txBox="1"/>
          <p:nvPr>
            <p:ph idx="1" type="body"/>
          </p:nvPr>
        </p:nvSpPr>
        <p:spPr>
          <a:xfrm>
            <a:off x="346575" y="6515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T5 - Text to Text Transfer Transformer¹</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Teacher Forcing technique - always need input sequence and </a:t>
            </a:r>
            <a:r>
              <a:rPr lang="en">
                <a:solidFill>
                  <a:schemeClr val="dk1"/>
                </a:solidFill>
              </a:rPr>
              <a:t>corresponding</a:t>
            </a:r>
            <a:r>
              <a:rPr lang="en">
                <a:solidFill>
                  <a:schemeClr val="dk1"/>
                </a:solidFill>
              </a:rPr>
              <a:t> output sequence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achieves SOTA results on many NLP benchmarks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flexible enough to be fine-tuned to a variety of important downstream tasks</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Datasets - </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BioQA - Biomedical QA dataset containing - a question (Q), human-annotated answers (A), and the relevant contexts (C)</a:t>
            </a:r>
            <a:endParaRPr>
              <a:solidFill>
                <a:schemeClr val="dk1"/>
              </a:solidFill>
            </a:endParaRPr>
          </a:p>
          <a:p>
            <a:pPr indent="0" lvl="0" marL="914400" rtl="0" algn="l">
              <a:spcBef>
                <a:spcPts val="1200"/>
              </a:spcBef>
              <a:spcAft>
                <a:spcPts val="0"/>
              </a:spcAft>
              <a:buNone/>
            </a:pPr>
            <a:r>
              <a:t/>
            </a:r>
            <a:endParaRPr sz="1400">
              <a:solidFill>
                <a:schemeClr val="dk1"/>
              </a:solidFill>
            </a:endParaRPr>
          </a:p>
          <a:p>
            <a:pPr indent="0" lvl="0" marL="914400" rtl="0" algn="l">
              <a:spcBef>
                <a:spcPts val="1200"/>
              </a:spcBef>
              <a:spcAft>
                <a:spcPts val="0"/>
              </a:spcAft>
              <a:buNone/>
            </a:pPr>
            <a:r>
              <a:t/>
            </a:r>
            <a:endParaRPr sz="1400">
              <a:solidFill>
                <a:schemeClr val="dk1"/>
              </a:solidFill>
            </a:endParaRPr>
          </a:p>
          <a:p>
            <a:pPr indent="-317500" lvl="1" marL="914400" rtl="0" algn="l">
              <a:spcBef>
                <a:spcPts val="1200"/>
              </a:spcBef>
              <a:spcAft>
                <a:spcPts val="0"/>
              </a:spcAft>
              <a:buClr>
                <a:schemeClr val="dk1"/>
              </a:buClr>
              <a:buSzPts val="1400"/>
              <a:buChar char="○"/>
            </a:pPr>
            <a:r>
              <a:rPr lang="en">
                <a:solidFill>
                  <a:schemeClr val="dk1"/>
                </a:solidFill>
              </a:rPr>
              <a:t>GSM8k -  Dataset of 8.5K high quality linguistically diverse grade school math word problems.</a:t>
            </a:r>
            <a:endParaRPr>
              <a:solidFill>
                <a:schemeClr val="dk1"/>
              </a:solidFill>
            </a:endParaRPr>
          </a:p>
        </p:txBody>
      </p:sp>
      <p:sp>
        <p:nvSpPr>
          <p:cNvPr id="123" name="Google Shape;123;p28"/>
          <p:cNvSpPr txBox="1"/>
          <p:nvPr/>
        </p:nvSpPr>
        <p:spPr>
          <a:xfrm>
            <a:off x="0" y="4677625"/>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 </a:t>
            </a:r>
            <a:r>
              <a:rPr lang="en" sz="800">
                <a:solidFill>
                  <a:schemeClr val="dk1"/>
                </a:solidFill>
              </a:rPr>
              <a:t>C. Raffel, N. Shazeer, A. Roberts, K. Lee, S. Narang, M. Matena, Y. Zhou, W. Li, and P. J. Liu, “Exploring the limits of transfer learning with a unified text-to-text transformer,” </a:t>
            </a:r>
            <a:r>
              <a:rPr i="1" lang="en" sz="800">
                <a:solidFill>
                  <a:schemeClr val="dk1"/>
                </a:solidFill>
              </a:rPr>
              <a:t>arXiv.org</a:t>
            </a:r>
            <a:r>
              <a:rPr lang="en" sz="800">
                <a:solidFill>
                  <a:schemeClr val="dk1"/>
                </a:solidFill>
              </a:rPr>
              <a:t>, 28-Jul-2020. [Online]. Available: </a:t>
            </a:r>
            <a:r>
              <a:rPr lang="en" sz="800" u="sng">
                <a:solidFill>
                  <a:schemeClr val="hlink"/>
                </a:solidFill>
                <a:hlinkClick r:id="rId3"/>
              </a:rPr>
              <a:t>https://arxiv.org/abs/1910.10683</a:t>
            </a:r>
            <a:r>
              <a:rPr lang="en" sz="800">
                <a:solidFill>
                  <a:schemeClr val="dk1"/>
                </a:solidFill>
              </a:rPr>
              <a:t>.</a:t>
            </a:r>
            <a:endParaRPr sz="800">
              <a:solidFill>
                <a:schemeClr val="dk1"/>
              </a:solidFill>
            </a:endParaRPr>
          </a:p>
          <a:p>
            <a:pPr indent="0" lvl="0" marL="0" rtl="0" algn="l">
              <a:spcBef>
                <a:spcPts val="0"/>
              </a:spcBef>
              <a:spcAft>
                <a:spcPts val="0"/>
              </a:spcAft>
              <a:buNone/>
            </a:pPr>
            <a:r>
              <a:t/>
            </a:r>
            <a:endParaRPr sz="500"/>
          </a:p>
        </p:txBody>
      </p:sp>
      <p:pic>
        <p:nvPicPr>
          <p:cNvPr id="124" name="Google Shape;124;p28"/>
          <p:cNvPicPr preferRelativeResize="0"/>
          <p:nvPr/>
        </p:nvPicPr>
        <p:blipFill>
          <a:blip r:embed="rId4">
            <a:alphaModFix/>
          </a:blip>
          <a:stretch>
            <a:fillRect/>
          </a:stretch>
        </p:blipFill>
        <p:spPr>
          <a:xfrm>
            <a:off x="1294625" y="2458376"/>
            <a:ext cx="6926251" cy="782825"/>
          </a:xfrm>
          <a:prstGeom prst="rect">
            <a:avLst/>
          </a:prstGeom>
          <a:noFill/>
          <a:ln>
            <a:noFill/>
          </a:ln>
        </p:spPr>
      </p:pic>
      <p:pic>
        <p:nvPicPr>
          <p:cNvPr id="125" name="Google Shape;125;p28"/>
          <p:cNvPicPr preferRelativeResize="0"/>
          <p:nvPr/>
        </p:nvPicPr>
        <p:blipFill>
          <a:blip r:embed="rId5">
            <a:alphaModFix/>
          </a:blip>
          <a:stretch>
            <a:fillRect/>
          </a:stretch>
        </p:blipFill>
        <p:spPr>
          <a:xfrm>
            <a:off x="1294625" y="3676975"/>
            <a:ext cx="6926250" cy="78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Technical Challenges</a:t>
            </a:r>
            <a:endParaRPr b="1">
              <a:solidFill>
                <a:srgbClr val="351C75"/>
              </a:solidFill>
              <a:latin typeface="Raleway"/>
              <a:ea typeface="Raleway"/>
              <a:cs typeface="Raleway"/>
              <a:sym typeface="Raleway"/>
            </a:endParaRPr>
          </a:p>
        </p:txBody>
      </p:sp>
      <p:sp>
        <p:nvSpPr>
          <p:cNvPr id="131" name="Google Shape;13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Larger models take more time to train -</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Simplified by increase batch size </a:t>
            </a:r>
            <a:br>
              <a:rPr lang="en">
                <a:solidFill>
                  <a:schemeClr val="dk1"/>
                </a:solidFill>
                <a:latin typeface="Source Sans Pro"/>
                <a:ea typeface="Source Sans Pro"/>
                <a:cs typeface="Source Sans Pro"/>
                <a:sym typeface="Source Sans Pro"/>
              </a:rPr>
            </a:b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Larger model (3 Billion parameters) could not fit into GPU memory </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Faced OOM issues - did not work</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Used variation of t5 model with 770M params</a:t>
            </a:r>
            <a:br>
              <a:rPr lang="en">
                <a:solidFill>
                  <a:schemeClr val="dk1"/>
                </a:solidFill>
                <a:latin typeface="Source Sans Pro"/>
                <a:ea typeface="Source Sans Pro"/>
                <a:cs typeface="Source Sans Pro"/>
                <a:sym typeface="Source Sans Pro"/>
              </a:rPr>
            </a:br>
            <a:endParaRPr>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a:solidFill>
                  <a:schemeClr val="dk1"/>
                </a:solidFill>
                <a:latin typeface="Source Sans Pro"/>
                <a:ea typeface="Source Sans Pro"/>
                <a:cs typeface="Source Sans Pro"/>
                <a:sym typeface="Source Sans Pro"/>
              </a:rPr>
              <a:t>GSM8k - Expectation: Break down mathematical question into multiple reasoning steps in the answer</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Simplified by predicting the final answer only</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Approach</a:t>
            </a:r>
            <a:endParaRPr b="1">
              <a:solidFill>
                <a:srgbClr val="351C75"/>
              </a:solidFill>
              <a:latin typeface="Raleway"/>
              <a:ea typeface="Raleway"/>
              <a:cs typeface="Raleway"/>
              <a:sym typeface="Raleway"/>
            </a:endParaRPr>
          </a:p>
        </p:txBody>
      </p:sp>
      <p:sp>
        <p:nvSpPr>
          <p:cNvPr id="137" name="Google Shape;13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Basic Training Framework - </a:t>
            </a:r>
            <a:endParaRPr b="1" sz="1400">
              <a:solidFill>
                <a:schemeClr val="dk1"/>
              </a:solidFill>
            </a:endParaRPr>
          </a:p>
          <a:p>
            <a:pPr indent="-317500" lvl="0" marL="457200" rtl="0" algn="l">
              <a:spcBef>
                <a:spcPts val="1200"/>
              </a:spcBef>
              <a:spcAft>
                <a:spcPts val="0"/>
              </a:spcAft>
              <a:buSzPts val="1400"/>
              <a:buChar char="●"/>
            </a:pPr>
            <a:r>
              <a:rPr lang="en" sz="1400">
                <a:solidFill>
                  <a:schemeClr val="dk1"/>
                </a:solidFill>
              </a:rPr>
              <a:t>Define LightningModule - organize pytorch.nn.Module code into sections - </a:t>
            </a:r>
            <a:r>
              <a:rPr lang="en" sz="1400">
                <a:solidFill>
                  <a:srgbClr val="262626"/>
                </a:solidFill>
                <a:highlight>
                  <a:srgbClr val="FFFFFF"/>
                </a:highlight>
              </a:rPr>
              <a:t>initializations (loading a pretrained model), Train Loop (training_step), Validation Loop (validation_step), Test Loop (test_step), Optimizers and LR Schedulers (configure_optimizers)</a:t>
            </a:r>
            <a:endParaRPr sz="1400">
              <a:solidFill>
                <a:srgbClr val="262626"/>
              </a:solidFill>
              <a:highlight>
                <a:srgbClr val="FFFFFF"/>
              </a:highlight>
            </a:endParaRPr>
          </a:p>
          <a:p>
            <a:pPr indent="-317500" lvl="1" marL="1371600" rtl="0" algn="l">
              <a:spcBef>
                <a:spcPts val="0"/>
              </a:spcBef>
              <a:spcAft>
                <a:spcPts val="0"/>
              </a:spcAft>
              <a:buClr>
                <a:srgbClr val="262626"/>
              </a:buClr>
              <a:buSzPts val="1400"/>
              <a:buChar char="○"/>
            </a:pPr>
            <a:r>
              <a:rPr lang="en">
                <a:solidFill>
                  <a:srgbClr val="262626"/>
                </a:solidFill>
                <a:highlight>
                  <a:srgbClr val="FFFFFF"/>
                </a:highlight>
              </a:rPr>
              <a:t>Pretrained model </a:t>
            </a:r>
            <a:r>
              <a:rPr b="1" lang="en">
                <a:solidFill>
                  <a:srgbClr val="262626"/>
                </a:solidFill>
                <a:highlight>
                  <a:srgbClr val="FFFFFF"/>
                </a:highlight>
              </a:rPr>
              <a:t>t5-base : 222M params</a:t>
            </a:r>
            <a:endParaRPr b="1">
              <a:solidFill>
                <a:srgbClr val="262626"/>
              </a:solidFill>
              <a:highlight>
                <a:srgbClr val="FFFFFF"/>
              </a:highlight>
            </a:endParaRPr>
          </a:p>
          <a:p>
            <a:pPr indent="-317500" lvl="1" marL="1371600" rtl="0" algn="l">
              <a:spcBef>
                <a:spcPts val="0"/>
              </a:spcBef>
              <a:spcAft>
                <a:spcPts val="0"/>
              </a:spcAft>
              <a:buClr>
                <a:srgbClr val="262626"/>
              </a:buClr>
              <a:buSzPts val="1400"/>
              <a:buChar char="○"/>
            </a:pPr>
            <a:r>
              <a:rPr lang="en">
                <a:solidFill>
                  <a:srgbClr val="262626"/>
                </a:solidFill>
                <a:highlight>
                  <a:srgbClr val="FFFFFF"/>
                </a:highlight>
              </a:rPr>
              <a:t>Pretrained model </a:t>
            </a:r>
            <a:r>
              <a:rPr b="1" lang="en">
                <a:solidFill>
                  <a:srgbClr val="262626"/>
                </a:solidFill>
                <a:highlight>
                  <a:srgbClr val="FFFFFF"/>
                </a:highlight>
              </a:rPr>
              <a:t>t5-large: 770M params</a:t>
            </a:r>
            <a:endParaRPr b="1">
              <a:solidFill>
                <a:srgbClr val="262626"/>
              </a:solidFill>
              <a:highlight>
                <a:srgbClr val="FFFFFF"/>
              </a:highlight>
            </a:endParaRPr>
          </a:p>
          <a:p>
            <a:pPr indent="-317500" lvl="1" marL="1371600" rtl="0" algn="l">
              <a:spcBef>
                <a:spcPts val="0"/>
              </a:spcBef>
              <a:spcAft>
                <a:spcPts val="0"/>
              </a:spcAft>
              <a:buClr>
                <a:srgbClr val="262626"/>
              </a:buClr>
              <a:buSzPts val="1400"/>
              <a:buChar char="○"/>
            </a:pPr>
            <a:r>
              <a:rPr lang="en">
                <a:solidFill>
                  <a:srgbClr val="262626"/>
                </a:solidFill>
                <a:highlight>
                  <a:srgbClr val="FFFFFF"/>
                </a:highlight>
              </a:rPr>
              <a:t>Pretrained models </a:t>
            </a:r>
            <a:r>
              <a:rPr b="1" lang="en">
                <a:solidFill>
                  <a:srgbClr val="262626"/>
                </a:solidFill>
                <a:highlight>
                  <a:srgbClr val="FFFFFF"/>
                </a:highlight>
              </a:rPr>
              <a:t>t5-3b: 3B params</a:t>
            </a:r>
            <a:r>
              <a:rPr lang="en">
                <a:solidFill>
                  <a:srgbClr val="262626"/>
                </a:solidFill>
                <a:highlight>
                  <a:srgbClr val="FFFFFF"/>
                </a:highlight>
              </a:rPr>
              <a:t> (failed to load in memory) </a:t>
            </a:r>
            <a:endParaRPr>
              <a:solidFill>
                <a:srgbClr val="262626"/>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rPr>
              <a:t>Define datasets - BioQA data loader and GSM8k data loader</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BioQA - Training size (~13000 instances, reduced to 2500 after preprocessing)</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GSM8k - Training size (~7000 instances)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Define Trainer - allows mixing any LightningModule with any dataset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Train model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Record training data and validation performance</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Approach</a:t>
            </a:r>
            <a:endParaRPr b="1">
              <a:solidFill>
                <a:srgbClr val="351C75"/>
              </a:solidFill>
              <a:latin typeface="Raleway"/>
              <a:ea typeface="Raleway"/>
              <a:cs typeface="Raleway"/>
              <a:sym typeface="Raleway"/>
            </a:endParaRPr>
          </a:p>
        </p:txBody>
      </p:sp>
      <p:sp>
        <p:nvSpPr>
          <p:cNvPr id="143" name="Google Shape;143;p31"/>
          <p:cNvSpPr txBox="1"/>
          <p:nvPr>
            <p:ph idx="1" type="body"/>
          </p:nvPr>
        </p:nvSpPr>
        <p:spPr>
          <a:xfrm>
            <a:off x="311700" y="1152475"/>
            <a:ext cx="8520600" cy="37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Experimental</a:t>
            </a:r>
            <a:r>
              <a:rPr b="1" lang="en" sz="1400">
                <a:solidFill>
                  <a:schemeClr val="dk1"/>
                </a:solidFill>
              </a:rPr>
              <a:t> Training Framework - </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We early stop at epoch 20 to trade computation resources per experiment for more experiments (12 experiments in total, 6 for each dataset)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Data Parallelism - Trainer Strategy - ddp</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Each GPU gets visibility into a subset of the overall dataset.</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Each process performs a full forward and backward pass</a:t>
            </a:r>
            <a:br>
              <a:rPr lang="en">
                <a:solidFill>
                  <a:schemeClr val="dk1"/>
                </a:solidFill>
                <a:highlight>
                  <a:srgbClr val="FFFFFF"/>
                </a:highlight>
              </a:rPr>
            </a:br>
            <a:r>
              <a:rPr lang="en">
                <a:solidFill>
                  <a:schemeClr val="dk1"/>
                </a:solidFill>
                <a:highlight>
                  <a:srgbClr val="FFFFFF"/>
                </a:highlight>
              </a:rPr>
              <a:t> in parallel.</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The gradients are synced and averaged across all gpus.</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Model Parallelism - Trainer Strategy - ddp_sharded</a:t>
            </a:r>
            <a:endParaRPr sz="1400">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optimizer states, gradients and parameters are</a:t>
            </a:r>
            <a:br>
              <a:rPr lang="en">
                <a:solidFill>
                  <a:schemeClr val="dk1"/>
                </a:solidFill>
                <a:highlight>
                  <a:srgbClr val="FFFFFF"/>
                </a:highlight>
              </a:rPr>
            </a:br>
            <a:r>
              <a:rPr lang="en">
                <a:solidFill>
                  <a:schemeClr val="dk1"/>
                </a:solidFill>
                <a:highlight>
                  <a:srgbClr val="FFFFFF"/>
                </a:highlight>
              </a:rPr>
              <a:t> sharded across GPUs.</a:t>
            </a:r>
            <a:endParaRPr>
              <a:solidFill>
                <a:schemeClr val="dk1"/>
              </a:solidFill>
              <a:highlight>
                <a:srgbClr val="FFFFFF"/>
              </a:highlight>
            </a:endParaRPr>
          </a:p>
          <a:p>
            <a:pPr indent="0" lvl="0" marL="914400" rtl="0" algn="l">
              <a:spcBef>
                <a:spcPts val="0"/>
              </a:spcBef>
              <a:spcAft>
                <a:spcPts val="1200"/>
              </a:spcAft>
              <a:buNone/>
            </a:pPr>
            <a:r>
              <a:t/>
            </a:r>
            <a:endParaRPr sz="1400">
              <a:solidFill>
                <a:schemeClr val="dk1"/>
              </a:solidFill>
            </a:endParaRPr>
          </a:p>
        </p:txBody>
      </p:sp>
      <p:pic>
        <p:nvPicPr>
          <p:cNvPr id="144" name="Google Shape;144;p31"/>
          <p:cNvPicPr preferRelativeResize="0"/>
          <p:nvPr/>
        </p:nvPicPr>
        <p:blipFill>
          <a:blip r:embed="rId3">
            <a:alphaModFix/>
          </a:blip>
          <a:stretch>
            <a:fillRect/>
          </a:stretch>
        </p:blipFill>
        <p:spPr>
          <a:xfrm>
            <a:off x="6061924" y="2738250"/>
            <a:ext cx="2879824" cy="2109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Solution Diagram / Architecture</a:t>
            </a:r>
            <a:endParaRPr b="1">
              <a:solidFill>
                <a:srgbClr val="351C75"/>
              </a:solidFill>
              <a:latin typeface="Raleway"/>
              <a:ea typeface="Raleway"/>
              <a:cs typeface="Raleway"/>
              <a:sym typeface="Raleway"/>
            </a:endParaRPr>
          </a:p>
        </p:txBody>
      </p:sp>
      <p:pic>
        <p:nvPicPr>
          <p:cNvPr id="150" name="Google Shape;150;p32"/>
          <p:cNvPicPr preferRelativeResize="0"/>
          <p:nvPr/>
        </p:nvPicPr>
        <p:blipFill>
          <a:blip r:embed="rId3">
            <a:alphaModFix/>
          </a:blip>
          <a:stretch>
            <a:fillRect/>
          </a:stretch>
        </p:blipFill>
        <p:spPr>
          <a:xfrm>
            <a:off x="1613888" y="1017725"/>
            <a:ext cx="5916225" cy="1554025"/>
          </a:xfrm>
          <a:prstGeom prst="rect">
            <a:avLst/>
          </a:prstGeom>
          <a:noFill/>
          <a:ln>
            <a:noFill/>
          </a:ln>
        </p:spPr>
      </p:pic>
      <p:pic>
        <p:nvPicPr>
          <p:cNvPr id="151" name="Google Shape;151;p32"/>
          <p:cNvPicPr preferRelativeResize="0"/>
          <p:nvPr/>
        </p:nvPicPr>
        <p:blipFill>
          <a:blip r:embed="rId4">
            <a:alphaModFix/>
          </a:blip>
          <a:stretch>
            <a:fillRect/>
          </a:stretch>
        </p:blipFill>
        <p:spPr>
          <a:xfrm>
            <a:off x="5151375" y="2587151"/>
            <a:ext cx="2468501" cy="2353687"/>
          </a:xfrm>
          <a:prstGeom prst="rect">
            <a:avLst/>
          </a:prstGeom>
          <a:noFill/>
          <a:ln>
            <a:noFill/>
          </a:ln>
        </p:spPr>
      </p:pic>
      <p:pic>
        <p:nvPicPr>
          <p:cNvPr id="152" name="Google Shape;152;p32"/>
          <p:cNvPicPr preferRelativeResize="0"/>
          <p:nvPr/>
        </p:nvPicPr>
        <p:blipFill>
          <a:blip r:embed="rId5">
            <a:alphaModFix/>
          </a:blip>
          <a:stretch>
            <a:fillRect/>
          </a:stretch>
        </p:blipFill>
        <p:spPr>
          <a:xfrm>
            <a:off x="1148300" y="2571737"/>
            <a:ext cx="2468497" cy="23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latin typeface="Raleway"/>
                <a:ea typeface="Raleway"/>
                <a:cs typeface="Raleway"/>
                <a:sym typeface="Raleway"/>
              </a:rPr>
              <a:t>Implementation Details</a:t>
            </a:r>
            <a:endParaRPr b="1">
              <a:solidFill>
                <a:srgbClr val="351C75"/>
              </a:solidFill>
              <a:latin typeface="Raleway"/>
              <a:ea typeface="Raleway"/>
              <a:cs typeface="Raleway"/>
              <a:sym typeface="Raleway"/>
            </a:endParaRPr>
          </a:p>
        </p:txBody>
      </p:sp>
      <p:sp>
        <p:nvSpPr>
          <p:cNvPr id="158" name="Google Shape;158;p33"/>
          <p:cNvSpPr txBox="1"/>
          <p:nvPr>
            <p:ph idx="1" type="body"/>
          </p:nvPr>
        </p:nvSpPr>
        <p:spPr>
          <a:xfrm>
            <a:off x="311700" y="1579625"/>
            <a:ext cx="8520600" cy="2474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Models - Huggingface library¹</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Pytorch Lightning² - Lightweight pytorch wrapper that abstracts boilerplate Deep Learning code</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Readability, Robustness, Hardware agnostic  </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Training Strategy - distributed data parallelism and sharded training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Training Hardware - 1-2 Nvidia RTX8000 GPUs on NYU HPC Greene Cluster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Visualization and Metrics Analysis - Matplotlib, Numpy and Pandas</a:t>
            </a:r>
            <a:endParaRPr sz="1400">
              <a:solidFill>
                <a:schemeClr val="dk1"/>
              </a:solidFill>
            </a:endParaRPr>
          </a:p>
        </p:txBody>
      </p:sp>
      <p:sp>
        <p:nvSpPr>
          <p:cNvPr id="159" name="Google Shape;159;p33"/>
          <p:cNvSpPr txBox="1"/>
          <p:nvPr/>
        </p:nvSpPr>
        <p:spPr>
          <a:xfrm>
            <a:off x="191775" y="4615625"/>
            <a:ext cx="767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1 https://huggingface.co/docs/transformers/model_doc/t5</a:t>
            </a:r>
            <a:endParaRPr sz="800">
              <a:solidFill>
                <a:schemeClr val="dk1"/>
              </a:solidFill>
            </a:endParaRPr>
          </a:p>
          <a:p>
            <a:pPr indent="0" lvl="0" marL="0" rtl="0" algn="l">
              <a:spcBef>
                <a:spcPts val="0"/>
              </a:spcBef>
              <a:spcAft>
                <a:spcPts val="0"/>
              </a:spcAft>
              <a:buNone/>
            </a:pPr>
            <a:r>
              <a:rPr lang="en" sz="800">
                <a:solidFill>
                  <a:schemeClr val="dk1"/>
                </a:solidFill>
              </a:rPr>
              <a:t>2 </a:t>
            </a:r>
            <a:r>
              <a:rPr lang="en" sz="800" u="sng">
                <a:solidFill>
                  <a:schemeClr val="accent5"/>
                </a:solidFill>
                <a:hlinkClick r:id="rId3">
                  <a:extLst>
                    <a:ext uri="{A12FA001-AC4F-418D-AE19-62706E023703}">
                      <ahyp:hlinkClr val="tx"/>
                    </a:ext>
                  </a:extLst>
                </a:hlinkClick>
              </a:rPr>
              <a:t>https://www.pytorchlightning.ai/</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