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65" r:id="rId5"/>
    <p:sldId id="258" r:id="rId6"/>
    <p:sldId id="266" r:id="rId7"/>
    <p:sldId id="259" r:id="rId8"/>
    <p:sldId id="267" r:id="rId9"/>
    <p:sldId id="260" r:id="rId10"/>
    <p:sldId id="268" r:id="rId11"/>
    <p:sldId id="269" r:id="rId12"/>
    <p:sldId id="270" r:id="rId13"/>
    <p:sldId id="272" r:id="rId14"/>
    <p:sldId id="263" r:id="rId15"/>
    <p:sldId id="273" r:id="rId16"/>
    <p:sldId id="264"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7" autoAdjust="0"/>
    <p:restoredTop sz="94648"/>
  </p:normalViewPr>
  <p:slideViewPr>
    <p:cSldViewPr snapToGrid="0">
      <p:cViewPr varScale="1">
        <p:scale>
          <a:sx n="117" d="100"/>
          <a:sy n="117"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63A4D827-07F7-4AC6-88AA-031B66251DB7}" type="datetime">
              <a:rPr lang="en-US" sz="1200" b="0" strike="noStrike" spc="-1">
                <a:solidFill>
                  <a:srgbClr val="8B8B8B"/>
                </a:solidFill>
                <a:latin typeface="Calibri"/>
              </a:rPr>
              <a:t>6/5/22</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CD1560D5-9ECD-46F1-ABC6-A5C185FE6A1D}"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F2F2A78-06DB-4F07-9CFA-1D0579CD7110}" type="datetime">
              <a:rPr lang="en-US" sz="1200" b="0" strike="noStrike" spc="-1">
                <a:solidFill>
                  <a:srgbClr val="8B8B8B"/>
                </a:solidFill>
                <a:latin typeface="Calibri"/>
              </a:rPr>
              <a:t>6/5/22</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5D48A4A9-D01D-42B9-B6AC-D876BDA0A013}"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6000" b="0" strike="noStrike" spc="-1" dirty="0">
                <a:solidFill>
                  <a:srgbClr val="000000"/>
                </a:solidFill>
                <a:latin typeface="Calibri Light"/>
              </a:rPr>
              <a:t>CS3630 Project 2 Report</a:t>
            </a:r>
            <a:br>
              <a:rPr dirty="0"/>
            </a:br>
            <a:r>
              <a:rPr lang="en-US" sz="6000" b="0" strike="noStrike" spc="-1" dirty="0">
                <a:solidFill>
                  <a:srgbClr val="000000"/>
                </a:solidFill>
                <a:latin typeface="Calibri Light"/>
              </a:rPr>
              <a:t>(Summer 2022)</a:t>
            </a:r>
            <a:endParaRPr lang="en-US" sz="6000" b="0" strike="noStrike" spc="-1" dirty="0">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rmAutofit fontScale="92500" lnSpcReduction="10000"/>
          </a:bodyPr>
          <a:lstStyle/>
          <a:p>
            <a:pPr algn="ctr">
              <a:lnSpc>
                <a:spcPct val="90000"/>
              </a:lnSpc>
              <a:spcBef>
                <a:spcPts val="1001"/>
              </a:spcBef>
              <a:tabLst>
                <a:tab pos="0" algn="l"/>
              </a:tabLst>
            </a:pPr>
            <a:endParaRPr lang="en-US" sz="3200" b="0" strike="noStrike" spc="-1">
              <a:latin typeface="Arial"/>
            </a:endParaRPr>
          </a:p>
          <a:p>
            <a:pPr algn="ctr">
              <a:lnSpc>
                <a:spcPct val="90000"/>
              </a:lnSpc>
              <a:spcBef>
                <a:spcPts val="1001"/>
              </a:spcBef>
              <a:tabLst>
                <a:tab pos="0" algn="l"/>
              </a:tabLst>
            </a:pPr>
            <a:r>
              <a:rPr lang="en-US" sz="2400" b="0" strike="noStrike" spc="-1">
                <a:solidFill>
                  <a:srgbClr val="000000"/>
                </a:solidFill>
                <a:latin typeface="Calibri"/>
              </a:rPr>
              <a:t>Name: </a:t>
            </a:r>
            <a:r>
              <a:rPr lang="en-US" sz="2400" b="0" strike="noStrike" spc="-1">
                <a:solidFill>
                  <a:srgbClr val="808080"/>
                </a:solidFill>
                <a:latin typeface="Calibri"/>
              </a:rPr>
              <a:t>XXX</a:t>
            </a:r>
            <a:endParaRPr lang="en-US" sz="2400" b="0" strike="noStrike" spc="-1">
              <a:latin typeface="Arial"/>
            </a:endParaRPr>
          </a:p>
          <a:p>
            <a:pPr algn="ctr">
              <a:lnSpc>
                <a:spcPct val="90000"/>
              </a:lnSpc>
              <a:spcBef>
                <a:spcPts val="1001"/>
              </a:spcBef>
              <a:tabLst>
                <a:tab pos="0" algn="l"/>
              </a:tabLst>
            </a:pPr>
            <a:r>
              <a:rPr lang="en-US" sz="2400" b="0" strike="noStrike" spc="-1">
                <a:solidFill>
                  <a:srgbClr val="000000"/>
                </a:solidFill>
                <a:latin typeface="Calibri"/>
              </a:rPr>
              <a:t>GT Email: </a:t>
            </a:r>
            <a:r>
              <a:rPr lang="en-US" sz="2400" b="0" strike="noStrike" spc="-1">
                <a:solidFill>
                  <a:srgbClr val="808080"/>
                </a:solidFill>
                <a:latin typeface="Calibri"/>
              </a:rPr>
              <a:t>XXX</a:t>
            </a:r>
            <a:endParaRPr lang="en-US" sz="2400" b="0" strike="noStrike" spc="-1">
              <a:latin typeface="Arial"/>
            </a:endParaRPr>
          </a:p>
          <a:p>
            <a:pPr algn="ctr">
              <a:lnSpc>
                <a:spcPct val="90000"/>
              </a:lnSpc>
              <a:spcBef>
                <a:spcPts val="1001"/>
              </a:spcBef>
              <a:tabLst>
                <a:tab pos="0" algn="l"/>
              </a:tabLst>
            </a:pPr>
            <a:r>
              <a:rPr lang="en-US" sz="2400" b="0" strike="noStrike" spc="-1">
                <a:solidFill>
                  <a:srgbClr val="000000"/>
                </a:solidFill>
                <a:latin typeface="Calibri"/>
              </a:rPr>
              <a:t>GT Username: </a:t>
            </a:r>
            <a:r>
              <a:rPr lang="en-US" sz="2400" b="0" strike="noStrike" spc="-1">
                <a:solidFill>
                  <a:srgbClr val="808080"/>
                </a:solidFill>
                <a:latin typeface="Calibri"/>
              </a:rPr>
              <a:t>XXX</a:t>
            </a:r>
            <a:endParaRPr lang="en-US"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4.2.B </a:t>
            </a:r>
            <a:r>
              <a:rPr lang="en-US" sz="4400" b="0" i="0" dirty="0">
                <a:solidFill>
                  <a:srgbClr val="000000"/>
                </a:solidFill>
                <a:effectLst/>
                <a:latin typeface="-apple-system"/>
              </a:rPr>
              <a:t>Perception with Graphical Models</a:t>
            </a:r>
          </a:p>
        </p:txBody>
      </p:sp>
      <p:sp>
        <p:nvSpPr>
          <p:cNvPr id="99" name="CustomShape 3"/>
          <p:cNvSpPr/>
          <p:nvPr/>
        </p:nvSpPr>
        <p:spPr>
          <a:xfrm>
            <a:off x="838080" y="1760982"/>
            <a:ext cx="8091910" cy="119887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dirty="0"/>
              <a:t>Given the DBN from the textbook,</a:t>
            </a:r>
          </a:p>
          <a:p>
            <a:pPr marL="342900" indent="-342900">
              <a:buFont typeface="Arial" panose="020B0604020202020204" pitchFamily="34" charset="0"/>
              <a:buChar char="•"/>
            </a:pPr>
            <a:r>
              <a:rPr lang="en-US" dirty="0"/>
              <a:t>If the actions and the measurements are unknown, what does the factor graph look like?</a:t>
            </a:r>
          </a:p>
          <a:p>
            <a:endParaRPr lang="en-US" dirty="0"/>
          </a:p>
        </p:txBody>
      </p:sp>
      <p:sp>
        <p:nvSpPr>
          <p:cNvPr id="100"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6" name="CustomShape 4">
            <a:extLst>
              <a:ext uri="{FF2B5EF4-FFF2-40B4-BE49-F238E27FC236}">
                <a16:creationId xmlns:a16="http://schemas.microsoft.com/office/drawing/2014/main" id="{8064BF77-0927-4D83-9951-084AD315BC51}"/>
              </a:ext>
            </a:extLst>
          </p:cNvPr>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7" name="AutoShape 2">
            <a:extLst>
              <a:ext uri="{FF2B5EF4-FFF2-40B4-BE49-F238E27FC236}">
                <a16:creationId xmlns:a16="http://schemas.microsoft.com/office/drawing/2014/main" id="{56993810-43A3-4DBD-8C85-1AEE91A84FFA}"/>
              </a:ext>
            </a:extLst>
          </p:cNvPr>
          <p:cNvSpPr>
            <a:spLocks noChangeAspect="1" noChangeArrowheads="1"/>
          </p:cNvSpPr>
          <p:nvPr/>
        </p:nvSpPr>
        <p:spPr bwMode="auto">
          <a:xfrm>
            <a:off x="5943599" y="3276599"/>
            <a:ext cx="2986391" cy="29863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71C95DCC-2A5A-4F8C-A117-E403DCCAB433}"/>
              </a:ext>
            </a:extLst>
          </p:cNvPr>
          <p:cNvPicPr>
            <a:picLocks noChangeAspect="1"/>
          </p:cNvPicPr>
          <p:nvPr/>
        </p:nvPicPr>
        <p:blipFill rotWithShape="1">
          <a:blip r:embed="rId2"/>
          <a:srcRect t="1886" r="47465" b="19337"/>
          <a:stretch/>
        </p:blipFill>
        <p:spPr>
          <a:xfrm>
            <a:off x="8798465" y="1371599"/>
            <a:ext cx="2986391" cy="2708651"/>
          </a:xfrm>
          <a:prstGeom prst="rect">
            <a:avLst/>
          </a:prstGeom>
        </p:spPr>
      </p:pic>
      <p:sp>
        <p:nvSpPr>
          <p:cNvPr id="9" name="Oval 8">
            <a:extLst>
              <a:ext uri="{FF2B5EF4-FFF2-40B4-BE49-F238E27FC236}">
                <a16:creationId xmlns:a16="http://schemas.microsoft.com/office/drawing/2014/main" id="{B3DB48C3-7601-4F3D-958F-97388082FB94}"/>
              </a:ext>
            </a:extLst>
          </p:cNvPr>
          <p:cNvSpPr/>
          <p:nvPr/>
        </p:nvSpPr>
        <p:spPr>
          <a:xfrm>
            <a:off x="671208" y="441691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10" name="TextShape 2">
            <a:extLst>
              <a:ext uri="{FF2B5EF4-FFF2-40B4-BE49-F238E27FC236}">
                <a16:creationId xmlns:a16="http://schemas.microsoft.com/office/drawing/2014/main" id="{2E401AAA-55DC-4011-A889-620B0F34BB40}"/>
              </a:ext>
            </a:extLst>
          </p:cNvPr>
          <p:cNvSpPr txBox="1"/>
          <p:nvPr/>
        </p:nvSpPr>
        <p:spPr>
          <a:xfrm>
            <a:off x="1005552" y="3030640"/>
            <a:ext cx="6144278" cy="921876"/>
          </a:xfrm>
          <a:prstGeom prst="rect">
            <a:avLst/>
          </a:prstGeom>
          <a:noFill/>
          <a:ln>
            <a:noFill/>
          </a:ln>
        </p:spPr>
        <p:txBody>
          <a:bodyPr>
            <a:normAutofit fontScale="92500"/>
          </a:bodyPr>
          <a:lstStyle/>
          <a:p>
            <a:pPr>
              <a:lnSpc>
                <a:spcPct val="90000"/>
              </a:lnSpc>
              <a:spcBef>
                <a:spcPts val="1001"/>
              </a:spcBef>
              <a:tabLst>
                <a:tab pos="0" algn="l"/>
              </a:tabLst>
            </a:pPr>
            <a:r>
              <a:rPr lang="en-US" sz="1800" b="0" strike="noStrike" spc="-1" dirty="0">
                <a:solidFill>
                  <a:srgbClr val="808080"/>
                </a:solidFill>
                <a:latin typeface="Calibri"/>
              </a:rPr>
              <a:t>&lt;Create the factor graph here&gt;</a:t>
            </a:r>
          </a:p>
          <a:p>
            <a:pPr>
              <a:lnSpc>
                <a:spcPct val="90000"/>
              </a:lnSpc>
              <a:spcBef>
                <a:spcPts val="1001"/>
              </a:spcBef>
              <a:tabLst>
                <a:tab pos="0" algn="l"/>
              </a:tabLst>
            </a:pPr>
            <a:r>
              <a:rPr lang="en-US" spc="-1" dirty="0">
                <a:solidFill>
                  <a:srgbClr val="808080"/>
                </a:solidFill>
                <a:latin typeface="Calibri"/>
              </a:rPr>
              <a:t>&lt;All the variables are provided, please use only ones which are necessary. Connect them using an arrow line[provided in shapes]&gt;</a:t>
            </a:r>
            <a:endParaRPr lang="en-US" sz="1800" b="0" strike="noStrike" spc="-1" dirty="0">
              <a:solidFill>
                <a:srgbClr val="000000"/>
              </a:solidFill>
              <a:latin typeface="Calibri"/>
            </a:endParaRPr>
          </a:p>
        </p:txBody>
      </p:sp>
      <p:sp>
        <p:nvSpPr>
          <p:cNvPr id="11" name="Oval 10">
            <a:extLst>
              <a:ext uri="{FF2B5EF4-FFF2-40B4-BE49-F238E27FC236}">
                <a16:creationId xmlns:a16="http://schemas.microsoft.com/office/drawing/2014/main" id="{B9A07AE9-4AB7-4578-BBE8-77A4D09908EE}"/>
              </a:ext>
            </a:extLst>
          </p:cNvPr>
          <p:cNvSpPr/>
          <p:nvPr/>
        </p:nvSpPr>
        <p:spPr>
          <a:xfrm>
            <a:off x="671207" y="5182593"/>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12" name="Oval 11">
            <a:extLst>
              <a:ext uri="{FF2B5EF4-FFF2-40B4-BE49-F238E27FC236}">
                <a16:creationId xmlns:a16="http://schemas.microsoft.com/office/drawing/2014/main" id="{0B3BFD6C-CB4E-41B5-B40B-A1B6CDA2CBFF}"/>
              </a:ext>
            </a:extLst>
          </p:cNvPr>
          <p:cNvSpPr/>
          <p:nvPr/>
        </p:nvSpPr>
        <p:spPr>
          <a:xfrm>
            <a:off x="671206" y="5961711"/>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3" name="Oval 12">
            <a:extLst>
              <a:ext uri="{FF2B5EF4-FFF2-40B4-BE49-F238E27FC236}">
                <a16:creationId xmlns:a16="http://schemas.microsoft.com/office/drawing/2014/main" id="{499D7CA4-FF9E-4E98-8A03-56BA05394442}"/>
              </a:ext>
            </a:extLst>
          </p:cNvPr>
          <p:cNvSpPr/>
          <p:nvPr/>
        </p:nvSpPr>
        <p:spPr>
          <a:xfrm>
            <a:off x="1516398" y="441691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Z1</a:t>
            </a:r>
          </a:p>
        </p:txBody>
      </p:sp>
      <p:sp>
        <p:nvSpPr>
          <p:cNvPr id="14" name="Oval 13">
            <a:extLst>
              <a:ext uri="{FF2B5EF4-FFF2-40B4-BE49-F238E27FC236}">
                <a16:creationId xmlns:a16="http://schemas.microsoft.com/office/drawing/2014/main" id="{0DD99E30-99AF-4936-A7C0-C5A5A6C3CBA2}"/>
              </a:ext>
            </a:extLst>
          </p:cNvPr>
          <p:cNvSpPr/>
          <p:nvPr/>
        </p:nvSpPr>
        <p:spPr>
          <a:xfrm>
            <a:off x="1516397" y="5182593"/>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Z2</a:t>
            </a:r>
          </a:p>
        </p:txBody>
      </p:sp>
      <p:sp>
        <p:nvSpPr>
          <p:cNvPr id="15" name="Oval 14">
            <a:extLst>
              <a:ext uri="{FF2B5EF4-FFF2-40B4-BE49-F238E27FC236}">
                <a16:creationId xmlns:a16="http://schemas.microsoft.com/office/drawing/2014/main" id="{E9F83D39-63F0-48F5-8755-63BE937FEA5B}"/>
              </a:ext>
            </a:extLst>
          </p:cNvPr>
          <p:cNvSpPr/>
          <p:nvPr/>
        </p:nvSpPr>
        <p:spPr>
          <a:xfrm>
            <a:off x="1516396" y="5961711"/>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Z3</a:t>
            </a:r>
          </a:p>
        </p:txBody>
      </p:sp>
      <p:sp>
        <p:nvSpPr>
          <p:cNvPr id="16" name="Oval 15">
            <a:extLst>
              <a:ext uri="{FF2B5EF4-FFF2-40B4-BE49-F238E27FC236}">
                <a16:creationId xmlns:a16="http://schemas.microsoft.com/office/drawing/2014/main" id="{18CC370E-F3EF-4F0A-A60F-54429CE58FEF}"/>
              </a:ext>
            </a:extLst>
          </p:cNvPr>
          <p:cNvSpPr/>
          <p:nvPr/>
        </p:nvSpPr>
        <p:spPr>
          <a:xfrm>
            <a:off x="2361586" y="441691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7" name="Oval 16">
            <a:extLst>
              <a:ext uri="{FF2B5EF4-FFF2-40B4-BE49-F238E27FC236}">
                <a16:creationId xmlns:a16="http://schemas.microsoft.com/office/drawing/2014/main" id="{DDFF51A3-0375-4901-8481-44008F29BBE9}"/>
              </a:ext>
            </a:extLst>
          </p:cNvPr>
          <p:cNvSpPr/>
          <p:nvPr/>
        </p:nvSpPr>
        <p:spPr>
          <a:xfrm>
            <a:off x="2361585" y="5182593"/>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a:t>
            </a:r>
          </a:p>
        </p:txBody>
      </p:sp>
      <p:cxnSp>
        <p:nvCxnSpPr>
          <p:cNvPr id="18" name="Straight Arrow Connector 17">
            <a:extLst>
              <a:ext uri="{FF2B5EF4-FFF2-40B4-BE49-F238E27FC236}">
                <a16:creationId xmlns:a16="http://schemas.microsoft.com/office/drawing/2014/main" id="{3549B2C6-ECB5-40E4-A935-20E7AEAEE599}"/>
              </a:ext>
            </a:extLst>
          </p:cNvPr>
          <p:cNvCxnSpPr/>
          <p:nvPr/>
        </p:nvCxnSpPr>
        <p:spPr>
          <a:xfrm>
            <a:off x="2565866" y="6262990"/>
            <a:ext cx="99222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2593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4.2.C </a:t>
            </a:r>
            <a:r>
              <a:rPr lang="en-US" sz="4400" b="0" i="0" dirty="0">
                <a:solidFill>
                  <a:srgbClr val="000000"/>
                </a:solidFill>
                <a:effectLst/>
                <a:latin typeface="-apple-system"/>
              </a:rPr>
              <a:t>Perception with Graphical Models</a:t>
            </a:r>
          </a:p>
        </p:txBody>
      </p:sp>
      <p:sp>
        <p:nvSpPr>
          <p:cNvPr id="99" name="CustomShape 3"/>
          <p:cNvSpPr/>
          <p:nvPr/>
        </p:nvSpPr>
        <p:spPr>
          <a:xfrm>
            <a:off x="838080" y="1831764"/>
            <a:ext cx="8091910" cy="119887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dirty="0"/>
              <a:t>Given the DBN from the textbook,</a:t>
            </a:r>
          </a:p>
          <a:p>
            <a:pPr marL="342900" indent="-342900">
              <a:buFont typeface="Arial" panose="020B0604020202020204" pitchFamily="34" charset="0"/>
              <a:buChar char="•"/>
            </a:pPr>
            <a:r>
              <a:rPr lang="en-US" dirty="0"/>
              <a:t>If the actions and the measurements are unknown, but the trajectory of the states is known, what does the factor graph look like? Do you observe any direct findings from the factor graph?</a:t>
            </a:r>
          </a:p>
        </p:txBody>
      </p:sp>
      <p:sp>
        <p:nvSpPr>
          <p:cNvPr id="100"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6" name="CustomShape 4">
            <a:extLst>
              <a:ext uri="{FF2B5EF4-FFF2-40B4-BE49-F238E27FC236}">
                <a16:creationId xmlns:a16="http://schemas.microsoft.com/office/drawing/2014/main" id="{52F6DCC7-7D71-47D5-901F-8AC773B8DFFB}"/>
              </a:ext>
            </a:extLst>
          </p:cNvPr>
          <p:cNvSpPr/>
          <p:nvPr/>
        </p:nvSpPr>
        <p:spPr>
          <a:xfrm>
            <a:off x="1692000" y="2743912"/>
            <a:ext cx="184320" cy="369000"/>
          </a:xfrm>
          <a:prstGeom prst="rect">
            <a:avLst/>
          </a:prstGeom>
          <a:noFill/>
          <a:ln>
            <a:noFill/>
          </a:ln>
        </p:spPr>
        <p:style>
          <a:lnRef idx="0">
            <a:scrgbClr r="0" g="0" b="0"/>
          </a:lnRef>
          <a:fillRef idx="0">
            <a:scrgbClr r="0" g="0" b="0"/>
          </a:fillRef>
          <a:effectRef idx="0">
            <a:scrgbClr r="0" g="0" b="0"/>
          </a:effectRef>
          <a:fontRef idx="minor"/>
        </p:style>
      </p:sp>
      <p:sp>
        <p:nvSpPr>
          <p:cNvPr id="7" name="AutoShape 2">
            <a:extLst>
              <a:ext uri="{FF2B5EF4-FFF2-40B4-BE49-F238E27FC236}">
                <a16:creationId xmlns:a16="http://schemas.microsoft.com/office/drawing/2014/main" id="{E448E4CB-6D08-4366-ADCE-1F295CF410F9}"/>
              </a:ext>
            </a:extLst>
          </p:cNvPr>
          <p:cNvSpPr>
            <a:spLocks noChangeAspect="1" noChangeArrowheads="1"/>
          </p:cNvSpPr>
          <p:nvPr/>
        </p:nvSpPr>
        <p:spPr bwMode="auto">
          <a:xfrm>
            <a:off x="5943599" y="3266871"/>
            <a:ext cx="2986391" cy="29863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BDBB48BD-8822-4EAB-9F94-ABC47EC26C5F}"/>
              </a:ext>
            </a:extLst>
          </p:cNvPr>
          <p:cNvPicPr>
            <a:picLocks noChangeAspect="1"/>
          </p:cNvPicPr>
          <p:nvPr/>
        </p:nvPicPr>
        <p:blipFill rotWithShape="1">
          <a:blip r:embed="rId2"/>
          <a:srcRect t="1886" r="47465" b="19337"/>
          <a:stretch/>
        </p:blipFill>
        <p:spPr>
          <a:xfrm>
            <a:off x="8798465" y="1361871"/>
            <a:ext cx="2986391" cy="2708651"/>
          </a:xfrm>
          <a:prstGeom prst="rect">
            <a:avLst/>
          </a:prstGeom>
        </p:spPr>
      </p:pic>
      <p:sp>
        <p:nvSpPr>
          <p:cNvPr id="9" name="Oval 8">
            <a:extLst>
              <a:ext uri="{FF2B5EF4-FFF2-40B4-BE49-F238E27FC236}">
                <a16:creationId xmlns:a16="http://schemas.microsoft.com/office/drawing/2014/main" id="{8D3B95EC-415C-42F9-B2A5-46FF8CA6EE82}"/>
              </a:ext>
            </a:extLst>
          </p:cNvPr>
          <p:cNvSpPr/>
          <p:nvPr/>
        </p:nvSpPr>
        <p:spPr>
          <a:xfrm>
            <a:off x="671208" y="4407187"/>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10" name="TextShape 2">
            <a:extLst>
              <a:ext uri="{FF2B5EF4-FFF2-40B4-BE49-F238E27FC236}">
                <a16:creationId xmlns:a16="http://schemas.microsoft.com/office/drawing/2014/main" id="{267FB2AB-EE2B-42D6-84DE-EA1EC0A29F66}"/>
              </a:ext>
            </a:extLst>
          </p:cNvPr>
          <p:cNvSpPr txBox="1"/>
          <p:nvPr/>
        </p:nvSpPr>
        <p:spPr>
          <a:xfrm>
            <a:off x="1017782" y="3179876"/>
            <a:ext cx="6144278" cy="921876"/>
          </a:xfrm>
          <a:prstGeom prst="rect">
            <a:avLst/>
          </a:prstGeom>
          <a:noFill/>
          <a:ln>
            <a:noFill/>
          </a:ln>
        </p:spPr>
        <p:txBody>
          <a:bodyPr>
            <a:normAutofit fontScale="85000" lnSpcReduction="10000"/>
          </a:bodyPr>
          <a:lstStyle/>
          <a:p>
            <a:pPr>
              <a:lnSpc>
                <a:spcPct val="90000"/>
              </a:lnSpc>
              <a:spcBef>
                <a:spcPts val="1001"/>
              </a:spcBef>
              <a:tabLst>
                <a:tab pos="0" algn="l"/>
              </a:tabLst>
            </a:pPr>
            <a:r>
              <a:rPr lang="en-US" sz="1800" b="0" strike="noStrike" spc="-1" dirty="0">
                <a:solidFill>
                  <a:srgbClr val="808080"/>
                </a:solidFill>
                <a:latin typeface="Calibri"/>
              </a:rPr>
              <a:t>&lt;Create the factor graph here. Replace the text here with your observation &gt;</a:t>
            </a:r>
          </a:p>
          <a:p>
            <a:pPr>
              <a:lnSpc>
                <a:spcPct val="90000"/>
              </a:lnSpc>
              <a:spcBef>
                <a:spcPts val="1001"/>
              </a:spcBef>
              <a:tabLst>
                <a:tab pos="0" algn="l"/>
              </a:tabLst>
            </a:pPr>
            <a:r>
              <a:rPr lang="en-US" spc="-1" dirty="0">
                <a:solidFill>
                  <a:srgbClr val="808080"/>
                </a:solidFill>
                <a:latin typeface="Calibri"/>
              </a:rPr>
              <a:t>&lt;All the variables are provided, please use only ones which are necessary. Connect them using an arrow line[provided in shapes]&gt;</a:t>
            </a:r>
            <a:endParaRPr lang="en-US" sz="1800" b="0" strike="noStrike" spc="-1" dirty="0">
              <a:solidFill>
                <a:srgbClr val="000000"/>
              </a:solidFill>
              <a:latin typeface="Calibri"/>
            </a:endParaRPr>
          </a:p>
        </p:txBody>
      </p:sp>
      <p:sp>
        <p:nvSpPr>
          <p:cNvPr id="11" name="Oval 10">
            <a:extLst>
              <a:ext uri="{FF2B5EF4-FFF2-40B4-BE49-F238E27FC236}">
                <a16:creationId xmlns:a16="http://schemas.microsoft.com/office/drawing/2014/main" id="{559D9B59-6D7E-4F27-886D-08CEDF46E35A}"/>
              </a:ext>
            </a:extLst>
          </p:cNvPr>
          <p:cNvSpPr/>
          <p:nvPr/>
        </p:nvSpPr>
        <p:spPr>
          <a:xfrm>
            <a:off x="671207" y="517286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12" name="Oval 11">
            <a:extLst>
              <a:ext uri="{FF2B5EF4-FFF2-40B4-BE49-F238E27FC236}">
                <a16:creationId xmlns:a16="http://schemas.microsoft.com/office/drawing/2014/main" id="{D69A6828-C520-45D8-A510-63DD9BCE37A4}"/>
              </a:ext>
            </a:extLst>
          </p:cNvPr>
          <p:cNvSpPr/>
          <p:nvPr/>
        </p:nvSpPr>
        <p:spPr>
          <a:xfrm>
            <a:off x="671206" y="5951983"/>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3" name="Oval 12">
            <a:extLst>
              <a:ext uri="{FF2B5EF4-FFF2-40B4-BE49-F238E27FC236}">
                <a16:creationId xmlns:a16="http://schemas.microsoft.com/office/drawing/2014/main" id="{087EEB7E-6F4C-47BA-8E5C-C0E938916675}"/>
              </a:ext>
            </a:extLst>
          </p:cNvPr>
          <p:cNvSpPr/>
          <p:nvPr/>
        </p:nvSpPr>
        <p:spPr>
          <a:xfrm>
            <a:off x="1516398" y="4407187"/>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Z1</a:t>
            </a:r>
          </a:p>
        </p:txBody>
      </p:sp>
      <p:sp>
        <p:nvSpPr>
          <p:cNvPr id="14" name="Oval 13">
            <a:extLst>
              <a:ext uri="{FF2B5EF4-FFF2-40B4-BE49-F238E27FC236}">
                <a16:creationId xmlns:a16="http://schemas.microsoft.com/office/drawing/2014/main" id="{80885A11-6CBF-4AE4-80AB-A6BC0BBD8C88}"/>
              </a:ext>
            </a:extLst>
          </p:cNvPr>
          <p:cNvSpPr/>
          <p:nvPr/>
        </p:nvSpPr>
        <p:spPr>
          <a:xfrm>
            <a:off x="1516397" y="517286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Z2</a:t>
            </a:r>
          </a:p>
        </p:txBody>
      </p:sp>
      <p:sp>
        <p:nvSpPr>
          <p:cNvPr id="15" name="Oval 14">
            <a:extLst>
              <a:ext uri="{FF2B5EF4-FFF2-40B4-BE49-F238E27FC236}">
                <a16:creationId xmlns:a16="http://schemas.microsoft.com/office/drawing/2014/main" id="{BD0E8335-D3A5-4FC0-90F8-DB0C8E4A1C1B}"/>
              </a:ext>
            </a:extLst>
          </p:cNvPr>
          <p:cNvSpPr/>
          <p:nvPr/>
        </p:nvSpPr>
        <p:spPr>
          <a:xfrm>
            <a:off x="1516396" y="5951983"/>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Z3</a:t>
            </a:r>
          </a:p>
        </p:txBody>
      </p:sp>
      <p:sp>
        <p:nvSpPr>
          <p:cNvPr id="16" name="Oval 15">
            <a:extLst>
              <a:ext uri="{FF2B5EF4-FFF2-40B4-BE49-F238E27FC236}">
                <a16:creationId xmlns:a16="http://schemas.microsoft.com/office/drawing/2014/main" id="{759DF910-92F1-4ACB-ACE9-9B9751DF8FB8}"/>
              </a:ext>
            </a:extLst>
          </p:cNvPr>
          <p:cNvSpPr/>
          <p:nvPr/>
        </p:nvSpPr>
        <p:spPr>
          <a:xfrm>
            <a:off x="2361586" y="4407187"/>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7" name="Oval 16">
            <a:extLst>
              <a:ext uri="{FF2B5EF4-FFF2-40B4-BE49-F238E27FC236}">
                <a16:creationId xmlns:a16="http://schemas.microsoft.com/office/drawing/2014/main" id="{66CB4BD7-0C5E-4559-A339-B6B7C25D7A17}"/>
              </a:ext>
            </a:extLst>
          </p:cNvPr>
          <p:cNvSpPr/>
          <p:nvPr/>
        </p:nvSpPr>
        <p:spPr>
          <a:xfrm>
            <a:off x="2361585" y="517286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a:t>
            </a:r>
          </a:p>
        </p:txBody>
      </p:sp>
      <p:cxnSp>
        <p:nvCxnSpPr>
          <p:cNvPr id="18" name="Straight Arrow Connector 17">
            <a:extLst>
              <a:ext uri="{FF2B5EF4-FFF2-40B4-BE49-F238E27FC236}">
                <a16:creationId xmlns:a16="http://schemas.microsoft.com/office/drawing/2014/main" id="{F6B2C60B-B959-47B4-8A27-196D22BB8546}"/>
              </a:ext>
            </a:extLst>
          </p:cNvPr>
          <p:cNvCxnSpPr/>
          <p:nvPr/>
        </p:nvCxnSpPr>
        <p:spPr>
          <a:xfrm>
            <a:off x="2565866" y="6253262"/>
            <a:ext cx="99222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0474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4.3 </a:t>
            </a:r>
            <a:r>
              <a:rPr lang="en-US" sz="4400" b="0" i="0" dirty="0">
                <a:solidFill>
                  <a:srgbClr val="000000"/>
                </a:solidFill>
                <a:effectLst/>
                <a:latin typeface="-apple-system"/>
              </a:rPr>
              <a:t>Perception with Graphical Models</a:t>
            </a:r>
          </a:p>
        </p:txBody>
      </p:sp>
      <p:sp>
        <p:nvSpPr>
          <p:cNvPr id="98" name="TextShape 2"/>
          <p:cNvSpPr txBox="1"/>
          <p:nvPr/>
        </p:nvSpPr>
        <p:spPr>
          <a:xfrm>
            <a:off x="836579" y="2568960"/>
            <a:ext cx="6819089" cy="2324053"/>
          </a:xfrm>
          <a:prstGeom prst="rect">
            <a:avLst/>
          </a:prstGeom>
          <a:noFill/>
          <a:ln>
            <a:noFill/>
          </a:ln>
        </p:spPr>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&lt;Insert the plot here, replace this text&gt;</a:t>
            </a:r>
            <a:endParaRPr lang="en-US" sz="1800" b="0" strike="noStrike" spc="-1" dirty="0">
              <a:solidFill>
                <a:srgbClr val="000000"/>
              </a:solidFill>
              <a:latin typeface="Calibri"/>
            </a:endParaRPr>
          </a:p>
        </p:txBody>
      </p:sp>
      <p:sp>
        <p:nvSpPr>
          <p:cNvPr id="99" name="CustomShape 3"/>
          <p:cNvSpPr/>
          <p:nvPr/>
        </p:nvSpPr>
        <p:spPr>
          <a:xfrm>
            <a:off x="836579" y="1690560"/>
            <a:ext cx="9406647"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b="0" i="0" dirty="0">
                <a:solidFill>
                  <a:srgbClr val="333333"/>
                </a:solidFill>
                <a:effectLst/>
                <a:latin typeface="-apple-system"/>
              </a:rPr>
              <a:t>Please plot the graph from the coding section (2.4) which compares the time complexity of Naïve MPE implementations vs GTSAM implementation </a:t>
            </a:r>
            <a:endParaRPr lang="en-US" dirty="0"/>
          </a:p>
        </p:txBody>
      </p:sp>
      <p:sp>
        <p:nvSpPr>
          <p:cNvPr id="100"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6" name="CustomShape 3">
            <a:extLst>
              <a:ext uri="{FF2B5EF4-FFF2-40B4-BE49-F238E27FC236}">
                <a16:creationId xmlns:a16="http://schemas.microsoft.com/office/drawing/2014/main" id="{7EE4ED4E-60EF-4588-A779-A5FCF3DAFF18}"/>
              </a:ext>
            </a:extLst>
          </p:cNvPr>
          <p:cNvSpPr/>
          <p:nvPr/>
        </p:nvSpPr>
        <p:spPr>
          <a:xfrm>
            <a:off x="836578" y="5425590"/>
            <a:ext cx="10155677"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dirty="0"/>
              <a:t>What is the time complexity of MPE when enumerating over an N different number of states?</a:t>
            </a:r>
          </a:p>
        </p:txBody>
      </p:sp>
      <p:sp>
        <p:nvSpPr>
          <p:cNvPr id="7" name="TextShape 2">
            <a:extLst>
              <a:ext uri="{FF2B5EF4-FFF2-40B4-BE49-F238E27FC236}">
                <a16:creationId xmlns:a16="http://schemas.microsoft.com/office/drawing/2014/main" id="{A7AACE8A-B5F1-4C86-8461-1EECF00338DE}"/>
              </a:ext>
            </a:extLst>
          </p:cNvPr>
          <p:cNvSpPr txBox="1"/>
          <p:nvPr/>
        </p:nvSpPr>
        <p:spPr>
          <a:xfrm>
            <a:off x="836578" y="5863728"/>
            <a:ext cx="9630384" cy="794453"/>
          </a:xfrm>
          <a:prstGeom prst="rect">
            <a:avLst/>
          </a:prstGeom>
          <a:noFill/>
          <a:ln>
            <a:noFill/>
          </a:ln>
        </p:spPr>
        <p:txBody>
          <a:bodyPr>
            <a:normAutofit/>
          </a:bodyPr>
          <a:lstStyle/>
          <a:p>
            <a:pPr>
              <a:lnSpc>
                <a:spcPct val="90000"/>
              </a:lnSpc>
              <a:spcBef>
                <a:spcPts val="1001"/>
              </a:spcBef>
              <a:tabLst>
                <a:tab pos="0" algn="l"/>
              </a:tabLst>
            </a:pPr>
            <a:r>
              <a:rPr lang="en-US" spc="-1" dirty="0">
                <a:solidFill>
                  <a:srgbClr val="808080"/>
                </a:solidFill>
                <a:latin typeface="Calibri"/>
              </a:rPr>
              <a:t>&lt;Replace the text with the right answer from following options&gt;</a:t>
            </a:r>
          </a:p>
          <a:p>
            <a:pPr>
              <a:lnSpc>
                <a:spcPct val="90000"/>
              </a:lnSpc>
              <a:tabLst>
                <a:tab pos="0" algn="l"/>
              </a:tabLst>
            </a:pPr>
            <a:r>
              <a:rPr lang="en-US" spc="-1" dirty="0">
                <a:solidFill>
                  <a:srgbClr val="808080"/>
                </a:solidFill>
                <a:latin typeface="Calibri"/>
              </a:rPr>
              <a:t>  ● Linear(</a:t>
            </a:r>
            <a:r>
              <a:rPr lang="en-US" spc="-1" dirty="0" err="1">
                <a:solidFill>
                  <a:srgbClr val="808080"/>
                </a:solidFill>
                <a:latin typeface="Calibri"/>
              </a:rPr>
              <a:t>ax+c</a:t>
            </a:r>
            <a:r>
              <a:rPr lang="en-US" spc="-1" dirty="0">
                <a:solidFill>
                  <a:srgbClr val="808080"/>
                </a:solidFill>
                <a:latin typeface="Calibri"/>
              </a:rPr>
              <a:t>)      ● Cubic(ax</a:t>
            </a:r>
            <a:r>
              <a:rPr lang="en-US" spc="-1" baseline="30000" dirty="0">
                <a:solidFill>
                  <a:srgbClr val="808080"/>
                </a:solidFill>
                <a:latin typeface="Calibri"/>
              </a:rPr>
              <a:t>3</a:t>
            </a:r>
            <a:r>
              <a:rPr lang="en-US" spc="-1" dirty="0">
                <a:solidFill>
                  <a:srgbClr val="808080"/>
                </a:solidFill>
                <a:latin typeface="Calibri"/>
              </a:rPr>
              <a:t>+c)     ● Quintic(ax</a:t>
            </a:r>
            <a:r>
              <a:rPr lang="en-US" spc="-1" baseline="30000" dirty="0">
                <a:solidFill>
                  <a:srgbClr val="808080"/>
                </a:solidFill>
                <a:latin typeface="Calibri"/>
              </a:rPr>
              <a:t>5</a:t>
            </a:r>
            <a:r>
              <a:rPr lang="en-US" spc="-1" dirty="0">
                <a:solidFill>
                  <a:srgbClr val="808080"/>
                </a:solidFill>
                <a:latin typeface="Calibri"/>
              </a:rPr>
              <a:t>+c)   ● Exponential(</a:t>
            </a:r>
            <a:r>
              <a:rPr lang="en-US" spc="-1" dirty="0" err="1">
                <a:solidFill>
                  <a:srgbClr val="808080"/>
                </a:solidFill>
                <a:latin typeface="Calibri"/>
              </a:rPr>
              <a:t>e</a:t>
            </a:r>
            <a:r>
              <a:rPr lang="en-US" spc="-1" baseline="30000" dirty="0" err="1">
                <a:solidFill>
                  <a:srgbClr val="808080"/>
                </a:solidFill>
                <a:latin typeface="Calibri"/>
              </a:rPr>
              <a:t>x</a:t>
            </a:r>
            <a:r>
              <a:rPr lang="en-US" spc="-1" dirty="0" err="1">
                <a:solidFill>
                  <a:srgbClr val="808080"/>
                </a:solidFill>
                <a:latin typeface="Calibri"/>
              </a:rPr>
              <a:t>+c</a:t>
            </a:r>
            <a:r>
              <a:rPr lang="en-US" spc="-1" dirty="0">
                <a:solidFill>
                  <a:srgbClr val="808080"/>
                </a:solidFill>
                <a:latin typeface="Calibri"/>
              </a:rPr>
              <a:t>) </a:t>
            </a:r>
          </a:p>
        </p:txBody>
      </p:sp>
    </p:spTree>
    <p:extLst>
      <p:ext uri="{BB962C8B-B14F-4D97-AF65-F5344CB8AC3E}">
        <p14:creationId xmlns:p14="http://schemas.microsoft.com/office/powerpoint/2010/main" val="226608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5. Markov Decision Process</a:t>
            </a:r>
            <a:endParaRPr lang="en-US" sz="4400" b="0" strike="noStrike" spc="-1" dirty="0">
              <a:solidFill>
                <a:srgbClr val="000000"/>
              </a:solidFill>
              <a:latin typeface="Calibri"/>
            </a:endParaRPr>
          </a:p>
        </p:txBody>
      </p:sp>
      <p:sp>
        <p:nvSpPr>
          <p:cNvPr id="110" name="TextShape 2"/>
          <p:cNvSpPr txBox="1"/>
          <p:nvPr/>
        </p:nvSpPr>
        <p:spPr>
          <a:xfrm>
            <a:off x="838080" y="2506680"/>
            <a:ext cx="7809809" cy="2113958"/>
          </a:xfrm>
          <a:prstGeom prst="rect">
            <a:avLst/>
          </a:prstGeom>
          <a:noFill/>
          <a:ln>
            <a:noFill/>
          </a:ln>
        </p:spPr>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in this textbox, replace this text&gt;</a:t>
            </a:r>
            <a:endParaRPr lang="en-US" sz="1800" b="0" strike="noStrike" spc="-1" dirty="0">
              <a:solidFill>
                <a:srgbClr val="000000"/>
              </a:solidFill>
              <a:latin typeface="Calibri"/>
            </a:endParaRPr>
          </a:p>
        </p:txBody>
      </p:sp>
      <p:sp>
        <p:nvSpPr>
          <p:cNvPr id="111" name="CustomShape 3"/>
          <p:cNvSpPr/>
          <p:nvPr/>
        </p:nvSpPr>
        <p:spPr>
          <a:xfrm>
            <a:off x="838080" y="1690560"/>
            <a:ext cx="10515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dirty="0"/>
              <a:t>What is roll out? What is roll-out reward?</a:t>
            </a:r>
          </a:p>
        </p:txBody>
      </p:sp>
      <p:sp>
        <p:nvSpPr>
          <p:cNvPr id="112"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5. Markov Decision Process</a:t>
            </a:r>
            <a:endParaRPr lang="en-US" sz="4400" b="0" strike="noStrike" spc="-1" dirty="0">
              <a:solidFill>
                <a:srgbClr val="000000"/>
              </a:solidFill>
              <a:latin typeface="Calibri"/>
            </a:endParaRPr>
          </a:p>
        </p:txBody>
      </p:sp>
      <p:sp>
        <p:nvSpPr>
          <p:cNvPr id="110" name="TextShape 2"/>
          <p:cNvSpPr txBox="1"/>
          <p:nvPr/>
        </p:nvSpPr>
        <p:spPr>
          <a:xfrm>
            <a:off x="838080" y="2506680"/>
            <a:ext cx="7809809" cy="2113958"/>
          </a:xfrm>
          <a:prstGeom prst="rect">
            <a:avLst/>
          </a:prstGeom>
          <a:noFill/>
          <a:ln>
            <a:noFill/>
          </a:ln>
        </p:spPr>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in this textbox, replace this text&gt;</a:t>
            </a:r>
            <a:endParaRPr lang="en-US" sz="1800" b="0" strike="noStrike" spc="-1" dirty="0">
              <a:solidFill>
                <a:srgbClr val="000000"/>
              </a:solidFill>
              <a:latin typeface="Calibri"/>
            </a:endParaRPr>
          </a:p>
        </p:txBody>
      </p:sp>
      <p:sp>
        <p:nvSpPr>
          <p:cNvPr id="111" name="CustomShape 3"/>
          <p:cNvSpPr/>
          <p:nvPr/>
        </p:nvSpPr>
        <p:spPr>
          <a:xfrm>
            <a:off x="838080" y="1690560"/>
            <a:ext cx="1051524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dirty="0"/>
              <a:t>Compare two control tapes provided in the code and provide your findings on how to create an optimal one.</a:t>
            </a:r>
          </a:p>
        </p:txBody>
      </p:sp>
      <p:sp>
        <p:nvSpPr>
          <p:cNvPr id="112"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81902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36540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6. Feedback</a:t>
            </a:r>
            <a:endParaRPr lang="en-US" sz="4400" b="0" strike="noStrike" spc="-1">
              <a:solidFill>
                <a:srgbClr val="000000"/>
              </a:solidFill>
              <a:latin typeface="Calibri"/>
            </a:endParaRPr>
          </a:p>
        </p:txBody>
      </p:sp>
      <p:sp>
        <p:nvSpPr>
          <p:cNvPr id="114" name="TextShape 2"/>
          <p:cNvSpPr txBox="1"/>
          <p:nvPr/>
        </p:nvSpPr>
        <p:spPr>
          <a:xfrm>
            <a:off x="838080" y="2507040"/>
            <a:ext cx="10515240" cy="4350960"/>
          </a:xfrm>
          <a:prstGeom prst="rect">
            <a:avLst/>
          </a:prstGeom>
          <a:noFill/>
          <a:ln>
            <a:noFill/>
          </a:ln>
        </p:spPr>
        <p:txBody>
          <a:bodyPr>
            <a:normAutofit/>
          </a:bodyPr>
          <a:lstStyle/>
          <a:p>
            <a:pPr>
              <a:lnSpc>
                <a:spcPct val="90000"/>
              </a:lnSpc>
              <a:spcBef>
                <a:spcPts val="1001"/>
              </a:spcBef>
              <a:tabLst>
                <a:tab pos="0" algn="l"/>
              </a:tabLst>
            </a:pPr>
            <a:r>
              <a:rPr lang="en-US" sz="1800" b="0" strike="noStrike" spc="-1">
                <a:solidFill>
                  <a:srgbClr val="808080"/>
                </a:solidFill>
                <a:latin typeface="Calibri"/>
              </a:rPr>
              <a:t>&lt;Put your answer in this textbox, replace this text&gt;</a:t>
            </a:r>
            <a:endParaRPr lang="en-US" sz="1800" b="0" strike="noStrike" spc="-1">
              <a:solidFill>
                <a:srgbClr val="000000"/>
              </a:solidFill>
              <a:latin typeface="Calibri"/>
            </a:endParaRPr>
          </a:p>
        </p:txBody>
      </p:sp>
      <p:sp>
        <p:nvSpPr>
          <p:cNvPr id="115" name="CustomShape 3"/>
          <p:cNvSpPr/>
          <p:nvPr/>
        </p:nvSpPr>
        <p:spPr>
          <a:xfrm>
            <a:off x="838080" y="1690920"/>
            <a:ext cx="1051524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Calibri"/>
              </a:rPr>
              <a:t>Please provide feedback on the coding portion of the project. How did it help your understanding of the material? Is there anything that you think could have been made more clear?</a:t>
            </a:r>
            <a:endParaRPr lang="en-US" sz="1800" b="0" strike="noStrike" spc="-1" dirty="0">
              <a:latin typeface="Arial"/>
            </a:endParaRPr>
          </a:p>
        </p:txBody>
      </p:sp>
      <p:sp>
        <p:nvSpPr>
          <p:cNvPr id="116" name="CustomShape 4"/>
          <p:cNvSpPr/>
          <p:nvPr/>
        </p:nvSpPr>
        <p:spPr>
          <a:xfrm>
            <a:off x="1692000" y="2754000"/>
            <a:ext cx="184320" cy="36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1.1 </a:t>
            </a:r>
            <a:r>
              <a:rPr lang="en-US" sz="4400" b="0" i="0" dirty="0">
                <a:solidFill>
                  <a:srgbClr val="000000"/>
                </a:solidFill>
                <a:effectLst/>
                <a:latin typeface="-apple-system"/>
              </a:rPr>
              <a:t>State Abstractions</a:t>
            </a:r>
          </a:p>
        </p:txBody>
      </p:sp>
      <p:sp>
        <p:nvSpPr>
          <p:cNvPr id="86" name="CustomShape 3"/>
          <p:cNvSpPr/>
          <p:nvPr/>
        </p:nvSpPr>
        <p:spPr>
          <a:xfrm>
            <a:off x="711620" y="1690200"/>
            <a:ext cx="10515240" cy="34148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dirty="0"/>
              <a:t>Is the following method used a Bayesian or Frequentist approach?</a:t>
            </a:r>
          </a:p>
          <a:p>
            <a:endParaRPr lang="en-US" dirty="0"/>
          </a:p>
          <a:p>
            <a:pPr marL="800100" lvl="1" indent="-342900">
              <a:buFont typeface="+mj-lt"/>
              <a:buAutoNum type="alphaLcParenR"/>
            </a:pPr>
            <a:r>
              <a:rPr lang="en-US" dirty="0"/>
              <a:t>Finding probability of getting a one after rolling dice 1000 times </a:t>
            </a:r>
          </a:p>
          <a:p>
            <a:pPr marL="800100" lvl="1" indent="-342900">
              <a:buFont typeface="+mj-lt"/>
              <a:buAutoNum type="alphaLcParenR"/>
            </a:pPr>
            <a:endParaRPr lang="en-US" dirty="0"/>
          </a:p>
          <a:p>
            <a:pPr marL="800100" lvl="1" indent="-342900">
              <a:buFont typeface="+mj-lt"/>
              <a:buAutoNum type="alphaLcParenR"/>
            </a:pPr>
            <a:endParaRPr lang="en-US" dirty="0"/>
          </a:p>
          <a:p>
            <a:pPr marL="800100" lvl="1" indent="-342900">
              <a:buFont typeface="+mj-lt"/>
              <a:buAutoNum type="alphaLcParenR"/>
            </a:pPr>
            <a:endParaRPr lang="en-US" dirty="0"/>
          </a:p>
          <a:p>
            <a:pPr marL="800100" lvl="1" indent="-342900">
              <a:buFont typeface="+mj-lt"/>
              <a:buAutoNum type="alphaLcParenR"/>
            </a:pPr>
            <a:r>
              <a:rPr lang="en-US" dirty="0"/>
              <a:t>Finding probability of getting A in CS 3630 next semester</a:t>
            </a:r>
          </a:p>
          <a:p>
            <a:pPr marL="800100" lvl="1" indent="-342900">
              <a:buFont typeface="+mj-lt"/>
              <a:buAutoNum type="alphaLcParenR"/>
            </a:pPr>
            <a:endParaRPr lang="en-US" dirty="0"/>
          </a:p>
          <a:p>
            <a:pPr marL="800100" lvl="1" indent="-342900">
              <a:buFont typeface="+mj-lt"/>
              <a:buAutoNum type="alphaLcParenR"/>
            </a:pPr>
            <a:endParaRPr lang="en-US" dirty="0"/>
          </a:p>
          <a:p>
            <a:pPr marL="800100" lvl="1" indent="-342900">
              <a:buFont typeface="+mj-lt"/>
              <a:buAutoNum type="alphaLcParenR"/>
            </a:pPr>
            <a:endParaRPr lang="en-US" dirty="0"/>
          </a:p>
          <a:p>
            <a:pPr marL="800100" lvl="1" indent="-342900">
              <a:buFont typeface="+mj-lt"/>
              <a:buAutoNum type="alphaLcParenR"/>
            </a:pPr>
            <a:r>
              <a:rPr lang="en-US" dirty="0"/>
              <a:t>Finding the probability of Rafael Nadal winning the 21 grand slam titles</a:t>
            </a:r>
          </a:p>
          <a:p>
            <a:pPr>
              <a:lnSpc>
                <a:spcPct val="100000"/>
              </a:lnSpc>
            </a:pPr>
            <a:endParaRPr lang="en-US" dirty="0"/>
          </a:p>
        </p:txBody>
      </p:sp>
      <p:sp>
        <p:nvSpPr>
          <p:cNvPr id="87" name="CustomShape 4"/>
          <p:cNvSpPr/>
          <p:nvPr/>
        </p:nvSpPr>
        <p:spPr>
          <a:xfrm>
            <a:off x="1480465" y="2634613"/>
            <a:ext cx="5257440" cy="508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here, replace this text&gt;</a:t>
            </a:r>
            <a:endParaRPr lang="en-US" sz="1800" b="0" strike="noStrike" spc="-1" dirty="0">
              <a:latin typeface="Arial"/>
            </a:endParaRPr>
          </a:p>
          <a:p>
            <a:pPr>
              <a:lnSpc>
                <a:spcPct val="90000"/>
              </a:lnSpc>
              <a:spcBef>
                <a:spcPts val="1001"/>
              </a:spcBef>
              <a:tabLst>
                <a:tab pos="0" algn="l"/>
              </a:tabLst>
            </a:pPr>
            <a:endParaRPr lang="en-US" sz="1800" b="0" strike="noStrike" spc="-1" dirty="0">
              <a:latin typeface="Arial"/>
            </a:endParaRPr>
          </a:p>
        </p:txBody>
      </p:sp>
      <p:sp>
        <p:nvSpPr>
          <p:cNvPr id="6" name="CustomShape 4">
            <a:extLst>
              <a:ext uri="{FF2B5EF4-FFF2-40B4-BE49-F238E27FC236}">
                <a16:creationId xmlns:a16="http://schemas.microsoft.com/office/drawing/2014/main" id="{B1D3FEFA-C2F7-48A6-9E2D-3AFEEC915172}"/>
              </a:ext>
            </a:extLst>
          </p:cNvPr>
          <p:cNvSpPr/>
          <p:nvPr/>
        </p:nvSpPr>
        <p:spPr>
          <a:xfrm>
            <a:off x="1480465" y="3714708"/>
            <a:ext cx="5257440" cy="508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here, replace this text&gt;</a:t>
            </a:r>
            <a:endParaRPr lang="en-US" sz="1800" b="0" strike="noStrike" spc="-1" dirty="0">
              <a:latin typeface="Arial"/>
            </a:endParaRPr>
          </a:p>
          <a:p>
            <a:pPr>
              <a:lnSpc>
                <a:spcPct val="90000"/>
              </a:lnSpc>
              <a:spcBef>
                <a:spcPts val="1001"/>
              </a:spcBef>
              <a:tabLst>
                <a:tab pos="0" algn="l"/>
              </a:tabLst>
            </a:pPr>
            <a:endParaRPr lang="en-US" sz="1800" b="0" strike="noStrike" spc="-1" dirty="0">
              <a:latin typeface="Arial"/>
            </a:endParaRPr>
          </a:p>
        </p:txBody>
      </p:sp>
      <p:sp>
        <p:nvSpPr>
          <p:cNvPr id="10" name="CustomShape 4">
            <a:extLst>
              <a:ext uri="{FF2B5EF4-FFF2-40B4-BE49-F238E27FC236}">
                <a16:creationId xmlns:a16="http://schemas.microsoft.com/office/drawing/2014/main" id="{CB9C5F8B-749E-425C-8879-8C8F9AED7BB4}"/>
              </a:ext>
            </a:extLst>
          </p:cNvPr>
          <p:cNvSpPr/>
          <p:nvPr/>
        </p:nvSpPr>
        <p:spPr>
          <a:xfrm>
            <a:off x="1480465" y="4913460"/>
            <a:ext cx="5257440" cy="508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here, replace this text&gt;</a:t>
            </a:r>
            <a:endParaRPr lang="en-US" sz="1800" b="0" strike="noStrike" spc="-1" dirty="0">
              <a:latin typeface="Arial"/>
            </a:endParaRPr>
          </a:p>
          <a:p>
            <a:pPr>
              <a:lnSpc>
                <a:spcPct val="90000"/>
              </a:lnSpc>
              <a:spcBef>
                <a:spcPts val="1001"/>
              </a:spcBef>
              <a:tabLst>
                <a:tab pos="0" algn="l"/>
              </a:tabLst>
            </a:pP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1.2 </a:t>
            </a:r>
            <a:r>
              <a:rPr lang="en-US" sz="4400" b="0" i="0" dirty="0">
                <a:solidFill>
                  <a:srgbClr val="000000"/>
                </a:solidFill>
                <a:effectLst/>
                <a:latin typeface="-apple-system"/>
              </a:rPr>
              <a:t>State Abstractions</a:t>
            </a:r>
          </a:p>
        </p:txBody>
      </p:sp>
      <p:sp>
        <p:nvSpPr>
          <p:cNvPr id="8" name="TextBox 7">
            <a:extLst>
              <a:ext uri="{FF2B5EF4-FFF2-40B4-BE49-F238E27FC236}">
                <a16:creationId xmlns:a16="http://schemas.microsoft.com/office/drawing/2014/main" id="{2075C250-2823-4D6F-875F-FF78C80ACF9A}"/>
              </a:ext>
            </a:extLst>
          </p:cNvPr>
          <p:cNvSpPr txBox="1"/>
          <p:nvPr/>
        </p:nvSpPr>
        <p:spPr>
          <a:xfrm>
            <a:off x="838080" y="1864924"/>
            <a:ext cx="9910384" cy="369332"/>
          </a:xfrm>
          <a:prstGeom prst="rect">
            <a:avLst/>
          </a:prstGeom>
          <a:noFill/>
        </p:spPr>
        <p:txBody>
          <a:bodyPr wrap="square">
            <a:spAutoFit/>
          </a:bodyPr>
          <a:lstStyle/>
          <a:p>
            <a:r>
              <a:rPr lang="en-US" dirty="0"/>
              <a:t>What will be the discrete distribution if the robot ALWAYS starts out in the Living Room ?</a:t>
            </a:r>
          </a:p>
        </p:txBody>
      </p:sp>
      <p:sp>
        <p:nvSpPr>
          <p:cNvPr id="9" name="CustomShape 4">
            <a:extLst>
              <a:ext uri="{FF2B5EF4-FFF2-40B4-BE49-F238E27FC236}">
                <a16:creationId xmlns:a16="http://schemas.microsoft.com/office/drawing/2014/main" id="{4A47CFA5-E78B-49AE-A706-B085484A78A2}"/>
              </a:ext>
            </a:extLst>
          </p:cNvPr>
          <p:cNvSpPr/>
          <p:nvPr/>
        </p:nvSpPr>
        <p:spPr>
          <a:xfrm>
            <a:off x="838080" y="2397148"/>
            <a:ext cx="5257440" cy="508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here, replace this text&gt;</a:t>
            </a:r>
            <a:endParaRPr lang="en-US" sz="1800" b="0" strike="noStrike" spc="-1" dirty="0">
              <a:latin typeface="Arial"/>
            </a:endParaRPr>
          </a:p>
          <a:p>
            <a:pPr>
              <a:lnSpc>
                <a:spcPct val="90000"/>
              </a:lnSpc>
              <a:spcBef>
                <a:spcPts val="1001"/>
              </a:spcBef>
              <a:tabLst>
                <a:tab pos="0" algn="l"/>
              </a:tabLst>
            </a:pPr>
            <a:endParaRPr lang="en-US" sz="1800" b="0" strike="noStrike" spc="-1" dirty="0">
              <a:latin typeface="Arial"/>
            </a:endParaRPr>
          </a:p>
        </p:txBody>
      </p:sp>
    </p:spTree>
    <p:extLst>
      <p:ext uri="{BB962C8B-B14F-4D97-AF65-F5344CB8AC3E}">
        <p14:creationId xmlns:p14="http://schemas.microsoft.com/office/powerpoint/2010/main" val="418969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2.1 </a:t>
            </a:r>
            <a:r>
              <a:rPr lang="en-US" sz="4400" b="0" i="0" dirty="0">
                <a:solidFill>
                  <a:srgbClr val="000000"/>
                </a:solidFill>
                <a:effectLst/>
                <a:latin typeface="-apple-system"/>
              </a:rPr>
              <a:t>Actions over time</a:t>
            </a:r>
          </a:p>
        </p:txBody>
      </p:sp>
      <p:sp>
        <p:nvSpPr>
          <p:cNvPr id="89" name="TextShape 2"/>
          <p:cNvSpPr txBox="1"/>
          <p:nvPr/>
        </p:nvSpPr>
        <p:spPr>
          <a:xfrm>
            <a:off x="838080" y="2568103"/>
            <a:ext cx="10515240" cy="2336760"/>
          </a:xfrm>
          <a:prstGeom prst="rect">
            <a:avLst/>
          </a:prstGeom>
          <a:noFill/>
          <a:ln>
            <a:noFill/>
          </a:ln>
        </p:spPr>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in this textbox, replace this text&gt;</a:t>
            </a:r>
            <a:endParaRPr lang="en-US" sz="1800" b="0" strike="noStrike" spc="-1" dirty="0">
              <a:solidFill>
                <a:srgbClr val="000000"/>
              </a:solidFill>
              <a:latin typeface="Calibri"/>
            </a:endParaRPr>
          </a:p>
          <a:p>
            <a:pPr>
              <a:lnSpc>
                <a:spcPct val="90000"/>
              </a:lnSpc>
              <a:spcBef>
                <a:spcPts val="1001"/>
              </a:spcBef>
              <a:tabLst>
                <a:tab pos="0" algn="l"/>
              </a:tabLst>
            </a:pPr>
            <a:endParaRPr lang="en-US" sz="1800" b="0" strike="noStrike" spc="-1" dirty="0">
              <a:solidFill>
                <a:srgbClr val="000000"/>
              </a:solidFill>
              <a:latin typeface="Calibri"/>
            </a:endParaRPr>
          </a:p>
        </p:txBody>
      </p:sp>
      <p:sp>
        <p:nvSpPr>
          <p:cNvPr id="90" name="CustomShape 3"/>
          <p:cNvSpPr/>
          <p:nvPr/>
        </p:nvSpPr>
        <p:spPr>
          <a:xfrm>
            <a:off x="838080" y="1690560"/>
            <a:ext cx="1051524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0000"/>
                </a:solidFill>
                <a:latin typeface="Calibri"/>
              </a:rPr>
              <a:t>Even though the CPT above has 100 numbers in it, how many independent degrees of freedom do we actually have when specifying this CPT?</a:t>
            </a:r>
          </a:p>
          <a:p>
            <a:pPr>
              <a:lnSpc>
                <a:spcPct val="100000"/>
              </a:lnSpc>
            </a:pPr>
            <a:endParaRPr lang="en-US" sz="1800" b="0" strike="noStrike" spc="-1" dirty="0">
              <a:latin typeface="Arial"/>
            </a:endParaRPr>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2.2 </a:t>
            </a:r>
            <a:r>
              <a:rPr lang="en-US" sz="4400" b="0" i="0" dirty="0">
                <a:solidFill>
                  <a:srgbClr val="000000"/>
                </a:solidFill>
                <a:effectLst/>
                <a:latin typeface="-apple-system"/>
              </a:rPr>
              <a:t>Actions over time</a:t>
            </a:r>
          </a:p>
        </p:txBody>
      </p:sp>
      <p:sp>
        <p:nvSpPr>
          <p:cNvPr id="89" name="TextShape 2"/>
          <p:cNvSpPr txBox="1"/>
          <p:nvPr/>
        </p:nvSpPr>
        <p:spPr>
          <a:xfrm>
            <a:off x="838080" y="2616741"/>
            <a:ext cx="10515240" cy="2336760"/>
          </a:xfrm>
          <a:prstGeom prst="rect">
            <a:avLst/>
          </a:prstGeom>
          <a:noFill/>
          <a:ln>
            <a:noFill/>
          </a:ln>
        </p:spPr>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in this textbox, replace this text&gt;</a:t>
            </a:r>
            <a:endParaRPr lang="en-US" sz="1800" b="0" strike="noStrike" spc="-1" dirty="0">
              <a:solidFill>
                <a:srgbClr val="000000"/>
              </a:solidFill>
              <a:latin typeface="Calibri"/>
            </a:endParaRPr>
          </a:p>
          <a:p>
            <a:pPr>
              <a:lnSpc>
                <a:spcPct val="90000"/>
              </a:lnSpc>
              <a:spcBef>
                <a:spcPts val="1001"/>
              </a:spcBef>
              <a:tabLst>
                <a:tab pos="0" algn="l"/>
              </a:tabLst>
            </a:pPr>
            <a:endParaRPr lang="en-US" sz="1800" b="0" strike="noStrike" spc="-1" dirty="0">
              <a:solidFill>
                <a:srgbClr val="000000"/>
              </a:solidFill>
              <a:latin typeface="Calibri"/>
            </a:endParaRPr>
          </a:p>
        </p:txBody>
      </p:sp>
      <p:sp>
        <p:nvSpPr>
          <p:cNvPr id="90" name="CustomShape 3"/>
          <p:cNvSpPr/>
          <p:nvPr/>
        </p:nvSpPr>
        <p:spPr>
          <a:xfrm>
            <a:off x="838080" y="1690560"/>
            <a:ext cx="10290363"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dirty="0"/>
              <a:t>If we start from the Dining Room and attempt to go left, i.e., action A0 = L, what is the PMF over the next state?</a:t>
            </a:r>
          </a:p>
          <a:p>
            <a:pPr>
              <a:lnSpc>
                <a:spcPct val="100000"/>
              </a:lnSpc>
            </a:pPr>
            <a:endParaRPr lang="en-US" sz="1800" b="0" strike="noStrike" spc="-1" dirty="0">
              <a:latin typeface="Arial"/>
            </a:endParaRPr>
          </a:p>
        </p:txBody>
      </p:sp>
      <p:sp>
        <p:nvSpPr>
          <p:cNvPr id="91"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4803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3.1 </a:t>
            </a:r>
            <a:r>
              <a:rPr lang="en-US" sz="4400" b="0" i="0" dirty="0">
                <a:solidFill>
                  <a:srgbClr val="000000"/>
                </a:solidFill>
                <a:effectLst/>
                <a:latin typeface="-apple-system"/>
              </a:rPr>
              <a:t>Dynamic Bayes Nets</a:t>
            </a:r>
          </a:p>
        </p:txBody>
      </p:sp>
      <p:sp>
        <p:nvSpPr>
          <p:cNvPr id="94" name="TextShape 2"/>
          <p:cNvSpPr txBox="1"/>
          <p:nvPr/>
        </p:nvSpPr>
        <p:spPr>
          <a:xfrm>
            <a:off x="838080" y="2507040"/>
            <a:ext cx="10163903" cy="3533837"/>
          </a:xfrm>
          <a:prstGeom prst="rect">
            <a:avLst/>
          </a:prstGeom>
          <a:noFill/>
          <a:ln>
            <a:noFill/>
          </a:ln>
        </p:spPr>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in this textbox, replace this text&gt;</a:t>
            </a:r>
            <a:endParaRPr lang="en-US" sz="1800" b="0" strike="noStrike" spc="-1" dirty="0">
              <a:solidFill>
                <a:srgbClr val="000000"/>
              </a:solidFill>
              <a:latin typeface="Calibri"/>
            </a:endParaRPr>
          </a:p>
        </p:txBody>
      </p:sp>
      <p:sp>
        <p:nvSpPr>
          <p:cNvPr id="95" name="CustomShape 3"/>
          <p:cNvSpPr/>
          <p:nvPr/>
        </p:nvSpPr>
        <p:spPr>
          <a:xfrm>
            <a:off x="838080" y="1690560"/>
            <a:ext cx="1051524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dirty="0"/>
              <a:t>Execute the ancestral sampling, provided in the code, multiple times. What do you observe? What do you think is the state of X1? </a:t>
            </a:r>
          </a:p>
        </p:txBody>
      </p:sp>
      <p:sp>
        <p:nvSpPr>
          <p:cNvPr id="96"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3.2 </a:t>
            </a:r>
            <a:r>
              <a:rPr lang="en-US" sz="4400" b="0" i="0" dirty="0">
                <a:solidFill>
                  <a:srgbClr val="000000"/>
                </a:solidFill>
                <a:effectLst/>
                <a:latin typeface="-apple-system"/>
              </a:rPr>
              <a:t>Dynamic Bayes Nets</a:t>
            </a:r>
          </a:p>
        </p:txBody>
      </p:sp>
      <p:sp>
        <p:nvSpPr>
          <p:cNvPr id="94" name="TextShape 2"/>
          <p:cNvSpPr txBox="1"/>
          <p:nvPr/>
        </p:nvSpPr>
        <p:spPr>
          <a:xfrm>
            <a:off x="838080" y="2507040"/>
            <a:ext cx="10163903" cy="3533837"/>
          </a:xfrm>
          <a:prstGeom prst="rect">
            <a:avLst/>
          </a:prstGeom>
          <a:noFill/>
          <a:ln>
            <a:noFill/>
          </a:ln>
        </p:spPr>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the variable and the value here, replace this text&gt;</a:t>
            </a:r>
          </a:p>
        </p:txBody>
      </p:sp>
      <p:sp>
        <p:nvSpPr>
          <p:cNvPr id="95" name="CustomShape 3"/>
          <p:cNvSpPr/>
          <p:nvPr/>
        </p:nvSpPr>
        <p:spPr>
          <a:xfrm>
            <a:off x="838080" y="1690560"/>
            <a:ext cx="1051524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dirty="0"/>
              <a:t>We see that we are starting in the living room when we are running the ancestral sampling algorithm. </a:t>
            </a:r>
          </a:p>
          <a:p>
            <a:r>
              <a:rPr lang="en-US" dirty="0"/>
              <a:t>What would you change to always start in the office? </a:t>
            </a:r>
          </a:p>
        </p:txBody>
      </p:sp>
      <p:sp>
        <p:nvSpPr>
          <p:cNvPr id="96"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6953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4.1 </a:t>
            </a:r>
            <a:r>
              <a:rPr lang="en-US" sz="4400" b="0" i="0" dirty="0">
                <a:solidFill>
                  <a:srgbClr val="000000"/>
                </a:solidFill>
                <a:effectLst/>
                <a:latin typeface="-apple-system"/>
              </a:rPr>
              <a:t>Perception with Graphical Models</a:t>
            </a:r>
          </a:p>
        </p:txBody>
      </p:sp>
      <p:sp>
        <p:nvSpPr>
          <p:cNvPr id="98" name="TextShape 2"/>
          <p:cNvSpPr txBox="1"/>
          <p:nvPr/>
        </p:nvSpPr>
        <p:spPr>
          <a:xfrm>
            <a:off x="836579" y="2568960"/>
            <a:ext cx="10515240" cy="3125275"/>
          </a:xfrm>
          <a:prstGeom prst="rect">
            <a:avLst/>
          </a:prstGeom>
          <a:noFill/>
          <a:ln>
            <a:noFill/>
          </a:ln>
        </p:spPr>
        <p:txBody>
          <a:bodyPr>
            <a:normAutofit/>
          </a:bodyPr>
          <a:lstStyle/>
          <a:p>
            <a:pPr>
              <a:lnSpc>
                <a:spcPct val="90000"/>
              </a:lnSpc>
              <a:spcBef>
                <a:spcPts val="1001"/>
              </a:spcBef>
              <a:tabLst>
                <a:tab pos="0" algn="l"/>
              </a:tabLst>
            </a:pPr>
            <a:r>
              <a:rPr lang="en-US" sz="1800" b="0" strike="noStrike" spc="-1" dirty="0">
                <a:solidFill>
                  <a:srgbClr val="808080"/>
                </a:solidFill>
                <a:latin typeface="Calibri"/>
              </a:rPr>
              <a:t>&lt;Put your answer in this textbox, replace this text&gt;</a:t>
            </a:r>
            <a:endParaRPr lang="en-US" sz="1800" b="0" strike="noStrike" spc="-1" dirty="0">
              <a:solidFill>
                <a:srgbClr val="000000"/>
              </a:solidFill>
              <a:latin typeface="Calibri"/>
            </a:endParaRPr>
          </a:p>
        </p:txBody>
      </p:sp>
      <p:sp>
        <p:nvSpPr>
          <p:cNvPr id="99" name="CustomShape 3"/>
          <p:cNvSpPr/>
          <p:nvPr/>
        </p:nvSpPr>
        <p:spPr>
          <a:xfrm>
            <a:off x="836579" y="1690560"/>
            <a:ext cx="9406647"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b="0" i="0" dirty="0">
                <a:solidFill>
                  <a:srgbClr val="333333"/>
                </a:solidFill>
                <a:effectLst/>
                <a:latin typeface="-apple-system"/>
              </a:rPr>
              <a:t>Calculate the size of the table needed to enumerate the posterior over the states S the robot dynamic Bayes net from the previous section, given the value of all observations O and actions A.</a:t>
            </a:r>
            <a:endParaRPr lang="en-US" dirty="0"/>
          </a:p>
        </p:txBody>
      </p:sp>
      <p:sp>
        <p:nvSpPr>
          <p:cNvPr id="100"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dirty="0">
                <a:solidFill>
                  <a:srgbClr val="000000"/>
                </a:solidFill>
                <a:latin typeface="Calibri Light"/>
              </a:rPr>
              <a:t>4.2.A </a:t>
            </a:r>
            <a:r>
              <a:rPr lang="en-US" sz="4400" b="0" i="0" dirty="0">
                <a:solidFill>
                  <a:srgbClr val="000000"/>
                </a:solidFill>
                <a:effectLst/>
                <a:latin typeface="-apple-system"/>
              </a:rPr>
              <a:t>Perception with Graphical Models</a:t>
            </a:r>
          </a:p>
        </p:txBody>
      </p:sp>
      <p:sp>
        <p:nvSpPr>
          <p:cNvPr id="99" name="CustomShape 3"/>
          <p:cNvSpPr/>
          <p:nvPr/>
        </p:nvSpPr>
        <p:spPr>
          <a:xfrm>
            <a:off x="838080" y="1831764"/>
            <a:ext cx="7654167" cy="119887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dirty="0"/>
              <a:t>Given the DBN from the textbook,</a:t>
            </a:r>
          </a:p>
          <a:p>
            <a:pPr marL="285750" indent="-285750">
              <a:buFont typeface="Arial" panose="020B0604020202020204" pitchFamily="34" charset="0"/>
              <a:buChar char="•"/>
            </a:pPr>
            <a:r>
              <a:rPr lang="en-US" dirty="0"/>
              <a:t>If the actions and the measurements are known, what does the factor graph look like?</a:t>
            </a:r>
          </a:p>
          <a:p>
            <a:endParaRPr lang="en-US" dirty="0"/>
          </a:p>
        </p:txBody>
      </p:sp>
      <p:sp>
        <p:nvSpPr>
          <p:cNvPr id="100" name="CustomShape 4"/>
          <p:cNvSpPr/>
          <p:nvPr/>
        </p:nvSpPr>
        <p:spPr>
          <a:xfrm>
            <a:off x="1692000" y="27536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2" name="AutoShape 2">
            <a:extLst>
              <a:ext uri="{FF2B5EF4-FFF2-40B4-BE49-F238E27FC236}">
                <a16:creationId xmlns:a16="http://schemas.microsoft.com/office/drawing/2014/main" id="{23CA1EF0-B439-4CF4-A3EC-23B69AB28A66}"/>
              </a:ext>
            </a:extLst>
          </p:cNvPr>
          <p:cNvSpPr>
            <a:spLocks noChangeAspect="1" noChangeArrowheads="1"/>
          </p:cNvSpPr>
          <p:nvPr/>
        </p:nvSpPr>
        <p:spPr bwMode="auto">
          <a:xfrm>
            <a:off x="5943599" y="3276599"/>
            <a:ext cx="2986391" cy="29863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92039B0-0AAF-4150-AF91-345712CD1A55}"/>
              </a:ext>
            </a:extLst>
          </p:cNvPr>
          <p:cNvPicPr>
            <a:picLocks noChangeAspect="1"/>
          </p:cNvPicPr>
          <p:nvPr/>
        </p:nvPicPr>
        <p:blipFill rotWithShape="1">
          <a:blip r:embed="rId2"/>
          <a:srcRect t="1886" r="47465" b="19337"/>
          <a:stretch/>
        </p:blipFill>
        <p:spPr>
          <a:xfrm>
            <a:off x="8798465" y="1371599"/>
            <a:ext cx="2986391" cy="2708651"/>
          </a:xfrm>
          <a:prstGeom prst="rect">
            <a:avLst/>
          </a:prstGeom>
        </p:spPr>
      </p:pic>
      <p:sp>
        <p:nvSpPr>
          <p:cNvPr id="6" name="Oval 5">
            <a:extLst>
              <a:ext uri="{FF2B5EF4-FFF2-40B4-BE49-F238E27FC236}">
                <a16:creationId xmlns:a16="http://schemas.microsoft.com/office/drawing/2014/main" id="{5FFAD722-2334-46EF-9F13-B435AE87C4C4}"/>
              </a:ext>
            </a:extLst>
          </p:cNvPr>
          <p:cNvSpPr/>
          <p:nvPr/>
        </p:nvSpPr>
        <p:spPr>
          <a:xfrm>
            <a:off x="671208" y="441691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X1</a:t>
            </a:r>
          </a:p>
        </p:txBody>
      </p:sp>
      <p:sp>
        <p:nvSpPr>
          <p:cNvPr id="12" name="TextShape 2">
            <a:extLst>
              <a:ext uri="{FF2B5EF4-FFF2-40B4-BE49-F238E27FC236}">
                <a16:creationId xmlns:a16="http://schemas.microsoft.com/office/drawing/2014/main" id="{06ABCD80-87BC-444B-B9BD-D3DACF5065C3}"/>
              </a:ext>
            </a:extLst>
          </p:cNvPr>
          <p:cNvSpPr txBox="1"/>
          <p:nvPr/>
        </p:nvSpPr>
        <p:spPr>
          <a:xfrm>
            <a:off x="1005552" y="3030640"/>
            <a:ext cx="6144278" cy="921876"/>
          </a:xfrm>
          <a:prstGeom prst="rect">
            <a:avLst/>
          </a:prstGeom>
          <a:noFill/>
          <a:ln>
            <a:noFill/>
          </a:ln>
        </p:spPr>
        <p:txBody>
          <a:bodyPr>
            <a:normAutofit fontScale="92500"/>
          </a:bodyPr>
          <a:lstStyle/>
          <a:p>
            <a:pPr>
              <a:lnSpc>
                <a:spcPct val="90000"/>
              </a:lnSpc>
              <a:spcBef>
                <a:spcPts val="1001"/>
              </a:spcBef>
              <a:tabLst>
                <a:tab pos="0" algn="l"/>
              </a:tabLst>
            </a:pPr>
            <a:r>
              <a:rPr lang="en-US" sz="1800" b="0" strike="noStrike" spc="-1" dirty="0">
                <a:solidFill>
                  <a:srgbClr val="808080"/>
                </a:solidFill>
                <a:latin typeface="Calibri"/>
              </a:rPr>
              <a:t>&lt;Create the factor graph here&gt;</a:t>
            </a:r>
          </a:p>
          <a:p>
            <a:pPr>
              <a:lnSpc>
                <a:spcPct val="90000"/>
              </a:lnSpc>
              <a:spcBef>
                <a:spcPts val="1001"/>
              </a:spcBef>
              <a:tabLst>
                <a:tab pos="0" algn="l"/>
              </a:tabLst>
            </a:pPr>
            <a:r>
              <a:rPr lang="en-US" spc="-1" dirty="0">
                <a:solidFill>
                  <a:srgbClr val="808080"/>
                </a:solidFill>
                <a:latin typeface="Calibri"/>
              </a:rPr>
              <a:t>&lt;All the variables are provided, please use only ones which are necessary. Connect them using an arrow line[provided in shapes]&gt;</a:t>
            </a:r>
            <a:endParaRPr lang="en-US" sz="1800" b="0" strike="noStrike" spc="-1" dirty="0">
              <a:solidFill>
                <a:srgbClr val="000000"/>
              </a:solidFill>
              <a:latin typeface="Calibri"/>
            </a:endParaRPr>
          </a:p>
        </p:txBody>
      </p:sp>
      <p:sp>
        <p:nvSpPr>
          <p:cNvPr id="13" name="Oval 12">
            <a:extLst>
              <a:ext uri="{FF2B5EF4-FFF2-40B4-BE49-F238E27FC236}">
                <a16:creationId xmlns:a16="http://schemas.microsoft.com/office/drawing/2014/main" id="{B0555702-6CEB-4852-9AF1-00134FCCE8AD}"/>
              </a:ext>
            </a:extLst>
          </p:cNvPr>
          <p:cNvSpPr/>
          <p:nvPr/>
        </p:nvSpPr>
        <p:spPr>
          <a:xfrm>
            <a:off x="671207" y="5182593"/>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X2</a:t>
            </a:r>
          </a:p>
        </p:txBody>
      </p:sp>
      <p:sp>
        <p:nvSpPr>
          <p:cNvPr id="14" name="Oval 13">
            <a:extLst>
              <a:ext uri="{FF2B5EF4-FFF2-40B4-BE49-F238E27FC236}">
                <a16:creationId xmlns:a16="http://schemas.microsoft.com/office/drawing/2014/main" id="{231FEB6E-751F-4B73-BB0E-F6534D76D10E}"/>
              </a:ext>
            </a:extLst>
          </p:cNvPr>
          <p:cNvSpPr/>
          <p:nvPr/>
        </p:nvSpPr>
        <p:spPr>
          <a:xfrm>
            <a:off x="671206" y="5961711"/>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X3</a:t>
            </a:r>
          </a:p>
        </p:txBody>
      </p:sp>
      <p:sp>
        <p:nvSpPr>
          <p:cNvPr id="15" name="Oval 14">
            <a:extLst>
              <a:ext uri="{FF2B5EF4-FFF2-40B4-BE49-F238E27FC236}">
                <a16:creationId xmlns:a16="http://schemas.microsoft.com/office/drawing/2014/main" id="{630BDE27-3BA4-4157-A586-EE8D5B51D503}"/>
              </a:ext>
            </a:extLst>
          </p:cNvPr>
          <p:cNvSpPr/>
          <p:nvPr/>
        </p:nvSpPr>
        <p:spPr>
          <a:xfrm>
            <a:off x="1516398" y="441691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Z1</a:t>
            </a:r>
          </a:p>
        </p:txBody>
      </p:sp>
      <p:sp>
        <p:nvSpPr>
          <p:cNvPr id="16" name="Oval 15">
            <a:extLst>
              <a:ext uri="{FF2B5EF4-FFF2-40B4-BE49-F238E27FC236}">
                <a16:creationId xmlns:a16="http://schemas.microsoft.com/office/drawing/2014/main" id="{52F37815-1667-425B-96CB-3166687B1238}"/>
              </a:ext>
            </a:extLst>
          </p:cNvPr>
          <p:cNvSpPr/>
          <p:nvPr/>
        </p:nvSpPr>
        <p:spPr>
          <a:xfrm>
            <a:off x="1516397" y="5182593"/>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Z2</a:t>
            </a:r>
          </a:p>
        </p:txBody>
      </p:sp>
      <p:sp>
        <p:nvSpPr>
          <p:cNvPr id="17" name="Oval 16">
            <a:extLst>
              <a:ext uri="{FF2B5EF4-FFF2-40B4-BE49-F238E27FC236}">
                <a16:creationId xmlns:a16="http://schemas.microsoft.com/office/drawing/2014/main" id="{803E5753-E1EA-4436-A11D-1E1D8B7EEFFB}"/>
              </a:ext>
            </a:extLst>
          </p:cNvPr>
          <p:cNvSpPr/>
          <p:nvPr/>
        </p:nvSpPr>
        <p:spPr>
          <a:xfrm>
            <a:off x="1516396" y="5961711"/>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Z3</a:t>
            </a:r>
          </a:p>
        </p:txBody>
      </p:sp>
      <p:sp>
        <p:nvSpPr>
          <p:cNvPr id="18" name="Oval 17">
            <a:extLst>
              <a:ext uri="{FF2B5EF4-FFF2-40B4-BE49-F238E27FC236}">
                <a16:creationId xmlns:a16="http://schemas.microsoft.com/office/drawing/2014/main" id="{DE838E28-8C24-4830-873B-16EFAC75A950}"/>
              </a:ext>
            </a:extLst>
          </p:cNvPr>
          <p:cNvSpPr/>
          <p:nvPr/>
        </p:nvSpPr>
        <p:spPr>
          <a:xfrm>
            <a:off x="2361586" y="4416915"/>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9" name="Oval 18">
            <a:extLst>
              <a:ext uri="{FF2B5EF4-FFF2-40B4-BE49-F238E27FC236}">
                <a16:creationId xmlns:a16="http://schemas.microsoft.com/office/drawing/2014/main" id="{08D24301-108C-4772-B287-47BF385E72A4}"/>
              </a:ext>
            </a:extLst>
          </p:cNvPr>
          <p:cNvSpPr/>
          <p:nvPr/>
        </p:nvSpPr>
        <p:spPr>
          <a:xfrm>
            <a:off x="2361585" y="5182593"/>
            <a:ext cx="719847" cy="6025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a:t>
            </a:r>
          </a:p>
        </p:txBody>
      </p:sp>
      <p:cxnSp>
        <p:nvCxnSpPr>
          <p:cNvPr id="11" name="Straight Arrow Connector 10">
            <a:extLst>
              <a:ext uri="{FF2B5EF4-FFF2-40B4-BE49-F238E27FC236}">
                <a16:creationId xmlns:a16="http://schemas.microsoft.com/office/drawing/2014/main" id="{1F86839E-E04C-44D7-AC96-C2619082446A}"/>
              </a:ext>
            </a:extLst>
          </p:cNvPr>
          <p:cNvCxnSpPr/>
          <p:nvPr/>
        </p:nvCxnSpPr>
        <p:spPr>
          <a:xfrm>
            <a:off x="2565866" y="6262990"/>
            <a:ext cx="99222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1718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1089</TotalTime>
  <Words>813</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-apple-system</vt:lpstr>
      <vt:lpstr>Arial</vt:lpstr>
      <vt:lpstr>Calibri</vt:lpstr>
      <vt:lpstr>Calibri Light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Mao, Junyan</dc:creator>
  <dc:description/>
  <cp:lastModifiedBy>Behl, Sarthak</cp:lastModifiedBy>
  <cp:revision>87</cp:revision>
  <dcterms:created xsi:type="dcterms:W3CDTF">2022-01-23T01:32:24Z</dcterms:created>
  <dcterms:modified xsi:type="dcterms:W3CDTF">2022-06-05T23:10:31Z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