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13" autoAdjust="0"/>
    <p:restoredTop sz="94660"/>
  </p:normalViewPr>
  <p:slideViewPr>
    <p:cSldViewPr snapToGrid="0">
      <p:cViewPr varScale="1">
        <p:scale>
          <a:sx n="85" d="100"/>
          <a:sy n="85" d="100"/>
        </p:scale>
        <p:origin x="17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4A5E-A8B3-4458-B5B0-CD0CE5959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C5160-F2CB-4CDE-AA97-1DD8F52DD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61E81-4E56-42B1-8D92-CC530BE7AA04}"/>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3234C6DC-55C0-46E9-888C-6D0A47065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E34AE-A2B3-431F-80C9-B482539D1459}"/>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343842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0DED-C2DE-48E9-84A3-EAEBB0AEA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C291B5-B519-448A-B1D9-FACC41CD8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E809F-48A0-4975-8C65-3667E4BB7F43}"/>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606E1E46-81DB-4CA1-8B1F-B215EC580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0B2CD-9597-4728-8C57-5AC019D94DAE}"/>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9824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495BB-BD3B-475B-9E25-32F5915CE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58B15-60EE-42DD-AD8B-3BF443479C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76040-E640-4EF7-8E59-1D73994745AA}"/>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45A94A12-D073-45CE-B1DE-47CCF84E2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94841-C921-4289-A929-9748D99ACDE2}"/>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245381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D66D-49F2-41CE-8DFE-30B9CE628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E0B53-738F-45B4-82CB-9E069AE99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B81C9-4D8B-4A0F-A61A-59B71B4A30BA}"/>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950E828A-49CB-4808-ABF7-51ED99BFF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EF8F-C8B2-497D-A7D6-F1B836B01AC0}"/>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186707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CB8F-75F7-4009-92D7-6B38E2B9B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90159D-4CB7-433D-B684-A23A53E5A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690D0-5484-4AC4-AEBA-633FECE99B72}"/>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25E39034-462D-499E-89A6-33D292A89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C2681-ACB9-4443-9445-6945410EFF64}"/>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186622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71D3-119F-4ED4-B604-27FFAC6A0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73850-8A8F-4A13-80D3-B91C44AB9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3F4F0-F934-458D-B800-525C46E513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9246A3-7927-4CDD-B709-3D2CE81132AF}"/>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6" name="Footer Placeholder 5">
            <a:extLst>
              <a:ext uri="{FF2B5EF4-FFF2-40B4-BE49-F238E27FC236}">
                <a16:creationId xmlns:a16="http://schemas.microsoft.com/office/drawing/2014/main" id="{24DE1112-4B2D-41B4-85A2-53E6F26AE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04007-42D6-41DB-B539-987556E37775}"/>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12838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8879-07C4-4AA6-835F-23F0E258A0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085DF-DB11-42FA-A20D-E38E0AC0A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F7889-F25B-4145-8BA6-838A698AB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899598-52A0-402F-B19A-B5AB2E490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B680A-81B5-4415-A6D6-518CBD0E7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5FF03-503B-48EB-9C5D-6AA476C8AE20}"/>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8" name="Footer Placeholder 7">
            <a:extLst>
              <a:ext uri="{FF2B5EF4-FFF2-40B4-BE49-F238E27FC236}">
                <a16:creationId xmlns:a16="http://schemas.microsoft.com/office/drawing/2014/main" id="{76372649-E7E7-4DA7-B470-367129425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90DB1-4A90-4466-B72B-5E00C3D777DF}"/>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16825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4C97-E8FE-4995-8423-CB8C767955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AD7774-7240-4D02-9CB2-94DBB1870AAD}"/>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4" name="Footer Placeholder 3">
            <a:extLst>
              <a:ext uri="{FF2B5EF4-FFF2-40B4-BE49-F238E27FC236}">
                <a16:creationId xmlns:a16="http://schemas.microsoft.com/office/drawing/2014/main" id="{0A7C68A5-D8F9-476D-B70E-D7A6C895DF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0F6825-E475-4C31-8BB2-036D3A9FBA05}"/>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6995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23B5B-F020-4503-B0A2-7567A91261B5}"/>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3" name="Footer Placeholder 2">
            <a:extLst>
              <a:ext uri="{FF2B5EF4-FFF2-40B4-BE49-F238E27FC236}">
                <a16:creationId xmlns:a16="http://schemas.microsoft.com/office/drawing/2014/main" id="{362F2698-AAB9-4FEA-B318-D5130B9C01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EEECB-39D2-40CC-A768-E4A4B5C6D409}"/>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390666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532C-274C-4A11-AF54-7A31BB778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09B0A-3CC2-48D0-9BF3-B1823D9A9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F6B7BE-F4B8-4792-A1DA-6CB4DC15E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5A232-CC1D-4DC7-97DB-0CBAEDEF77AF}"/>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6" name="Footer Placeholder 5">
            <a:extLst>
              <a:ext uri="{FF2B5EF4-FFF2-40B4-BE49-F238E27FC236}">
                <a16:creationId xmlns:a16="http://schemas.microsoft.com/office/drawing/2014/main" id="{9773CD1A-0D7F-48CA-8522-8A7A89D54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C27C5-33D0-4927-A40B-D4E170EFC734}"/>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2895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684D-9A87-4723-A35A-BEEC23695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C704C-008A-415D-873B-5356FF277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7DAAF-5F5C-4DC7-BB4B-A93EA28E2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C06EC-8CF4-4914-895B-6670F0230F7B}"/>
              </a:ext>
            </a:extLst>
          </p:cNvPr>
          <p:cNvSpPr>
            <a:spLocks noGrp="1"/>
          </p:cNvSpPr>
          <p:nvPr>
            <p:ph type="dt" sz="half" idx="10"/>
          </p:nvPr>
        </p:nvSpPr>
        <p:spPr/>
        <p:txBody>
          <a:bodyPr/>
          <a:lstStyle/>
          <a:p>
            <a:fld id="{34916FA3-C403-4639-A2D3-41A2F56B24FB}" type="datetimeFigureOut">
              <a:rPr lang="en-US" smtClean="0"/>
              <a:t>7/17/22</a:t>
            </a:fld>
            <a:endParaRPr lang="en-US"/>
          </a:p>
        </p:txBody>
      </p:sp>
      <p:sp>
        <p:nvSpPr>
          <p:cNvPr id="6" name="Footer Placeholder 5">
            <a:extLst>
              <a:ext uri="{FF2B5EF4-FFF2-40B4-BE49-F238E27FC236}">
                <a16:creationId xmlns:a16="http://schemas.microsoft.com/office/drawing/2014/main" id="{2DF6CE02-242A-4CBD-99A4-4FA5265D3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0C5FD-A626-485D-9975-367122890B03}"/>
              </a:ext>
            </a:extLst>
          </p:cNvPr>
          <p:cNvSpPr>
            <a:spLocks noGrp="1"/>
          </p:cNvSpPr>
          <p:nvPr>
            <p:ph type="sldNum" sz="quarter" idx="12"/>
          </p:nvPr>
        </p:nvSpPr>
        <p:spPr/>
        <p:txBody>
          <a:bodyPr/>
          <a:lstStyle/>
          <a:p>
            <a:fld id="{158A17C1-581F-4149-B398-9C4A3C8B65D4}" type="slidenum">
              <a:rPr lang="en-US" smtClean="0"/>
              <a:t>‹#›</a:t>
            </a:fld>
            <a:endParaRPr lang="en-US"/>
          </a:p>
        </p:txBody>
      </p:sp>
    </p:spTree>
    <p:extLst>
      <p:ext uri="{BB962C8B-B14F-4D97-AF65-F5344CB8AC3E}">
        <p14:creationId xmlns:p14="http://schemas.microsoft.com/office/powerpoint/2010/main" val="102359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776D1-A2B9-4542-9219-FFA1FA209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67281-6C1F-47ED-AB05-F1AF4AEF3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8F446-326A-4F27-B021-A3ED01CB3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16FA3-C403-4639-A2D3-41A2F56B24FB}" type="datetimeFigureOut">
              <a:rPr lang="en-US" smtClean="0"/>
              <a:t>7/17/22</a:t>
            </a:fld>
            <a:endParaRPr lang="en-US"/>
          </a:p>
        </p:txBody>
      </p:sp>
      <p:sp>
        <p:nvSpPr>
          <p:cNvPr id="5" name="Footer Placeholder 4">
            <a:extLst>
              <a:ext uri="{FF2B5EF4-FFF2-40B4-BE49-F238E27FC236}">
                <a16:creationId xmlns:a16="http://schemas.microsoft.com/office/drawing/2014/main" id="{D9767228-BE03-4659-B8A1-8FBC64102D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CFD9D2-EB8C-4B6D-83B5-68F0E255F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A17C1-581F-4149-B398-9C4A3C8B65D4}" type="slidenum">
              <a:rPr lang="en-US" smtClean="0"/>
              <a:t>‹#›</a:t>
            </a:fld>
            <a:endParaRPr lang="en-US"/>
          </a:p>
        </p:txBody>
      </p:sp>
    </p:spTree>
    <p:extLst>
      <p:ext uri="{BB962C8B-B14F-4D97-AF65-F5344CB8AC3E}">
        <p14:creationId xmlns:p14="http://schemas.microsoft.com/office/powerpoint/2010/main" val="1791911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4CBE-E14B-4996-BCCF-158FA8E4E947}"/>
              </a:ext>
            </a:extLst>
          </p:cNvPr>
          <p:cNvSpPr>
            <a:spLocks noGrp="1"/>
          </p:cNvSpPr>
          <p:nvPr>
            <p:ph type="ctrTitle"/>
          </p:nvPr>
        </p:nvSpPr>
        <p:spPr/>
        <p:txBody>
          <a:bodyPr/>
          <a:lstStyle/>
          <a:p>
            <a:r>
              <a:rPr lang="en-US" dirty="0"/>
              <a:t>Project 5 Report</a:t>
            </a:r>
          </a:p>
        </p:txBody>
      </p:sp>
      <p:sp>
        <p:nvSpPr>
          <p:cNvPr id="4" name="CustomShape 2">
            <a:extLst>
              <a:ext uri="{FF2B5EF4-FFF2-40B4-BE49-F238E27FC236}">
                <a16:creationId xmlns:a16="http://schemas.microsoft.com/office/drawing/2014/main" id="{282ACD29-4AC1-518C-FCC7-90C730D561FC}"/>
              </a:ext>
            </a:extLst>
          </p:cNvPr>
          <p:cNvSpPr/>
          <p:nvPr/>
        </p:nvSpPr>
        <p:spPr>
          <a:xfrm>
            <a:off x="1836480" y="3791648"/>
            <a:ext cx="8519040" cy="1796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595959"/>
                </a:solidFill>
                <a:latin typeface="Arial"/>
                <a:ea typeface="Arial"/>
              </a:rPr>
              <a:t>Name: </a:t>
            </a:r>
            <a:endParaRPr lang="en-US" sz="2800" b="0" strike="noStrike" spc="-1" dirty="0">
              <a:latin typeface="Arial"/>
            </a:endParaRPr>
          </a:p>
          <a:p>
            <a:pPr>
              <a:lnSpc>
                <a:spcPct val="100000"/>
              </a:lnSpc>
            </a:pPr>
            <a:r>
              <a:rPr lang="en-US" sz="2800" b="0" strike="noStrike" spc="-1" dirty="0">
                <a:solidFill>
                  <a:srgbClr val="595959"/>
                </a:solidFill>
                <a:latin typeface="Arial"/>
                <a:ea typeface="Arial"/>
              </a:rPr>
              <a:t>GT email: </a:t>
            </a:r>
            <a:endParaRPr lang="en-US" sz="2800" b="0" strike="noStrike" spc="-1" dirty="0">
              <a:latin typeface="Arial"/>
            </a:endParaRPr>
          </a:p>
          <a:p>
            <a:pPr>
              <a:lnSpc>
                <a:spcPct val="100000"/>
              </a:lnSpc>
            </a:pPr>
            <a:r>
              <a:rPr lang="en-US" sz="2800" b="0" strike="noStrike" spc="-1" dirty="0">
                <a:solidFill>
                  <a:srgbClr val="595959"/>
                </a:solidFill>
                <a:latin typeface="Arial"/>
                <a:ea typeface="Arial"/>
              </a:rPr>
              <a:t>GT username:</a:t>
            </a:r>
            <a:endParaRPr lang="en-US" sz="2800" b="0" strike="noStrike" spc="-1" dirty="0">
              <a:latin typeface="Arial"/>
            </a:endParaRPr>
          </a:p>
        </p:txBody>
      </p:sp>
    </p:spTree>
    <p:extLst>
      <p:ext uri="{BB962C8B-B14F-4D97-AF65-F5344CB8AC3E}">
        <p14:creationId xmlns:p14="http://schemas.microsoft.com/office/powerpoint/2010/main" val="3053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EE63-20FD-40C7-B42F-06D8E08D4D7B}"/>
              </a:ext>
            </a:extLst>
          </p:cNvPr>
          <p:cNvSpPr>
            <a:spLocks noGrp="1"/>
          </p:cNvSpPr>
          <p:nvPr>
            <p:ph type="title"/>
          </p:nvPr>
        </p:nvSpPr>
        <p:spPr/>
        <p:txBody>
          <a:bodyPr/>
          <a:lstStyle/>
          <a:p>
            <a:r>
              <a:rPr lang="en-US" dirty="0"/>
              <a:t>Final Vehicle Trajectory</a:t>
            </a:r>
          </a:p>
        </p:txBody>
      </p:sp>
      <p:sp>
        <p:nvSpPr>
          <p:cNvPr id="3" name="Content Placeholder 2">
            <a:extLst>
              <a:ext uri="{FF2B5EF4-FFF2-40B4-BE49-F238E27FC236}">
                <a16:creationId xmlns:a16="http://schemas.microsoft.com/office/drawing/2014/main" id="{DE34FBD9-3C1F-4614-A998-7E67CBCAB469}"/>
              </a:ext>
            </a:extLst>
          </p:cNvPr>
          <p:cNvSpPr>
            <a:spLocks noGrp="1"/>
          </p:cNvSpPr>
          <p:nvPr>
            <p:ph idx="1"/>
          </p:nvPr>
        </p:nvSpPr>
        <p:spPr/>
        <p:txBody>
          <a:bodyPr/>
          <a:lstStyle/>
          <a:p>
            <a:r>
              <a:rPr lang="en-US" dirty="0"/>
              <a:t>Upload a screenshot of your final vehicle trajectory.</a:t>
            </a:r>
          </a:p>
          <a:p>
            <a:endParaRPr lang="en-US" dirty="0"/>
          </a:p>
        </p:txBody>
      </p:sp>
    </p:spTree>
    <p:extLst>
      <p:ext uri="{BB962C8B-B14F-4D97-AF65-F5344CB8AC3E}">
        <p14:creationId xmlns:p14="http://schemas.microsoft.com/office/powerpoint/2010/main" val="63768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EA22-0359-4557-BB56-BE32D6816240}"/>
              </a:ext>
            </a:extLst>
          </p:cNvPr>
          <p:cNvSpPr>
            <a:spLocks noGrp="1"/>
          </p:cNvSpPr>
          <p:nvPr>
            <p:ph type="title"/>
          </p:nvPr>
        </p:nvSpPr>
        <p:spPr/>
        <p:txBody>
          <a:bodyPr/>
          <a:lstStyle/>
          <a:p>
            <a:r>
              <a:rPr lang="en-US" dirty="0"/>
              <a:t>Using gtsam.Pose3.inverse()</a:t>
            </a:r>
          </a:p>
        </p:txBody>
      </p:sp>
      <p:sp>
        <p:nvSpPr>
          <p:cNvPr id="3" name="Content Placeholder 2">
            <a:extLst>
              <a:ext uri="{FF2B5EF4-FFF2-40B4-BE49-F238E27FC236}">
                <a16:creationId xmlns:a16="http://schemas.microsoft.com/office/drawing/2014/main" id="{453EE4E6-BF34-4DBC-AE0C-7998FBEC1FF4}"/>
              </a:ext>
            </a:extLst>
          </p:cNvPr>
          <p:cNvSpPr>
            <a:spLocks noGrp="1"/>
          </p:cNvSpPr>
          <p:nvPr>
            <p:ph idx="1"/>
          </p:nvPr>
        </p:nvSpPr>
        <p:spPr>
          <a:xfrm>
            <a:off x="838200" y="1825625"/>
            <a:ext cx="10515600" cy="1041862"/>
          </a:xfrm>
        </p:spPr>
        <p:txBody>
          <a:bodyPr/>
          <a:lstStyle/>
          <a:p>
            <a:pPr marL="0" indent="0">
              <a:buNone/>
            </a:pPr>
            <a:r>
              <a:rPr lang="en-US" dirty="0"/>
              <a:t>What is the purpose of using `gtsam.Pose3.inverse()`? What happens if we do not include this?</a:t>
            </a:r>
          </a:p>
          <a:p>
            <a:endParaRPr lang="en-US" dirty="0"/>
          </a:p>
          <a:p>
            <a:endParaRPr lang="en-US" dirty="0"/>
          </a:p>
        </p:txBody>
      </p:sp>
    </p:spTree>
    <p:extLst>
      <p:ext uri="{BB962C8B-B14F-4D97-AF65-F5344CB8AC3E}">
        <p14:creationId xmlns:p14="http://schemas.microsoft.com/office/powerpoint/2010/main" val="185361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5991-D8D1-40D7-8202-76668BDAC29A}"/>
              </a:ext>
            </a:extLst>
          </p:cNvPr>
          <p:cNvSpPr>
            <a:spLocks noGrp="1"/>
          </p:cNvSpPr>
          <p:nvPr>
            <p:ph type="title"/>
          </p:nvPr>
        </p:nvSpPr>
        <p:spPr/>
        <p:txBody>
          <a:bodyPr/>
          <a:lstStyle/>
          <a:p>
            <a:r>
              <a:rPr lang="en-US" dirty="0"/>
              <a:t>Transformation Composition (pt. 1)</a:t>
            </a:r>
          </a:p>
        </p:txBody>
      </p:sp>
      <p:sp>
        <p:nvSpPr>
          <p:cNvPr id="3" name="Content Placeholder 2">
            <a:extLst>
              <a:ext uri="{FF2B5EF4-FFF2-40B4-BE49-F238E27FC236}">
                <a16:creationId xmlns:a16="http://schemas.microsoft.com/office/drawing/2014/main" id="{F944B8C9-3003-4622-A16E-0996CD74C9AB}"/>
              </a:ext>
            </a:extLst>
          </p:cNvPr>
          <p:cNvSpPr>
            <a:spLocks noGrp="1"/>
          </p:cNvSpPr>
          <p:nvPr>
            <p:ph idx="1"/>
          </p:nvPr>
        </p:nvSpPr>
        <p:spPr/>
        <p:txBody>
          <a:bodyPr>
            <a:normAutofit fontScale="92500"/>
          </a:bodyPr>
          <a:lstStyle/>
          <a:p>
            <a:pPr marL="0" indent="0">
              <a:buNone/>
            </a:pPr>
            <a:r>
              <a:rPr lang="en-US" dirty="0"/>
              <a:t>Suppose we have a robot that lives in 2D space and starts with an initial pose `gtsam.Pose2(0, 0, 0)`. The robot first performs the transform `gtsam.Pose2(1, 1, </a:t>
            </a:r>
            <a:r>
              <a:rPr lang="en-US" dirty="0" err="1"/>
              <a:t>np.pi</a:t>
            </a:r>
            <a:r>
              <a:rPr lang="en-US" dirty="0"/>
              <a:t>/2)` followed by a transform `gtsam.Pose2(-1, 1, </a:t>
            </a:r>
            <a:r>
              <a:rPr lang="en-US" dirty="0" err="1"/>
              <a:t>np.pi</a:t>
            </a:r>
            <a:r>
              <a:rPr lang="en-US" dirty="0"/>
              <a:t>/2)`.</a:t>
            </a:r>
          </a:p>
          <a:p>
            <a:pPr lvl="1"/>
            <a:r>
              <a:rPr lang="en-US" dirty="0"/>
              <a:t>Draw the robot's initial pose, second pose, and final pose on a 2D coordinate grid.</a:t>
            </a:r>
          </a:p>
          <a:p>
            <a:pPr lvl="1"/>
            <a:r>
              <a:rPr lang="en-US" dirty="0"/>
              <a:t>Calculate the robot's final pose using matrix multiplication. Show your work.</a:t>
            </a:r>
          </a:p>
          <a:p>
            <a:pPr lvl="1"/>
            <a:r>
              <a:rPr lang="en-US" dirty="0"/>
              <a:t>Include a screenshot of calculating the robot's final pose using `gtsam.Pose2.compose()`. Does this make sense? What does this suggest about the relationship between transformation composition and matrix multiplication?</a:t>
            </a:r>
          </a:p>
          <a:p>
            <a:pPr lvl="1"/>
            <a:endParaRPr lang="en-US" dirty="0"/>
          </a:p>
          <a:p>
            <a:pPr marL="457200" lvl="1" indent="0">
              <a:buNone/>
            </a:pPr>
            <a:r>
              <a:rPr lang="en-US" dirty="0"/>
              <a:t>(Answer it on next slide)</a:t>
            </a:r>
          </a:p>
        </p:txBody>
      </p:sp>
    </p:spTree>
    <p:extLst>
      <p:ext uri="{BB962C8B-B14F-4D97-AF65-F5344CB8AC3E}">
        <p14:creationId xmlns:p14="http://schemas.microsoft.com/office/powerpoint/2010/main" val="127175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44E5-9485-4005-A063-A95FE7BEDBD3}"/>
              </a:ext>
            </a:extLst>
          </p:cNvPr>
          <p:cNvSpPr>
            <a:spLocks noGrp="1"/>
          </p:cNvSpPr>
          <p:nvPr>
            <p:ph type="title"/>
          </p:nvPr>
        </p:nvSpPr>
        <p:spPr/>
        <p:txBody>
          <a:bodyPr/>
          <a:lstStyle/>
          <a:p>
            <a:r>
              <a:rPr lang="en-US" dirty="0"/>
              <a:t>Transformation Composition (pt. 2)</a:t>
            </a:r>
          </a:p>
        </p:txBody>
      </p:sp>
    </p:spTree>
    <p:extLst>
      <p:ext uri="{BB962C8B-B14F-4D97-AF65-F5344CB8AC3E}">
        <p14:creationId xmlns:p14="http://schemas.microsoft.com/office/powerpoint/2010/main" val="321794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29DF-A8F1-4C21-8C6A-C07975F31534}"/>
              </a:ext>
            </a:extLst>
          </p:cNvPr>
          <p:cNvSpPr>
            <a:spLocks noGrp="1"/>
          </p:cNvSpPr>
          <p:nvPr>
            <p:ph type="title"/>
          </p:nvPr>
        </p:nvSpPr>
        <p:spPr/>
        <p:txBody>
          <a:bodyPr/>
          <a:lstStyle/>
          <a:p>
            <a:r>
              <a:rPr lang="en-US" dirty="0"/>
              <a:t>Final Map</a:t>
            </a:r>
          </a:p>
        </p:txBody>
      </p:sp>
      <p:sp>
        <p:nvSpPr>
          <p:cNvPr id="3" name="Content Placeholder 2">
            <a:extLst>
              <a:ext uri="{FF2B5EF4-FFF2-40B4-BE49-F238E27FC236}">
                <a16:creationId xmlns:a16="http://schemas.microsoft.com/office/drawing/2014/main" id="{AF483B42-1035-4FDC-87C6-2BD55BAFCAAA}"/>
              </a:ext>
            </a:extLst>
          </p:cNvPr>
          <p:cNvSpPr>
            <a:spLocks noGrp="1"/>
          </p:cNvSpPr>
          <p:nvPr>
            <p:ph idx="1"/>
          </p:nvPr>
        </p:nvSpPr>
        <p:spPr/>
        <p:txBody>
          <a:bodyPr/>
          <a:lstStyle/>
          <a:p>
            <a:pPr marL="0" indent="0">
              <a:buNone/>
            </a:pPr>
            <a:r>
              <a:rPr lang="en-US" dirty="0"/>
              <a:t>Upload a screenshot of your final map.</a:t>
            </a:r>
          </a:p>
          <a:p>
            <a:endParaRPr lang="en-US" dirty="0"/>
          </a:p>
        </p:txBody>
      </p:sp>
    </p:spTree>
    <p:extLst>
      <p:ext uri="{BB962C8B-B14F-4D97-AF65-F5344CB8AC3E}">
        <p14:creationId xmlns:p14="http://schemas.microsoft.com/office/powerpoint/2010/main" val="81869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6187-0B9A-4BF3-8114-61B4C2627B88}"/>
              </a:ext>
            </a:extLst>
          </p:cNvPr>
          <p:cNvSpPr>
            <a:spLocks noGrp="1"/>
          </p:cNvSpPr>
          <p:nvPr>
            <p:ph type="title"/>
          </p:nvPr>
        </p:nvSpPr>
        <p:spPr/>
        <p:txBody>
          <a:bodyPr/>
          <a:lstStyle/>
          <a:p>
            <a:r>
              <a:rPr lang="en-US" dirty="0"/>
              <a:t>Factor Graph</a:t>
            </a:r>
          </a:p>
        </p:txBody>
      </p:sp>
      <p:sp>
        <p:nvSpPr>
          <p:cNvPr id="3" name="Content Placeholder 2">
            <a:extLst>
              <a:ext uri="{FF2B5EF4-FFF2-40B4-BE49-F238E27FC236}">
                <a16:creationId xmlns:a16="http://schemas.microsoft.com/office/drawing/2014/main" id="{BDFE9CF1-F3DF-43F5-8C41-116EBBB44C68}"/>
              </a:ext>
            </a:extLst>
          </p:cNvPr>
          <p:cNvSpPr>
            <a:spLocks noGrp="1"/>
          </p:cNvSpPr>
          <p:nvPr>
            <p:ph idx="1"/>
          </p:nvPr>
        </p:nvSpPr>
        <p:spPr/>
        <p:txBody>
          <a:bodyPr/>
          <a:lstStyle/>
          <a:p>
            <a:pPr marL="0" indent="0">
              <a:buNone/>
            </a:pPr>
            <a:r>
              <a:rPr lang="en-US" b="0" i="0" dirty="0">
                <a:solidFill>
                  <a:srgbClr val="212121"/>
                </a:solidFill>
                <a:effectLst/>
                <a:latin typeface="Roboto" panose="020B0604020202020204" pitchFamily="2" charset="0"/>
              </a:rPr>
              <a:t>Draw a factor graph between three point clouds, including skip connections.</a:t>
            </a:r>
          </a:p>
          <a:p>
            <a:endParaRPr lang="en-US" dirty="0"/>
          </a:p>
          <a:p>
            <a:endParaRPr lang="en-US" dirty="0"/>
          </a:p>
        </p:txBody>
      </p:sp>
    </p:spTree>
    <p:extLst>
      <p:ext uri="{BB962C8B-B14F-4D97-AF65-F5344CB8AC3E}">
        <p14:creationId xmlns:p14="http://schemas.microsoft.com/office/powerpoint/2010/main" val="305535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838080" y="365280"/>
            <a:ext cx="10513440" cy="1323360"/>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nchor="ctr"/>
          <a:lstStyle/>
          <a:p>
            <a:pPr>
              <a:lnSpc>
                <a:spcPct val="90000"/>
              </a:lnSpc>
            </a:pPr>
            <a:r>
              <a:rPr lang="en-US" sz="4400" spc="-1" dirty="0">
                <a:solidFill>
                  <a:srgbClr val="000000"/>
                </a:solidFill>
                <a:latin typeface="Calibri Light"/>
                <a:ea typeface="Arial"/>
              </a:rPr>
              <a:t>Feedback</a:t>
            </a:r>
            <a:endParaRPr lang="en-US" sz="4400" spc="-1" dirty="0">
              <a:latin typeface="Arial"/>
            </a:endParaRPr>
          </a:p>
        </p:txBody>
      </p:sp>
      <p:sp>
        <p:nvSpPr>
          <p:cNvPr id="149" name="CustomShape 2"/>
          <p:cNvSpPr/>
          <p:nvPr/>
        </p:nvSpPr>
        <p:spPr>
          <a:xfrm>
            <a:off x="838080" y="2754240"/>
            <a:ext cx="10513440" cy="4102080"/>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normAutofit/>
          </a:bodyPr>
          <a:lstStyle/>
          <a:p>
            <a:pPr>
              <a:lnSpc>
                <a:spcPct val="90000"/>
              </a:lnSpc>
              <a:spcBef>
                <a:spcPts val="1001"/>
              </a:spcBef>
            </a:pPr>
            <a:r>
              <a:rPr lang="en-US" spc="-1">
                <a:solidFill>
                  <a:srgbClr val="808080"/>
                </a:solidFill>
                <a:latin typeface="Calibri"/>
                <a:ea typeface="Arial"/>
              </a:rPr>
              <a:t>&lt;Put your answer in this textbox, replace this text&gt;</a:t>
            </a:r>
            <a:endParaRPr lang="en-US" spc="-1">
              <a:latin typeface="Arial"/>
            </a:endParaRPr>
          </a:p>
        </p:txBody>
      </p:sp>
      <p:sp>
        <p:nvSpPr>
          <p:cNvPr id="150" name="CustomShape 3"/>
          <p:cNvSpPr/>
          <p:nvPr/>
        </p:nvSpPr>
        <p:spPr>
          <a:xfrm>
            <a:off x="838080" y="1516800"/>
            <a:ext cx="10513440" cy="910560"/>
          </a:xfrm>
          <a:prstGeom prst="rect">
            <a:avLst/>
          </a:prstGeom>
          <a:noFill/>
          <a:ln>
            <a:noFill/>
          </a:ln>
        </p:spPr>
        <p:style>
          <a:lnRef idx="0">
            <a:scrgbClr r="0" g="0" b="0"/>
          </a:lnRef>
          <a:fillRef idx="0">
            <a:scrgbClr r="0" g="0" b="0"/>
          </a:fillRef>
          <a:effectRef idx="0">
            <a:scrgbClr r="0" g="0" b="0"/>
          </a:effectRef>
          <a:fontRef idx="minor"/>
        </p:style>
        <p:txBody>
          <a:bodyPr lIns="90240" tIns="45120" rIns="90240" bIns="45120"/>
          <a:lstStyle/>
          <a:p>
            <a:pPr>
              <a:lnSpc>
                <a:spcPct val="100000"/>
              </a:lnSpc>
            </a:pPr>
            <a:r>
              <a:rPr lang="en-US" sz="2400" spc="-1">
                <a:solidFill>
                  <a:srgbClr val="000000"/>
                </a:solidFill>
                <a:latin typeface="Calibri"/>
                <a:ea typeface="Arial"/>
              </a:rPr>
              <a:t>Please provide feedback on the coding portion of the project. How did it help your understanding of the material? Is there anything that you think could have been made more clear?</a:t>
            </a:r>
            <a:endParaRPr lang="en-US" sz="2400" spc="-1">
              <a:latin typeface="Arial"/>
            </a:endParaRPr>
          </a:p>
        </p:txBody>
      </p:sp>
      <p:sp>
        <p:nvSpPr>
          <p:cNvPr id="151" name="CustomShape 4"/>
          <p:cNvSpPr/>
          <p:nvPr/>
        </p:nvSpPr>
        <p:spPr>
          <a:xfrm>
            <a:off x="1692000" y="2754240"/>
            <a:ext cx="182400" cy="367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C1D9-763D-471F-8BCD-826D01F63B34}"/>
              </a:ext>
            </a:extLst>
          </p:cNvPr>
          <p:cNvSpPr>
            <a:spLocks noGrp="1"/>
          </p:cNvSpPr>
          <p:nvPr>
            <p:ph type="title"/>
          </p:nvPr>
        </p:nvSpPr>
        <p:spPr/>
        <p:txBody>
          <a:bodyPr/>
          <a:lstStyle/>
          <a:p>
            <a:r>
              <a:rPr lang="en-US" dirty="0"/>
              <a:t>Naive vs </a:t>
            </a:r>
            <a:r>
              <a:rPr lang="en-US" dirty="0" err="1"/>
              <a:t>Numpy</a:t>
            </a:r>
            <a:r>
              <a:rPr lang="en-US" dirty="0"/>
              <a:t> Transforms</a:t>
            </a:r>
          </a:p>
        </p:txBody>
      </p:sp>
      <p:sp>
        <p:nvSpPr>
          <p:cNvPr id="3" name="Content Placeholder 2">
            <a:extLst>
              <a:ext uri="{FF2B5EF4-FFF2-40B4-BE49-F238E27FC236}">
                <a16:creationId xmlns:a16="http://schemas.microsoft.com/office/drawing/2014/main" id="{4EE2BA56-3962-4156-BCF4-AC35B78A3FD8}"/>
              </a:ext>
            </a:extLst>
          </p:cNvPr>
          <p:cNvSpPr>
            <a:spLocks noGrp="1"/>
          </p:cNvSpPr>
          <p:nvPr>
            <p:ph idx="1"/>
          </p:nvPr>
        </p:nvSpPr>
        <p:spPr/>
        <p:txBody>
          <a:bodyPr>
            <a:normAutofit/>
          </a:bodyPr>
          <a:lstStyle/>
          <a:p>
            <a:pPr marL="0" indent="0">
              <a:buNone/>
            </a:pPr>
            <a:r>
              <a:rPr lang="en-US" dirty="0"/>
              <a:t>Record the time per loop for your naive implementation and the time per loop for your </a:t>
            </a:r>
            <a:r>
              <a:rPr lang="en-US" dirty="0" err="1"/>
              <a:t>numpy</a:t>
            </a:r>
            <a:r>
              <a:rPr lang="en-US" dirty="0"/>
              <a:t> implementation. How many times faster does the </a:t>
            </a:r>
            <a:r>
              <a:rPr lang="en-US" dirty="0" err="1"/>
              <a:t>numpy</a:t>
            </a:r>
            <a:r>
              <a:rPr lang="en-US" dirty="0"/>
              <a:t> implementation run compared to the naive implementation?</a:t>
            </a:r>
          </a:p>
          <a:p>
            <a:pPr marL="0" indent="0">
              <a:buNone/>
            </a:pPr>
            <a:endParaRPr lang="en-US" dirty="0"/>
          </a:p>
        </p:txBody>
      </p:sp>
    </p:spTree>
    <p:extLst>
      <p:ext uri="{BB962C8B-B14F-4D97-AF65-F5344CB8AC3E}">
        <p14:creationId xmlns:p14="http://schemas.microsoft.com/office/powerpoint/2010/main" val="7734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5DF9-FF09-4307-A33E-ADC5F3B2833F}"/>
              </a:ext>
            </a:extLst>
          </p:cNvPr>
          <p:cNvSpPr>
            <a:spLocks noGrp="1"/>
          </p:cNvSpPr>
          <p:nvPr>
            <p:ph type="title"/>
          </p:nvPr>
        </p:nvSpPr>
        <p:spPr/>
        <p:txBody>
          <a:bodyPr/>
          <a:lstStyle/>
          <a:p>
            <a:r>
              <a:rPr lang="en-US" dirty="0"/>
              <a:t>Map with Identity Transforms (pt. 1)</a:t>
            </a:r>
          </a:p>
        </p:txBody>
      </p:sp>
      <p:sp>
        <p:nvSpPr>
          <p:cNvPr id="3" name="Content Placeholder 2">
            <a:extLst>
              <a:ext uri="{FF2B5EF4-FFF2-40B4-BE49-F238E27FC236}">
                <a16:creationId xmlns:a16="http://schemas.microsoft.com/office/drawing/2014/main" id="{8F598C4D-427D-4CFE-AB83-47FC9B2506DA}"/>
              </a:ext>
            </a:extLst>
          </p:cNvPr>
          <p:cNvSpPr>
            <a:spLocks noGrp="1"/>
          </p:cNvSpPr>
          <p:nvPr>
            <p:ph idx="1"/>
          </p:nvPr>
        </p:nvSpPr>
        <p:spPr/>
        <p:txBody>
          <a:bodyPr>
            <a:normAutofit/>
          </a:bodyPr>
          <a:lstStyle/>
          <a:p>
            <a:pPr marL="0" indent="0">
              <a:buNone/>
            </a:pPr>
            <a:r>
              <a:rPr lang="en-US" dirty="0"/>
              <a:t>Uncomment the `</a:t>
            </a:r>
            <a:r>
              <a:rPr lang="en-US" dirty="0" err="1"/>
              <a:t>get_identity_results</a:t>
            </a:r>
            <a:r>
              <a:rPr lang="en-US" dirty="0"/>
              <a:t>()` method to replace the transforms with identity transforms, and observe the map. Does this make sense? Why is it necessary to perform a transform to all the point clouds in order to create a map?</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9845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2735-C78C-4678-B2B4-26810B4786F8}"/>
              </a:ext>
            </a:extLst>
          </p:cNvPr>
          <p:cNvSpPr>
            <a:spLocks noGrp="1"/>
          </p:cNvSpPr>
          <p:nvPr>
            <p:ph type="title"/>
          </p:nvPr>
        </p:nvSpPr>
        <p:spPr/>
        <p:txBody>
          <a:bodyPr/>
          <a:lstStyle/>
          <a:p>
            <a:r>
              <a:rPr lang="en-US" dirty="0"/>
              <a:t>Aligning Closest Pairs Rearrangement</a:t>
            </a:r>
          </a:p>
        </p:txBody>
      </p:sp>
      <p:sp>
        <p:nvSpPr>
          <p:cNvPr id="3" name="Content Placeholder 2">
            <a:extLst>
              <a:ext uri="{FF2B5EF4-FFF2-40B4-BE49-F238E27FC236}">
                <a16:creationId xmlns:a16="http://schemas.microsoft.com/office/drawing/2014/main" id="{45913709-762D-4F5C-BE7A-97D59F9F3CB0}"/>
              </a:ext>
            </a:extLst>
          </p:cNvPr>
          <p:cNvSpPr>
            <a:spLocks noGrp="1"/>
          </p:cNvSpPr>
          <p:nvPr>
            <p:ph idx="1"/>
          </p:nvPr>
        </p:nvSpPr>
        <p:spPr/>
        <p:txBody>
          <a:bodyPr/>
          <a:lstStyle/>
          <a:p>
            <a:pPr marL="0" indent="0">
              <a:buNone/>
            </a:pPr>
            <a:r>
              <a:rPr lang="en-US" dirty="0"/>
              <a:t>Why does `</a:t>
            </a:r>
            <a:r>
              <a:rPr lang="en-US" dirty="0" err="1"/>
              <a:t>align_closest_pairs</a:t>
            </a:r>
            <a:r>
              <a:rPr lang="en-US" dirty="0"/>
              <a:t>` return a "rearranged" cloud?</a:t>
            </a:r>
          </a:p>
          <a:p>
            <a:pPr marL="0" indent="0">
              <a:buNone/>
            </a:pPr>
            <a:endParaRPr lang="en-US" dirty="0"/>
          </a:p>
        </p:txBody>
      </p:sp>
    </p:spTree>
    <p:extLst>
      <p:ext uri="{BB962C8B-B14F-4D97-AF65-F5344CB8AC3E}">
        <p14:creationId xmlns:p14="http://schemas.microsoft.com/office/powerpoint/2010/main" val="346125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4752-3F40-4AA0-B2AD-1352AF90CDE8}"/>
              </a:ext>
            </a:extLst>
          </p:cNvPr>
          <p:cNvSpPr>
            <a:spLocks noGrp="1"/>
          </p:cNvSpPr>
          <p:nvPr>
            <p:ph type="title"/>
          </p:nvPr>
        </p:nvSpPr>
        <p:spPr/>
        <p:txBody>
          <a:bodyPr/>
          <a:lstStyle/>
          <a:p>
            <a:r>
              <a:rPr lang="en-US" dirty="0"/>
              <a:t>Scan Correspondences Issue</a:t>
            </a:r>
          </a:p>
        </p:txBody>
      </p:sp>
      <p:sp>
        <p:nvSpPr>
          <p:cNvPr id="3" name="Content Placeholder 2">
            <a:extLst>
              <a:ext uri="{FF2B5EF4-FFF2-40B4-BE49-F238E27FC236}">
                <a16:creationId xmlns:a16="http://schemas.microsoft.com/office/drawing/2014/main" id="{FCCDD405-0321-4888-94A8-5E4D97E14AA6}"/>
              </a:ext>
            </a:extLst>
          </p:cNvPr>
          <p:cNvSpPr>
            <a:spLocks noGrp="1"/>
          </p:cNvSpPr>
          <p:nvPr>
            <p:ph idx="1"/>
          </p:nvPr>
        </p:nvSpPr>
        <p:spPr>
          <a:xfrm>
            <a:off x="594919" y="1943070"/>
            <a:ext cx="10515600" cy="4351338"/>
          </a:xfrm>
        </p:spPr>
        <p:txBody>
          <a:bodyPr>
            <a:normAutofit/>
          </a:bodyPr>
          <a:lstStyle/>
          <a:p>
            <a:endParaRPr lang="en-US" dirty="0"/>
          </a:p>
          <a:p>
            <a:endParaRPr lang="en-US" dirty="0"/>
          </a:p>
          <a:p>
            <a:pPr marL="0" indent="0">
              <a:buNone/>
            </a:pPr>
            <a:r>
              <a:rPr lang="en-US" dirty="0"/>
              <a:t>Observe the given example scans (2D clouds). What happens when you make correspondences based on shortest Euclidean distance like in `</a:t>
            </a:r>
            <a:r>
              <a:rPr lang="en-US" dirty="0" err="1"/>
              <a:t>assign_closest_pairs</a:t>
            </a:r>
            <a:r>
              <a:rPr lang="en-US" dirty="0"/>
              <a:t>`? Why might this be an issue?</a:t>
            </a:r>
          </a:p>
          <a:p>
            <a:pPr marL="0" indent="0">
              <a:buNone/>
            </a:pPr>
            <a:endParaRPr lang="en-US" dirty="0"/>
          </a:p>
        </p:txBody>
      </p:sp>
      <p:pic>
        <p:nvPicPr>
          <p:cNvPr id="1026" name="Picture 2">
            <a:extLst>
              <a:ext uri="{FF2B5EF4-FFF2-40B4-BE49-F238E27FC236}">
                <a16:creationId xmlns:a16="http://schemas.microsoft.com/office/drawing/2014/main" id="{83FD0B9D-4589-4C97-8C64-550275BB9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234541"/>
            <a:ext cx="36480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18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3FC4-931A-4152-BF92-C001C1E512B8}"/>
              </a:ext>
            </a:extLst>
          </p:cNvPr>
          <p:cNvSpPr>
            <a:spLocks noGrp="1"/>
          </p:cNvSpPr>
          <p:nvPr>
            <p:ph type="title"/>
          </p:nvPr>
        </p:nvSpPr>
        <p:spPr/>
        <p:txBody>
          <a:bodyPr/>
          <a:lstStyle/>
          <a:p>
            <a:r>
              <a:rPr lang="en-US" dirty="0"/>
              <a:t>ICP Transform Conventions</a:t>
            </a:r>
          </a:p>
        </p:txBody>
      </p:sp>
      <p:sp>
        <p:nvSpPr>
          <p:cNvPr id="3" name="Content Placeholder 2">
            <a:extLst>
              <a:ext uri="{FF2B5EF4-FFF2-40B4-BE49-F238E27FC236}">
                <a16:creationId xmlns:a16="http://schemas.microsoft.com/office/drawing/2014/main" id="{7E50EF04-C907-4191-AA62-17CD92EA26D1}"/>
              </a:ext>
            </a:extLst>
          </p:cNvPr>
          <p:cNvSpPr>
            <a:spLocks noGrp="1"/>
          </p:cNvSpPr>
          <p:nvPr>
            <p:ph idx="1"/>
          </p:nvPr>
        </p:nvSpPr>
        <p:spPr/>
        <p:txBody>
          <a:bodyPr>
            <a:normAutofit/>
          </a:bodyPr>
          <a:lstStyle/>
          <a:p>
            <a:pPr marL="0" indent="0">
              <a:buNone/>
            </a:pPr>
            <a:r>
              <a:rPr lang="en-US" dirty="0"/>
              <a:t>Why is the output of ICP denoted as `</a:t>
            </a:r>
            <a:r>
              <a:rPr lang="en-US" dirty="0" err="1"/>
              <a:t>bTa</a:t>
            </a:r>
            <a:r>
              <a:rPr lang="en-US" dirty="0"/>
              <a:t>` and not `</a:t>
            </a:r>
            <a:r>
              <a:rPr lang="en-US" dirty="0" err="1"/>
              <a:t>aTb</a:t>
            </a:r>
            <a:r>
              <a:rPr lang="en-US" dirty="0"/>
              <a:t>`? Refer to Section 6.1 in the textbook for transformation conventions.</a:t>
            </a:r>
          </a:p>
        </p:txBody>
      </p:sp>
    </p:spTree>
    <p:extLst>
      <p:ext uri="{BB962C8B-B14F-4D97-AF65-F5344CB8AC3E}">
        <p14:creationId xmlns:p14="http://schemas.microsoft.com/office/powerpoint/2010/main" val="213485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B271-9B02-4093-A1A6-6EAC5F44D701}"/>
              </a:ext>
            </a:extLst>
          </p:cNvPr>
          <p:cNvSpPr>
            <a:spLocks noGrp="1"/>
          </p:cNvSpPr>
          <p:nvPr>
            <p:ph type="title"/>
          </p:nvPr>
        </p:nvSpPr>
        <p:spPr/>
        <p:txBody>
          <a:bodyPr/>
          <a:lstStyle/>
          <a:p>
            <a:r>
              <a:rPr lang="en-US" dirty="0"/>
              <a:t>Triangle Initial Estimate</a:t>
            </a:r>
          </a:p>
        </p:txBody>
      </p:sp>
      <p:sp>
        <p:nvSpPr>
          <p:cNvPr id="3" name="Content Placeholder 2">
            <a:extLst>
              <a:ext uri="{FF2B5EF4-FFF2-40B4-BE49-F238E27FC236}">
                <a16:creationId xmlns:a16="http://schemas.microsoft.com/office/drawing/2014/main" id="{7891BFED-F492-4CEE-960D-668C42F8B2AA}"/>
              </a:ext>
            </a:extLst>
          </p:cNvPr>
          <p:cNvSpPr>
            <a:spLocks noGrp="1"/>
          </p:cNvSpPr>
          <p:nvPr>
            <p:ph idx="1"/>
          </p:nvPr>
        </p:nvSpPr>
        <p:spPr/>
        <p:txBody>
          <a:bodyPr>
            <a:normAutofit/>
          </a:bodyPr>
          <a:lstStyle/>
          <a:p>
            <a:pPr marL="0" indent="0">
              <a:buNone/>
            </a:pPr>
            <a:r>
              <a:rPr lang="en-US" dirty="0"/>
              <a:t>Change the initial estimate for the ICP triangle example to be `gtsam.Pose3(gtsam.Rot3(), gtsam.Point3(1, 1, 1)`and evaluate the result. Play around with changing the initial estimate. What happens when your initial estimate is initialized far away from the ground truth? Why is it important to have a good initial estimate?</a:t>
            </a:r>
          </a:p>
          <a:p>
            <a:pPr marL="0" indent="0">
              <a:buNone/>
            </a:pPr>
            <a:endParaRPr lang="en-US" dirty="0"/>
          </a:p>
        </p:txBody>
      </p:sp>
    </p:spTree>
    <p:extLst>
      <p:ext uri="{BB962C8B-B14F-4D97-AF65-F5344CB8AC3E}">
        <p14:creationId xmlns:p14="http://schemas.microsoft.com/office/powerpoint/2010/main" val="338025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D845-9967-41E1-9567-96A201DED67B}"/>
              </a:ext>
            </a:extLst>
          </p:cNvPr>
          <p:cNvSpPr>
            <a:spLocks noGrp="1"/>
          </p:cNvSpPr>
          <p:nvPr>
            <p:ph type="title"/>
          </p:nvPr>
        </p:nvSpPr>
        <p:spPr/>
        <p:txBody>
          <a:bodyPr/>
          <a:lstStyle/>
          <a:p>
            <a:r>
              <a:rPr lang="en-US" dirty="0"/>
              <a:t>Implementing GTSAM</a:t>
            </a:r>
          </a:p>
        </p:txBody>
      </p:sp>
      <p:sp>
        <p:nvSpPr>
          <p:cNvPr id="3" name="Content Placeholder 2">
            <a:extLst>
              <a:ext uri="{FF2B5EF4-FFF2-40B4-BE49-F238E27FC236}">
                <a16:creationId xmlns:a16="http://schemas.microsoft.com/office/drawing/2014/main" id="{D1C32F6A-C0C2-44BF-B5D2-606A8A61A8BC}"/>
              </a:ext>
            </a:extLst>
          </p:cNvPr>
          <p:cNvSpPr>
            <a:spLocks noGrp="1"/>
          </p:cNvSpPr>
          <p:nvPr>
            <p:ph idx="1"/>
          </p:nvPr>
        </p:nvSpPr>
        <p:spPr/>
        <p:txBody>
          <a:bodyPr/>
          <a:lstStyle/>
          <a:p>
            <a:pPr marL="0" indent="0">
              <a:buNone/>
            </a:pPr>
            <a:r>
              <a:rPr lang="en-US" dirty="0"/>
              <a:t>What information does a `</a:t>
            </a:r>
            <a:r>
              <a:rPr lang="en-US" dirty="0" err="1"/>
              <a:t>gtsam.NonlinearFactorGraph</a:t>
            </a:r>
            <a:r>
              <a:rPr lang="en-US" dirty="0"/>
              <a:t>()` hold compared to a `</a:t>
            </a:r>
            <a:r>
              <a:rPr lang="en-US" dirty="0" err="1"/>
              <a:t>gtsam.Values</a:t>
            </a:r>
            <a:r>
              <a:rPr lang="en-US" dirty="0"/>
              <a:t>()` object? What method do you use to access Pose3 values from a `</a:t>
            </a:r>
            <a:r>
              <a:rPr lang="en-US" dirty="0" err="1"/>
              <a:t>gtsam.Values</a:t>
            </a:r>
            <a:r>
              <a:rPr lang="en-US" dirty="0"/>
              <a:t>` object?</a:t>
            </a:r>
          </a:p>
          <a:p>
            <a:pPr marL="0" indent="0">
              <a:buNone/>
            </a:pPr>
            <a:endParaRPr lang="en-US" dirty="0"/>
          </a:p>
        </p:txBody>
      </p:sp>
    </p:spTree>
    <p:extLst>
      <p:ext uri="{BB962C8B-B14F-4D97-AF65-F5344CB8AC3E}">
        <p14:creationId xmlns:p14="http://schemas.microsoft.com/office/powerpoint/2010/main" val="311127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F5D7-BD28-43EA-B30E-84F03FDE45BB}"/>
              </a:ext>
            </a:extLst>
          </p:cNvPr>
          <p:cNvSpPr>
            <a:spLocks noGrp="1"/>
          </p:cNvSpPr>
          <p:nvPr>
            <p:ph type="title"/>
          </p:nvPr>
        </p:nvSpPr>
        <p:spPr/>
        <p:txBody>
          <a:bodyPr/>
          <a:lstStyle/>
          <a:p>
            <a:r>
              <a:rPr lang="en-US" dirty="0"/>
              <a:t>Loop Closure</a:t>
            </a:r>
          </a:p>
        </p:txBody>
      </p:sp>
      <p:sp>
        <p:nvSpPr>
          <p:cNvPr id="3" name="Content Placeholder 2">
            <a:extLst>
              <a:ext uri="{FF2B5EF4-FFF2-40B4-BE49-F238E27FC236}">
                <a16:creationId xmlns:a16="http://schemas.microsoft.com/office/drawing/2014/main" id="{72E3A273-568E-4FF2-88E7-DC3F9565861B}"/>
              </a:ext>
            </a:extLst>
          </p:cNvPr>
          <p:cNvSpPr>
            <a:spLocks noGrp="1"/>
          </p:cNvSpPr>
          <p:nvPr>
            <p:ph idx="1"/>
          </p:nvPr>
        </p:nvSpPr>
        <p:spPr/>
        <p:txBody>
          <a:bodyPr/>
          <a:lstStyle/>
          <a:p>
            <a:r>
              <a:rPr lang="en-US" dirty="0"/>
              <a:t>Comment out the loop closure constraint and upload a screenshot of the covariance plot with and without loop closure. What does covariance represent? What happens to the covariance when loop closure is performed?</a:t>
            </a:r>
          </a:p>
          <a:p>
            <a:endParaRPr lang="en-US" dirty="0"/>
          </a:p>
          <a:p>
            <a:endParaRPr lang="en-US" dirty="0"/>
          </a:p>
        </p:txBody>
      </p:sp>
    </p:spTree>
    <p:extLst>
      <p:ext uri="{BB962C8B-B14F-4D97-AF65-F5344CB8AC3E}">
        <p14:creationId xmlns:p14="http://schemas.microsoft.com/office/powerpoint/2010/main" val="4206509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607</Words>
  <Application>Microsoft Macintosh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Project 5 Report</vt:lpstr>
      <vt:lpstr>Naive vs Numpy Transforms</vt:lpstr>
      <vt:lpstr>Map with Identity Transforms (pt. 1)</vt:lpstr>
      <vt:lpstr>Aligning Closest Pairs Rearrangement</vt:lpstr>
      <vt:lpstr>Scan Correspondences Issue</vt:lpstr>
      <vt:lpstr>ICP Transform Conventions</vt:lpstr>
      <vt:lpstr>Triangle Initial Estimate</vt:lpstr>
      <vt:lpstr>Implementing GTSAM</vt:lpstr>
      <vt:lpstr>Loop Closure</vt:lpstr>
      <vt:lpstr>Final Vehicle Trajectory</vt:lpstr>
      <vt:lpstr>Using gtsam.Pose3.inverse()</vt:lpstr>
      <vt:lpstr>Transformation Composition (pt. 1)</vt:lpstr>
      <vt:lpstr>Transformation Composition (pt. 2)</vt:lpstr>
      <vt:lpstr>Final Map</vt:lpstr>
      <vt:lpstr>Factor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5 Report Solutions</dc:title>
  <dc:creator>Jerred Chen</dc:creator>
  <cp:lastModifiedBy>Behl, Sarthak</cp:lastModifiedBy>
  <cp:revision>27</cp:revision>
  <dcterms:created xsi:type="dcterms:W3CDTF">2022-03-24T02:20:25Z</dcterms:created>
  <dcterms:modified xsi:type="dcterms:W3CDTF">2022-07-17T23:12:12Z</dcterms:modified>
</cp:coreProperties>
</file>