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74" r:id="rId5"/>
    <p:sldId id="265" r:id="rId6"/>
    <p:sldId id="258" r:id="rId7"/>
    <p:sldId id="266" r:id="rId8"/>
    <p:sldId id="275" r:id="rId9"/>
    <p:sldId id="276" r:id="rId10"/>
    <p:sldId id="277" r:id="rId11"/>
    <p:sldId id="278" r:id="rId12"/>
    <p:sldId id="279" r:id="rId13"/>
    <p:sldId id="280" r:id="rId14"/>
    <p:sldId id="281" r:id="rId15"/>
    <p:sldId id="282" r:id="rId16"/>
    <p:sldId id="283" r:id="rId17"/>
    <p:sldId id="284" r:id="rId18"/>
    <p:sldId id="285" r:id="rId19"/>
    <p:sldId id="286" r:id="rId2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70" autoAdjust="0"/>
    <p:restoredTop sz="94694"/>
  </p:normalViewPr>
  <p:slideViewPr>
    <p:cSldViewPr snapToGrid="0">
      <p:cViewPr varScale="1">
        <p:scale>
          <a:sx n="97" d="100"/>
          <a:sy n="97" d="100"/>
        </p:scale>
        <p:origin x="216"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63A4D827-07F7-4AC6-88AA-031B66251DB7}" type="datetime">
              <a:rPr lang="en-US" sz="1200" b="0" strike="noStrike" spc="-1">
                <a:solidFill>
                  <a:srgbClr val="8B8B8B"/>
                </a:solidFill>
                <a:latin typeface="Calibri"/>
              </a:rPr>
              <a:t>6/29/22</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CD1560D5-9ECD-46F1-ABC6-A5C185FE6A1D}"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F2F2A78-06DB-4F07-9CFA-1D0579CD7110}" type="datetime">
              <a:rPr lang="en-US" sz="1200" b="0" strike="noStrike" spc="-1">
                <a:solidFill>
                  <a:srgbClr val="8B8B8B"/>
                </a:solidFill>
                <a:latin typeface="Calibri"/>
              </a:rPr>
              <a:t>6/29/22</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5D48A4A9-D01D-42B9-B6AC-D876BDA0A013}"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6000" b="0" strike="noStrike" spc="-1" dirty="0">
                <a:solidFill>
                  <a:srgbClr val="000000"/>
                </a:solidFill>
                <a:latin typeface="Calibri Light"/>
              </a:rPr>
              <a:t>CS3630 Project 3 Report</a:t>
            </a:r>
            <a:br>
              <a:rPr dirty="0"/>
            </a:br>
            <a:r>
              <a:rPr lang="en-US" sz="6000" b="0" strike="noStrike" spc="-1" dirty="0">
                <a:solidFill>
                  <a:srgbClr val="000000"/>
                </a:solidFill>
                <a:latin typeface="Calibri Light"/>
              </a:rPr>
              <a:t>(Spring 2022)</a:t>
            </a:r>
            <a:endParaRPr lang="en-US" sz="6000" b="0" strike="noStrike" spc="-1" dirty="0">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rmAutofit fontScale="92500" lnSpcReduction="10000"/>
          </a:bodyPr>
          <a:lstStyle/>
          <a:p>
            <a:pPr algn="ctr">
              <a:lnSpc>
                <a:spcPct val="90000"/>
              </a:lnSpc>
              <a:spcBef>
                <a:spcPts val="1001"/>
              </a:spcBef>
              <a:tabLst>
                <a:tab pos="0" algn="l"/>
              </a:tabLst>
            </a:pPr>
            <a:endParaRPr lang="en-US" sz="3200" b="0" strike="noStrike" spc="-1">
              <a:latin typeface="Arial"/>
            </a:endParaRPr>
          </a:p>
          <a:p>
            <a:pPr algn="ctr">
              <a:lnSpc>
                <a:spcPct val="90000"/>
              </a:lnSpc>
              <a:spcBef>
                <a:spcPts val="1001"/>
              </a:spcBef>
              <a:tabLst>
                <a:tab pos="0" algn="l"/>
              </a:tabLst>
            </a:pPr>
            <a:r>
              <a:rPr lang="en-US" sz="2400" b="0" strike="noStrike" spc="-1">
                <a:solidFill>
                  <a:srgbClr val="000000"/>
                </a:solidFill>
                <a:latin typeface="Calibri"/>
              </a:rPr>
              <a:t>Name: </a:t>
            </a:r>
            <a:r>
              <a:rPr lang="en-US" sz="2400" b="0" strike="noStrike" spc="-1">
                <a:solidFill>
                  <a:srgbClr val="808080"/>
                </a:solidFill>
                <a:latin typeface="Calibri"/>
              </a:rPr>
              <a:t>XXX</a:t>
            </a:r>
            <a:endParaRPr lang="en-US" sz="2400" b="0" strike="noStrike" spc="-1">
              <a:latin typeface="Arial"/>
            </a:endParaRPr>
          </a:p>
          <a:p>
            <a:pPr algn="ctr">
              <a:lnSpc>
                <a:spcPct val="90000"/>
              </a:lnSpc>
              <a:spcBef>
                <a:spcPts val="1001"/>
              </a:spcBef>
              <a:tabLst>
                <a:tab pos="0" algn="l"/>
              </a:tabLst>
            </a:pPr>
            <a:r>
              <a:rPr lang="en-US" sz="2400" b="0" strike="noStrike" spc="-1">
                <a:solidFill>
                  <a:srgbClr val="000000"/>
                </a:solidFill>
                <a:latin typeface="Calibri"/>
              </a:rPr>
              <a:t>GT Email: </a:t>
            </a:r>
            <a:r>
              <a:rPr lang="en-US" sz="2400" b="0" strike="noStrike" spc="-1">
                <a:solidFill>
                  <a:srgbClr val="808080"/>
                </a:solidFill>
                <a:latin typeface="Calibri"/>
              </a:rPr>
              <a:t>XXX</a:t>
            </a:r>
            <a:endParaRPr lang="en-US" sz="2400" b="0" strike="noStrike" spc="-1">
              <a:latin typeface="Arial"/>
            </a:endParaRPr>
          </a:p>
          <a:p>
            <a:pPr algn="ctr">
              <a:lnSpc>
                <a:spcPct val="90000"/>
              </a:lnSpc>
              <a:spcBef>
                <a:spcPts val="1001"/>
              </a:spcBef>
              <a:tabLst>
                <a:tab pos="0" algn="l"/>
              </a:tabLst>
            </a:pPr>
            <a:r>
              <a:rPr lang="en-US" sz="2400" b="0" strike="noStrike" spc="-1">
                <a:solidFill>
                  <a:srgbClr val="000000"/>
                </a:solidFill>
                <a:latin typeface="Calibri"/>
              </a:rPr>
              <a:t>GT Username: </a:t>
            </a:r>
            <a:r>
              <a:rPr lang="en-US" sz="2400" b="0" strike="noStrike" spc="-1">
                <a:solidFill>
                  <a:srgbClr val="808080"/>
                </a:solidFill>
                <a:latin typeface="Calibri"/>
              </a:rPr>
              <a:t>XXX</a:t>
            </a:r>
            <a:endParaRPr lang="en-US"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151987"/>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Q2.5 </a:t>
            </a:r>
            <a:r>
              <a:rPr lang="en-US" sz="4400" b="0" i="0" dirty="0">
                <a:solidFill>
                  <a:srgbClr val="000000"/>
                </a:solidFill>
                <a:effectLst/>
                <a:latin typeface="-apple-system"/>
              </a:rPr>
              <a:t>Monte Carlo Localization</a:t>
            </a:r>
          </a:p>
        </p:txBody>
      </p:sp>
      <p:sp>
        <p:nvSpPr>
          <p:cNvPr id="90" name="CustomShape 3"/>
          <p:cNvSpPr/>
          <p:nvPr/>
        </p:nvSpPr>
        <p:spPr>
          <a:xfrm>
            <a:off x="838080" y="1296111"/>
            <a:ext cx="10290363" cy="193753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dirty="0"/>
              <a:t>1. Describe the initial distribution of the samples and the generated slide show for each distribution. </a:t>
            </a:r>
          </a:p>
          <a:p>
            <a:endParaRPr lang="en-US" sz="2400" dirty="0"/>
          </a:p>
          <a:p>
            <a:r>
              <a:rPr lang="en-US" sz="2400" spc="-1" dirty="0">
                <a:solidFill>
                  <a:srgbClr val="808080"/>
                </a:solidFill>
                <a:latin typeface="Calibri"/>
              </a:rPr>
              <a:t>&lt;Put your answer here, replace this text&gt;</a:t>
            </a:r>
            <a:endParaRPr lang="en-US" sz="2400" dirty="0"/>
          </a:p>
          <a:p>
            <a:endParaRPr lang="en-US" sz="2400" dirty="0">
              <a:effectLst/>
            </a:endParaRPr>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4587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151987"/>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Q2.5 </a:t>
            </a:r>
            <a:r>
              <a:rPr lang="en-US" sz="4400" b="0" i="0" dirty="0">
                <a:solidFill>
                  <a:srgbClr val="000000"/>
                </a:solidFill>
                <a:effectLst/>
                <a:latin typeface="-apple-system"/>
              </a:rPr>
              <a:t>Monte Carlo Localization</a:t>
            </a:r>
          </a:p>
        </p:txBody>
      </p:sp>
      <p:sp>
        <p:nvSpPr>
          <p:cNvPr id="90" name="CustomShape 3"/>
          <p:cNvSpPr/>
          <p:nvPr/>
        </p:nvSpPr>
        <p:spPr>
          <a:xfrm>
            <a:off x="838080" y="1296111"/>
            <a:ext cx="10290363" cy="415353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dirty="0"/>
              <a:t>2. How does changing the initial distribution affect the error of localization? Report the error output here. </a:t>
            </a:r>
          </a:p>
          <a:p>
            <a:endParaRPr lang="en-US" sz="2400" dirty="0"/>
          </a:p>
          <a:p>
            <a:pPr marL="800100" lvl="1" indent="-342900">
              <a:buFont typeface="Arial" panose="020B0604020202020204" pitchFamily="34" charset="0"/>
              <a:buChar char="•"/>
            </a:pPr>
            <a:r>
              <a:rPr lang="en-US" sz="2400" dirty="0"/>
              <a:t>Uniform distribution</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dirty="0"/>
          </a:p>
          <a:p>
            <a:pPr lvl="1"/>
            <a:endParaRPr lang="en-US" sz="2400" dirty="0"/>
          </a:p>
          <a:p>
            <a:pPr marL="800100" lvl="1" indent="-342900">
              <a:buFont typeface="Arial" panose="020B0604020202020204" pitchFamily="34" charset="0"/>
              <a:buChar char="•"/>
            </a:pPr>
            <a:r>
              <a:rPr lang="en-US" sz="2400" dirty="0"/>
              <a:t>Node-centered distribution </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dirty="0"/>
          </a:p>
          <a:p>
            <a:pPr lvl="1"/>
            <a:endParaRPr lang="en-US" sz="2400" dirty="0"/>
          </a:p>
          <a:p>
            <a:pPr marL="800100" lvl="1" indent="-342900">
              <a:buFont typeface="Arial" panose="020B0604020202020204" pitchFamily="34" charset="0"/>
              <a:buChar char="•"/>
            </a:pPr>
            <a:r>
              <a:rPr lang="en-US" sz="2400" dirty="0"/>
              <a:t>Multi-modal distribution </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spc="-1"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7335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151987"/>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Q2.6 </a:t>
            </a:r>
            <a:r>
              <a:rPr lang="en-US" sz="4400" b="0" i="0" dirty="0">
                <a:solidFill>
                  <a:srgbClr val="000000"/>
                </a:solidFill>
                <a:effectLst/>
                <a:latin typeface="-apple-system"/>
              </a:rPr>
              <a:t>Monte Carlo Localization</a:t>
            </a:r>
          </a:p>
        </p:txBody>
      </p:sp>
      <p:sp>
        <p:nvSpPr>
          <p:cNvPr id="90" name="CustomShape 3"/>
          <p:cNvSpPr/>
          <p:nvPr/>
        </p:nvSpPr>
        <p:spPr>
          <a:xfrm>
            <a:off x="838080" y="1296111"/>
            <a:ext cx="10290363" cy="230687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dirty="0"/>
              <a:t>How does changing the sample initialization affect the functionality of Monte Carlo Localization? How will unbalanced initialization (such as multimodal distribution) affect the localization process and sample distribution? Support your answer with the observations you found above. </a:t>
            </a:r>
          </a:p>
          <a:p>
            <a:endParaRPr lang="en-US" sz="2400" dirty="0"/>
          </a:p>
          <a:p>
            <a:r>
              <a:rPr lang="en-US" sz="2400" spc="-1" dirty="0">
                <a:solidFill>
                  <a:srgbClr val="808080"/>
                </a:solidFill>
                <a:latin typeface="Calibri"/>
              </a:rPr>
              <a:t>&lt;Put your answer here, replace this text&gt;</a:t>
            </a:r>
            <a:endParaRPr lang="en-US" sz="2400"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7170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79" y="151987"/>
            <a:ext cx="10823489"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Q3.1 </a:t>
            </a:r>
            <a:r>
              <a:rPr lang="en-US" sz="4400" b="0" i="0" dirty="0">
                <a:solidFill>
                  <a:srgbClr val="000000"/>
                </a:solidFill>
                <a:effectLst/>
                <a:latin typeface="-apple-system"/>
              </a:rPr>
              <a:t>Localization Comparison – Running Time</a:t>
            </a:r>
          </a:p>
        </p:txBody>
      </p:sp>
      <p:sp>
        <p:nvSpPr>
          <p:cNvPr id="90" name="CustomShape 3"/>
          <p:cNvSpPr/>
          <p:nvPr/>
        </p:nvSpPr>
        <p:spPr>
          <a:xfrm>
            <a:off x="950518" y="1327067"/>
            <a:ext cx="10290363" cy="526152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anose="020B0604020202020204" pitchFamily="34" charset="0"/>
              <a:buChar char="•"/>
            </a:pPr>
            <a:r>
              <a:rPr lang="en-US" sz="2400" dirty="0"/>
              <a:t>Include your graph here.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a:p>
            <a:endParaRPr lang="en-US" sz="2400" dirty="0"/>
          </a:p>
          <a:p>
            <a:pPr marL="285750" indent="-285750">
              <a:buFont typeface="Arial" panose="020B0604020202020204" pitchFamily="34" charset="0"/>
              <a:buChar char="•"/>
            </a:pPr>
            <a:r>
              <a:rPr lang="en-US" sz="2400" dirty="0"/>
              <a:t>Explain the correlation between running time and sample size. </a:t>
            </a:r>
          </a:p>
          <a:p>
            <a:pPr marL="800100" lvl="1" indent="-342900">
              <a:buFont typeface="Courier New" panose="02070309020205020404" pitchFamily="49" charset="0"/>
              <a:buChar char="o"/>
            </a:pPr>
            <a:r>
              <a:rPr lang="en-US" sz="2400" spc="-1" dirty="0">
                <a:solidFill>
                  <a:srgbClr val="808080"/>
                </a:solidFill>
                <a:latin typeface="Calibri"/>
              </a:rPr>
              <a:t>&lt;Put your answer here, replace this text&gt;</a:t>
            </a:r>
          </a:p>
          <a:p>
            <a:pPr lvl="1"/>
            <a:endParaRPr lang="en-US" sz="2400" dirty="0"/>
          </a:p>
          <a:p>
            <a:pPr marL="285750" indent="-285750">
              <a:buFont typeface="Arial" panose="020B0604020202020204" pitchFamily="34" charset="0"/>
              <a:buChar char="•"/>
            </a:pPr>
            <a:r>
              <a:rPr lang="en-US" sz="2400" dirty="0"/>
              <a:t>At approximately which sample size will the running time of Monte Carlo localization reach that of Markov localization? </a:t>
            </a:r>
          </a:p>
          <a:p>
            <a:pPr marL="800100" lvl="1"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074659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79" y="151987"/>
            <a:ext cx="10823489"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Q3.2</a:t>
            </a:r>
            <a:endParaRPr lang="en-US" sz="4400" b="0" i="0" dirty="0">
              <a:solidFill>
                <a:srgbClr val="000000"/>
              </a:solidFill>
              <a:effectLst/>
              <a:latin typeface="-apple-system"/>
            </a:endParaRPr>
          </a:p>
        </p:txBody>
      </p:sp>
      <p:sp>
        <p:nvSpPr>
          <p:cNvPr id="90" name="CustomShape 3"/>
          <p:cNvSpPr/>
          <p:nvPr/>
        </p:nvSpPr>
        <p:spPr>
          <a:xfrm>
            <a:off x="950818" y="4029811"/>
            <a:ext cx="10290363" cy="267620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anose="020B0604020202020204" pitchFamily="34" charset="0"/>
              <a:buChar char="•"/>
            </a:pPr>
            <a:r>
              <a:rPr lang="en-US" sz="2400" dirty="0"/>
              <a:t>Include your graph here.</a:t>
            </a:r>
          </a:p>
          <a:p>
            <a:endParaRPr lang="en-US" sz="2400" dirty="0"/>
          </a:p>
          <a:p>
            <a:pPr marL="285750" indent="-285750">
              <a:buFont typeface="Arial" panose="020B0604020202020204" pitchFamily="34" charset="0"/>
              <a:buChar char="•"/>
            </a:pPr>
            <a:r>
              <a:rPr lang="en-US" sz="2400" dirty="0"/>
              <a:t>Explain the correlation between error and sample size. </a:t>
            </a:r>
          </a:p>
          <a:p>
            <a:pPr marL="800100" lvl="1" indent="-342900">
              <a:buFont typeface="Courier New" panose="02070309020205020404" pitchFamily="49" charset="0"/>
              <a:buChar char="o"/>
            </a:pPr>
            <a:r>
              <a:rPr lang="en-US" sz="2400" spc="-1" dirty="0">
                <a:solidFill>
                  <a:srgbClr val="808080"/>
                </a:solidFill>
                <a:latin typeface="Calibri"/>
              </a:rPr>
              <a:t>&lt;Put your answer here, replace this text&gt;</a:t>
            </a:r>
          </a:p>
          <a:p>
            <a:pPr lvl="1"/>
            <a:endParaRPr lang="en-US" sz="2400" dirty="0"/>
          </a:p>
          <a:p>
            <a:pPr marL="285750" indent="-285750">
              <a:buFont typeface="Arial" panose="020B0604020202020204" pitchFamily="34" charset="0"/>
              <a:buChar char="•"/>
            </a:pPr>
            <a:r>
              <a:rPr lang="en-US" sz="2400" dirty="0"/>
              <a:t>How does </a:t>
            </a:r>
          </a:p>
          <a:p>
            <a:pPr marL="800100" lvl="1"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1317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950518" y="52614"/>
            <a:ext cx="10823489" cy="1028041"/>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Q3.2</a:t>
            </a:r>
            <a:endParaRPr lang="en-US" sz="4400" b="0" i="0" dirty="0">
              <a:solidFill>
                <a:srgbClr val="000000"/>
              </a:solidFill>
              <a:effectLst/>
              <a:latin typeface="-apple-system"/>
            </a:endParaRPr>
          </a:p>
        </p:txBody>
      </p:sp>
      <p:sp>
        <p:nvSpPr>
          <p:cNvPr id="90" name="CustomShape 3"/>
          <p:cNvSpPr/>
          <p:nvPr/>
        </p:nvSpPr>
        <p:spPr>
          <a:xfrm>
            <a:off x="950518" y="2938140"/>
            <a:ext cx="10290363"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anose="020B0604020202020204" pitchFamily="34" charset="0"/>
              <a:buChar char="•"/>
            </a:pPr>
            <a:r>
              <a:rPr lang="en-US" sz="2400" dirty="0"/>
              <a:t>Include your graph here.</a:t>
            </a:r>
          </a:p>
          <a:p>
            <a:pPr marL="285750" indent="-285750">
              <a:buFont typeface="Arial" panose="020B0604020202020204" pitchFamily="34" charset="0"/>
              <a:buChar char="•"/>
            </a:pPr>
            <a:r>
              <a:rPr lang="en-US" sz="2400" dirty="0"/>
              <a:t>Explain the correlation between error and sample size. </a:t>
            </a:r>
          </a:p>
          <a:p>
            <a:pPr marL="800100" lvl="1" indent="-342900">
              <a:buFont typeface="Courier New" panose="02070309020205020404" pitchFamily="49" charset="0"/>
              <a:buChar char="o"/>
            </a:pPr>
            <a:r>
              <a:rPr lang="en-US" sz="2400" spc="-1" dirty="0">
                <a:solidFill>
                  <a:srgbClr val="808080"/>
                </a:solidFill>
                <a:latin typeface="Calibri"/>
              </a:rPr>
              <a:t>&lt;Put your answer here, replace this text&gt;</a:t>
            </a:r>
          </a:p>
          <a:p>
            <a:pPr lvl="1"/>
            <a:endParaRPr lang="en-US" sz="2400" dirty="0"/>
          </a:p>
          <a:p>
            <a:pPr marL="285750" indent="-285750">
              <a:buFont typeface="Arial" panose="020B0604020202020204" pitchFamily="34" charset="0"/>
              <a:buChar char="•"/>
            </a:pPr>
            <a:r>
              <a:rPr lang="en-US" sz="2400" dirty="0"/>
              <a:t>How does the error of the two algorithms compare? </a:t>
            </a:r>
          </a:p>
          <a:p>
            <a:pPr marL="800100" lvl="1" indent="-342900">
              <a:buFont typeface="Courier New" panose="02070309020205020404" pitchFamily="49" charset="0"/>
              <a:buChar char="o"/>
            </a:pPr>
            <a:r>
              <a:rPr lang="en-US" sz="2400" spc="-1" dirty="0">
                <a:solidFill>
                  <a:srgbClr val="808080"/>
                </a:solidFill>
                <a:latin typeface="Calibri"/>
              </a:rPr>
              <a:t>&lt;Put your answer here, replace this text&gt;</a:t>
            </a:r>
          </a:p>
          <a:p>
            <a:pPr marL="342900" indent="-342900">
              <a:buFont typeface="Courier New" panose="02070309020205020404" pitchFamily="49" charset="0"/>
              <a:buChar char="o"/>
            </a:pPr>
            <a:endParaRPr lang="en-US" sz="2400" spc="-1" dirty="0">
              <a:solidFill>
                <a:srgbClr val="808080"/>
              </a:solidFill>
              <a:latin typeface="Calibri"/>
            </a:endParaRPr>
          </a:p>
          <a:p>
            <a:pPr marL="285750" indent="-285750">
              <a:buFont typeface="Arial" panose="020B0604020202020204" pitchFamily="34" charset="0"/>
              <a:buChar char="•"/>
            </a:pPr>
            <a:r>
              <a:rPr lang="en-US" sz="2400" dirty="0"/>
              <a:t>At approximately what sample size is the error of Particle Filtering similar to that of Markov localization?</a:t>
            </a:r>
          </a:p>
          <a:p>
            <a:pPr marL="800100" lvl="1" indent="-342900">
              <a:buFont typeface="Courier New" panose="02070309020205020404" pitchFamily="49" charset="0"/>
              <a:buChar char="o"/>
            </a:pPr>
            <a:r>
              <a:rPr lang="en-US" sz="2400" spc="-1" dirty="0">
                <a:solidFill>
                  <a:srgbClr val="808080"/>
                </a:solidFill>
                <a:latin typeface="Calibri"/>
              </a:rPr>
              <a:t>&lt;Put your answer here, replace this text&gt;</a:t>
            </a:r>
          </a:p>
          <a:p>
            <a:pPr lvl="1"/>
            <a:endParaRPr lang="en-US" sz="2400" dirty="0"/>
          </a:p>
          <a:p>
            <a:pPr marL="342900" indent="-342900">
              <a:buFont typeface="Courier New" panose="02070309020205020404" pitchFamily="49" charset="0"/>
              <a:buChar char="o"/>
            </a:pPr>
            <a:endParaRPr lang="en-US" sz="2400"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22428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950518" y="52614"/>
            <a:ext cx="10823489" cy="1313048"/>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Q3.3</a:t>
            </a:r>
            <a:endParaRPr lang="en-US" sz="4400" b="0" i="0" dirty="0">
              <a:solidFill>
                <a:srgbClr val="000000"/>
              </a:solidFill>
              <a:effectLst/>
              <a:latin typeface="-apple-system"/>
            </a:endParaRPr>
          </a:p>
        </p:txBody>
      </p:sp>
      <p:sp>
        <p:nvSpPr>
          <p:cNvPr id="90" name="CustomShape 3"/>
          <p:cNvSpPr/>
          <p:nvPr/>
        </p:nvSpPr>
        <p:spPr>
          <a:xfrm>
            <a:off x="950518" y="1552546"/>
            <a:ext cx="10290363" cy="119887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dirty="0"/>
              <a:t>Explain under what configuration (sample size etc.) would you prefer Monte Carlo localization over Markov localization and vice versa? </a:t>
            </a:r>
          </a:p>
          <a:p>
            <a:pPr marL="342900" indent="-342900">
              <a:buFont typeface="Courier New" panose="02070309020205020404" pitchFamily="49" charset="0"/>
              <a:buChar char="o"/>
            </a:pPr>
            <a:endParaRPr lang="en-US" sz="2400"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824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950518" y="361372"/>
            <a:ext cx="10823489" cy="1313048"/>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Q4.1</a:t>
            </a:r>
            <a:endParaRPr lang="en-US" sz="4400" b="0" i="0" dirty="0">
              <a:solidFill>
                <a:srgbClr val="000000"/>
              </a:solidFill>
              <a:effectLst/>
              <a:latin typeface="-apple-system"/>
            </a:endParaRPr>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730E740E-9E5C-AEF4-C1CE-3ED0FF53C2C1}"/>
              </a:ext>
            </a:extLst>
          </p:cNvPr>
          <p:cNvSpPr txBox="1"/>
          <p:nvPr/>
        </p:nvSpPr>
        <p:spPr>
          <a:xfrm>
            <a:off x="831111" y="1674420"/>
            <a:ext cx="7891904" cy="369332"/>
          </a:xfrm>
          <a:prstGeom prst="rect">
            <a:avLst/>
          </a:prstGeom>
          <a:noFill/>
        </p:spPr>
        <p:txBody>
          <a:bodyPr wrap="none" rtlCol="0">
            <a:spAutoFit/>
          </a:bodyPr>
          <a:lstStyle/>
          <a:p>
            <a:r>
              <a:rPr lang="en-US" dirty="0"/>
              <a:t>Insert a screenshot of the trajectory and report the error (average distance).</a:t>
            </a:r>
          </a:p>
        </p:txBody>
      </p:sp>
    </p:spTree>
    <p:extLst>
      <p:ext uri="{BB962C8B-B14F-4D97-AF65-F5344CB8AC3E}">
        <p14:creationId xmlns:p14="http://schemas.microsoft.com/office/powerpoint/2010/main" val="102503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950518" y="361372"/>
            <a:ext cx="10823489" cy="1313048"/>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Q4.2</a:t>
            </a:r>
            <a:endParaRPr lang="en-US" sz="4400" b="0" i="0" dirty="0">
              <a:solidFill>
                <a:srgbClr val="000000"/>
              </a:solidFill>
              <a:effectLst/>
              <a:latin typeface="-apple-system"/>
            </a:endParaRPr>
          </a:p>
        </p:txBody>
      </p:sp>
      <p:sp>
        <p:nvSpPr>
          <p:cNvPr id="90" name="CustomShape 3"/>
          <p:cNvSpPr/>
          <p:nvPr/>
        </p:nvSpPr>
        <p:spPr>
          <a:xfrm>
            <a:off x="844500" y="1674420"/>
            <a:ext cx="10290363"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dirty="0"/>
              <a:t>Insert a screenshot of the trajectory and report the error (average distance).</a:t>
            </a:r>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12876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Q1.1 </a:t>
            </a:r>
            <a:r>
              <a:rPr lang="en-US" sz="4400" b="0" i="0" dirty="0">
                <a:solidFill>
                  <a:srgbClr val="000000"/>
                </a:solidFill>
                <a:effectLst/>
                <a:latin typeface="-apple-system"/>
              </a:rPr>
              <a:t>Markov Localization</a:t>
            </a:r>
          </a:p>
        </p:txBody>
      </p:sp>
      <p:sp>
        <p:nvSpPr>
          <p:cNvPr id="86" name="CustomShape 3"/>
          <p:cNvSpPr/>
          <p:nvPr/>
        </p:nvSpPr>
        <p:spPr>
          <a:xfrm>
            <a:off x="711620" y="1690200"/>
            <a:ext cx="1051524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2400" dirty="0"/>
              <a:t>1. What is the error of Markov Localization given different motion </a:t>
            </a:r>
            <a:r>
              <a:rPr lang="en-US" sz="2400" dirty="0" err="1"/>
              <a:t>sigmas</a:t>
            </a:r>
            <a:r>
              <a:rPr lang="en-US" sz="2400" dirty="0"/>
              <a:t>? Report the error here. </a:t>
            </a:r>
          </a:p>
          <a:p>
            <a:endParaRPr lang="en-US" sz="2400" dirty="0"/>
          </a:p>
          <a:p>
            <a:pPr marL="800100" lvl="1" indent="-342900">
              <a:buFont typeface="Arial" panose="020B0604020202020204" pitchFamily="34" charset="0"/>
              <a:buChar char="•"/>
            </a:pPr>
            <a:r>
              <a:rPr lang="en-US" sz="2400" dirty="0"/>
              <a:t>Motion sigma = 1.0 </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dirty="0"/>
          </a:p>
          <a:p>
            <a:pPr lvl="1"/>
            <a:endParaRPr lang="en-US" sz="2400" dirty="0"/>
          </a:p>
          <a:p>
            <a:pPr marL="800100" lvl="1" indent="-342900">
              <a:buFont typeface="Arial" panose="020B0604020202020204" pitchFamily="34" charset="0"/>
              <a:buChar char="•"/>
            </a:pPr>
            <a:r>
              <a:rPr lang="en-US" sz="2400" dirty="0"/>
              <a:t>Motion sigma = 2.0 </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dirty="0"/>
          </a:p>
          <a:p>
            <a:pPr lvl="1"/>
            <a:endParaRPr lang="en-US" sz="2400" dirty="0"/>
          </a:p>
          <a:p>
            <a:pPr marL="800100" lvl="1" indent="-342900">
              <a:buFont typeface="Arial" panose="020B0604020202020204" pitchFamily="34" charset="0"/>
              <a:buChar char="•"/>
            </a:pPr>
            <a:r>
              <a:rPr lang="en-US" sz="2400" dirty="0"/>
              <a:t>Motion sigma = 3.0 </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spc="-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Q1.1 </a:t>
            </a:r>
            <a:r>
              <a:rPr lang="en-US" sz="4400" b="0" i="0" dirty="0">
                <a:solidFill>
                  <a:srgbClr val="000000"/>
                </a:solidFill>
                <a:effectLst/>
                <a:latin typeface="-apple-system"/>
              </a:rPr>
              <a:t>Markov Localization</a:t>
            </a:r>
          </a:p>
        </p:txBody>
      </p:sp>
      <p:sp>
        <p:nvSpPr>
          <p:cNvPr id="86" name="CustomShape 3"/>
          <p:cNvSpPr/>
          <p:nvPr/>
        </p:nvSpPr>
        <p:spPr>
          <a:xfrm>
            <a:off x="711620" y="1690200"/>
            <a:ext cx="10515240" cy="23068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2400" dirty="0"/>
              <a:t>2. What is the running time of Markov Localization at Motion sigma = 1.0? Report using wall time in seconds. </a:t>
            </a:r>
          </a:p>
          <a:p>
            <a:endParaRPr lang="en-US" sz="2400" dirty="0"/>
          </a:p>
          <a:p>
            <a:endParaRPr lang="en-US" sz="2400" dirty="0"/>
          </a:p>
          <a:p>
            <a:r>
              <a:rPr lang="en-US" sz="2400" spc="-1" dirty="0">
                <a:solidFill>
                  <a:srgbClr val="808080"/>
                </a:solidFill>
                <a:latin typeface="Calibri"/>
              </a:rPr>
              <a:t>&lt;Put your answer here, replace this text&gt;</a:t>
            </a:r>
            <a:endParaRPr lang="en-US" sz="2400" spc="-1" dirty="0"/>
          </a:p>
          <a:p>
            <a:endParaRPr lang="en-US" sz="2400" dirty="0"/>
          </a:p>
        </p:txBody>
      </p:sp>
    </p:spTree>
    <p:extLst>
      <p:ext uri="{BB962C8B-B14F-4D97-AF65-F5344CB8AC3E}">
        <p14:creationId xmlns:p14="http://schemas.microsoft.com/office/powerpoint/2010/main" val="204526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Q1.2 </a:t>
            </a:r>
            <a:r>
              <a:rPr lang="en-US" sz="4400" b="0" i="0" dirty="0">
                <a:solidFill>
                  <a:srgbClr val="000000"/>
                </a:solidFill>
                <a:effectLst/>
                <a:latin typeface="-apple-system"/>
              </a:rPr>
              <a:t>Markov Localization Analysis</a:t>
            </a:r>
          </a:p>
        </p:txBody>
      </p:sp>
      <p:sp>
        <p:nvSpPr>
          <p:cNvPr id="8" name="TextBox 7">
            <a:extLst>
              <a:ext uri="{FF2B5EF4-FFF2-40B4-BE49-F238E27FC236}">
                <a16:creationId xmlns:a16="http://schemas.microsoft.com/office/drawing/2014/main" id="{2075C250-2823-4D6F-875F-FF78C80ACF9A}"/>
              </a:ext>
            </a:extLst>
          </p:cNvPr>
          <p:cNvSpPr txBox="1"/>
          <p:nvPr/>
        </p:nvSpPr>
        <p:spPr>
          <a:xfrm>
            <a:off x="838080" y="1864924"/>
            <a:ext cx="9910384" cy="3598934"/>
          </a:xfrm>
          <a:prstGeom prst="rect">
            <a:avLst/>
          </a:prstGeom>
          <a:noFill/>
        </p:spPr>
        <p:txBody>
          <a:bodyPr wrap="square">
            <a:spAutoFit/>
          </a:bodyPr>
          <a:lstStyle/>
          <a:p>
            <a:r>
              <a:rPr lang="en-US" sz="2400" dirty="0"/>
              <a:t>Please provide an explanation for your observations. How does changing motion sigma affect trajectory error and sample (probability) distribution as observed in the generated slide shows? </a:t>
            </a:r>
          </a:p>
          <a:p>
            <a:endParaRPr lang="en-US" sz="2400" dirty="0"/>
          </a:p>
          <a:p>
            <a:endParaRPr lang="en-US" sz="2400" dirty="0"/>
          </a:p>
          <a:p>
            <a:pPr>
              <a:lnSpc>
                <a:spcPct val="90000"/>
              </a:lnSpc>
              <a:spcBef>
                <a:spcPts val="1001"/>
              </a:spcBef>
              <a:tabLst>
                <a:tab pos="0" algn="l"/>
              </a:tabLst>
            </a:pPr>
            <a:r>
              <a:rPr lang="en-US" sz="2400" spc="-1" dirty="0">
                <a:solidFill>
                  <a:srgbClr val="808080"/>
                </a:solidFill>
                <a:latin typeface="Calibri"/>
              </a:rPr>
              <a:t>&lt;Put your answer here, replace this text&gt;</a:t>
            </a:r>
            <a:endParaRPr lang="en-US" sz="2400" spc="-1" dirty="0"/>
          </a:p>
          <a:p>
            <a:pPr>
              <a:lnSpc>
                <a:spcPct val="90000"/>
              </a:lnSpc>
              <a:spcBef>
                <a:spcPts val="1001"/>
              </a:spcBef>
              <a:tabLst>
                <a:tab pos="0" algn="l"/>
              </a:tabLst>
            </a:pPr>
            <a:endParaRPr lang="en-US" sz="2400" spc="-1" dirty="0"/>
          </a:p>
          <a:p>
            <a:endParaRPr lang="en-US" sz="2400" dirty="0"/>
          </a:p>
          <a:p>
            <a:endParaRPr lang="en-US" sz="2400" dirty="0">
              <a:effectLst/>
            </a:endParaRPr>
          </a:p>
        </p:txBody>
      </p:sp>
    </p:spTree>
    <p:extLst>
      <p:ext uri="{BB962C8B-B14F-4D97-AF65-F5344CB8AC3E}">
        <p14:creationId xmlns:p14="http://schemas.microsoft.com/office/powerpoint/2010/main" val="418969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Q2.1 </a:t>
            </a:r>
            <a:r>
              <a:rPr lang="en-US" sz="4400" b="0" i="0" dirty="0">
                <a:solidFill>
                  <a:srgbClr val="000000"/>
                </a:solidFill>
                <a:effectLst/>
                <a:latin typeface="-apple-system"/>
              </a:rPr>
              <a:t>Monte Carlo Localization</a:t>
            </a:r>
          </a:p>
        </p:txBody>
      </p:sp>
      <p:sp>
        <p:nvSpPr>
          <p:cNvPr id="90" name="CustomShape 3"/>
          <p:cNvSpPr/>
          <p:nvPr/>
        </p:nvSpPr>
        <p:spPr>
          <a:xfrm>
            <a:off x="838080" y="1690560"/>
            <a:ext cx="1051524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2400" dirty="0"/>
              <a:t>How does changing the motion sigma affect the error of localization? Report the error here. </a:t>
            </a:r>
          </a:p>
          <a:p>
            <a:endParaRPr lang="en-US" sz="2400" dirty="0"/>
          </a:p>
          <a:p>
            <a:pPr marL="800100" lvl="1" indent="-342900">
              <a:buFont typeface="Arial" panose="020B0604020202020204" pitchFamily="34" charset="0"/>
              <a:buChar char="•"/>
            </a:pPr>
            <a:r>
              <a:rPr lang="en-US" sz="2400" dirty="0"/>
              <a:t>Motion sigma = 1.0 </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dirty="0"/>
          </a:p>
          <a:p>
            <a:pPr lvl="1"/>
            <a:endParaRPr lang="en-US" sz="2400" dirty="0"/>
          </a:p>
          <a:p>
            <a:pPr marL="800100" lvl="1" indent="-342900">
              <a:buFont typeface="Arial" panose="020B0604020202020204" pitchFamily="34" charset="0"/>
              <a:buChar char="•"/>
            </a:pPr>
            <a:r>
              <a:rPr lang="en-US" sz="2400" dirty="0"/>
              <a:t>Motion sigma = 2.0 </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dirty="0"/>
          </a:p>
          <a:p>
            <a:pPr lvl="1"/>
            <a:endParaRPr lang="en-US" sz="2400" dirty="0"/>
          </a:p>
          <a:p>
            <a:pPr marL="800100" lvl="1" indent="-342900">
              <a:buFont typeface="Arial" panose="020B0604020202020204" pitchFamily="34" charset="0"/>
              <a:buChar char="•"/>
            </a:pPr>
            <a:r>
              <a:rPr lang="en-US" sz="2400" dirty="0"/>
              <a:t>Motion sigma = 3.0 </a:t>
            </a:r>
          </a:p>
          <a:p>
            <a:pPr marL="1257300" lvl="2" indent="-342900">
              <a:buFont typeface="Courier New" panose="02070309020205020404" pitchFamily="49" charset="0"/>
              <a:buChar char="o"/>
            </a:pPr>
            <a:r>
              <a:rPr lang="en-US" sz="2400" spc="-1" dirty="0">
                <a:solidFill>
                  <a:srgbClr val="808080"/>
                </a:solidFill>
                <a:latin typeface="Calibri"/>
              </a:rPr>
              <a:t>&lt;Put your answer here, replace this text&gt;</a:t>
            </a:r>
            <a:endParaRPr lang="en-US" sz="2400" spc="-1"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Q2.2 </a:t>
            </a:r>
            <a:r>
              <a:rPr lang="en-US" sz="4400" b="0" i="0" dirty="0">
                <a:solidFill>
                  <a:srgbClr val="000000"/>
                </a:solidFill>
                <a:effectLst/>
                <a:latin typeface="-apple-system"/>
              </a:rPr>
              <a:t>Monte Carlo Localization Analysis</a:t>
            </a:r>
          </a:p>
        </p:txBody>
      </p:sp>
      <p:sp>
        <p:nvSpPr>
          <p:cNvPr id="90" name="CustomShape 3"/>
          <p:cNvSpPr/>
          <p:nvPr/>
        </p:nvSpPr>
        <p:spPr>
          <a:xfrm>
            <a:off x="838080" y="1690560"/>
            <a:ext cx="10290363" cy="202884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dirty="0"/>
              <a:t>Please provide an explanation for your observations. Does changing motion sigma in particle filtering have similar effects on trajectory error and sample distribution as Markov localization? Why or why not?</a:t>
            </a:r>
          </a:p>
          <a:p>
            <a:endParaRPr lang="en-US" sz="2400" dirty="0"/>
          </a:p>
          <a:p>
            <a:pPr>
              <a:lnSpc>
                <a:spcPct val="90000"/>
              </a:lnSpc>
              <a:spcBef>
                <a:spcPts val="1001"/>
              </a:spcBef>
              <a:tabLst>
                <a:tab pos="0" algn="l"/>
              </a:tabLst>
            </a:pPr>
            <a:r>
              <a:rPr lang="en-US" sz="2400" spc="-1" dirty="0">
                <a:solidFill>
                  <a:srgbClr val="808080"/>
                </a:solidFill>
                <a:latin typeface="Calibri"/>
              </a:rPr>
              <a:t>&lt;Put your answer in this textbox, replace this text&gt;</a:t>
            </a:r>
            <a:endParaRPr lang="en-US" sz="2400" spc="-1" dirty="0">
              <a:solidFill>
                <a:srgbClr val="000000"/>
              </a:solidFill>
              <a:latin typeface="Calibri"/>
            </a:endParaRPr>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4803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151987"/>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Q2.3 </a:t>
            </a:r>
            <a:r>
              <a:rPr lang="en-US" sz="4400" b="0" i="0" dirty="0">
                <a:solidFill>
                  <a:srgbClr val="000000"/>
                </a:solidFill>
                <a:effectLst/>
                <a:latin typeface="-apple-system"/>
              </a:rPr>
              <a:t>Monte Carlo Localization – Sample Size</a:t>
            </a:r>
          </a:p>
        </p:txBody>
      </p:sp>
      <p:sp>
        <p:nvSpPr>
          <p:cNvPr id="90" name="CustomShape 3"/>
          <p:cNvSpPr/>
          <p:nvPr/>
        </p:nvSpPr>
        <p:spPr>
          <a:xfrm>
            <a:off x="838080" y="1296111"/>
            <a:ext cx="10290363" cy="563085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000" dirty="0"/>
              <a:t>1. How does changing the sample size affect the running time of localization? Report the wall time in seconds, e.g. 6 s.</a:t>
            </a:r>
          </a:p>
          <a:p>
            <a:endParaRPr lang="en-US" sz="2000" dirty="0"/>
          </a:p>
          <a:p>
            <a:pPr marL="285750" indent="-285750">
              <a:buFont typeface="Arial" panose="020B0604020202020204" pitchFamily="34" charset="0"/>
              <a:buChar char="•"/>
            </a:pPr>
            <a:r>
              <a:rPr lang="en-US" sz="2000" dirty="0"/>
              <a:t>Sample Size = 500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Sample Size = 1000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Sample Size = 2000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Sample Size = 5000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Sample Size = 10,000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endParaRPr lang="en-US" sz="2000"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pic>
        <p:nvPicPr>
          <p:cNvPr id="1025" name="Picture 1" descr="page7image8799360">
            <a:extLst>
              <a:ext uri="{FF2B5EF4-FFF2-40B4-BE49-F238E27FC236}">
                <a16:creationId xmlns:a16="http://schemas.microsoft.com/office/drawing/2014/main" id="{2FCC641F-40C7-6623-29C5-BA7F0C9A9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21700" cy="3746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7image8807424">
            <a:extLst>
              <a:ext uri="{FF2B5EF4-FFF2-40B4-BE49-F238E27FC236}">
                <a16:creationId xmlns:a16="http://schemas.microsoft.com/office/drawing/2014/main" id="{26FAC112-8557-5143-8E1D-4B3A5C4E5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1534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7image8801088">
            <a:extLst>
              <a:ext uri="{FF2B5EF4-FFF2-40B4-BE49-F238E27FC236}">
                <a16:creationId xmlns:a16="http://schemas.microsoft.com/office/drawing/2014/main" id="{C6E70530-3DDC-3B55-CC07-633142C92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128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7image8800896">
            <a:extLst>
              <a:ext uri="{FF2B5EF4-FFF2-40B4-BE49-F238E27FC236}">
                <a16:creationId xmlns:a16="http://schemas.microsoft.com/office/drawing/2014/main" id="{96F500AE-5AA0-146F-1ED6-03B115A111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6764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47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151987"/>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Q2.3 </a:t>
            </a:r>
            <a:r>
              <a:rPr lang="en-US" sz="4400" b="0" i="0" dirty="0">
                <a:solidFill>
                  <a:srgbClr val="000000"/>
                </a:solidFill>
                <a:effectLst/>
                <a:latin typeface="-apple-system"/>
              </a:rPr>
              <a:t>Monte Carlo Localization – Sample Size</a:t>
            </a:r>
          </a:p>
        </p:txBody>
      </p:sp>
      <p:sp>
        <p:nvSpPr>
          <p:cNvPr id="90" name="CustomShape 3"/>
          <p:cNvSpPr/>
          <p:nvPr/>
        </p:nvSpPr>
        <p:spPr>
          <a:xfrm>
            <a:off x="838080" y="1296111"/>
            <a:ext cx="10290363" cy="563085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000" dirty="0"/>
              <a:t>2. How does changing the sample size affect the error of localization? Report the error here.</a:t>
            </a:r>
          </a:p>
          <a:p>
            <a:endParaRPr lang="en-US" sz="2000" dirty="0"/>
          </a:p>
          <a:p>
            <a:pPr marL="285750" indent="-285750">
              <a:buFont typeface="Arial" panose="020B0604020202020204" pitchFamily="34" charset="0"/>
              <a:buChar char="•"/>
            </a:pPr>
            <a:r>
              <a:rPr lang="en-US" sz="2000" dirty="0"/>
              <a:t>Sample Size = 500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Sample Size = 1000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Sample Size = 2000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Sample Size = 5000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Sample Size = 10,000</a:t>
            </a:r>
          </a:p>
          <a:p>
            <a:pPr marL="742950" lvl="1" indent="-285750">
              <a:buFont typeface="Arial" panose="020B0604020202020204" pitchFamily="34" charset="0"/>
              <a:buChar char="•"/>
            </a:pPr>
            <a:r>
              <a:rPr lang="en-US" sz="2000" spc="-1" dirty="0">
                <a:solidFill>
                  <a:srgbClr val="808080"/>
                </a:solidFill>
                <a:latin typeface="Calibri"/>
              </a:rPr>
              <a:t>&lt;Put your answer here, replace this text&gt;</a:t>
            </a:r>
            <a:endParaRPr lang="en-US" sz="2000" dirty="0"/>
          </a:p>
          <a:p>
            <a:endParaRPr lang="en-US" sz="2000" dirty="0"/>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857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151987"/>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Q2.4 </a:t>
            </a:r>
            <a:r>
              <a:rPr lang="en-US" sz="4400" b="0" i="0" dirty="0">
                <a:solidFill>
                  <a:srgbClr val="000000"/>
                </a:solidFill>
                <a:effectLst/>
                <a:latin typeface="-apple-system"/>
              </a:rPr>
              <a:t>Monte Carlo Localization</a:t>
            </a:r>
          </a:p>
        </p:txBody>
      </p:sp>
      <p:sp>
        <p:nvSpPr>
          <p:cNvPr id="90" name="CustomShape 3"/>
          <p:cNvSpPr/>
          <p:nvPr/>
        </p:nvSpPr>
        <p:spPr>
          <a:xfrm>
            <a:off x="838080" y="1296111"/>
            <a:ext cx="10290363" cy="193753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dirty="0"/>
              <a:t>Please provide an explanation for your observations. How does changing sample size affect running time and error?</a:t>
            </a:r>
          </a:p>
          <a:p>
            <a:endParaRPr lang="en-US" sz="2400" dirty="0"/>
          </a:p>
          <a:p>
            <a:r>
              <a:rPr lang="en-US" sz="2400" spc="-1" dirty="0">
                <a:solidFill>
                  <a:srgbClr val="808080"/>
                </a:solidFill>
                <a:latin typeface="Calibri"/>
              </a:rPr>
              <a:t>&lt;Put your answer here, replace this text&gt;</a:t>
            </a:r>
            <a:endParaRPr lang="en-US" sz="2400" dirty="0"/>
          </a:p>
          <a:p>
            <a:endParaRPr lang="en-US" sz="2400" dirty="0">
              <a:effectLst/>
            </a:endParaRPr>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58186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2984</TotalTime>
  <Words>883</Words>
  <Application>Microsoft Macintosh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-apple-system</vt:lpstr>
      <vt:lpstr>Arial</vt:lpstr>
      <vt:lpstr>Calibri</vt:lpstr>
      <vt:lpstr>Calibri Light</vt:lpstr>
      <vt:lpstr>Courier New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Mao, Junyan</dc:creator>
  <dc:description/>
  <cp:lastModifiedBy>Chen, Gerry D</cp:lastModifiedBy>
  <cp:revision>98</cp:revision>
  <dcterms:created xsi:type="dcterms:W3CDTF">2022-01-23T01:32:24Z</dcterms:created>
  <dcterms:modified xsi:type="dcterms:W3CDTF">2022-06-29T18:46:09Z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