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7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61" r:id="rId13"/>
    <p:sldId id="262" r:id="rId14"/>
    <p:sldId id="263" r:id="rId15"/>
    <p:sldId id="273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 autoAdjust="0"/>
    <p:restoredTop sz="94660"/>
  </p:normalViewPr>
  <p:slideViewPr>
    <p:cSldViewPr>
      <p:cViewPr varScale="1">
        <p:scale>
          <a:sx n="87" d="100"/>
          <a:sy n="87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A6693-DAFF-439A-BA74-D6D94DB787A1}" type="datetimeFigureOut">
              <a:rPr lang="fr-FR" smtClean="0"/>
              <a:t>17/04/2013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13A6C-5643-4D15-95FF-3C960CB90A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9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3A6C-5643-4D15-95FF-3C960CB90A6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301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3A6C-5643-4D15-95FF-3C960CB90A6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05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2F15-A75E-47FC-AFB4-CAD3241C3603}" type="datetime1">
              <a:rPr lang="fr-FR" smtClean="0"/>
              <a:t>17/04/2013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087F9B9-8E5F-4A0D-9492-B9574C400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09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BC1E-9ACD-4FA7-8ED4-AA2C20C1C44C}" type="datetime1">
              <a:rPr lang="fr-FR" smtClean="0"/>
              <a:t>17/04/2013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087F9B9-8E5F-4A0D-9492-B9574C400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91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0FDD-19D0-4EAC-921D-D879F3F71B92}" type="datetime1">
              <a:rPr lang="fr-FR" smtClean="0"/>
              <a:t>17/04/2013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087F9B9-8E5F-4A0D-9492-B9574C400EE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4405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A9C3-3821-44F3-B01A-977AC6AA38D4}" type="datetime1">
              <a:rPr lang="fr-FR" smtClean="0"/>
              <a:t>17/04/2013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087F9B9-8E5F-4A0D-9492-B9574C400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787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FB54-36E4-4EA1-85E0-45A906DD2A11}" type="datetime1">
              <a:rPr lang="fr-FR" smtClean="0"/>
              <a:t>17/04/2013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087F9B9-8E5F-4A0D-9492-B9574C400EED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015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D97C-9C92-4AED-99B7-1C15AA42EE85}" type="datetime1">
              <a:rPr lang="fr-FR" smtClean="0"/>
              <a:t>17/04/2013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087F9B9-8E5F-4A0D-9492-B9574C400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761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A561-C871-40B7-8ADC-6EA747674EE6}" type="datetime1">
              <a:rPr lang="fr-FR" smtClean="0"/>
              <a:t>17/04/2013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F9B9-8E5F-4A0D-9492-B9574C400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036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2DB3-77EA-4935-90A4-BB58BFF4BD05}" type="datetime1">
              <a:rPr lang="fr-FR" smtClean="0"/>
              <a:t>17/04/2013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F9B9-8E5F-4A0D-9492-B9574C400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91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B34F-D562-48DF-AEC9-AC7F5DCC5C49}" type="datetime1">
              <a:rPr lang="fr-FR" smtClean="0"/>
              <a:t>17/04/2013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F9B9-8E5F-4A0D-9492-B9574C400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17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21B6-43D8-4225-8E9E-EADB806797A5}" type="datetime1">
              <a:rPr lang="fr-FR" smtClean="0"/>
              <a:t>17/04/2013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087F9B9-8E5F-4A0D-9492-B9574C400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59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BAB2-48C4-4056-A38D-C6E0D18FCC4D}" type="datetime1">
              <a:rPr lang="fr-FR" smtClean="0"/>
              <a:t>17/04/2013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087F9B9-8E5F-4A0D-9492-B9574C400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90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DBE7-B55A-476C-94D3-CF69FFEBB293}" type="datetime1">
              <a:rPr lang="fr-FR" smtClean="0"/>
              <a:t>17/04/2013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087F9B9-8E5F-4A0D-9492-B9574C400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09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9322-9B7B-4FD2-B3CE-98B514D498C2}" type="datetime1">
              <a:rPr lang="fr-FR" smtClean="0"/>
              <a:t>17/04/2013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F9B9-8E5F-4A0D-9492-B9574C400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87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4BA1-BE0F-4A48-AF01-F16F15DF4FF0}" type="datetime1">
              <a:rPr lang="fr-FR" smtClean="0"/>
              <a:t>17/04/2013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F9B9-8E5F-4A0D-9492-B9574C400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95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5CFA-754F-49D0-95CE-6651E09BBC9F}" type="datetime1">
              <a:rPr lang="fr-FR" smtClean="0"/>
              <a:t>17/04/2013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F9B9-8E5F-4A0D-9492-B9574C400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80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A7E4-6339-4E6A-8444-9916DDBD5E75}" type="datetime1">
              <a:rPr lang="fr-FR" smtClean="0"/>
              <a:t>17/04/2013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087F9B9-8E5F-4A0D-9492-B9574C400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45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BDFBA-939C-43A0-8ABD-3B8901CD150B}" type="datetime1">
              <a:rPr lang="fr-FR" smtClean="0"/>
              <a:t>17/04/2013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87F9B9-8E5F-4A0D-9492-B9574C400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51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5" y="1484784"/>
            <a:ext cx="6878057" cy="2262781"/>
          </a:xfrm>
        </p:spPr>
        <p:txBody>
          <a:bodyPr>
            <a:noAutofit/>
          </a:bodyPr>
          <a:lstStyle/>
          <a:p>
            <a:r>
              <a:rPr lang="en-US" sz="3600" dirty="0" smtClean="0"/>
              <a:t>Inversion </a:t>
            </a:r>
            <a:r>
              <a:rPr lang="en-US" sz="3600" dirty="0"/>
              <a:t>of Web Service Invocation using Publish/Subscribe </a:t>
            </a:r>
            <a:r>
              <a:rPr lang="fr-FR" sz="3600" dirty="0"/>
              <a:t>Push-</a:t>
            </a:r>
            <a:r>
              <a:rPr lang="fr-FR" sz="3600" dirty="0" err="1"/>
              <a:t>Based</a:t>
            </a:r>
            <a:r>
              <a:rPr lang="fr-FR" sz="3600" dirty="0"/>
              <a:t> </a:t>
            </a:r>
            <a:r>
              <a:rPr lang="fr-FR" sz="3600" dirty="0" smtClean="0"/>
              <a:t>Architecture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5399061"/>
            <a:ext cx="6600451" cy="1126283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 smtClean="0"/>
              <a:t>Valentin </a:t>
            </a:r>
            <a:r>
              <a:rPr lang="fr-FR" dirty="0" err="1" smtClean="0"/>
              <a:t>Brémond</a:t>
            </a:r>
            <a:endParaRPr lang="fr-FR" dirty="0" smtClean="0"/>
          </a:p>
          <a:p>
            <a:pPr algn="r"/>
            <a:r>
              <a:rPr lang="fr-FR" dirty="0" err="1" smtClean="0"/>
              <a:t>Gaylord</a:t>
            </a:r>
            <a:r>
              <a:rPr lang="fr-FR" dirty="0" smtClean="0"/>
              <a:t> </a:t>
            </a:r>
            <a:r>
              <a:rPr lang="fr-FR" dirty="0" err="1" smtClean="0"/>
              <a:t>Cherencey</a:t>
            </a:r>
            <a:endParaRPr lang="fr-FR" dirty="0" smtClean="0"/>
          </a:p>
          <a:p>
            <a:pPr algn="r"/>
            <a:r>
              <a:rPr lang="fr-FR" dirty="0" smtClean="0"/>
              <a:t>Florian </a:t>
            </a:r>
            <a:r>
              <a:rPr lang="fr-FR" dirty="0" err="1" smtClean="0"/>
              <a:t>Massacret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403648" y="4470163"/>
            <a:ext cx="660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Projet développement avancé</a:t>
            </a:r>
          </a:p>
        </p:txBody>
      </p:sp>
    </p:spTree>
    <p:extLst>
      <p:ext uri="{BB962C8B-B14F-4D97-AF65-F5344CB8AC3E}">
        <p14:creationId xmlns:p14="http://schemas.microsoft.com/office/powerpoint/2010/main" val="42689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Architecture de l’application</a:t>
            </a:r>
            <a:br>
              <a:rPr lang="fr-FR" dirty="0" smtClean="0"/>
            </a:br>
            <a:r>
              <a:rPr lang="fr-FR" sz="2700" dirty="0" smtClean="0">
                <a:solidFill>
                  <a:schemeClr val="tx1"/>
                </a:solidFill>
              </a:rPr>
              <a:t>Client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smtClean="0"/>
              <a:t>Se connecte à un broker</a:t>
            </a:r>
          </a:p>
          <a:p>
            <a:endParaRPr lang="fr-FR" dirty="0"/>
          </a:p>
          <a:p>
            <a:r>
              <a:rPr lang="fr-FR" dirty="0" smtClean="0"/>
              <a:t>Récupère la liste des types disponibles</a:t>
            </a:r>
          </a:p>
          <a:p>
            <a:endParaRPr lang="en-US" dirty="0"/>
          </a:p>
          <a:p>
            <a:r>
              <a:rPr lang="fr-FR" dirty="0" smtClean="0"/>
              <a:t>S’abonne</a:t>
            </a:r>
            <a:r>
              <a:rPr lang="en-US" dirty="0" smtClean="0"/>
              <a:t> aux types </a:t>
            </a:r>
            <a:r>
              <a:rPr lang="fr-FR" dirty="0" smtClean="0"/>
              <a:t>souhaités</a:t>
            </a:r>
          </a:p>
          <a:p>
            <a:endParaRPr lang="fr-FR" dirty="0"/>
          </a:p>
          <a:p>
            <a:r>
              <a:rPr lang="fr-FR" dirty="0" smtClean="0"/>
              <a:t>Interface graphique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F9B9-8E5F-4A0D-9492-B9574C400EED}" type="slidenum">
              <a:rPr lang="fr-FR" smtClean="0"/>
              <a:t>10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9512" y="87733"/>
            <a:ext cx="8964488" cy="307777"/>
          </a:xfrm>
          <a:prstGeom prst="rect">
            <a:avLst/>
          </a:prstGeom>
          <a:noFill/>
        </p:spPr>
        <p:txBody>
          <a:bodyPr wrap="square" numCol="6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Introduction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Rappels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Projet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Démonstration</a:t>
            </a:r>
            <a:endParaRPr lang="en-US" sz="1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Conclusion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Références</a:t>
            </a:r>
            <a:endParaRPr lang="fr-FR" sz="1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0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Architecture de l’application</a:t>
            </a:r>
            <a:br>
              <a:rPr lang="fr-FR" dirty="0" smtClean="0"/>
            </a:br>
            <a:r>
              <a:rPr lang="fr-FR" sz="2700" dirty="0" smtClean="0">
                <a:solidFill>
                  <a:schemeClr val="tx1"/>
                </a:solidFill>
              </a:rPr>
              <a:t>Interfaces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smtClean="0"/>
              <a:t>Interface Broker</a:t>
            </a:r>
          </a:p>
          <a:p>
            <a:pPr lvl="1"/>
            <a:r>
              <a:rPr lang="fr-F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ajouterTypeInformation</a:t>
            </a: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 (String type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fr-F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envoyerInformation</a:t>
            </a: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 (Information info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r-F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fr-F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recupererTypesInformations</a:t>
            </a: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/>
            <a:r>
              <a:rPr lang="fr-F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sAbonner</a:t>
            </a: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 (String[] </a:t>
            </a:r>
            <a:r>
              <a:rPr lang="fr-F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listeTypesInformations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fr-F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seDesabonner</a:t>
            </a: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fr-F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/>
          </a:p>
          <a:p>
            <a:r>
              <a:rPr lang="fr-FR" dirty="0" smtClean="0"/>
              <a:t>Interface Client</a:t>
            </a:r>
          </a:p>
          <a:p>
            <a:pPr lvl="1"/>
            <a:r>
              <a:rPr lang="fr-F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envoyerInformation</a:t>
            </a: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 (Information info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F9B9-8E5F-4A0D-9492-B9574C400EED}" type="slidenum">
              <a:rPr lang="fr-FR" smtClean="0"/>
              <a:t>11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9512" y="87733"/>
            <a:ext cx="8964488" cy="307777"/>
          </a:xfrm>
          <a:prstGeom prst="rect">
            <a:avLst/>
          </a:prstGeom>
          <a:noFill/>
        </p:spPr>
        <p:txBody>
          <a:bodyPr wrap="square" numCol="6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Introduction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Rappels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Projet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Démonstration</a:t>
            </a:r>
            <a:endParaRPr lang="en-US" sz="1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Conclusion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Références</a:t>
            </a:r>
            <a:endParaRPr lang="fr-FR" sz="1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5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F9B9-8E5F-4A0D-9492-B9574C400EED}" type="slidenum">
              <a:rPr lang="fr-FR" smtClean="0"/>
              <a:t>12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9512" y="87733"/>
            <a:ext cx="8964488" cy="307777"/>
          </a:xfrm>
          <a:prstGeom prst="rect">
            <a:avLst/>
          </a:prstGeom>
          <a:noFill/>
        </p:spPr>
        <p:txBody>
          <a:bodyPr wrap="square" numCol="6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Introduction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Rappels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Projet</a:t>
            </a:r>
            <a:endParaRPr lang="en-US" sz="1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Démonstration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Conclusion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Références</a:t>
            </a:r>
            <a:endParaRPr lang="fr-FR" sz="1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0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Performances</a:t>
            </a:r>
          </a:p>
          <a:p>
            <a:pPr lvl="1"/>
            <a:r>
              <a:rPr lang="en-US" dirty="0" smtClean="0"/>
              <a:t>Temps </a:t>
            </a:r>
            <a:r>
              <a:rPr lang="en-US" dirty="0" err="1" smtClean="0"/>
              <a:t>réel</a:t>
            </a:r>
            <a:endParaRPr lang="en-US" dirty="0" smtClean="0"/>
          </a:p>
          <a:p>
            <a:pPr lvl="1"/>
            <a:r>
              <a:rPr lang="en-US" dirty="0" smtClean="0"/>
              <a:t>Division du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requêtes</a:t>
            </a:r>
            <a:r>
              <a:rPr lang="en-US" dirty="0" smtClean="0"/>
              <a:t> par 2</a:t>
            </a:r>
          </a:p>
          <a:p>
            <a:endParaRPr lang="fr-FR" dirty="0" smtClean="0"/>
          </a:p>
          <a:p>
            <a:r>
              <a:rPr lang="fr-FR" dirty="0" smtClean="0"/>
              <a:t>Réponse au problème de fiabilité</a:t>
            </a:r>
          </a:p>
          <a:p>
            <a:pPr lvl="1"/>
            <a:r>
              <a:rPr lang="fr-FR" dirty="0" smtClean="0"/>
              <a:t>Problème déporté du fournisseur au broker</a:t>
            </a:r>
          </a:p>
          <a:p>
            <a:pPr lvl="1"/>
            <a:r>
              <a:rPr lang="fr-FR" dirty="0" smtClean="0"/>
              <a:t>Plus facile de dédoubler un broker qu’un fournisseur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F9B9-8E5F-4A0D-9492-B9574C400EED}" type="slidenum">
              <a:rPr lang="fr-FR" smtClean="0"/>
              <a:t>13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9512" y="87733"/>
            <a:ext cx="8964488" cy="307777"/>
          </a:xfrm>
          <a:prstGeom prst="rect">
            <a:avLst/>
          </a:prstGeom>
          <a:noFill/>
        </p:spPr>
        <p:txBody>
          <a:bodyPr wrap="square" numCol="6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Introduction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Rappels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Projet</a:t>
            </a:r>
            <a:endParaRPr lang="en-US" sz="1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Démonstration</a:t>
            </a:r>
            <a:endParaRPr lang="en-US" sz="1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Références</a:t>
            </a:r>
            <a:endParaRPr lang="fr-FR" sz="1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27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Inversion of Web Service Invocation using Publish/Subscribe </a:t>
            </a:r>
            <a:r>
              <a:rPr lang="fr-FR" dirty="0" smtClean="0"/>
              <a:t>Push-</a:t>
            </a:r>
            <a:r>
              <a:rPr lang="fr-FR" dirty="0" err="1" smtClean="0"/>
              <a:t>Based</a:t>
            </a:r>
            <a:r>
              <a:rPr lang="fr-FR" dirty="0" smtClean="0"/>
              <a:t> Architecture</a:t>
            </a:r>
            <a:r>
              <a:rPr lang="fr-FR" dirty="0"/>
              <a:t/>
            </a:r>
            <a:br>
              <a:rPr lang="fr-FR" dirty="0"/>
            </a:br>
            <a:r>
              <a:rPr lang="en-US" sz="1400" i="1" dirty="0" err="1"/>
              <a:t>Thanisa</a:t>
            </a:r>
            <a:r>
              <a:rPr lang="en-US" sz="1400" i="1" dirty="0"/>
              <a:t> </a:t>
            </a:r>
            <a:r>
              <a:rPr lang="en-US" sz="1400" i="1" dirty="0" err="1" smtClean="0"/>
              <a:t>Numnonda</a:t>
            </a:r>
            <a:endParaRPr lang="en-US" sz="1400" i="1" dirty="0" smtClean="0"/>
          </a:p>
          <a:p>
            <a:endParaRPr lang="en-US" i="1" dirty="0" smtClean="0"/>
          </a:p>
          <a:p>
            <a:pPr lvl="0">
              <a:buClr>
                <a:srgbClr val="353535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Inversion of Web Service Invocation using Publish/Subscribe 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</a:rPr>
              <a:t>Push-</a:t>
            </a:r>
            <a:r>
              <a:rPr lang="fr-F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Based</a:t>
            </a:r>
            <a: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</a:rPr>
              <a:t> Architecture</a:t>
            </a:r>
            <a:br>
              <a:rPr lang="fr-FR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fr-FR" sz="1400" i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Rattakorn</a:t>
            </a:r>
            <a:r>
              <a:rPr lang="fr-FR" sz="14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fr-FR" sz="1400" i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Punsuph</a:t>
            </a:r>
            <a:r>
              <a:rPr lang="fr-FR" sz="14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fr-FR" sz="1400" i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Thanisa</a:t>
            </a:r>
            <a:r>
              <a:rPr lang="fr-FR" sz="14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fr-FR" sz="1400" i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Numnonda</a:t>
            </a:r>
            <a:endParaRPr lang="en-US" sz="12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1400" i="1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F9B9-8E5F-4A0D-9492-B9574C400EED}" type="slidenum">
              <a:rPr lang="fr-FR" smtClean="0"/>
              <a:t>14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9512" y="87733"/>
            <a:ext cx="8964488" cy="307777"/>
          </a:xfrm>
          <a:prstGeom prst="rect">
            <a:avLst/>
          </a:prstGeom>
          <a:noFill/>
        </p:spPr>
        <p:txBody>
          <a:bodyPr wrap="square" numCol="6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Introduction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Rappels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Projet</a:t>
            </a:r>
            <a:endParaRPr lang="en-US" sz="1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Démonstration</a:t>
            </a:r>
            <a:endParaRPr lang="en-US" sz="1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Conclusion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Références</a:t>
            </a:r>
            <a:endParaRPr lang="fr-F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45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Questions ?</a:t>
            </a:r>
            <a:endParaRPr lang="en-US" sz="2800" i="1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F9B9-8E5F-4A0D-9492-B9574C400EE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1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28800"/>
            <a:ext cx="6591985" cy="4247728"/>
          </a:xfrm>
        </p:spPr>
        <p:txBody>
          <a:bodyPr anchor="ctr">
            <a:normAutofit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Rappels</a:t>
            </a:r>
          </a:p>
          <a:p>
            <a:r>
              <a:rPr lang="fr-FR" dirty="0" smtClean="0"/>
              <a:t>Projet</a:t>
            </a:r>
          </a:p>
          <a:p>
            <a:pPr lvl="1"/>
            <a:r>
              <a:rPr lang="fr-FR" dirty="0" smtClean="0"/>
              <a:t>Technologies utilisées</a:t>
            </a:r>
          </a:p>
          <a:p>
            <a:pPr lvl="1"/>
            <a:r>
              <a:rPr lang="fr-FR" dirty="0" smtClean="0"/>
              <a:t>Architecture de l’application</a:t>
            </a:r>
          </a:p>
          <a:p>
            <a:r>
              <a:rPr lang="fr-FR" dirty="0" smtClean="0"/>
              <a:t>Démonstration</a:t>
            </a:r>
          </a:p>
          <a:p>
            <a:r>
              <a:rPr lang="fr-FR" dirty="0" smtClean="0"/>
              <a:t>Conclusion</a:t>
            </a:r>
          </a:p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F9B9-8E5F-4A0D-9492-B9574C400EE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75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 smtClean="0"/>
              <a:t>Développement d’un logiciel Publisher / </a:t>
            </a:r>
            <a:r>
              <a:rPr lang="fr-FR" dirty="0" err="1" smtClean="0"/>
              <a:t>Subscriber</a:t>
            </a:r>
            <a:r>
              <a:rPr lang="fr-FR" dirty="0" smtClean="0"/>
              <a:t> de type « push » en Java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F9B9-8E5F-4A0D-9492-B9574C400EED}" type="slidenum">
              <a:rPr lang="fr-FR" smtClean="0"/>
              <a:t>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79512" y="87733"/>
            <a:ext cx="8964488" cy="307777"/>
          </a:xfrm>
          <a:prstGeom prst="rect">
            <a:avLst/>
          </a:prstGeom>
          <a:noFill/>
        </p:spPr>
        <p:txBody>
          <a:bodyPr wrap="square" numCol="6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Rappels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Projet</a:t>
            </a:r>
            <a:endParaRPr lang="en-US" sz="1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Démonstration</a:t>
            </a:r>
            <a:endParaRPr lang="en-US" sz="1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Conclusion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Références</a:t>
            </a:r>
            <a:endParaRPr lang="fr-FR" sz="1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Rappels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Publisher / </a:t>
            </a:r>
            <a:r>
              <a:rPr lang="fr-FR" dirty="0" err="1" smtClean="0"/>
              <a:t>Subscriber</a:t>
            </a:r>
            <a:r>
              <a:rPr lang="fr-FR" dirty="0" smtClean="0"/>
              <a:t> de type « push »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Avantages du « push » par rapport au « pull »</a:t>
            </a:r>
          </a:p>
          <a:p>
            <a:pPr lvl="1"/>
            <a:r>
              <a:rPr lang="fr-FR" dirty="0" smtClean="0"/>
              <a:t>Engorgement</a:t>
            </a:r>
          </a:p>
          <a:p>
            <a:pPr lvl="1"/>
            <a:r>
              <a:rPr lang="fr-FR" dirty="0" smtClean="0"/>
              <a:t>Nombre de requêtes</a:t>
            </a:r>
          </a:p>
          <a:p>
            <a:pPr lvl="1"/>
            <a:r>
              <a:rPr lang="fr-FR" dirty="0" smtClean="0"/>
              <a:t>Temps réel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495" y="2784499"/>
            <a:ext cx="6167824" cy="122056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F9B9-8E5F-4A0D-9492-B9574C400EED}" type="slidenum">
              <a:rPr lang="fr-FR" smtClean="0"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79512" y="87733"/>
            <a:ext cx="8964488" cy="307777"/>
          </a:xfrm>
          <a:prstGeom prst="rect">
            <a:avLst/>
          </a:prstGeom>
          <a:noFill/>
        </p:spPr>
        <p:txBody>
          <a:bodyPr wrap="square" numCol="6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Introduction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Rappels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Projet</a:t>
            </a:r>
            <a:endParaRPr lang="en-US" sz="1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Démonstration</a:t>
            </a:r>
            <a:endParaRPr lang="en-US" sz="1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Conclusion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Références</a:t>
            </a:r>
            <a:endParaRPr lang="fr-FR" sz="1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7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Technologies utilisées</a:t>
            </a:r>
            <a:br>
              <a:rPr lang="fr-FR" dirty="0" smtClean="0"/>
            </a:br>
            <a:r>
              <a:rPr lang="fr-FR" sz="2700" dirty="0" smtClean="0">
                <a:solidFill>
                  <a:schemeClr val="tx1"/>
                </a:solidFill>
              </a:rPr>
              <a:t>Patron de conception Observateur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dirty="0" smtClean="0"/>
              <a:t>Permet la réduction des dépendances</a:t>
            </a:r>
          </a:p>
          <a:p>
            <a:endParaRPr lang="fr-FR" dirty="0" smtClean="0"/>
          </a:p>
          <a:p>
            <a:r>
              <a:rPr lang="fr-FR" dirty="0" smtClean="0"/>
              <a:t>Permet de mettre à jour un composant en temps réel (équivalent du « push » au niveau objet)</a:t>
            </a:r>
          </a:p>
          <a:p>
            <a:endParaRPr lang="fr-FR" dirty="0" smtClean="0"/>
          </a:p>
          <a:p>
            <a:r>
              <a:rPr lang="fr-FR" dirty="0" smtClean="0"/>
              <a:t>Utilisation pour la gestion de l’interface graphique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F9B9-8E5F-4A0D-9492-B9574C400EED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9512" y="87733"/>
            <a:ext cx="8964488" cy="307777"/>
          </a:xfrm>
          <a:prstGeom prst="rect">
            <a:avLst/>
          </a:prstGeom>
          <a:noFill/>
        </p:spPr>
        <p:txBody>
          <a:bodyPr wrap="square" numCol="6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Introduction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Rappels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Projet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Démonstration</a:t>
            </a:r>
            <a:endParaRPr lang="en-US" sz="1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Conclusion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Références</a:t>
            </a:r>
            <a:endParaRPr lang="fr-FR" sz="1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Technologies utilisées</a:t>
            </a:r>
            <a:br>
              <a:rPr lang="fr-FR" dirty="0" smtClean="0"/>
            </a:br>
            <a:r>
              <a:rPr lang="fr-FR" sz="2800" dirty="0" smtClean="0">
                <a:solidFill>
                  <a:schemeClr val="tx1"/>
                </a:solidFill>
              </a:rPr>
              <a:t>JAX-WS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smtClean="0"/>
              <a:t>JAX-WS est l’acronyme de Java API for XML Web Services</a:t>
            </a:r>
          </a:p>
          <a:p>
            <a:endParaRPr lang="fr-FR" dirty="0" smtClean="0"/>
          </a:p>
          <a:p>
            <a:r>
              <a:rPr lang="fr-FR" dirty="0" smtClean="0"/>
              <a:t>Développement Java de Web Services étendus en utilisant WSDL et SOAP</a:t>
            </a:r>
          </a:p>
          <a:p>
            <a:endParaRPr lang="fr-FR" dirty="0"/>
          </a:p>
          <a:p>
            <a:r>
              <a:rPr lang="fr-FR" dirty="0" smtClean="0"/>
              <a:t>Génération d’un document WSDL à partir d’une classe Java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F9B9-8E5F-4A0D-9492-B9574C400EED}" type="slidenum">
              <a:rPr lang="fr-FR" smtClean="0"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79512" y="87733"/>
            <a:ext cx="8964488" cy="307777"/>
          </a:xfrm>
          <a:prstGeom prst="rect">
            <a:avLst/>
          </a:prstGeom>
          <a:noFill/>
        </p:spPr>
        <p:txBody>
          <a:bodyPr wrap="square" numCol="6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Introduction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Rappels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Projet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Démonstration</a:t>
            </a:r>
            <a:endParaRPr lang="en-US" sz="1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Conclusion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Références</a:t>
            </a:r>
            <a:endParaRPr lang="fr-FR" sz="1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40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Technologies utilisées</a:t>
            </a:r>
            <a:br>
              <a:rPr lang="fr-FR" dirty="0" smtClean="0"/>
            </a:br>
            <a:r>
              <a:rPr lang="fr-FR" sz="2800" dirty="0" err="1" smtClean="0">
                <a:solidFill>
                  <a:schemeClr val="tx1"/>
                </a:solidFill>
              </a:rPr>
              <a:t>AspectJ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smtClean="0"/>
              <a:t>Outil de Java permettant la programmation par aspects</a:t>
            </a:r>
          </a:p>
          <a:p>
            <a:endParaRPr lang="fr-FR" dirty="0" smtClean="0"/>
          </a:p>
          <a:p>
            <a:r>
              <a:rPr lang="fr-FR" dirty="0" smtClean="0"/>
              <a:t>Utilisé pour </a:t>
            </a:r>
            <a:r>
              <a:rPr lang="fr-FR" dirty="0" err="1" smtClean="0"/>
              <a:t>logger</a:t>
            </a:r>
            <a:r>
              <a:rPr lang="fr-FR" dirty="0" smtClean="0"/>
              <a:t> des informations</a:t>
            </a:r>
          </a:p>
          <a:p>
            <a:pPr lvl="1"/>
            <a:r>
              <a:rPr lang="fr-FR" dirty="0" smtClean="0"/>
              <a:t>Permet de capturer des évènements sur les méthodes appelées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F9B9-8E5F-4A0D-9492-B9574C400EED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9512" y="87733"/>
            <a:ext cx="8964488" cy="307777"/>
          </a:xfrm>
          <a:prstGeom prst="rect">
            <a:avLst/>
          </a:prstGeom>
          <a:noFill/>
        </p:spPr>
        <p:txBody>
          <a:bodyPr wrap="square" numCol="6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Introduction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Rappels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Projet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Démonstration</a:t>
            </a:r>
            <a:endParaRPr lang="en-US" sz="1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Conclusion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Références</a:t>
            </a:r>
            <a:endParaRPr lang="fr-FR" sz="1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Architecture de l’application</a:t>
            </a:r>
            <a:br>
              <a:rPr lang="fr-FR" dirty="0" smtClean="0"/>
            </a:br>
            <a:r>
              <a:rPr lang="fr-FR" sz="2700" dirty="0" smtClean="0">
                <a:solidFill>
                  <a:schemeClr val="tx1"/>
                </a:solidFill>
              </a:rPr>
              <a:t>Broker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Passerelle</a:t>
            </a:r>
            <a:r>
              <a:rPr lang="en-US" dirty="0" smtClean="0"/>
              <a:t> entre le </a:t>
            </a:r>
            <a:r>
              <a:rPr lang="fr-FR" dirty="0" smtClean="0"/>
              <a:t>fournisseur</a:t>
            </a:r>
            <a:r>
              <a:rPr lang="en-US" dirty="0" smtClean="0"/>
              <a:t> et le client</a:t>
            </a:r>
          </a:p>
          <a:p>
            <a:endParaRPr lang="fr-FR" dirty="0" smtClean="0"/>
          </a:p>
          <a:p>
            <a:r>
              <a:rPr lang="fr-FR" dirty="0" smtClean="0"/>
              <a:t>Stockage des différents types du fournisseur (cuisine, cinéma, …)</a:t>
            </a:r>
          </a:p>
          <a:p>
            <a:endParaRPr lang="fr-FR" dirty="0"/>
          </a:p>
          <a:p>
            <a:r>
              <a:rPr lang="fr-FR" dirty="0" smtClean="0"/>
              <a:t>Stockage de la liste des différents clients</a:t>
            </a:r>
          </a:p>
          <a:p>
            <a:endParaRPr lang="fr-FR" dirty="0"/>
          </a:p>
          <a:p>
            <a:r>
              <a:rPr lang="fr-FR" dirty="0" smtClean="0"/>
              <a:t>Abonnement / désabonnement des clients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Transfert des messages aux clients en fonction de leurs abonnements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F9B9-8E5F-4A0D-9492-B9574C400EED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9512" y="87733"/>
            <a:ext cx="8964488" cy="307777"/>
          </a:xfrm>
          <a:prstGeom prst="rect">
            <a:avLst/>
          </a:prstGeom>
          <a:noFill/>
        </p:spPr>
        <p:txBody>
          <a:bodyPr wrap="square" numCol="6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Introduction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Rappels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Projet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Démonstration</a:t>
            </a:r>
            <a:endParaRPr lang="en-US" sz="1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Conclusion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Références</a:t>
            </a:r>
            <a:endParaRPr lang="fr-FR" sz="1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5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Architecture de l’application</a:t>
            </a:r>
            <a:br>
              <a:rPr lang="fr-FR" dirty="0" smtClean="0"/>
            </a:br>
            <a:r>
              <a:rPr lang="fr-FR" sz="2700" dirty="0" smtClean="0">
                <a:solidFill>
                  <a:schemeClr val="tx1"/>
                </a:solidFill>
              </a:rPr>
              <a:t>Fournisseur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Se </a:t>
            </a:r>
            <a:r>
              <a:rPr lang="en-US" dirty="0" err="1" smtClean="0"/>
              <a:t>connecte</a:t>
            </a:r>
            <a:r>
              <a:rPr lang="en-US" dirty="0" smtClean="0"/>
              <a:t> à un broker</a:t>
            </a:r>
          </a:p>
          <a:p>
            <a:endParaRPr lang="fr-FR" dirty="0"/>
          </a:p>
          <a:p>
            <a:r>
              <a:rPr lang="fr-FR" dirty="0" smtClean="0"/>
              <a:t>Génère régulièrement des messages de types aléatoires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Développement avancé de logiciels - Patrons &amp; Modèles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F9B9-8E5F-4A0D-9492-B9574C400EED}" type="slidenum">
              <a:rPr lang="fr-FR" smtClean="0"/>
              <a:t>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9512" y="87733"/>
            <a:ext cx="8964488" cy="307777"/>
          </a:xfrm>
          <a:prstGeom prst="rect">
            <a:avLst/>
          </a:prstGeom>
          <a:noFill/>
        </p:spPr>
        <p:txBody>
          <a:bodyPr wrap="square" numCol="6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Introduction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Rappels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Projet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Démonstration</a:t>
            </a:r>
            <a:endParaRPr lang="en-US" sz="1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Conclusion</a:t>
            </a:r>
          </a:p>
          <a:p>
            <a:pPr algn="ctr"/>
            <a:r>
              <a:rPr 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Références</a:t>
            </a:r>
            <a:endParaRPr lang="fr-FR" sz="1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222</TotalTime>
  <Words>489</Words>
  <Application>Microsoft Office PowerPoint</Application>
  <PresentationFormat>Affichage à l'écran (4:3)</PresentationFormat>
  <Paragraphs>193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Wingdings 3</vt:lpstr>
      <vt:lpstr>Brin</vt:lpstr>
      <vt:lpstr>Inversion of Web Service Invocation using Publish/Subscribe Push-Based Architecture</vt:lpstr>
      <vt:lpstr>Sommaire</vt:lpstr>
      <vt:lpstr>Introduction</vt:lpstr>
      <vt:lpstr>Rappels</vt:lpstr>
      <vt:lpstr>Technologies utilisées Patron de conception Observateur</vt:lpstr>
      <vt:lpstr>Technologies utilisées JAX-WS</vt:lpstr>
      <vt:lpstr>Technologies utilisées AspectJ</vt:lpstr>
      <vt:lpstr>Architecture de l’application Broker</vt:lpstr>
      <vt:lpstr>Architecture de l’application Fournisseur</vt:lpstr>
      <vt:lpstr>Architecture de l’application Client</vt:lpstr>
      <vt:lpstr>Architecture de l’application Interfaces</vt:lpstr>
      <vt:lpstr>Démonstration</vt:lpstr>
      <vt:lpstr>Conclusion</vt:lpstr>
      <vt:lpstr>Références</vt:lpstr>
      <vt:lpstr>Merci pour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Flow</dc:creator>
  <cp:lastModifiedBy>Valentin Brémond</cp:lastModifiedBy>
  <cp:revision>165</cp:revision>
  <dcterms:created xsi:type="dcterms:W3CDTF">2013-04-14T21:40:18Z</dcterms:created>
  <dcterms:modified xsi:type="dcterms:W3CDTF">2013-04-17T16:23:39Z</dcterms:modified>
</cp:coreProperties>
</file>