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6CE90-84EC-4BBA-B092-268C59A18A27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7E8C0-5F27-457A-8819-EAFA2233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8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52800"/>
            <a:ext cx="6781800" cy="3124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66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8230-E0B5-4F4B-8C1B-0D49DA204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96F0C-44AE-4DD6-862B-056EEE5C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49E2-8EC8-48EA-8298-8E5E2BA9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4E8D-6D0C-4D04-9510-FD13CD5CF420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A73D-83D7-4701-9156-FBE526BC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BE092-B59C-48F9-9F8F-D15DD5AD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A1-5EE8-4461-8805-C2668311A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74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52F9-823A-4875-99F1-38C26923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25983-0614-42F9-9441-4605E00B4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EEC48-FF95-4D5F-B407-584EBD35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4E8D-6D0C-4D04-9510-FD13CD5CF420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09F25-469B-4798-81F5-83B6735A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C7277-8BD7-4212-97F6-3A4AF44C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A1-5EE8-4461-8805-C2668311A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36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CE8D2-B135-40CF-AD29-6D8642BAF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C4611-45EA-47EE-BC67-4240EDCCC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61844-3CB5-4576-A709-0F85064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4E8D-6D0C-4D04-9510-FD13CD5CF420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F4505-5BA9-4567-AE5C-7AB5DC34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50143-385B-4EEA-AA4F-B02DE2C9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A1-5EE8-4461-8805-C2668311A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573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64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44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4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14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90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95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10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1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A110-3BCD-4B3B-8DB8-A2AB7796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B0D7-6C6C-4524-AD81-30BD82C35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0E41F-4CF4-40D1-BA61-79A3B44B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4E8D-6D0C-4D04-9510-FD13CD5CF420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9D7-2021-4A4B-B8B3-50509FCA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14560-6775-469F-BB78-77CD0414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A1-5EE8-4461-8805-C2668311A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60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02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13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1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20F6-22CF-41D3-A1A2-52C72DE2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A814-AF7A-4729-B4EA-9BC0819A9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6E98-2667-4E62-A911-7F8F483E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4E8D-6D0C-4D04-9510-FD13CD5CF420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A0B07-8241-442A-BCF0-3F954E02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C2B0E-0586-4326-9374-39D3D828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A1-5EE8-4461-8805-C2668311A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2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7C9E-0F61-4EFA-8B59-B880993B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BBE4-27C4-4404-851C-882D5E190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C898C-F437-495C-A373-264C61BC6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BE4FD-3E13-4FC3-BD36-21CC9C18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4E8D-6D0C-4D04-9510-FD13CD5CF420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7314C-463D-44E8-90D8-87C0C0B9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11399-338F-47E5-AA6F-EB16DB1C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A1-5EE8-4461-8805-C2668311A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28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A09A-316F-4F79-A147-87068F4F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D13D6-01D9-4B13-B89F-CA841B5E2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260C6-7FB9-4DE3-8AF2-A682B688E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36D71-18FE-4608-8266-FA506BD2C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10B8C-DA3A-46E3-9540-D6B264550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FD3B-972E-44E2-91FE-36E11E9D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4E8D-6D0C-4D04-9510-FD13CD5CF420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6A353-A18C-4A13-883E-684CE34F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AD269-48CA-4ACB-934E-3D35F00D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A1-5EE8-4461-8805-C2668311A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7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AC63-B77A-41D1-A6D4-AF40CF53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6E721-9066-47D9-A8DD-96CC1E8B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4E8D-6D0C-4D04-9510-FD13CD5CF420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9604-0D34-46B2-94A5-245F33ED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8E2D9-D1A0-42BA-B4BB-AC5F36D9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A1-5EE8-4461-8805-C2668311A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93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E84E6-C65B-48CE-8BB4-96D8BE72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4E8D-6D0C-4D04-9510-FD13CD5CF420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9EA25-ECF2-444B-AED6-297AA13B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93EE5-1902-4B86-A032-BED2B9F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A1-5EE8-4461-8805-C2668311A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6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743C-2B5E-443A-9264-E6DA218A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588B9-77F0-4942-8CCE-27A86F8B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85292-D96A-481E-9C57-F222F61FE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DB97A-5E15-4C08-9191-F861281A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4E8D-6D0C-4D04-9510-FD13CD5CF420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3AF93-7818-4CD0-9C13-06C7FE09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CD538-E08D-4237-A278-545E4FAA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A1-5EE8-4461-8805-C2668311A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10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971F-5040-48E1-911A-12D3F21D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91344-06E8-450C-B2A6-593C72C9C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E061C-2355-4446-8671-F12E7DDB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638CA-E3D9-4086-9204-2B407001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4E8D-6D0C-4D04-9510-FD13CD5CF420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A985-FE1D-42F6-A8EC-032DA378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5905F-625F-4DDD-8C95-D61BD72F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A1-5EE8-4461-8805-C2668311A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9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2FA8E-45A0-44DF-893E-714D5FDF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151A3-F47D-4FFC-A7FF-C7DB923DD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D3484-A352-492F-A855-6F94980FF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4E8D-6D0C-4D04-9510-FD13CD5CF420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184E-B0E7-4985-B527-DF4BA6A92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AC49D-B387-4955-9FDE-3B4057514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5BA1-5EE8-4461-8805-C2668311A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0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132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935A-D69B-4DA4-AF21-10B3ED41F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F1BC1-368F-4ECC-8759-6D5BAAEA0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61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The World-Wide Web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Web or Internet?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The Web uses one of the protocols, http, that runs on the Internet--there are several others (telnet, mailto, etc.)</a:t>
            </a:r>
          </a:p>
        </p:txBody>
      </p:sp>
    </p:spTree>
    <p:extLst>
      <p:ext uri="{BB962C8B-B14F-4D97-AF65-F5344CB8AC3E}">
        <p14:creationId xmlns:p14="http://schemas.microsoft.com/office/powerpoint/2010/main" val="229068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 Web Browsers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Browsers are clients - always initiate, servers react (although sometimes servers require responses)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Mosaic - NCSA (Univ. of Illinois), in early 1993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First to use a GUI, led to explosion of Web use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Initially for X-Windows, under UNIX, but was ported to other platforms by late 1993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Most requests are for existing documents, using HyperText Transfer Protocol (HTTP)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But some requests are for program execution, with the output being returned as a document</a:t>
            </a:r>
          </a:p>
        </p:txBody>
      </p:sp>
    </p:spTree>
    <p:extLst>
      <p:ext uri="{BB962C8B-B14F-4D97-AF65-F5344CB8AC3E}">
        <p14:creationId xmlns:p14="http://schemas.microsoft.com/office/powerpoint/2010/main" val="245989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 Web Servers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Provide responses to browser requests, either existing documents or dynamically built documents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Browser-server connection is now maintained through more than one request-response cycle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All communications between browsers and servers use Hypertext Transfer Protocol (HTTP)</a:t>
            </a:r>
          </a:p>
        </p:txBody>
      </p:sp>
    </p:spTree>
    <p:extLst>
      <p:ext uri="{BB962C8B-B14F-4D97-AF65-F5344CB8AC3E}">
        <p14:creationId xmlns:p14="http://schemas.microsoft.com/office/powerpoint/2010/main" val="148956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 Web Server Operation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b="0"/>
              <a:t>Web servers run as background processes in the operating system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–"/>
            </a:pPr>
            <a:r>
              <a:rPr lang="en-US" altLang="en-US" b="0"/>
              <a:t>Monitor a communications port on the host, accepting HTTP messages when they appear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b="0"/>
              <a:t>All current Web servers came from either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  <a:buFont typeface="Arial" panose="020B0604020202020204" pitchFamily="34" charset="0"/>
              <a:buAutoNum type="arabicPeriod"/>
            </a:pPr>
            <a:r>
              <a:rPr lang="en-US" altLang="en-US" b="0"/>
              <a:t>The original from CERN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  <a:buFont typeface="Arial" panose="020B0604020202020204" pitchFamily="34" charset="0"/>
              <a:buAutoNum type="arabicPeriod"/>
            </a:pPr>
            <a:r>
              <a:rPr lang="en-US" altLang="en-US" b="0"/>
              <a:t>The second one, from NCSA</a:t>
            </a:r>
          </a:p>
        </p:txBody>
      </p:sp>
    </p:spTree>
    <p:extLst>
      <p:ext uri="{BB962C8B-B14F-4D97-AF65-F5344CB8AC3E}">
        <p14:creationId xmlns:p14="http://schemas.microsoft.com/office/powerpoint/2010/main" val="401311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 Web Server Operation Details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b="0"/>
              <a:t>Web servers have two main directories: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  <a:buFont typeface="Arial" panose="020B0604020202020204" pitchFamily="34" charset="0"/>
              <a:buAutoNum type="arabicPeriod"/>
            </a:pPr>
            <a:r>
              <a:rPr lang="en-US" altLang="en-US" b="0"/>
              <a:t>Document root (servable documents)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  <a:buFont typeface="Arial" panose="020B0604020202020204" pitchFamily="34" charset="0"/>
              <a:buAutoNum type="arabicPeriod"/>
            </a:pPr>
            <a:r>
              <a:rPr lang="en-US" altLang="en-US" b="0"/>
              <a:t>Server root (server system software)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b="0"/>
              <a:t>Document root is accessed indirectly by clients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–"/>
            </a:pPr>
            <a:r>
              <a:rPr lang="en-US" altLang="en-US" b="0"/>
              <a:t>Its actual location is set by the server configuration file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–"/>
            </a:pPr>
            <a:r>
              <a:rPr lang="en-US" altLang="en-US" b="0"/>
              <a:t>Requests are mapped to the actual location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b="0"/>
              <a:t>Virtual document trees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b="0"/>
              <a:t>Virtual hosts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b="0"/>
              <a:t>Proxy servers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b="0"/>
              <a:t>Web servers now support other Internet protocols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None/>
            </a:pPr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75323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 Web Server Operation : Apache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69863" indent="-169863">
              <a:buSzTx/>
              <a:buFont typeface="Times" panose="02020603050405020304" pitchFamily="18" charset="0"/>
              <a:buChar char="•"/>
            </a:pPr>
            <a:r>
              <a:rPr lang="en-US" altLang="en-US" b="0"/>
              <a:t>Apache (open source, fast, reliable)</a:t>
            </a:r>
          </a:p>
          <a:p>
            <a:pPr marL="460375" lvl="1" indent="-169863">
              <a:buSzTx/>
              <a:buFont typeface="Times" panose="02020603050405020304" pitchFamily="18" charset="0"/>
              <a:buChar char="–"/>
            </a:pPr>
            <a:r>
              <a:rPr lang="en-US" altLang="en-US" b="0"/>
              <a:t>Directives (operation control):</a:t>
            </a:r>
          </a:p>
          <a:p>
            <a:pPr marL="801688" lvl="2" indent="-171450">
              <a:buSzTx/>
              <a:buNone/>
            </a:pPr>
            <a:r>
              <a:rPr lang="en-US" altLang="en-US" b="0"/>
              <a:t>ServerName</a:t>
            </a:r>
          </a:p>
          <a:p>
            <a:pPr marL="801688" lvl="2" indent="-171450">
              <a:buSzTx/>
              <a:buNone/>
            </a:pPr>
            <a:r>
              <a:rPr lang="en-US" altLang="en-US" b="0"/>
              <a:t>ServerRoot</a:t>
            </a:r>
          </a:p>
          <a:p>
            <a:pPr marL="801688" lvl="2" indent="-171450">
              <a:buSzTx/>
              <a:buNone/>
            </a:pPr>
            <a:r>
              <a:rPr lang="en-US" altLang="en-US" b="0"/>
              <a:t>ServerAdmin,</a:t>
            </a:r>
          </a:p>
          <a:p>
            <a:pPr marL="801688" lvl="2" indent="-171450">
              <a:buSzTx/>
              <a:buNone/>
            </a:pPr>
            <a:r>
              <a:rPr lang="en-US" altLang="en-US" b="0"/>
              <a:t>DocumentRoot</a:t>
            </a:r>
          </a:p>
          <a:p>
            <a:pPr marL="801688" lvl="2" indent="-171450">
              <a:buSzTx/>
              <a:buNone/>
            </a:pPr>
            <a:r>
              <a:rPr lang="en-US" altLang="en-US" b="0"/>
              <a:t>Alias</a:t>
            </a:r>
          </a:p>
          <a:p>
            <a:pPr marL="801688" lvl="2" indent="-171450">
              <a:buSzTx/>
              <a:buNone/>
            </a:pPr>
            <a:r>
              <a:rPr lang="en-US" altLang="en-US" b="0"/>
              <a:t>Redirect</a:t>
            </a:r>
          </a:p>
          <a:p>
            <a:pPr marL="801688" lvl="2" indent="-171450">
              <a:lnSpc>
                <a:spcPct val="140000"/>
              </a:lnSpc>
              <a:buSzTx/>
              <a:buNone/>
            </a:pPr>
            <a:r>
              <a:rPr lang="en-US" altLang="en-US" b="0"/>
              <a:t>DirectoryIndex</a:t>
            </a:r>
          </a:p>
          <a:p>
            <a:pPr marL="801688" lvl="2" indent="-171450">
              <a:lnSpc>
                <a:spcPct val="140000"/>
              </a:lnSpc>
              <a:buSzTx/>
              <a:buNone/>
            </a:pPr>
            <a:r>
              <a:rPr lang="en-US" altLang="en-US" b="0"/>
              <a:t>UserDir</a:t>
            </a:r>
          </a:p>
        </p:txBody>
      </p:sp>
    </p:spTree>
    <p:extLst>
      <p:ext uri="{BB962C8B-B14F-4D97-AF65-F5344CB8AC3E}">
        <p14:creationId xmlns:p14="http://schemas.microsoft.com/office/powerpoint/2010/main" val="102094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 Web Server Operation : IIS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69863" indent="-169863">
              <a:lnSpc>
                <a:spcPct val="14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en-US" b="0"/>
              <a:t>IIS</a:t>
            </a:r>
          </a:p>
          <a:p>
            <a:pPr marL="460375" lvl="1" indent="-169863">
              <a:lnSpc>
                <a:spcPct val="140000"/>
              </a:lnSpc>
              <a:buSzTx/>
              <a:buFontTx/>
              <a:buChar char="-"/>
            </a:pPr>
            <a:r>
              <a:rPr lang="en-US" altLang="en-US" b="0"/>
              <a:t>Operation is maintained through a program with a GUI interface</a:t>
            </a:r>
          </a:p>
        </p:txBody>
      </p:sp>
    </p:spTree>
    <p:extLst>
      <p:ext uri="{BB962C8B-B14F-4D97-AF65-F5344CB8AC3E}">
        <p14:creationId xmlns:p14="http://schemas.microsoft.com/office/powerpoint/2010/main" val="180344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 URLs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en-US" b="0"/>
              <a:t>General form: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scheme:object-address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en-US" b="0"/>
              <a:t>The scheme is often a communications protocol, such as telnet or ftp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en-US" b="0"/>
              <a:t>For the http protocol, the object-address is: fully qualified domain name/doc path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en-US" b="0"/>
              <a:t>For the file protocol, only the doc path is needed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28634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 URLs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en-US" b="0"/>
              <a:t>Host name may include a port number, as in zeppo:80 (80 is the default, so this is silly)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en-US" b="0"/>
              <a:t>URLs cannot include spaces or any of a collection of other special characters (semicolons, colons, ...)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en-US" b="0"/>
              <a:t>The doc path may be abbreviated as a partial path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en-US" b="0"/>
              <a:t>The rest is furnished by the server configuration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en-US" b="0"/>
              <a:t>If the doc path ends with a slash, it means it is a directory</a:t>
            </a:r>
          </a:p>
        </p:txBody>
      </p:sp>
    </p:spTree>
    <p:extLst>
      <p:ext uri="{BB962C8B-B14F-4D97-AF65-F5344CB8AC3E}">
        <p14:creationId xmlns:p14="http://schemas.microsoft.com/office/powerpoint/2010/main" val="2721254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 Multipurpose Internet Mail Extensions (MIME)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Originally developed for email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Used to specify to the browser the form of a file returned by the server (attached by the server to the beginning of the document)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Type specifications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Form: 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type/subtype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Examples: text/plain, text/html, image/gif, image/jpeg</a:t>
            </a:r>
          </a:p>
        </p:txBody>
      </p:sp>
    </p:spTree>
    <p:extLst>
      <p:ext uri="{BB962C8B-B14F-4D97-AF65-F5344CB8AC3E}">
        <p14:creationId xmlns:p14="http://schemas.microsoft.com/office/powerpoint/2010/main" val="286378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>
                <a:solidFill>
                  <a:schemeClr val="tx2"/>
                </a:solidFill>
              </a:rPr>
              <a:t>UNIT  1</a:t>
            </a:r>
            <a:endParaRPr lang="en-US" altLang="en-US" sz="2400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2829" y="4178471"/>
            <a:ext cx="10993546" cy="590321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en-US" sz="4000" dirty="0"/>
              <a:t>INTRODUCTION , HTML &amp; CSS</a:t>
            </a:r>
          </a:p>
        </p:txBody>
      </p:sp>
    </p:spTree>
    <p:extLst>
      <p:ext uri="{BB962C8B-B14F-4D97-AF65-F5344CB8AC3E}">
        <p14:creationId xmlns:p14="http://schemas.microsoft.com/office/powerpoint/2010/main" val="7547502"/>
      </p:ext>
    </p:extLst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 Multipurpose Internet Mail Extensions (MIME)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Server gets type from the requested file name’s suffix (.html implies text/html)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Browser gets the type explicitly from the server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Experimental types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Subtype begins with x-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         e.g., video/x-msvideo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Experimental types require the server to send a helper application or plug-in so the browser can deal with the file</a:t>
            </a:r>
          </a:p>
        </p:txBody>
      </p:sp>
    </p:spTree>
    <p:extLst>
      <p:ext uri="{BB962C8B-B14F-4D97-AF65-F5344CB8AC3E}">
        <p14:creationId xmlns:p14="http://schemas.microsoft.com/office/powerpoint/2010/main" val="4185484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 The </a:t>
            </a:r>
            <a:r>
              <a:rPr lang="en-US" altLang="en-US" sz="2400" dirty="0" err="1"/>
              <a:t>HyperText</a:t>
            </a:r>
            <a:r>
              <a:rPr lang="en-US" altLang="en-US" sz="2400" dirty="0"/>
              <a:t> Transfer Protocol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The protocol used by ALL Web communications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Request Phase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Form: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HTTP method domain part of URL HTTP ver.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Header fields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blank line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Message body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An example of the first line of a request: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GET  /degrees.html  HTTP/1.1</a:t>
            </a:r>
          </a:p>
        </p:txBody>
      </p:sp>
    </p:spTree>
    <p:extLst>
      <p:ext uri="{BB962C8B-B14F-4D97-AF65-F5344CB8AC3E}">
        <p14:creationId xmlns:p14="http://schemas.microsoft.com/office/powerpoint/2010/main" val="123183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The </a:t>
            </a:r>
            <a:r>
              <a:rPr lang="en-US" altLang="en-US" sz="2400" dirty="0" err="1"/>
              <a:t>HyperText</a:t>
            </a:r>
            <a:r>
              <a:rPr lang="en-US" altLang="en-US" sz="2400" dirty="0"/>
              <a:t> Transfer Protocol: Methods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GET - Fetch a document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POST - Execute the document, using the data in body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HEAD - Fetch just the header of the document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PUT - Store a new document on the server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DELETE - Remove a document from the server</a:t>
            </a:r>
          </a:p>
        </p:txBody>
      </p:sp>
    </p:spTree>
    <p:extLst>
      <p:ext uri="{BB962C8B-B14F-4D97-AF65-F5344CB8AC3E}">
        <p14:creationId xmlns:p14="http://schemas.microsoft.com/office/powerpoint/2010/main" val="396607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 HTTP Headers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81808"/>
            <a:ext cx="11029615" cy="47707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en-US" sz="1400" b="1" dirty="0"/>
              <a:t>Four categories of header fields: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b="0" dirty="0"/>
              <a:t>General, request, response, &amp; entity</a:t>
            </a:r>
          </a:p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en-US" sz="1400" b="0" dirty="0"/>
              <a:t>Common request fields: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b="0" dirty="0"/>
              <a:t>Accept: text/plain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b="0" dirty="0"/>
              <a:t>Accept: text/*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b="0" dirty="0"/>
              <a:t>If-</a:t>
            </a:r>
            <a:r>
              <a:rPr lang="en-US" altLang="en-US" sz="1200" b="0" dirty="0" err="1"/>
              <a:t>Modified_since</a:t>
            </a:r>
            <a:r>
              <a:rPr lang="en-US" altLang="en-US" sz="1200" b="0" dirty="0"/>
              <a:t>: date</a:t>
            </a:r>
          </a:p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en-US" sz="1400" b="0" dirty="0"/>
              <a:t>Common response fields: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b="0" dirty="0"/>
              <a:t>Content-length: 488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b="0" dirty="0"/>
              <a:t>Content-type: text/html</a:t>
            </a:r>
          </a:p>
          <a:p>
            <a:pPr>
              <a:lnSpc>
                <a:spcPct val="150000"/>
              </a:lnSpc>
              <a:spcBef>
                <a:spcPct val="20000"/>
              </a:spcBef>
              <a:buSzTx/>
              <a:buFontTx/>
              <a:buChar char="-"/>
            </a:pPr>
            <a:r>
              <a:rPr lang="en-US" altLang="en-US" sz="1400" b="0" dirty="0"/>
              <a:t>Can communicate with HTTP without a browser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b="0" dirty="0"/>
              <a:t>&gt; telnet blanca.uccs.edu http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b="0" dirty="0"/>
              <a:t>GET /respond.html HTTP/1.1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b="0" dirty="0"/>
              <a:t>Host: blanca.uccs.edu</a:t>
            </a:r>
            <a:endParaRPr lang="en-US" alt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1199412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 HTTP Response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Form: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Status line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Response header fields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blank line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Response body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Status line format: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HTTP version   status code   explanation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Example: HTTP/1.1  200  OK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(Current version is 1.1)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Status code is a three-digit number; first digit specifies the general status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1 =&gt; Informational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2 =&gt; Success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3 =&gt; Redirection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4 =&gt; Client error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5 =&gt; Server error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The header field, Content-type, is required    </a:t>
            </a:r>
          </a:p>
        </p:txBody>
      </p:sp>
    </p:spTree>
    <p:extLst>
      <p:ext uri="{BB962C8B-B14F-4D97-AF65-F5344CB8AC3E}">
        <p14:creationId xmlns:p14="http://schemas.microsoft.com/office/powerpoint/2010/main" val="1847772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 HTTP Response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HTTP/1.1  200  OK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Date: Tues, 18 May 2004 16:45:13 GMT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Server: Apache (Red-Hat/Linux)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Last-modified: Tues, 18 May 2004 16:38:38 GMT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Etag: "841fb-4b-3d1a0179"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Accept-ranges: bytes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Content-length: 364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Connection: close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/>
              <a:t>Content-type: text/html, charset=ISO-8859-1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b="0"/>
              <a:t>Both request headers and response headers must be followed by a blank line </a:t>
            </a:r>
          </a:p>
        </p:txBody>
      </p:sp>
    </p:spTree>
    <p:extLst>
      <p:ext uri="{BB962C8B-B14F-4D97-AF65-F5344CB8AC3E}">
        <p14:creationId xmlns:p14="http://schemas.microsoft.com/office/powerpoint/2010/main" val="1555263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1692189"/>
            <a:ext cx="11029615" cy="1497507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HTML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67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Basic Syntax </a:t>
            </a:r>
            <a:r>
              <a:rPr lang="en-US" altLang="en-US" sz="2400" dirty="0"/>
              <a:t>(continued)</a:t>
            </a:r>
            <a:endParaRPr lang="en-US" alt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11029615" cy="47972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SzTx/>
            </a:pPr>
            <a:r>
              <a:rPr lang="en-US" altLang="en-US" dirty="0">
                <a:latin typeface="Arial" panose="020B0604020202020204" pitchFamily="34" charset="0"/>
              </a:rPr>
              <a:t>Elements are defined by tags (markers)</a:t>
            </a:r>
          </a:p>
          <a:p>
            <a:pPr lvl="1">
              <a:lnSpc>
                <a:spcPct val="150000"/>
              </a:lnSpc>
              <a:buSzTx/>
            </a:pPr>
            <a:r>
              <a:rPr lang="en-US" altLang="en-US" sz="1400" dirty="0">
                <a:latin typeface="Arial" panose="020B0604020202020204" pitchFamily="34" charset="0"/>
              </a:rPr>
              <a:t>Tag format:</a:t>
            </a:r>
          </a:p>
          <a:p>
            <a:pPr lvl="2">
              <a:lnSpc>
                <a:spcPct val="150000"/>
              </a:lnSpc>
              <a:buSzTx/>
            </a:pPr>
            <a:r>
              <a:rPr lang="en-US" altLang="en-US" dirty="0">
                <a:latin typeface="Arial" panose="020B0604020202020204" pitchFamily="34" charset="0"/>
              </a:rPr>
              <a:t>Opening tag: </a:t>
            </a:r>
            <a:r>
              <a:rPr lang="en-US" altLang="en-US" sz="1200" dirty="0">
                <a:latin typeface="Courier New" panose="02070309020205020404" pitchFamily="49" charset="0"/>
              </a:rPr>
              <a:t>&lt;</a:t>
            </a:r>
            <a:r>
              <a:rPr lang="en-US" altLang="en-US" dirty="0">
                <a:latin typeface="Arial" panose="020B0604020202020204" pitchFamily="34" charset="0"/>
              </a:rPr>
              <a:t>name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  <a:endParaRPr lang="en-US" altLang="en-US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SzTx/>
            </a:pPr>
            <a:r>
              <a:rPr lang="en-US" altLang="en-US" dirty="0">
                <a:latin typeface="Arial" panose="020B0604020202020204" pitchFamily="34" charset="0"/>
              </a:rPr>
              <a:t>Closing tag: </a:t>
            </a:r>
            <a:r>
              <a:rPr lang="en-US" altLang="en-US" sz="1200" dirty="0">
                <a:latin typeface="Courier New" panose="02070309020205020404" pitchFamily="49" charset="0"/>
              </a:rPr>
              <a:t>&lt;/</a:t>
            </a:r>
            <a:r>
              <a:rPr lang="en-US" altLang="en-US" dirty="0">
                <a:latin typeface="Arial" panose="020B0604020202020204" pitchFamily="34" charset="0"/>
              </a:rPr>
              <a:t>name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 lvl="1">
              <a:lnSpc>
                <a:spcPct val="150000"/>
              </a:lnSpc>
              <a:buSzTx/>
            </a:pPr>
            <a:r>
              <a:rPr lang="en-US" altLang="en-US" sz="1400" dirty="0">
                <a:latin typeface="Arial" panose="020B0604020202020204" pitchFamily="34" charset="0"/>
              </a:rPr>
              <a:t>The opening tag and its closing tag together specify a container for the </a:t>
            </a:r>
            <a:r>
              <a:rPr lang="en-US" altLang="en-US" sz="1400" i="1" dirty="0">
                <a:latin typeface="Arial" panose="020B0604020202020204" pitchFamily="34" charset="0"/>
              </a:rPr>
              <a:t>content</a:t>
            </a:r>
            <a:r>
              <a:rPr lang="en-US" altLang="en-US" sz="1400" dirty="0">
                <a:latin typeface="Arial" panose="020B0604020202020204" pitchFamily="34" charset="0"/>
              </a:rPr>
              <a:t> they enclose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SzTx/>
            </a:pPr>
            <a:r>
              <a:rPr lang="en-US" altLang="en-US" b="0" dirty="0">
                <a:latin typeface="Arial" panose="020B0604020202020204" pitchFamily="34" charset="0"/>
              </a:rPr>
              <a:t>Not all tags have content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SzTx/>
            </a:pPr>
            <a:r>
              <a:rPr lang="en-US" altLang="en-US" b="0" dirty="0">
                <a:latin typeface="Arial" panose="020B0604020202020204" pitchFamily="34" charset="0"/>
              </a:rPr>
              <a:t>If a tag has no content, its form is </a:t>
            </a: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b="0" dirty="0">
                <a:latin typeface="Arial" panose="020B0604020202020204" pitchFamily="34" charset="0"/>
              </a:rPr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/&gt;</a:t>
            </a:r>
            <a:endParaRPr lang="en-US" altLang="en-US" b="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SzTx/>
            </a:pPr>
            <a:r>
              <a:rPr lang="en-US" altLang="en-US" b="0" dirty="0">
                <a:latin typeface="Arial" panose="020B0604020202020204" pitchFamily="34" charset="0"/>
              </a:rPr>
              <a:t>The container and its content together are called an </a:t>
            </a:r>
            <a:r>
              <a:rPr lang="en-US" altLang="en-US" b="0" i="1" dirty="0">
                <a:latin typeface="Arial" panose="020B0604020202020204" pitchFamily="34" charset="0"/>
              </a:rPr>
              <a:t>element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</a:pPr>
            <a:r>
              <a:rPr lang="en-US" altLang="en-US" b="0" dirty="0">
                <a:latin typeface="Arial" panose="020B0604020202020204" pitchFamily="34" charset="0"/>
              </a:rPr>
              <a:t>If a tag has attributes, they appear between its name and the right bracket of the opening tag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</a:pPr>
            <a:r>
              <a:rPr lang="en-US" altLang="en-US" b="0" dirty="0">
                <a:latin typeface="Arial" panose="020B0604020202020204" pitchFamily="34" charset="0"/>
              </a:rPr>
              <a:t>Comment form: </a:t>
            </a:r>
            <a:r>
              <a:rPr lang="en-US" altLang="en-US" sz="2000" dirty="0">
                <a:latin typeface="Courier New" panose="02070309020205020404" pitchFamily="49" charset="0"/>
              </a:rPr>
              <a:t>&lt;!--</a:t>
            </a:r>
            <a:r>
              <a:rPr lang="en-US" altLang="en-US" b="0" dirty="0">
                <a:latin typeface="Arial" panose="020B0604020202020204" pitchFamily="34" charset="0"/>
              </a:rPr>
              <a:t> … </a:t>
            </a:r>
            <a:r>
              <a:rPr lang="en-US" altLang="en-US" sz="2000" dirty="0">
                <a:latin typeface="Courier New" panose="02070309020205020404" pitchFamily="49" charset="0"/>
              </a:rPr>
              <a:t>--&gt;</a:t>
            </a:r>
            <a:endParaRPr lang="en-US" altLang="en-US" b="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SzTx/>
            </a:pPr>
            <a:r>
              <a:rPr lang="en-US" altLang="en-US" b="0" dirty="0">
                <a:latin typeface="Arial" panose="020B0604020202020204" pitchFamily="34" charset="0"/>
              </a:rPr>
              <a:t>Browsers ignore comments, unrecognizable tags, line breaks, multiple spaces, and tabs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</a:pPr>
            <a:r>
              <a:rPr lang="en-US" altLang="en-US" b="0" dirty="0">
                <a:latin typeface="Arial" panose="020B0604020202020204" pitchFamily="34" charset="0"/>
              </a:rPr>
              <a:t>Tags are suggestions to the browser, even if they are recognized by the browser</a:t>
            </a:r>
          </a:p>
        </p:txBody>
      </p:sp>
    </p:spTree>
    <p:extLst>
      <p:ext uri="{BB962C8B-B14F-4D97-AF65-F5344CB8AC3E}">
        <p14:creationId xmlns:p14="http://schemas.microsoft.com/office/powerpoint/2010/main" val="389292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HTML Document Structure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25" indent="-225425">
              <a:lnSpc>
                <a:spcPct val="110000"/>
              </a:lnSpc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Every XHTML document must begin with &lt;html&gt;</a:t>
            </a:r>
          </a:p>
          <a:p>
            <a:pPr marL="225425" indent="-225425">
              <a:lnSpc>
                <a:spcPct val="110000"/>
              </a:lnSpc>
              <a:buSzTx/>
            </a:pPr>
            <a:r>
              <a:rPr lang="en-US" altLang="en-US" sz="2000" dirty="0">
                <a:latin typeface="Courier New" panose="02070309020205020404" pitchFamily="49" charset="0"/>
              </a:rPr>
              <a:t>&lt;html&gt;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>
                <a:latin typeface="Courier New" panose="02070309020205020404" pitchFamily="49" charset="0"/>
              </a:rPr>
              <a:t>&lt;head&gt;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>
                <a:latin typeface="Courier New" panose="02070309020205020404" pitchFamily="49" charset="0"/>
              </a:rPr>
              <a:t>&lt;title&gt;</a:t>
            </a:r>
            <a:r>
              <a:rPr lang="en-US" altLang="en-US" sz="2000" dirty="0">
                <a:latin typeface="Arial" panose="020B0604020202020204" pitchFamily="34" charset="0"/>
              </a:rPr>
              <a:t>, and </a:t>
            </a:r>
            <a:r>
              <a:rPr lang="en-US" altLang="en-US" sz="2000" dirty="0">
                <a:latin typeface="Courier New" panose="02070309020205020404" pitchFamily="49" charset="0"/>
              </a:rPr>
              <a:t>&lt;body&gt;</a:t>
            </a:r>
            <a:r>
              <a:rPr lang="en-US" altLang="en-US" sz="2000" dirty="0">
                <a:latin typeface="Arial" panose="020B0604020202020204" pitchFamily="34" charset="0"/>
              </a:rPr>
              <a:t> are required in every document  </a:t>
            </a:r>
          </a:p>
          <a:p>
            <a:pPr marL="225425" indent="-225425">
              <a:lnSpc>
                <a:spcPct val="110000"/>
              </a:lnSpc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The whole document must have </a:t>
            </a:r>
            <a:r>
              <a:rPr lang="en-US" altLang="en-US" sz="2000" dirty="0">
                <a:latin typeface="Courier New" panose="02070309020205020404" pitchFamily="49" charset="0"/>
              </a:rPr>
              <a:t>&lt;html&gt;</a:t>
            </a:r>
            <a:r>
              <a:rPr lang="en-US" altLang="en-US" sz="2000" dirty="0">
                <a:latin typeface="Arial" panose="020B0604020202020204" pitchFamily="34" charset="0"/>
              </a:rPr>
              <a:t> as its root</a:t>
            </a:r>
          </a:p>
          <a:p>
            <a:pPr marL="225425" indent="-225425">
              <a:lnSpc>
                <a:spcPct val="110000"/>
              </a:lnSpc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A document consists of a head and a body </a:t>
            </a:r>
          </a:p>
          <a:p>
            <a:pPr marL="225425" indent="-225425">
              <a:lnSpc>
                <a:spcPct val="110000"/>
              </a:lnSpc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The </a:t>
            </a:r>
            <a:r>
              <a:rPr lang="en-US" altLang="en-US" sz="2000" dirty="0">
                <a:latin typeface="Courier New" panose="02070309020205020404" pitchFamily="49" charset="0"/>
              </a:rPr>
              <a:t>&lt;title&gt;</a:t>
            </a:r>
            <a:r>
              <a:rPr lang="en-US" altLang="en-US" sz="2000" dirty="0">
                <a:latin typeface="Arial" panose="020B0604020202020204" pitchFamily="34" charset="0"/>
              </a:rPr>
              <a:t> tag is used to give the document a title, which is normally displayed in the browser’s window title bar (at the top of the display)</a:t>
            </a:r>
          </a:p>
          <a:p>
            <a:pPr marL="225425" indent="-225425">
              <a:lnSpc>
                <a:spcPct val="110000"/>
              </a:lnSpc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Prior to XHTML 1.1, a document could have either a body or a frameset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9116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Basic Text Markup</a:t>
            </a:r>
            <a:endParaRPr lang="en-US" altLang="en-US" sz="1800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968461"/>
            <a:ext cx="11029615" cy="4578113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SzTx/>
            </a:pPr>
            <a:r>
              <a:rPr lang="en-US" altLang="en-US" sz="1200" dirty="0">
                <a:latin typeface="Arial" panose="020B0604020202020204" pitchFamily="34" charset="0"/>
              </a:rPr>
              <a:t>Text is normally placed in paragraph elements</a:t>
            </a:r>
          </a:p>
          <a:p>
            <a:pPr>
              <a:spcBef>
                <a:spcPct val="20000"/>
              </a:spcBef>
              <a:buSzTx/>
            </a:pPr>
            <a:r>
              <a:rPr lang="en-US" altLang="en-US" sz="1200" i="1" dirty="0">
                <a:latin typeface="Arial" panose="020B0604020202020204" pitchFamily="34" charset="0"/>
              </a:rPr>
              <a:t>Paragraph Elements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  <a:buSzTx/>
            </a:pPr>
            <a:r>
              <a:rPr lang="en-US" altLang="en-US" sz="1000" dirty="0">
                <a:latin typeface="Arial" panose="020B0604020202020204" pitchFamily="34" charset="0"/>
              </a:rPr>
              <a:t>The </a:t>
            </a:r>
            <a:r>
              <a:rPr lang="en-US" altLang="en-US" sz="900" dirty="0">
                <a:latin typeface="Courier New" panose="02070309020205020404" pitchFamily="49" charset="0"/>
              </a:rPr>
              <a:t>&lt;p&gt;</a:t>
            </a:r>
            <a:r>
              <a:rPr lang="en-US" altLang="en-US" sz="1000" dirty="0">
                <a:latin typeface="Arial" panose="020B0604020202020204" pitchFamily="34" charset="0"/>
              </a:rPr>
              <a:t> tag breaks the current line and inserts a blank line - the new line gets the beginning of the content of the paragraph</a:t>
            </a:r>
          </a:p>
          <a:p>
            <a:pPr lvl="1">
              <a:spcBef>
                <a:spcPct val="20000"/>
              </a:spcBef>
              <a:buSzTx/>
            </a:pPr>
            <a:r>
              <a:rPr lang="en-US" altLang="en-US" sz="1000" dirty="0">
                <a:latin typeface="Arial" panose="020B0604020202020204" pitchFamily="34" charset="0"/>
              </a:rPr>
              <a:t>The browser puts as many words of the paragraph’s content as will fit in each line</a:t>
            </a:r>
            <a:endParaRPr lang="en-US" altLang="en-US" sz="1000" dirty="0">
              <a:latin typeface="Courier New" panose="02070309020205020404" pitchFamily="49" charset="0"/>
            </a:endParaRP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&lt;!-- </a:t>
            </a:r>
            <a:r>
              <a:rPr lang="en-US" altLang="en-US" sz="1000" dirty="0" err="1">
                <a:latin typeface="Courier New" panose="02070309020205020404" pitchFamily="49" charset="0"/>
              </a:rPr>
              <a:t>greet.hmtl</a:t>
            </a:r>
            <a:endParaRPr lang="en-US" altLang="en-US" sz="1000" dirty="0">
              <a:latin typeface="Courier New" panose="02070309020205020404" pitchFamily="49" charset="0"/>
            </a:endParaRP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A trivial document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--&gt;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&lt;html&gt;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&lt;head&gt; &lt;title&gt; Our first document &lt;/title&gt;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&lt;/head&gt;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&lt;body&gt;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&lt;p&gt;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Greetings from your Webmaster! 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&lt;/p&gt;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&lt;/body&gt;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&lt;/html&gt;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0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Robert W. Sebesta (2015), </a:t>
            </a:r>
            <a:r>
              <a:rPr lang="en-US" sz="2000" i="1" dirty="0"/>
              <a:t>Programming The World Wide Web</a:t>
            </a:r>
            <a:r>
              <a:rPr lang="en-US" sz="2000" dirty="0"/>
              <a:t>, Eighth Edition, Pearson</a:t>
            </a:r>
            <a:endParaRPr lang="en-IN" sz="2000" dirty="0"/>
          </a:p>
          <a:p>
            <a:pPr lvl="2"/>
            <a:r>
              <a:rPr lang="en-IN" sz="2400" dirty="0"/>
              <a:t>Chapter 1,2, 3</a:t>
            </a:r>
          </a:p>
        </p:txBody>
      </p:sp>
    </p:spTree>
    <p:extLst>
      <p:ext uri="{BB962C8B-B14F-4D97-AF65-F5344CB8AC3E}">
        <p14:creationId xmlns:p14="http://schemas.microsoft.com/office/powerpoint/2010/main" val="4248653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Basic Text Markup </a:t>
            </a:r>
            <a:r>
              <a:rPr lang="en-US" altLang="en-US" sz="2400" dirty="0"/>
              <a:t>(continued)</a:t>
            </a:r>
            <a:endParaRPr lang="en-US" altLang="en-US" sz="1800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525052"/>
            <a:ext cx="11029615" cy="3678303"/>
          </a:xfrm>
        </p:spPr>
        <p:txBody>
          <a:bodyPr>
            <a:noAutofit/>
          </a:bodyPr>
          <a:lstStyle/>
          <a:p>
            <a:pPr marL="381000" indent="-381000"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W3C HTML Validation Service </a:t>
            </a:r>
          </a:p>
          <a:p>
            <a:pPr marL="762000" lvl="1" indent="-304800">
              <a:buSzTx/>
              <a:buNone/>
            </a:pPr>
            <a:r>
              <a:rPr lang="en-US" altLang="en-US" sz="1100" dirty="0">
                <a:latin typeface="Arial" panose="020B0604020202020204" pitchFamily="34" charset="0"/>
              </a:rPr>
              <a:t>     </a:t>
            </a:r>
            <a:r>
              <a:rPr lang="en-US" altLang="en-US" sz="1050" dirty="0">
                <a:latin typeface="Courier New" panose="02070309020205020404" pitchFamily="49" charset="0"/>
              </a:rPr>
              <a:t>http://validator.w3.org/file-upload.html</a:t>
            </a:r>
            <a:endParaRPr lang="en-US" altLang="en-US" sz="1100" dirty="0">
              <a:latin typeface="Arial" panose="020B0604020202020204" pitchFamily="34" charset="0"/>
            </a:endParaRPr>
          </a:p>
          <a:p>
            <a:pPr marL="381000" indent="-381000"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Line breaks</a:t>
            </a:r>
          </a:p>
          <a:p>
            <a:pPr marL="762000" lvl="1" indent="-304800">
              <a:buSzTx/>
            </a:pPr>
            <a:r>
              <a:rPr lang="en-US" altLang="en-US" sz="1100" dirty="0">
                <a:latin typeface="Arial" panose="020B0604020202020204" pitchFamily="34" charset="0"/>
              </a:rPr>
              <a:t>The effect of the </a:t>
            </a:r>
            <a:r>
              <a:rPr lang="en-US" altLang="en-US" sz="1050" dirty="0">
                <a:latin typeface="Courier New" panose="02070309020205020404" pitchFamily="49" charset="0"/>
              </a:rPr>
              <a:t>&lt;</a:t>
            </a:r>
            <a:r>
              <a:rPr lang="en-US" altLang="en-US" sz="1050" dirty="0" err="1">
                <a:latin typeface="Courier New" panose="02070309020205020404" pitchFamily="49" charset="0"/>
              </a:rPr>
              <a:t>br</a:t>
            </a:r>
            <a:r>
              <a:rPr lang="en-US" altLang="en-US" sz="1050" dirty="0">
                <a:latin typeface="Courier New" panose="02070309020205020404" pitchFamily="49" charset="0"/>
              </a:rPr>
              <a:t> /&gt;</a:t>
            </a:r>
            <a:r>
              <a:rPr lang="en-US" altLang="en-US" sz="1100" dirty="0">
                <a:latin typeface="Arial" panose="020B0604020202020204" pitchFamily="34" charset="0"/>
              </a:rPr>
              <a:t> tag is the same as that of </a:t>
            </a:r>
            <a:r>
              <a:rPr lang="en-US" altLang="en-US" sz="1050" dirty="0">
                <a:latin typeface="Courier New" panose="02070309020205020404" pitchFamily="49" charset="0"/>
              </a:rPr>
              <a:t>&lt;p&gt;</a:t>
            </a:r>
            <a:r>
              <a:rPr lang="en-US" altLang="en-US" sz="1100" dirty="0">
                <a:latin typeface="Arial" panose="020B0604020202020204" pitchFamily="34" charset="0"/>
              </a:rPr>
              <a:t>, except for the blank line</a:t>
            </a:r>
          </a:p>
          <a:p>
            <a:pPr marL="1219200" lvl="2" indent="-304800">
              <a:buSzTx/>
            </a:pPr>
            <a:r>
              <a:rPr lang="en-US" altLang="en-US" sz="1100" dirty="0">
                <a:latin typeface="Arial" panose="020B0604020202020204" pitchFamily="34" charset="0"/>
              </a:rPr>
              <a:t>No closing tag!</a:t>
            </a:r>
          </a:p>
          <a:p>
            <a:pPr marL="381000" indent="-381000"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Example of paragraphs and line breaks</a:t>
            </a:r>
          </a:p>
          <a:p>
            <a:pPr marL="762000" lvl="1" indent="-304800">
              <a:buSzTx/>
              <a:buNone/>
            </a:pPr>
            <a:r>
              <a:rPr lang="en-US" altLang="en-US" sz="1050" dirty="0">
                <a:latin typeface="Courier New" panose="02070309020205020404" pitchFamily="49" charset="0"/>
              </a:rPr>
              <a:t>On the plains of hesitation &lt;p&gt; bleach the </a:t>
            </a:r>
          </a:p>
          <a:p>
            <a:pPr marL="762000" lvl="1" indent="-304800">
              <a:buSzTx/>
              <a:buNone/>
            </a:pPr>
            <a:r>
              <a:rPr lang="en-US" altLang="en-US" sz="1050" dirty="0">
                <a:latin typeface="Courier New" panose="02070309020205020404" pitchFamily="49" charset="0"/>
              </a:rPr>
              <a:t>bones of countless millions &lt;/p&gt; &lt;</a:t>
            </a:r>
            <a:r>
              <a:rPr lang="en-US" altLang="en-US" sz="1050" dirty="0" err="1">
                <a:latin typeface="Courier New" panose="02070309020205020404" pitchFamily="49" charset="0"/>
              </a:rPr>
              <a:t>br</a:t>
            </a:r>
            <a:r>
              <a:rPr lang="en-US" altLang="en-US" sz="1050" dirty="0">
                <a:latin typeface="Courier New" panose="02070309020205020404" pitchFamily="49" charset="0"/>
              </a:rPr>
              <a:t> /&gt;</a:t>
            </a:r>
          </a:p>
          <a:p>
            <a:pPr marL="762000" lvl="1" indent="-304800">
              <a:buSzTx/>
              <a:buNone/>
            </a:pPr>
            <a:r>
              <a:rPr lang="en-US" altLang="en-US" sz="1050" dirty="0">
                <a:latin typeface="Courier New" panose="02070309020205020404" pitchFamily="49" charset="0"/>
              </a:rPr>
              <a:t>who, at the dawn of victory &lt;</a:t>
            </a:r>
            <a:r>
              <a:rPr lang="en-US" altLang="en-US" sz="1050" dirty="0" err="1">
                <a:latin typeface="Courier New" panose="02070309020205020404" pitchFamily="49" charset="0"/>
              </a:rPr>
              <a:t>br</a:t>
            </a:r>
            <a:r>
              <a:rPr lang="en-US" altLang="en-US" sz="1050" dirty="0">
                <a:latin typeface="Courier New" panose="02070309020205020404" pitchFamily="49" charset="0"/>
              </a:rPr>
              <a:t> /&gt; sat down </a:t>
            </a:r>
          </a:p>
          <a:p>
            <a:pPr marL="762000" lvl="1" indent="-304800">
              <a:buSzTx/>
              <a:buNone/>
            </a:pPr>
            <a:r>
              <a:rPr lang="en-US" altLang="en-US" sz="1050" dirty="0">
                <a:latin typeface="Courier New" panose="02070309020205020404" pitchFamily="49" charset="0"/>
              </a:rPr>
              <a:t>to wait, and waiting, died.</a:t>
            </a:r>
            <a:endParaRPr lang="en-US" altLang="en-US" sz="1100" dirty="0">
              <a:latin typeface="Arial" panose="020B0604020202020204" pitchFamily="34" charset="0"/>
            </a:endParaRPr>
          </a:p>
          <a:p>
            <a:pPr marL="762000" lvl="1" indent="-304800">
              <a:buSzTx/>
              <a:buNone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marL="381000" indent="-381000"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Typical display of this text:</a:t>
            </a:r>
          </a:p>
          <a:p>
            <a:pPr marL="762000" lvl="1" indent="-304800">
              <a:buSzTx/>
              <a:buNone/>
            </a:pPr>
            <a:r>
              <a:rPr lang="en-US" altLang="en-US" sz="1050" dirty="0">
                <a:latin typeface="Courier New" panose="02070309020205020404" pitchFamily="49" charset="0"/>
              </a:rPr>
              <a:t>On the plains of hesitation</a:t>
            </a:r>
          </a:p>
          <a:p>
            <a:pPr marL="762000" lvl="1" indent="-304800">
              <a:buSzTx/>
              <a:buNone/>
            </a:pPr>
            <a:r>
              <a:rPr lang="en-US" altLang="en-US" sz="1050" dirty="0">
                <a:latin typeface="Courier New" panose="02070309020205020404" pitchFamily="49" charset="0"/>
              </a:rPr>
              <a:t>bleach the bones of countless millions</a:t>
            </a:r>
          </a:p>
          <a:p>
            <a:pPr marL="762000" lvl="1" indent="-304800">
              <a:buSzTx/>
              <a:buNone/>
            </a:pPr>
            <a:r>
              <a:rPr lang="en-US" altLang="en-US" sz="1050" dirty="0">
                <a:latin typeface="Courier New" panose="02070309020205020404" pitchFamily="49" charset="0"/>
              </a:rPr>
              <a:t>who, at the dawn of victory</a:t>
            </a:r>
          </a:p>
          <a:p>
            <a:pPr marL="762000" lvl="1" indent="-304800">
              <a:buSzTx/>
              <a:buNone/>
            </a:pPr>
            <a:r>
              <a:rPr lang="en-US" altLang="en-US" sz="1050" dirty="0">
                <a:latin typeface="Courier New" panose="02070309020205020404" pitchFamily="49" charset="0"/>
              </a:rPr>
              <a:t>sat down to wait, and waiting, died.</a:t>
            </a:r>
          </a:p>
        </p:txBody>
      </p:sp>
    </p:spTree>
    <p:extLst>
      <p:ext uri="{BB962C8B-B14F-4D97-AF65-F5344CB8AC3E}">
        <p14:creationId xmlns:p14="http://schemas.microsoft.com/office/powerpoint/2010/main" val="4055877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Basic Text Markup </a:t>
            </a:r>
            <a:r>
              <a:rPr lang="en-US" altLang="en-US" sz="2400" dirty="0"/>
              <a:t>(continued)</a:t>
            </a:r>
            <a:endParaRPr lang="en-US" altLang="en-US" sz="1800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4229347" cy="367830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en-US" sz="2800" i="1" dirty="0">
                <a:latin typeface="Arial" panose="020B0604020202020204" pitchFamily="34" charset="0"/>
              </a:rPr>
              <a:t>Headings</a:t>
            </a:r>
            <a:endParaRPr lang="en-US" altLang="en-US" sz="2400" i="1" dirty="0">
              <a:latin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Six sizes, 1 - 6, specified with </a:t>
            </a:r>
            <a:r>
              <a:rPr lang="en-US" altLang="en-US" sz="2000" dirty="0">
                <a:latin typeface="Courier New" panose="02070309020205020404" pitchFamily="49" charset="0"/>
              </a:rPr>
              <a:t>&lt;h1&gt;</a:t>
            </a:r>
            <a:r>
              <a:rPr lang="en-US" altLang="en-US" sz="2000" dirty="0">
                <a:latin typeface="Arial" panose="020B0604020202020204" pitchFamily="34" charset="0"/>
              </a:rPr>
              <a:t> to </a:t>
            </a:r>
            <a:r>
              <a:rPr lang="en-US" altLang="en-US" sz="2000" dirty="0">
                <a:latin typeface="Courier New" panose="02070309020205020404" pitchFamily="49" charset="0"/>
              </a:rPr>
              <a:t>&lt;h6&gt;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1, 2, and 3 use font sizes that are larger than the default font size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4 uses the default size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5 and 6 use smaller font sizes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948868" y="2332896"/>
            <a:ext cx="4229347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&lt;!-- headings.html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An example to illustrate headings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--&gt;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&lt;html&gt;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&lt;head&gt; &lt;title&gt; Headings &lt;/title&gt;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&lt;/head&gt;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&lt;body&gt;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&lt;h1&gt; Aidan’s Airplanes (h1) &lt;/h1&gt;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&lt;h2&gt; The best in used airplanes (h2) &lt;/h2&gt;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&lt;h3&gt; "We’ve got them by the </a:t>
            </a: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hangarful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(h3)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&lt;/h3&gt;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&lt;h4&gt; We’re the guys to see for a good used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airplane (h4) &lt;/h4&gt;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&lt;h5&gt; We offer great prices on great planes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(h5) &lt;/h5&gt;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&lt;h6&gt; No returns, no guarantees, no refunds,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all sales are final (h6) &lt;/h6&gt;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&lt;/body&gt;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66677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Basic Text Markup </a:t>
            </a:r>
            <a:r>
              <a:rPr lang="en-US" altLang="en-US" sz="2400" dirty="0"/>
              <a:t>(continued)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487" y="2197100"/>
            <a:ext cx="5781261" cy="26606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600" dirty="0" err="1">
                <a:latin typeface="Arial" panose="020B0604020202020204" pitchFamily="34" charset="0"/>
              </a:rPr>
              <a:t>Blockquotes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200" dirty="0">
                <a:latin typeface="Arial" panose="020B0604020202020204" pitchFamily="34" charset="0"/>
              </a:rPr>
              <a:t>Content of </a:t>
            </a:r>
            <a:r>
              <a:rPr lang="en-US" altLang="en-US" sz="1000" dirty="0">
                <a:latin typeface="Courier New" panose="02070309020205020404" pitchFamily="49" charset="0"/>
              </a:rPr>
              <a:t>&lt;</a:t>
            </a:r>
            <a:r>
              <a:rPr lang="en-US" altLang="en-US" sz="1000" dirty="0" err="1">
                <a:latin typeface="Courier New" panose="02070309020205020404" pitchFamily="49" charset="0"/>
              </a:rPr>
              <a:t>blockquote</a:t>
            </a:r>
            <a:r>
              <a:rPr lang="en-US" altLang="en-US" sz="1000" dirty="0">
                <a:latin typeface="Courier New" panose="02070309020205020404" pitchFamily="49" charset="0"/>
              </a:rPr>
              <a:t>&gt;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200" dirty="0">
                <a:latin typeface="Arial" panose="020B0604020202020204" pitchFamily="34" charset="0"/>
              </a:rPr>
              <a:t>To set a block of text off from the normal flow and appearance of text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200" dirty="0">
                <a:latin typeface="Arial" panose="020B0604020202020204" pitchFamily="34" charset="0"/>
              </a:rPr>
              <a:t>Browsers often indent, and sometimes italicize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600" i="1" dirty="0">
                <a:latin typeface="Arial" panose="020B0604020202020204" pitchFamily="34" charset="0"/>
              </a:rPr>
              <a:t>Font Styles and Sizes (can be nested)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200" dirty="0">
                <a:latin typeface="Arial" panose="020B0604020202020204" pitchFamily="34" charset="0"/>
              </a:rPr>
              <a:t>Boldface - </a:t>
            </a:r>
            <a:r>
              <a:rPr lang="en-US" altLang="en-US" sz="1000" dirty="0">
                <a:latin typeface="Courier New" panose="02070309020205020404" pitchFamily="49" charset="0"/>
              </a:rPr>
              <a:t>&lt;b&gt;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200" dirty="0">
                <a:latin typeface="Arial" panose="020B0604020202020204" pitchFamily="34" charset="0"/>
              </a:rPr>
              <a:t>Italics - </a:t>
            </a:r>
            <a:r>
              <a:rPr lang="en-US" altLang="en-US" sz="1000" dirty="0">
                <a:latin typeface="Courier New" panose="02070309020205020404" pitchFamily="49" charset="0"/>
              </a:rPr>
              <a:t>&lt;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&gt;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200" dirty="0">
                <a:latin typeface="Arial" panose="020B0604020202020204" pitchFamily="34" charset="0"/>
              </a:rPr>
              <a:t>Larger - </a:t>
            </a:r>
            <a:r>
              <a:rPr lang="en-US" altLang="en-US" sz="1000" dirty="0">
                <a:latin typeface="Courier New" panose="02070309020205020404" pitchFamily="49" charset="0"/>
              </a:rPr>
              <a:t>&lt;big&gt;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200" dirty="0">
                <a:latin typeface="Arial" panose="020B0604020202020204" pitchFamily="34" charset="0"/>
              </a:rPr>
              <a:t>Smaller - </a:t>
            </a:r>
            <a:r>
              <a:rPr lang="en-US" altLang="en-US" sz="1000" dirty="0">
                <a:latin typeface="Courier New" panose="02070309020205020404" pitchFamily="49" charset="0"/>
              </a:rPr>
              <a:t>&lt;small&gt;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200" dirty="0">
                <a:latin typeface="Arial" panose="020B0604020202020204" pitchFamily="34" charset="0"/>
              </a:rPr>
              <a:t>Monospace - </a:t>
            </a:r>
            <a:r>
              <a:rPr lang="en-US" altLang="en-US" sz="1000" dirty="0">
                <a:latin typeface="Courier New" panose="02070309020205020404" pitchFamily="49" charset="0"/>
              </a:rPr>
              <a:t>&lt;</a:t>
            </a:r>
            <a:r>
              <a:rPr lang="en-US" altLang="en-US" sz="1000" dirty="0" err="1">
                <a:latin typeface="Courier New" panose="02070309020205020404" pitchFamily="49" charset="0"/>
              </a:rPr>
              <a:t>tt</a:t>
            </a:r>
            <a:r>
              <a:rPr lang="en-US" altLang="en-US" sz="1000" dirty="0">
                <a:latin typeface="Courier New" panose="02070309020205020404" pitchFamily="49" charset="0"/>
              </a:rPr>
              <a:t>&gt;</a:t>
            </a:r>
            <a:endParaRPr lang="en-US" altLang="en-US" dirty="0"/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>
            <p:extLst/>
          </p:nvPr>
        </p:nvGraphicFramePr>
        <p:xfrm>
          <a:off x="6082748" y="3955774"/>
          <a:ext cx="541020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483128" imgH="2511001" progId="Word.Document.8">
                  <p:embed/>
                </p:oleObj>
              </mc:Choice>
              <mc:Fallback>
                <p:oleObj name="Document" r:id="rId3" imgW="5483128" imgH="2511001" progId="Word.Document.8">
                  <p:embed/>
                  <p:pic>
                    <p:nvPicPr>
                      <p:cNvPr id="1116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748" y="3955774"/>
                        <a:ext cx="541020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0515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Basic Text Markup </a:t>
            </a:r>
            <a:r>
              <a:rPr lang="en-US" altLang="en-US" sz="2400" dirty="0"/>
              <a:t>(continued)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15548"/>
            <a:ext cx="11029615" cy="5042452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The &lt;big&gt; sleet &lt;big&gt; in &lt;big&gt; &lt;</a:t>
            </a:r>
            <a:r>
              <a:rPr lang="en-US" altLang="en-US" sz="1400" dirty="0" err="1"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</a:rPr>
              <a:t>&gt; Crete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&lt;/</a:t>
            </a:r>
            <a:r>
              <a:rPr lang="en-US" altLang="en-US" sz="1400" dirty="0" err="1"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</a:rPr>
              <a:t>&gt;&lt;</a:t>
            </a:r>
            <a:r>
              <a:rPr lang="en-US" altLang="en-US" sz="1400" dirty="0" err="1">
                <a:latin typeface="Courier New" panose="02070309020205020404" pitchFamily="49" charset="0"/>
              </a:rPr>
              <a:t>br</a:t>
            </a:r>
            <a:r>
              <a:rPr lang="en-US" altLang="en-US" sz="1400" dirty="0">
                <a:latin typeface="Courier New" panose="02070309020205020404" pitchFamily="49" charset="0"/>
              </a:rPr>
              <a:t> /&gt; lies &lt;/big&gt; completely &lt;/big&gt;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in &lt;/big&gt; the street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sz="2000" dirty="0">
                <a:latin typeface="Arial" panose="020B0604020202020204" pitchFamily="34" charset="0"/>
              </a:rPr>
              <a:t>sleet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in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sz="3200" i="1" dirty="0">
                <a:latin typeface="Arial" panose="020B0604020202020204" pitchFamily="34" charset="0"/>
              </a:rPr>
              <a:t>Crete</a:t>
            </a:r>
            <a:r>
              <a:rPr lang="en-US" altLang="en-US" sz="3200" dirty="0"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lies </a:t>
            </a:r>
            <a:r>
              <a:rPr lang="en-US" altLang="en-US" sz="2400" dirty="0">
                <a:latin typeface="Arial" panose="020B0604020202020204" pitchFamily="34" charset="0"/>
              </a:rPr>
              <a:t>completely </a:t>
            </a:r>
            <a:r>
              <a:rPr lang="en-US" altLang="en-US" sz="2000" dirty="0">
                <a:latin typeface="Arial" panose="020B0604020202020204" pitchFamily="34" charset="0"/>
              </a:rPr>
              <a:t>in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the street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These tags are not affected if they appear in the content of a </a:t>
            </a: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</a:rPr>
              <a:t>blockquote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  <a:r>
              <a:rPr lang="en-US" altLang="en-US" sz="1600" dirty="0">
                <a:latin typeface="Arial" panose="020B0604020202020204" pitchFamily="34" charset="0"/>
              </a:rPr>
              <a:t>, unless there is a conflict (e.g., italics)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i="1" dirty="0">
                <a:latin typeface="Arial" panose="020B0604020202020204" pitchFamily="34" charset="0"/>
              </a:rPr>
              <a:t>Superscripts and subscripts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Subscripts with </a:t>
            </a:r>
            <a:r>
              <a:rPr lang="en-US" altLang="en-US" dirty="0">
                <a:latin typeface="Courier New" panose="02070309020205020404" pitchFamily="49" charset="0"/>
              </a:rPr>
              <a:t>&lt;sub&gt;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Superscripts with </a:t>
            </a:r>
            <a:r>
              <a:rPr lang="en-US" altLang="en-US" dirty="0">
                <a:latin typeface="Courier New" panose="02070309020205020404" pitchFamily="49" charset="0"/>
              </a:rPr>
              <a:t>&lt;sup&gt;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Example: </a:t>
            </a:r>
            <a:r>
              <a:rPr lang="en-US" altLang="en-US" sz="1400" dirty="0">
                <a:latin typeface="Courier New" panose="02070309020205020404" pitchFamily="49" charset="0"/>
              </a:rPr>
              <a:t>x&lt;sub&gt;2&lt;/sub&gt;&lt;sup&gt;3&lt;/sup&gt;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Display: x</a:t>
            </a:r>
            <a:r>
              <a:rPr lang="en-US" altLang="en-US" baseline="-25000" dirty="0">
                <a:latin typeface="Arial" panose="020B0604020202020204" pitchFamily="34" charset="0"/>
              </a:rPr>
              <a:t>2</a:t>
            </a:r>
            <a:r>
              <a:rPr lang="en-US" altLang="en-US" baseline="30000" dirty="0">
                <a:latin typeface="Arial" panose="020B0604020202020204" pitchFamily="34" charset="0"/>
              </a:rPr>
              <a:t>3</a:t>
            </a:r>
            <a:r>
              <a:rPr lang="en-US" altLang="en-US" dirty="0">
                <a:latin typeface="Arial" panose="020B0604020202020204" pitchFamily="34" charset="0"/>
              </a:rPr>
              <a:t> 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Inline versus block elements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dirty="0">
                <a:latin typeface="Arial" panose="020B0604020202020204" pitchFamily="34" charset="0"/>
              </a:rPr>
              <a:t>Block elements CANNOT be nested in inline elements</a:t>
            </a:r>
          </a:p>
        </p:txBody>
      </p:sp>
    </p:spTree>
    <p:extLst>
      <p:ext uri="{BB962C8B-B14F-4D97-AF65-F5344CB8AC3E}">
        <p14:creationId xmlns:p14="http://schemas.microsoft.com/office/powerpoint/2010/main" val="1139910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Basic Text Markup </a:t>
            </a:r>
            <a:r>
              <a:rPr lang="en-US" altLang="en-US" sz="2400" dirty="0"/>
              <a:t>(continued)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610600" cy="4800600"/>
          </a:xfrm>
        </p:spPr>
        <p:txBody>
          <a:bodyPr>
            <a:normAutofit fontScale="77500" lnSpcReduction="20000"/>
          </a:bodyPr>
          <a:lstStyle/>
          <a:p>
            <a:pPr>
              <a:buSzTx/>
              <a:tabLst>
                <a:tab pos="1146175" algn="l"/>
                <a:tab pos="2686050" algn="l"/>
              </a:tabLst>
            </a:pPr>
            <a:r>
              <a:rPr lang="en-US" altLang="en-US" sz="1600">
                <a:latin typeface="Arial" panose="020B0604020202020204" pitchFamily="34" charset="0"/>
              </a:rPr>
              <a:t>All of this font size and font style stuff can be done with style sheets, but these tags are not yet deprecated </a:t>
            </a:r>
          </a:p>
          <a:p>
            <a:pPr>
              <a:buSzTx/>
              <a:tabLst>
                <a:tab pos="1146175" algn="l"/>
                <a:tab pos="2686050" algn="l"/>
              </a:tabLst>
            </a:pPr>
            <a:r>
              <a:rPr lang="en-US" altLang="en-US" sz="1600">
                <a:latin typeface="Arial" panose="020B0604020202020204" pitchFamily="34" charset="0"/>
              </a:rPr>
              <a:t>Character Entities</a:t>
            </a: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600" i="1">
                <a:latin typeface="Arial" panose="020B0604020202020204" pitchFamily="34" charset="0"/>
              </a:rPr>
              <a:t>Char.	Entity	Meaning	</a:t>
            </a:r>
            <a:endParaRPr lang="en-US" altLang="en-US" sz="160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400">
                <a:latin typeface="Courier" pitchFamily="1" charset="0"/>
              </a:rPr>
              <a:t>&amp;		&amp;amp;</a:t>
            </a:r>
            <a:r>
              <a:rPr lang="en-US" altLang="en-US" sz="1600">
                <a:latin typeface="Courier" pitchFamily="1" charset="0"/>
              </a:rPr>
              <a:t>	</a:t>
            </a:r>
            <a:r>
              <a:rPr lang="en-US" altLang="en-US" sz="1600">
                <a:latin typeface="Arial" panose="020B0604020202020204" pitchFamily="34" charset="0"/>
              </a:rPr>
              <a:t>Ampersand</a:t>
            </a:r>
            <a:r>
              <a:rPr lang="en-US" altLang="en-US" sz="1600"/>
              <a:t>	</a:t>
            </a:r>
            <a:endParaRPr lang="en-US" altLang="en-US" sz="160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400">
                <a:latin typeface="Courier" pitchFamily="1" charset="0"/>
              </a:rPr>
              <a:t>&lt;		&amp;lt;</a:t>
            </a:r>
            <a:r>
              <a:rPr lang="en-US" altLang="en-US" sz="1600">
                <a:latin typeface="Courier" pitchFamily="1" charset="0"/>
              </a:rPr>
              <a:t>	</a:t>
            </a:r>
            <a:r>
              <a:rPr lang="en-US" altLang="en-US" sz="1600">
                <a:latin typeface="Arial" panose="020B0604020202020204" pitchFamily="34" charset="0"/>
              </a:rPr>
              <a:t>Less than</a:t>
            </a:r>
            <a:r>
              <a:rPr lang="en-US" altLang="en-US" sz="1600"/>
              <a:t>	</a:t>
            </a:r>
            <a:endParaRPr lang="en-US" altLang="en-US" sz="160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400">
                <a:latin typeface="Courier" pitchFamily="1" charset="0"/>
              </a:rPr>
              <a:t>&gt;		&amp;gt;</a:t>
            </a:r>
            <a:r>
              <a:rPr lang="en-US" altLang="en-US" sz="1600">
                <a:latin typeface="Courier" pitchFamily="1" charset="0"/>
              </a:rPr>
              <a:t>	</a:t>
            </a:r>
            <a:r>
              <a:rPr lang="en-US" altLang="en-US" sz="1600">
                <a:latin typeface="Arial" panose="020B0604020202020204" pitchFamily="34" charset="0"/>
              </a:rPr>
              <a:t>Greater than</a:t>
            </a:r>
            <a:r>
              <a:rPr lang="en-US" altLang="en-US" sz="1600"/>
              <a:t>	</a:t>
            </a:r>
            <a:endParaRPr lang="en-US" altLang="en-US" sz="160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400">
                <a:latin typeface="Courier New" panose="02070309020205020404" pitchFamily="49" charset="0"/>
              </a:rPr>
              <a:t>”</a:t>
            </a:r>
            <a:r>
              <a:rPr lang="en-US" altLang="en-US" sz="1400">
                <a:latin typeface="Courier" pitchFamily="1" charset="0"/>
              </a:rPr>
              <a:t>		&amp;quot;</a:t>
            </a:r>
            <a:r>
              <a:rPr lang="en-US" altLang="en-US" sz="1600">
                <a:latin typeface="Courier" pitchFamily="1" charset="0"/>
              </a:rPr>
              <a:t>	</a:t>
            </a:r>
            <a:r>
              <a:rPr lang="en-US" altLang="en-US" sz="1600">
                <a:latin typeface="Arial" panose="020B0604020202020204" pitchFamily="34" charset="0"/>
              </a:rPr>
              <a:t>Double quote</a:t>
            </a:r>
            <a:r>
              <a:rPr lang="en-US" altLang="en-US" sz="1600"/>
              <a:t>	</a:t>
            </a:r>
            <a:endParaRPr lang="en-US" altLang="en-US" sz="160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400">
                <a:latin typeface="Courier New" panose="02070309020205020404" pitchFamily="49" charset="0"/>
              </a:rPr>
              <a:t>’</a:t>
            </a:r>
            <a:r>
              <a:rPr lang="en-US" altLang="en-US" sz="1400">
                <a:latin typeface="Courier" pitchFamily="1" charset="0"/>
              </a:rPr>
              <a:t>		&amp;apos;</a:t>
            </a:r>
            <a:r>
              <a:rPr lang="en-US" altLang="en-US" sz="1600">
                <a:latin typeface="Courier" pitchFamily="1" charset="0"/>
              </a:rPr>
              <a:t>	</a:t>
            </a:r>
            <a:r>
              <a:rPr lang="en-US" altLang="en-US" sz="1600">
                <a:latin typeface="Arial" panose="020B0604020202020204" pitchFamily="34" charset="0"/>
              </a:rPr>
              <a:t>Single quote</a:t>
            </a:r>
            <a:r>
              <a:rPr lang="en-US" altLang="en-US" sz="1600"/>
              <a:t>	</a:t>
            </a:r>
            <a:endParaRPr lang="en-US" altLang="en-US" sz="160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400">
                <a:latin typeface="Courier" pitchFamily="1" charset="0"/>
              </a:rPr>
              <a:t>¼		&amp;frac14;	</a:t>
            </a:r>
            <a:r>
              <a:rPr lang="en-US" altLang="en-US" sz="1600">
                <a:latin typeface="Arial" panose="020B0604020202020204" pitchFamily="34" charset="0"/>
              </a:rPr>
              <a:t>One quarter</a:t>
            </a:r>
            <a:r>
              <a:rPr lang="en-US" altLang="en-US" sz="1600"/>
              <a:t>	</a:t>
            </a:r>
            <a:endParaRPr lang="en-US" altLang="en-US" sz="160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400">
                <a:latin typeface="Courier" pitchFamily="1" charset="0"/>
              </a:rPr>
              <a:t>½		&amp;frac12;	</a:t>
            </a:r>
            <a:r>
              <a:rPr lang="en-US" altLang="en-US" sz="1600">
                <a:latin typeface="Arial" panose="020B0604020202020204" pitchFamily="34" charset="0"/>
              </a:rPr>
              <a:t>One half</a:t>
            </a:r>
            <a:r>
              <a:rPr lang="en-US" altLang="en-US" sz="1600"/>
              <a:t>	</a:t>
            </a:r>
            <a:endParaRPr lang="en-US" altLang="en-US" sz="160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400">
                <a:latin typeface="Courier" pitchFamily="1" charset="0"/>
              </a:rPr>
              <a:t>¾		&amp;frac34;</a:t>
            </a:r>
            <a:r>
              <a:rPr lang="en-US" altLang="en-US" sz="1600">
                <a:latin typeface="Courier" pitchFamily="1" charset="0"/>
              </a:rPr>
              <a:t>	</a:t>
            </a:r>
            <a:r>
              <a:rPr lang="en-US" altLang="en-US" sz="1600">
                <a:latin typeface="Arial" panose="020B0604020202020204" pitchFamily="34" charset="0"/>
              </a:rPr>
              <a:t>Three quarters</a:t>
            </a:r>
            <a:r>
              <a:rPr lang="en-US" altLang="en-US" sz="1600"/>
              <a:t>	</a:t>
            </a:r>
            <a:endParaRPr lang="en-US" altLang="en-US" sz="160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400">
                <a:latin typeface="Courier" pitchFamily="1" charset="0"/>
                <a:sym typeface="Symbol" panose="05050102010706020507" pitchFamily="18" charset="2"/>
              </a:rPr>
              <a:t></a:t>
            </a:r>
            <a:r>
              <a:rPr lang="en-US" altLang="en-US" sz="1400">
                <a:latin typeface="Courier" pitchFamily="1" charset="0"/>
              </a:rPr>
              <a:t>		&amp;deg;</a:t>
            </a:r>
            <a:r>
              <a:rPr lang="en-US" altLang="en-US" sz="1600">
                <a:latin typeface="Courier" pitchFamily="1" charset="0"/>
              </a:rPr>
              <a:t>		</a:t>
            </a:r>
            <a:r>
              <a:rPr lang="en-US" altLang="en-US" sz="1600">
                <a:latin typeface="Arial" panose="020B0604020202020204" pitchFamily="34" charset="0"/>
              </a:rPr>
              <a:t>Degree</a:t>
            </a:r>
            <a:r>
              <a:rPr lang="en-US" altLang="en-US" sz="1600"/>
              <a:t>	</a:t>
            </a:r>
            <a:endParaRPr lang="en-US" altLang="en-US" sz="160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600">
                <a:latin typeface="Arial" panose="020B0604020202020204" pitchFamily="34" charset="0"/>
              </a:rPr>
              <a:t>(space)</a:t>
            </a:r>
            <a:r>
              <a:rPr lang="en-US" altLang="en-US" sz="1600"/>
              <a:t>	</a:t>
            </a:r>
            <a:r>
              <a:rPr lang="en-US" altLang="en-US" sz="1400">
                <a:latin typeface="Courier" pitchFamily="1" charset="0"/>
              </a:rPr>
              <a:t>&amp;nbsp;</a:t>
            </a:r>
            <a:r>
              <a:rPr lang="en-US" altLang="en-US" sz="1600">
                <a:latin typeface="Courier" pitchFamily="1" charset="0"/>
              </a:rPr>
              <a:t>		</a:t>
            </a:r>
            <a:r>
              <a:rPr lang="en-US" altLang="en-US" sz="1600">
                <a:latin typeface="Arial" panose="020B0604020202020204" pitchFamily="34" charset="0"/>
              </a:rPr>
              <a:t>Non-breaking space	</a:t>
            </a:r>
          </a:p>
          <a:p>
            <a:pPr>
              <a:buSzTx/>
              <a:tabLst>
                <a:tab pos="1146175" algn="l"/>
                <a:tab pos="2686050" algn="l"/>
              </a:tabLst>
            </a:pPr>
            <a:r>
              <a:rPr lang="en-US" altLang="en-US" sz="1600">
                <a:latin typeface="Arial" panose="020B0604020202020204" pitchFamily="34" charset="0"/>
              </a:rPr>
              <a:t>Horizontal rules</a:t>
            </a:r>
          </a:p>
          <a:p>
            <a:pPr lvl="1">
              <a:buSzTx/>
              <a:tabLst>
                <a:tab pos="1146175" algn="l"/>
                <a:tab pos="2686050" algn="l"/>
              </a:tabLst>
            </a:pPr>
            <a:r>
              <a:rPr lang="en-US" altLang="en-US" sz="1000">
                <a:latin typeface="Courier New" panose="02070309020205020404" pitchFamily="49" charset="0"/>
              </a:rPr>
              <a:t>&lt;hr /&gt;</a:t>
            </a:r>
            <a:r>
              <a:rPr lang="en-US" altLang="en-US" sz="1200">
                <a:latin typeface="Arial" panose="020B0604020202020204" pitchFamily="34" charset="0"/>
              </a:rPr>
              <a:t> draws a line across the display, after a line break</a:t>
            </a:r>
          </a:p>
          <a:p>
            <a:pPr>
              <a:buSzTx/>
              <a:tabLst>
                <a:tab pos="1146175" algn="l"/>
                <a:tab pos="2686050" algn="l"/>
              </a:tabLst>
            </a:pPr>
            <a:r>
              <a:rPr lang="en-US" altLang="en-US" sz="1600">
                <a:latin typeface="Arial" panose="020B0604020202020204" pitchFamily="34" charset="0"/>
              </a:rPr>
              <a:t>The </a:t>
            </a:r>
            <a:r>
              <a:rPr lang="en-US" altLang="en-US" sz="1400">
                <a:latin typeface="Courier New" panose="02070309020205020404" pitchFamily="49" charset="0"/>
              </a:rPr>
              <a:t>meta</a:t>
            </a:r>
            <a:r>
              <a:rPr lang="en-US" altLang="en-US" sz="1600">
                <a:latin typeface="Arial" panose="020B0604020202020204" pitchFamily="34" charset="0"/>
              </a:rPr>
              <a:t> element (for search engines) Used to provide additional information about a document, with attributes, not content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715477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Images</a:t>
            </a:r>
            <a:endParaRPr lang="en-US" altLang="en-US" sz="24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785728"/>
            <a:ext cx="8610600" cy="4876800"/>
          </a:xfrm>
        </p:spPr>
        <p:txBody>
          <a:bodyPr>
            <a:normAutofit fontScale="85000" lnSpcReduction="20000"/>
          </a:bodyPr>
          <a:lstStyle/>
          <a:p>
            <a:pPr marL="168275" indent="-168275">
              <a:lnSpc>
                <a:spcPct val="110000"/>
              </a:lnSpc>
              <a:buSzTx/>
            </a:pPr>
            <a:r>
              <a:rPr lang="en-US" altLang="en-US" dirty="0">
                <a:latin typeface="Arial" panose="020B0604020202020204" pitchFamily="34" charset="0"/>
              </a:rPr>
              <a:t>GIF (Graphic Interchange Format)</a:t>
            </a:r>
          </a:p>
          <a:p>
            <a:pPr marL="512763" lvl="1" indent="-165100">
              <a:lnSpc>
                <a:spcPct val="110000"/>
              </a:lnSpc>
              <a:buSzTx/>
            </a:pPr>
            <a:r>
              <a:rPr lang="en-US" altLang="en-US" sz="1400" dirty="0">
                <a:latin typeface="Arial" panose="020B0604020202020204" pitchFamily="34" charset="0"/>
              </a:rPr>
              <a:t>8-bit color (256 different colors)</a:t>
            </a:r>
          </a:p>
          <a:p>
            <a:pPr marL="168275" indent="-168275">
              <a:lnSpc>
                <a:spcPct val="110000"/>
              </a:lnSpc>
              <a:buSzTx/>
            </a:pPr>
            <a:r>
              <a:rPr lang="en-US" altLang="en-US" dirty="0">
                <a:latin typeface="Arial" panose="020B0604020202020204" pitchFamily="34" charset="0"/>
              </a:rPr>
              <a:t>JPEG (Joint Photographic Experts Group)</a:t>
            </a:r>
          </a:p>
          <a:p>
            <a:pPr marL="512763" lvl="1" indent="-165100">
              <a:lnSpc>
                <a:spcPct val="110000"/>
              </a:lnSpc>
              <a:buSzTx/>
            </a:pPr>
            <a:r>
              <a:rPr lang="en-US" altLang="en-US" sz="1400" dirty="0">
                <a:latin typeface="Arial" panose="020B0604020202020204" pitchFamily="34" charset="0"/>
              </a:rPr>
              <a:t>24-bit color (16 million different colors)</a:t>
            </a:r>
          </a:p>
          <a:p>
            <a:pPr marL="168275" indent="-168275">
              <a:lnSpc>
                <a:spcPct val="110000"/>
              </a:lnSpc>
              <a:buSzTx/>
            </a:pPr>
            <a:r>
              <a:rPr lang="en-US" altLang="en-US" dirty="0">
                <a:latin typeface="Arial" panose="020B0604020202020204" pitchFamily="34" charset="0"/>
              </a:rPr>
              <a:t>Both use compression, but JPEG compression is better</a:t>
            </a:r>
          </a:p>
          <a:p>
            <a:pPr marL="168275" indent="-168275">
              <a:lnSpc>
                <a:spcPct val="110000"/>
              </a:lnSpc>
              <a:buSzTx/>
            </a:pPr>
            <a:r>
              <a:rPr lang="en-US" altLang="en-US" dirty="0">
                <a:latin typeface="Arial" panose="020B0604020202020204" pitchFamily="34" charset="0"/>
              </a:rPr>
              <a:t>Images are inserted into a document with the 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img</a:t>
            </a:r>
            <a:r>
              <a:rPr lang="en-US" altLang="en-US" sz="1600" dirty="0">
                <a:latin typeface="Courier New" panose="02070309020205020404" pitchFamily="49" charset="0"/>
              </a:rPr>
              <a:t> /&gt;</a:t>
            </a:r>
            <a:r>
              <a:rPr lang="en-US" altLang="en-US" dirty="0">
                <a:latin typeface="Arial" panose="020B0604020202020204" pitchFamily="34" charset="0"/>
              </a:rPr>
              <a:t> tag with the </a:t>
            </a:r>
            <a:r>
              <a:rPr lang="en-US" altLang="en-US" sz="1600" dirty="0" err="1">
                <a:latin typeface="Courier New" panose="02070309020205020404" pitchFamily="49" charset="0"/>
              </a:rPr>
              <a:t>src</a:t>
            </a:r>
            <a:r>
              <a:rPr lang="en-US" altLang="en-US" dirty="0">
                <a:latin typeface="Arial" panose="020B0604020202020204" pitchFamily="34" charset="0"/>
              </a:rPr>
              <a:t> attribute</a:t>
            </a:r>
          </a:p>
          <a:p>
            <a:pPr marL="512763" lvl="1" indent="-165100">
              <a:lnSpc>
                <a:spcPct val="110000"/>
              </a:lnSpc>
              <a:buSzTx/>
            </a:pPr>
            <a:r>
              <a:rPr lang="en-US" altLang="en-US" sz="1400" dirty="0">
                <a:latin typeface="Arial" panose="020B0604020202020204" pitchFamily="34" charset="0"/>
              </a:rPr>
              <a:t>The </a:t>
            </a:r>
            <a:r>
              <a:rPr lang="en-US" altLang="en-US" sz="1200" dirty="0">
                <a:latin typeface="Courier New" panose="02070309020205020404" pitchFamily="49" charset="0"/>
              </a:rPr>
              <a:t>alt</a:t>
            </a:r>
            <a:r>
              <a:rPr lang="en-US" altLang="en-US" sz="1400" dirty="0">
                <a:latin typeface="Arial" panose="020B0604020202020204" pitchFamily="34" charset="0"/>
              </a:rPr>
              <a:t> attribute is required by XHTML</a:t>
            </a:r>
          </a:p>
          <a:p>
            <a:pPr marL="909638" lvl="2" indent="-223838">
              <a:lnSpc>
                <a:spcPct val="110000"/>
              </a:lnSpc>
              <a:buSzTx/>
            </a:pPr>
            <a:r>
              <a:rPr lang="en-US" altLang="en-US" dirty="0">
                <a:latin typeface="Arial" panose="020B0604020202020204" pitchFamily="34" charset="0"/>
              </a:rPr>
              <a:t>Purposes:</a:t>
            </a:r>
          </a:p>
          <a:p>
            <a:pPr marL="1258888" lvl="3">
              <a:lnSpc>
                <a:spcPct val="110000"/>
              </a:lnSpc>
              <a:buSzTx/>
              <a:buFont typeface="Arial" panose="020B0604020202020204" pitchFamily="34" charset="0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Non-graphical browsers</a:t>
            </a:r>
          </a:p>
          <a:p>
            <a:pPr marL="1258888" lvl="3">
              <a:lnSpc>
                <a:spcPct val="110000"/>
              </a:lnSpc>
              <a:buSzTx/>
              <a:buFont typeface="Arial" panose="020B0604020202020204" pitchFamily="34" charset="0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Browsers with images turned off</a:t>
            </a:r>
          </a:p>
          <a:p>
            <a:pPr marL="512763" lvl="1" indent="-165100">
              <a:lnSpc>
                <a:spcPct val="110000"/>
              </a:lnSpc>
              <a:buSz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&lt;</a:t>
            </a:r>
            <a:r>
              <a:rPr lang="en-US" altLang="en-US" sz="1200" dirty="0" err="1">
                <a:latin typeface="Courier New" panose="02070309020205020404" pitchFamily="49" charset="0"/>
              </a:rPr>
              <a:t>img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src</a:t>
            </a:r>
            <a:r>
              <a:rPr lang="en-US" altLang="en-US" sz="1200" dirty="0">
                <a:latin typeface="Courier New" panose="02070309020205020404" pitchFamily="49" charset="0"/>
              </a:rPr>
              <a:t> = "comets.jpg" </a:t>
            </a:r>
          </a:p>
          <a:p>
            <a:pPr marL="168275" indent="-168275">
              <a:lnSpc>
                <a:spcPct val="110000"/>
              </a:lnSpc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alt = "Picture of comets" /&gt;</a:t>
            </a:r>
            <a:endParaRPr lang="en-US" altLang="en-US" dirty="0">
              <a:latin typeface="Arial" panose="020B0604020202020204" pitchFamily="34" charset="0"/>
            </a:endParaRPr>
          </a:p>
          <a:p>
            <a:pPr marL="168275" indent="-168275">
              <a:lnSpc>
                <a:spcPct val="110000"/>
              </a:lnSpc>
              <a:buSzTx/>
            </a:pP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img</a:t>
            </a:r>
            <a:r>
              <a:rPr lang="en-US" altLang="en-US" sz="1600" dirty="0">
                <a:latin typeface="Courier New" panose="02070309020205020404" pitchFamily="49" charset="0"/>
              </a:rPr>
              <a:t>&gt;</a:t>
            </a:r>
            <a:r>
              <a:rPr lang="en-US" altLang="en-US" dirty="0">
                <a:latin typeface="Arial" panose="020B0604020202020204" pitchFamily="34" charset="0"/>
              </a:rPr>
              <a:t> tag has 30 different attributes, including </a:t>
            </a:r>
            <a:r>
              <a:rPr lang="en-US" altLang="en-US" sz="1600" dirty="0">
                <a:latin typeface="Courier New" panose="02070309020205020404" pitchFamily="49" charset="0"/>
              </a:rPr>
              <a:t>width</a:t>
            </a:r>
            <a:r>
              <a:rPr lang="en-US" altLang="en-US" dirty="0">
                <a:latin typeface="Arial" panose="020B0604020202020204" pitchFamily="34" charset="0"/>
              </a:rPr>
              <a:t> and </a:t>
            </a:r>
            <a:r>
              <a:rPr lang="en-US" altLang="en-US" sz="1600" dirty="0">
                <a:latin typeface="Courier New" panose="02070309020205020404" pitchFamily="49" charset="0"/>
              </a:rPr>
              <a:t>height</a:t>
            </a:r>
            <a:r>
              <a:rPr lang="en-US" altLang="en-US" dirty="0">
                <a:latin typeface="Arial" panose="020B0604020202020204" pitchFamily="34" charset="0"/>
              </a:rPr>
              <a:t> (in pixels)</a:t>
            </a:r>
          </a:p>
          <a:p>
            <a:pPr marL="168275" indent="-168275">
              <a:lnSpc>
                <a:spcPct val="110000"/>
              </a:lnSpc>
              <a:buSzTx/>
            </a:pPr>
            <a:r>
              <a:rPr lang="en-US" altLang="en-US" dirty="0">
                <a:latin typeface="Arial" panose="020B0604020202020204" pitchFamily="34" charset="0"/>
              </a:rPr>
              <a:t>Portable Network Graphics (PNG)</a:t>
            </a:r>
          </a:p>
          <a:p>
            <a:pPr marL="512763" lvl="1" indent="-165100">
              <a:lnSpc>
                <a:spcPct val="110000"/>
              </a:lnSpc>
              <a:buSzTx/>
            </a:pPr>
            <a:r>
              <a:rPr lang="en-US" altLang="en-US" sz="1400" dirty="0">
                <a:latin typeface="Arial" panose="020B0604020202020204" pitchFamily="34" charset="0"/>
              </a:rPr>
              <a:t>Relatively new</a:t>
            </a:r>
          </a:p>
          <a:p>
            <a:pPr marL="512763" lvl="1" indent="-165100">
              <a:lnSpc>
                <a:spcPct val="110000"/>
              </a:lnSpc>
              <a:buSzTx/>
            </a:pPr>
            <a:r>
              <a:rPr lang="en-US" altLang="en-US" sz="1400" dirty="0">
                <a:latin typeface="Arial" panose="020B0604020202020204" pitchFamily="34" charset="0"/>
              </a:rPr>
              <a:t>Should eventually replace both gif and jpeg</a:t>
            </a:r>
          </a:p>
        </p:txBody>
      </p:sp>
    </p:spTree>
    <p:extLst>
      <p:ext uri="{BB962C8B-B14F-4D97-AF65-F5344CB8AC3E}">
        <p14:creationId xmlns:p14="http://schemas.microsoft.com/office/powerpoint/2010/main" val="2624699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Images (continued)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419033"/>
            <a:ext cx="11029615" cy="367830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&lt;!-- image.html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 An example to illustrate an image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 --&gt;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&lt;html&gt;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&lt;head&gt; &lt;title&gt; Images &lt;/title&gt;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&lt;/head&gt;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&lt;body&gt;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&lt;h1&gt; Aidan's Airplanes &lt;/h1&gt;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&lt;h2&gt; The best in used airplanes &lt;/h2&gt;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&lt;h3&gt; "We've got them by the 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hangarful</a:t>
            </a:r>
            <a:r>
              <a:rPr lang="en-US" altLang="en-US" sz="3200" b="1" dirty="0">
                <a:latin typeface="Courier New" panose="02070309020205020404" pitchFamily="49" charset="0"/>
              </a:rPr>
              <a:t>"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&lt;/h3&gt;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&lt;h2&gt; Special of the month &lt;/h2&gt;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&lt;p&gt;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  1960 Cessna 210 &lt;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br</a:t>
            </a:r>
            <a:r>
              <a:rPr lang="en-US" altLang="en-US" sz="3200" b="1" dirty="0">
                <a:latin typeface="Courier New" panose="02070309020205020404" pitchFamily="49" charset="0"/>
              </a:rPr>
              <a:t> /&gt;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  577 hours since major engine overhaul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  &lt;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br</a:t>
            </a:r>
            <a:r>
              <a:rPr lang="en-US" altLang="en-US" sz="3200" b="1" dirty="0">
                <a:latin typeface="Courier New" panose="02070309020205020404" pitchFamily="49" charset="0"/>
              </a:rPr>
              <a:t> /&gt;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  1022 hours since prop overhaul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  &lt;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br</a:t>
            </a:r>
            <a:r>
              <a:rPr lang="en-US" altLang="en-US" sz="3200" b="1" dirty="0">
                <a:latin typeface="Courier New" panose="02070309020205020404" pitchFamily="49" charset="0"/>
              </a:rPr>
              <a:t> /&gt;&lt;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br</a:t>
            </a:r>
            <a:r>
              <a:rPr lang="en-US" altLang="en-US" sz="3200" b="1" dirty="0">
                <a:latin typeface="Courier New" panose="02070309020205020404" pitchFamily="49" charset="0"/>
              </a:rPr>
              <a:t> /&gt;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  &lt;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img</a:t>
            </a:r>
            <a:r>
              <a:rPr lang="en-US" altLang="en-US" sz="3200" b="1" dirty="0">
                <a:latin typeface="Courier New" panose="02070309020205020404" pitchFamily="49" charset="0"/>
              </a:rPr>
              <a:t> 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src</a:t>
            </a:r>
            <a:r>
              <a:rPr lang="en-US" altLang="en-US" sz="3200" b="1" dirty="0">
                <a:latin typeface="Courier New" panose="02070309020205020404" pitchFamily="49" charset="0"/>
              </a:rPr>
              <a:t> = "c210new.jpg"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       alt = "Picture of a Cessna 210"/&gt;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  &lt;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br</a:t>
            </a:r>
            <a:r>
              <a:rPr lang="en-US" altLang="en-US" sz="3200" b="1" dirty="0">
                <a:latin typeface="Courier New" panose="02070309020205020404" pitchFamily="49" charset="0"/>
              </a:rPr>
              <a:t> /&gt;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  Buy this fine airplane today at a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  remarkably low price &lt;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br</a:t>
            </a:r>
            <a:r>
              <a:rPr lang="en-US" altLang="en-US" sz="3200" b="1" dirty="0">
                <a:latin typeface="Courier New" panose="02070309020205020404" pitchFamily="49" charset="0"/>
              </a:rPr>
              <a:t> /&gt;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  Call 999-555-1111 today!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&lt;/p&gt;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&lt;/body&gt;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&lt;/html&gt;</a:t>
            </a:r>
            <a:endParaRPr lang="en-US" altLang="en-US" sz="13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0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Images (continued)</a:t>
            </a:r>
          </a:p>
        </p:txBody>
      </p:sp>
      <p:graphicFrame>
        <p:nvGraphicFramePr>
          <p:cNvPr id="116740" name="Object 4"/>
          <p:cNvGraphicFramePr>
            <a:graphicFrameLocks noGrp="1" noChangeAspect="1"/>
          </p:cNvGraphicFramePr>
          <p:nvPr>
            <p:ph type="body" idx="1"/>
            <p:extLst/>
          </p:nvPr>
        </p:nvGraphicFramePr>
        <p:xfrm>
          <a:off x="3763964" y="2093842"/>
          <a:ext cx="4740275" cy="4306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5477400" imgH="5371920" progId="Word.Document.8">
                  <p:embed/>
                </p:oleObj>
              </mc:Choice>
              <mc:Fallback>
                <p:oleObj name="Document" r:id="rId3" imgW="5477400" imgH="5371920" progId="Word.Document.8">
                  <p:embed/>
                  <p:pic>
                    <p:nvPicPr>
                      <p:cNvPr id="1167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4" y="2093842"/>
                        <a:ext cx="4740275" cy="4306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854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Hypertext Links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b="0">
                <a:latin typeface="Arial" panose="020B0604020202020204" pitchFamily="34" charset="0"/>
              </a:rPr>
              <a:t>Hypertext is the essence of the Web!</a:t>
            </a:r>
          </a:p>
          <a:p>
            <a:pPr>
              <a:lnSpc>
                <a:spcPct val="14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b="0">
                <a:latin typeface="Arial" panose="020B0604020202020204" pitchFamily="34" charset="0"/>
              </a:rPr>
              <a:t>A link is specified with the </a:t>
            </a:r>
            <a:r>
              <a:rPr lang="en-US" altLang="en-US" b="0">
                <a:latin typeface="Courier New" panose="02070309020205020404" pitchFamily="49" charset="0"/>
              </a:rPr>
              <a:t>href</a:t>
            </a:r>
            <a:r>
              <a:rPr lang="en-US" altLang="en-US" b="0">
                <a:latin typeface="Arial" panose="020B0604020202020204" pitchFamily="34" charset="0"/>
              </a:rPr>
              <a:t> (</a:t>
            </a:r>
            <a:r>
              <a:rPr lang="en-US" altLang="en-US" b="0" i="1">
                <a:latin typeface="Arial" panose="020B0604020202020204" pitchFamily="34" charset="0"/>
              </a:rPr>
              <a:t>h</a:t>
            </a:r>
            <a:r>
              <a:rPr lang="en-US" altLang="en-US" b="0">
                <a:latin typeface="Arial" panose="020B0604020202020204" pitchFamily="34" charset="0"/>
              </a:rPr>
              <a:t>ypertext </a:t>
            </a:r>
            <a:r>
              <a:rPr lang="en-US" altLang="en-US" b="0" i="1">
                <a:latin typeface="Arial" panose="020B0604020202020204" pitchFamily="34" charset="0"/>
              </a:rPr>
              <a:t>ref</a:t>
            </a:r>
            <a:r>
              <a:rPr lang="en-US" altLang="en-US" b="0">
                <a:latin typeface="Arial" panose="020B0604020202020204" pitchFamily="34" charset="0"/>
              </a:rPr>
              <a:t>erence) attribute of </a:t>
            </a:r>
            <a:r>
              <a:rPr lang="en-US" altLang="en-US" b="0">
                <a:latin typeface="Courier New" panose="02070309020205020404" pitchFamily="49" charset="0"/>
              </a:rPr>
              <a:t>&lt;a&gt;</a:t>
            </a:r>
            <a:r>
              <a:rPr lang="en-US" altLang="en-US" b="0">
                <a:latin typeface="Arial" panose="020B0604020202020204" pitchFamily="34" charset="0"/>
              </a:rPr>
              <a:t> (the anchor tag)</a:t>
            </a:r>
          </a:p>
          <a:p>
            <a:pPr lvl="1">
              <a:lnSpc>
                <a:spcPct val="14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b="0">
                <a:latin typeface="Arial" panose="020B0604020202020204" pitchFamily="34" charset="0"/>
              </a:rPr>
              <a:t>The content of </a:t>
            </a:r>
            <a:r>
              <a:rPr lang="en-US" altLang="en-US" b="0">
                <a:latin typeface="Courier New" panose="02070309020205020404" pitchFamily="49" charset="0"/>
              </a:rPr>
              <a:t>&lt;a&gt;</a:t>
            </a:r>
            <a:r>
              <a:rPr lang="en-US" altLang="en-US" b="0">
                <a:latin typeface="Arial" panose="020B0604020202020204" pitchFamily="34" charset="0"/>
              </a:rPr>
              <a:t> is the visual link in the document</a:t>
            </a:r>
          </a:p>
          <a:p>
            <a:pPr lvl="1">
              <a:lnSpc>
                <a:spcPct val="14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b="0">
                <a:latin typeface="Arial" panose="020B0604020202020204" pitchFamily="34" charset="0"/>
              </a:rPr>
              <a:t>If the target is a whole document (not the one in which the link appears), the target need not be specified in the target document as being the target</a:t>
            </a:r>
          </a:p>
          <a:p>
            <a:pPr>
              <a:lnSpc>
                <a:spcPct val="14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b="0">
                <a:latin typeface="Arial" panose="020B0604020202020204" pitchFamily="34" charset="0"/>
              </a:rPr>
              <a:t>Note: Relative addressing of targets is easier to maintain and more portable than absolute addressing</a:t>
            </a:r>
          </a:p>
        </p:txBody>
      </p:sp>
    </p:spTree>
    <p:extLst>
      <p:ext uri="{BB962C8B-B14F-4D97-AF65-F5344CB8AC3E}">
        <p14:creationId xmlns:p14="http://schemas.microsoft.com/office/powerpoint/2010/main" val="3918409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Hypertext Links (continued)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604567"/>
            <a:ext cx="11029615" cy="36783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&lt;!-- link.html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An example to illustrate a link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--&gt;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&lt;head&gt; &lt;title&gt; Links &lt;/title&gt;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&lt;/head&gt;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&lt;body&gt;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&lt;h1&gt; Aidan's Airplanes &lt;/h1&gt;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&lt;h2&gt; The best in used airplanes &lt;/h2&gt;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&lt;h3&gt; "We've got them by the </a:t>
            </a:r>
            <a:r>
              <a:rPr lang="en-US" altLang="en-US" sz="1000" dirty="0" err="1">
                <a:latin typeface="Courier New" panose="02070309020205020404" pitchFamily="49" charset="0"/>
              </a:rPr>
              <a:t>hangarful</a:t>
            </a:r>
            <a:r>
              <a:rPr lang="en-US" altLang="en-US" sz="1000" dirty="0">
                <a:latin typeface="Courier New" panose="02070309020205020404" pitchFamily="49" charset="0"/>
              </a:rPr>
              <a:t>"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&lt;/h3&gt;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&lt;h2&gt; Special of the month &lt;/h2&gt;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&lt;p&gt;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1960 Cessna 210 &lt;</a:t>
            </a:r>
            <a:r>
              <a:rPr lang="en-US" altLang="en-US" sz="1000" dirty="0" err="1">
                <a:latin typeface="Courier New" panose="02070309020205020404" pitchFamily="49" charset="0"/>
              </a:rPr>
              <a:t>br</a:t>
            </a:r>
            <a:r>
              <a:rPr lang="en-US" altLang="en-US" sz="1000" dirty="0">
                <a:latin typeface="Courier New" panose="02070309020205020404" pitchFamily="49" charset="0"/>
              </a:rPr>
              <a:t> /&gt;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&lt;a </a:t>
            </a:r>
            <a:r>
              <a:rPr lang="en-US" altLang="en-US" sz="1000" dirty="0" err="1">
                <a:latin typeface="Courier New" panose="02070309020205020404" pitchFamily="49" charset="0"/>
              </a:rPr>
              <a:t>href</a:t>
            </a:r>
            <a:r>
              <a:rPr lang="en-US" altLang="en-US" sz="1000" dirty="0">
                <a:latin typeface="Courier New" panose="02070309020205020404" pitchFamily="49" charset="0"/>
              </a:rPr>
              <a:t> = "C210data.html"&gt;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Information on the Cessna 210 &lt;/a&gt;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&lt;/p&gt;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&lt;/body&gt;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&lt;/html&gt;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802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dirty="0"/>
              <a:t>            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463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Hypertext Links (continued)</a:t>
            </a:r>
          </a:p>
        </p:txBody>
      </p:sp>
      <p:graphicFrame>
        <p:nvGraphicFramePr>
          <p:cNvPr id="119813" name="Object 5"/>
          <p:cNvGraphicFramePr>
            <a:graphicFrameLocks noChangeAspect="1"/>
          </p:cNvGraphicFramePr>
          <p:nvPr>
            <p:extLst/>
          </p:nvPr>
        </p:nvGraphicFramePr>
        <p:xfrm>
          <a:off x="6814930" y="2629694"/>
          <a:ext cx="3886200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3" imgW="5239618" imgH="3478015" progId="Word.Document.8">
                  <p:embed/>
                </p:oleObj>
              </mc:Choice>
              <mc:Fallback>
                <p:oleObj name="Document" r:id="rId3" imgW="5239618" imgH="3478015" progId="Word.Document.8">
                  <p:embed/>
                  <p:pic>
                    <p:nvPicPr>
                      <p:cNvPr id="119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930" y="2629694"/>
                        <a:ext cx="3886200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Object 6"/>
          <p:cNvGraphicFramePr>
            <a:graphicFrameLocks noChangeAspect="1"/>
          </p:cNvGraphicFramePr>
          <p:nvPr>
            <p:extLst/>
          </p:nvPr>
        </p:nvGraphicFramePr>
        <p:xfrm>
          <a:off x="581192" y="3042444"/>
          <a:ext cx="4724400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5" imgW="5481324" imgH="2425803" progId="Word.Document.8">
                  <p:embed/>
                </p:oleObj>
              </mc:Choice>
              <mc:Fallback>
                <p:oleObj name="Document" r:id="rId5" imgW="5481324" imgH="2425803" progId="Word.Document.8">
                  <p:embed/>
                  <p:pic>
                    <p:nvPicPr>
                      <p:cNvPr id="1198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92" y="3042444"/>
                        <a:ext cx="4724400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917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Hypertext Links (continued)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225425" indent="-225425">
              <a:buSzTx/>
              <a:buFont typeface="Times" panose="02020603050405020304" pitchFamily="18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If the target is not at the beginning of the document, the target spot must be marked  </a:t>
            </a:r>
          </a:p>
          <a:p>
            <a:pPr marL="225425" indent="-225425">
              <a:buSzTx/>
              <a:buFont typeface="Times" panose="02020603050405020304" pitchFamily="18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Target labels can be defined in many different tags with the </a:t>
            </a:r>
            <a:r>
              <a:rPr lang="en-US" altLang="en-US" sz="1600">
                <a:latin typeface="Courier New" panose="02070309020205020404" pitchFamily="49" charset="0"/>
              </a:rPr>
              <a:t>id</a:t>
            </a:r>
            <a:r>
              <a:rPr lang="en-US" altLang="en-US">
                <a:latin typeface="Arial" panose="020B0604020202020204" pitchFamily="34" charset="0"/>
              </a:rPr>
              <a:t> attribute, as in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&lt;h1 id = "baskets"&gt; Baskets &lt;/h1&gt;</a:t>
            </a:r>
            <a:endParaRPr lang="en-US" altLang="en-US" sz="1400">
              <a:latin typeface="Arial" panose="020B0604020202020204" pitchFamily="34" charset="0"/>
            </a:endParaRPr>
          </a:p>
          <a:p>
            <a:pPr marL="225425" indent="-225425">
              <a:buSzTx/>
              <a:buFont typeface="Times" panose="02020603050405020304" pitchFamily="18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The link to an </a:t>
            </a:r>
            <a:r>
              <a:rPr lang="en-US" altLang="en-US" sz="1600">
                <a:latin typeface="Courier New" panose="02070309020205020404" pitchFamily="49" charset="0"/>
              </a:rPr>
              <a:t>id</a:t>
            </a:r>
            <a:r>
              <a:rPr lang="en-US" altLang="en-US">
                <a:latin typeface="Arial" panose="020B0604020202020204" pitchFamily="34" charset="0"/>
              </a:rPr>
              <a:t> must be preceded by a pound sign (</a:t>
            </a:r>
            <a:r>
              <a:rPr lang="en-US" altLang="en-US" sz="1600">
                <a:latin typeface="Courier New" panose="02070309020205020404" pitchFamily="49" charset="0"/>
              </a:rPr>
              <a:t>#</a:t>
            </a:r>
            <a:r>
              <a:rPr lang="en-US" altLang="en-US">
                <a:latin typeface="Arial" panose="020B0604020202020204" pitchFamily="34" charset="0"/>
              </a:rPr>
              <a:t>); If the </a:t>
            </a:r>
            <a:r>
              <a:rPr lang="en-US" altLang="en-US" sz="1600">
                <a:latin typeface="Courier New" panose="02070309020205020404" pitchFamily="49" charset="0"/>
              </a:rPr>
              <a:t>id</a:t>
            </a:r>
            <a:r>
              <a:rPr lang="en-US" altLang="en-US">
                <a:latin typeface="Arial" panose="020B0604020202020204" pitchFamily="34" charset="0"/>
              </a:rPr>
              <a:t> is in the same document, this target could be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&lt;a href = "#baskets"&gt; </a:t>
            </a:r>
          </a:p>
          <a:p>
            <a:pPr marL="225425" indent="-225425">
              <a:buSz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    What about baskets? &lt;/a&gt;</a:t>
            </a:r>
            <a:endParaRPr lang="en-US" altLang="en-US" sz="1600">
              <a:latin typeface="Arial" panose="020B0604020202020204" pitchFamily="34" charset="0"/>
            </a:endParaRPr>
          </a:p>
          <a:p>
            <a:pPr marL="225425" indent="-225425">
              <a:buSzTx/>
              <a:buFont typeface="Times" panose="02020603050405020304" pitchFamily="18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If the target is in a different document, the document reference must be included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&lt;a href = "myAd.html#baskets”&gt; Baskets &lt;/a&gt;</a:t>
            </a:r>
            <a:endParaRPr lang="en-US" altLang="en-US" sz="1400">
              <a:latin typeface="Arial" panose="020B0604020202020204" pitchFamily="34" charset="0"/>
            </a:endParaRPr>
          </a:p>
          <a:p>
            <a:pPr marL="225425" indent="-225425">
              <a:buSzTx/>
              <a:buFont typeface="Times" panose="02020603050405020304" pitchFamily="18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Style note: a link should blend in with the surrounding text, so reading it without taking the link should not be made less pleasant</a:t>
            </a:r>
          </a:p>
          <a:p>
            <a:pPr marL="225425" indent="-225425">
              <a:buSzTx/>
              <a:buFont typeface="Times" panose="02020603050405020304" pitchFamily="18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Links can have images:</a:t>
            </a:r>
          </a:p>
          <a:p>
            <a:pPr marL="225425" indent="-225425">
              <a:buSzTx/>
              <a:buNone/>
            </a:pPr>
            <a:r>
              <a:rPr lang="en-US" altLang="en-US">
                <a:latin typeface="Arial" panose="020B0604020202020204" pitchFamily="34" charset="0"/>
              </a:rPr>
              <a:t>    </a:t>
            </a:r>
            <a:r>
              <a:rPr lang="en-US" altLang="en-US" sz="1600">
                <a:latin typeface="Courier New" panose="02070309020205020404" pitchFamily="49" charset="0"/>
              </a:rPr>
              <a:t>&lt;a href = "c210data.html“&gt; </a:t>
            </a:r>
          </a:p>
          <a:p>
            <a:pPr marL="225425" indent="-225425">
              <a:buSz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&lt;img src = "smallplane.jpg" </a:t>
            </a:r>
          </a:p>
          <a:p>
            <a:pPr marL="225425" indent="-225425">
              <a:buSz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alt = "Small picture of an airplane " /&gt; </a:t>
            </a:r>
          </a:p>
          <a:p>
            <a:pPr marL="225425" indent="-225425">
              <a:buSz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Info on C210 &lt;/a&gt;</a:t>
            </a:r>
          </a:p>
        </p:txBody>
      </p:sp>
    </p:spTree>
    <p:extLst>
      <p:ext uri="{BB962C8B-B14F-4D97-AF65-F5344CB8AC3E}">
        <p14:creationId xmlns:p14="http://schemas.microsoft.com/office/powerpoint/2010/main" val="1923854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Lists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827" y="2130289"/>
            <a:ext cx="8686800" cy="4648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1600" i="1" dirty="0">
                <a:latin typeface="Arial" panose="020B0604020202020204" pitchFamily="34" charset="0"/>
              </a:rPr>
              <a:t>Unordered lists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The list is the content of the </a:t>
            </a:r>
            <a:r>
              <a:rPr lang="en-US" altLang="en-US" sz="1400" dirty="0">
                <a:latin typeface="Courier New" panose="02070309020205020404" pitchFamily="49" charset="0"/>
              </a:rPr>
              <a:t>&lt;</a:t>
            </a:r>
            <a:r>
              <a:rPr lang="en-US" altLang="en-US" sz="1400" dirty="0" err="1">
                <a:latin typeface="Courier New" panose="02070309020205020404" pitchFamily="49" charset="0"/>
              </a:rPr>
              <a:t>ul</a:t>
            </a:r>
            <a:r>
              <a:rPr lang="en-US" altLang="en-US" sz="1400" dirty="0">
                <a:latin typeface="Courier New" panose="02070309020205020404" pitchFamily="49" charset="0"/>
              </a:rPr>
              <a:t>&gt;</a:t>
            </a:r>
            <a:r>
              <a:rPr lang="en-US" altLang="en-US" sz="1600" dirty="0">
                <a:latin typeface="Arial" panose="020B0604020202020204" pitchFamily="34" charset="0"/>
              </a:rPr>
              <a:t> tag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List elements are the content of the </a:t>
            </a:r>
            <a:r>
              <a:rPr lang="en-US" altLang="en-US" sz="1400" dirty="0">
                <a:latin typeface="Courier New" panose="02070309020205020404" pitchFamily="49" charset="0"/>
              </a:rPr>
              <a:t>&lt;li&gt;</a:t>
            </a:r>
            <a:r>
              <a:rPr lang="en-US" altLang="en-US" sz="1600" dirty="0">
                <a:latin typeface="Arial" panose="020B0604020202020204" pitchFamily="34" charset="0"/>
              </a:rPr>
              <a:t> tag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&lt;h3&gt; Some Common Single-Engine Aircraft &lt;/h3&gt;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&lt;</a:t>
            </a:r>
            <a:r>
              <a:rPr lang="en-US" altLang="en-US" sz="1400" dirty="0" err="1">
                <a:latin typeface="Courier New" panose="02070309020205020404" pitchFamily="49" charset="0"/>
              </a:rPr>
              <a:t>ul</a:t>
            </a:r>
            <a:r>
              <a:rPr lang="en-US" altLang="en-US" sz="1400" dirty="0"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&lt;li&gt; Cessna Skyhawk &lt;/li&gt;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&lt;li&gt; Beechcraft Bonanza &lt;/li&gt;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&lt;li&gt; Piper Cherokee &lt;/li&gt;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&lt;/</a:t>
            </a:r>
            <a:r>
              <a:rPr lang="en-US" altLang="en-US" sz="1400" dirty="0" err="1">
                <a:latin typeface="Courier New" panose="02070309020205020404" pitchFamily="49" charset="0"/>
              </a:rPr>
              <a:t>ul</a:t>
            </a:r>
            <a:r>
              <a:rPr lang="en-US" altLang="en-US" sz="1400" dirty="0">
                <a:latin typeface="Courier New" panose="02070309020205020404" pitchFamily="49" charset="0"/>
              </a:rPr>
              <a:t>&gt;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121860" name="Picture 4" descr="ch2_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82"/>
          <a:stretch>
            <a:fillRect/>
          </a:stretch>
        </p:blipFill>
        <p:spPr bwMode="auto">
          <a:xfrm>
            <a:off x="5231295" y="3701914"/>
            <a:ext cx="59436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8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Lists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(continued)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715956"/>
            <a:ext cx="11029615" cy="5142044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endParaRPr lang="en-US" altLang="en-US" sz="6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endParaRPr lang="en-US" altLang="en-US" sz="6400" i="1" dirty="0"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endParaRPr lang="en-US" altLang="en-US" sz="6400" i="1" dirty="0"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endParaRPr lang="en-US" altLang="en-US" sz="6400" i="1" dirty="0"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r>
              <a:rPr lang="en-US" altLang="en-US" sz="9600" i="1" dirty="0">
                <a:latin typeface="Arial" panose="020B0604020202020204" pitchFamily="34" charset="0"/>
              </a:rPr>
              <a:t>Ordered lists</a:t>
            </a:r>
            <a:endParaRPr lang="en-US" altLang="en-US" sz="9600" dirty="0">
              <a:latin typeface="Arial" panose="020B0604020202020204" pitchFamily="34" charset="0"/>
            </a:endParaRPr>
          </a:p>
          <a:p>
            <a:pPr lvl="1">
              <a:lnSpc>
                <a:spcPct val="8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en-US" sz="8000" dirty="0">
                <a:latin typeface="Arial" panose="020B0604020202020204" pitchFamily="34" charset="0"/>
              </a:rPr>
              <a:t>The list is the content of the </a:t>
            </a:r>
            <a:r>
              <a:rPr lang="en-US" altLang="en-US" sz="8000" dirty="0">
                <a:latin typeface="Courier New" panose="02070309020205020404" pitchFamily="49" charset="0"/>
              </a:rPr>
              <a:t>&lt;</a:t>
            </a:r>
            <a:r>
              <a:rPr lang="en-US" altLang="en-US" sz="8000" dirty="0" err="1">
                <a:latin typeface="Courier New" panose="02070309020205020404" pitchFamily="49" charset="0"/>
              </a:rPr>
              <a:t>ol</a:t>
            </a:r>
            <a:r>
              <a:rPr lang="en-US" altLang="en-US" sz="8000" dirty="0">
                <a:latin typeface="Courier New" panose="02070309020205020404" pitchFamily="49" charset="0"/>
              </a:rPr>
              <a:t>&gt;</a:t>
            </a:r>
            <a:r>
              <a:rPr lang="en-US" altLang="en-US" sz="8000" dirty="0">
                <a:latin typeface="Arial" panose="020B0604020202020204" pitchFamily="34" charset="0"/>
              </a:rPr>
              <a:t> tag</a:t>
            </a:r>
          </a:p>
          <a:p>
            <a:pPr lvl="1">
              <a:lnSpc>
                <a:spcPct val="8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en-US" sz="8000" dirty="0">
                <a:latin typeface="Arial" panose="020B0604020202020204" pitchFamily="34" charset="0"/>
              </a:rPr>
              <a:t>Each item in the display is preceded by a sequence value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rPr lang="en-US" altLang="en-US" sz="9600" i="1" dirty="0">
                <a:latin typeface="Arial" panose="020B0604020202020204" pitchFamily="34" charset="0"/>
              </a:rPr>
              <a:t>Nested lists</a:t>
            </a:r>
          </a:p>
          <a:p>
            <a:pPr lvl="1">
              <a:lnSpc>
                <a:spcPct val="8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en-US" sz="8000" dirty="0">
                <a:latin typeface="Arial" panose="020B0604020202020204" pitchFamily="34" charset="0"/>
              </a:rPr>
              <a:t>Any type list can be nested inside any type list</a:t>
            </a:r>
          </a:p>
          <a:p>
            <a:pPr lvl="1">
              <a:lnSpc>
                <a:spcPct val="8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en-US" sz="8000" dirty="0">
                <a:latin typeface="Arial" panose="020B0604020202020204" pitchFamily="34" charset="0"/>
              </a:rPr>
              <a:t>The nested list must be in a list item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&lt;h3&gt; Cessna 210 Engine Starting Instructions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&lt;/h3&gt;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&lt;</a:t>
            </a:r>
            <a:r>
              <a:rPr lang="en-US" altLang="en-US" sz="4000" dirty="0" err="1">
                <a:latin typeface="Courier New" panose="02070309020205020404" pitchFamily="49" charset="0"/>
              </a:rPr>
              <a:t>ol</a:t>
            </a:r>
            <a:r>
              <a:rPr lang="en-US" altLang="en-US" sz="4000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&lt;li&gt; Set mixture to rich &lt;/li&gt;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&lt;li&gt; Set propeller to high RPM &lt;/li&gt;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&lt;li&gt; Set ignition switch to "BOTH" &lt;/li&gt;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&lt;li&gt; Set auxiliary fuel pump switch to 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    "LOW PRIME" &lt;/li&gt;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&lt;li&gt; When fuel pressure reaches 2 to 2.5 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    PSI, push starter button &lt;/li&gt;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&lt;/</a:t>
            </a:r>
            <a:r>
              <a:rPr lang="en-US" altLang="en-US" sz="4000" dirty="0" err="1">
                <a:latin typeface="Courier New" panose="02070309020205020404" pitchFamily="49" charset="0"/>
              </a:rPr>
              <a:t>ol</a:t>
            </a:r>
            <a:r>
              <a:rPr lang="en-US" altLang="en-US" sz="4000" dirty="0">
                <a:latin typeface="Courier New" panose="02070309020205020404" pitchFamily="49" charset="0"/>
              </a:rPr>
              <a:t>&gt; </a:t>
            </a:r>
          </a:p>
          <a:p>
            <a:pPr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en-US" i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en-US" i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SzTx/>
              <a:buFont typeface="Times" panose="02020603050405020304" pitchFamily="18" charset="0"/>
              <a:buNone/>
            </a:pPr>
            <a:endParaRPr lang="en-US" altLang="en-US" i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SzTx/>
              <a:buFont typeface="Times" panose="02020603050405020304" pitchFamily="18" charset="0"/>
              <a:buNone/>
            </a:pPr>
            <a:endParaRPr lang="en-US" altLang="en-US" i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en-US" i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en-US" i="1" dirty="0">
              <a:latin typeface="Arial" panose="020B0604020202020204" pitchFamily="34" charset="0"/>
            </a:endParaRPr>
          </a:p>
        </p:txBody>
      </p:sp>
      <p:pic>
        <p:nvPicPr>
          <p:cNvPr id="122884" name="Picture 4" descr="ch2_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61"/>
          <a:stretch>
            <a:fillRect/>
          </a:stretch>
        </p:blipFill>
        <p:spPr bwMode="auto">
          <a:xfrm>
            <a:off x="5555973" y="4475922"/>
            <a:ext cx="55626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6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Lists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(continued)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715956"/>
            <a:ext cx="11029615" cy="514204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600" i="1" dirty="0">
                <a:latin typeface="Arial" panose="020B0604020202020204" pitchFamily="34" charset="0"/>
              </a:rPr>
              <a:t>Definition lists (for glossaries, etc.)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900" dirty="0">
                <a:latin typeface="Arial" panose="020B0604020202020204" pitchFamily="34" charset="0"/>
              </a:rPr>
              <a:t>List is the content of the </a:t>
            </a:r>
            <a:r>
              <a:rPr lang="en-US" altLang="en-US" sz="1700" dirty="0">
                <a:latin typeface="Courier New" panose="02070309020205020404" pitchFamily="49" charset="0"/>
              </a:rPr>
              <a:t>&lt;dl&gt;</a:t>
            </a:r>
            <a:r>
              <a:rPr lang="en-US" altLang="en-US" sz="1900" dirty="0">
                <a:latin typeface="Arial" panose="020B0604020202020204" pitchFamily="34" charset="0"/>
              </a:rPr>
              <a:t> tag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900" dirty="0">
                <a:latin typeface="Arial" panose="020B0604020202020204" pitchFamily="34" charset="0"/>
              </a:rPr>
              <a:t>Terms being defined are the content of the </a:t>
            </a:r>
            <a:r>
              <a:rPr lang="en-US" altLang="en-US" sz="1700" dirty="0">
                <a:latin typeface="Courier New" panose="02070309020205020404" pitchFamily="49" charset="0"/>
              </a:rPr>
              <a:t>&lt;</a:t>
            </a:r>
            <a:r>
              <a:rPr lang="en-US" altLang="en-US" sz="1700" dirty="0" err="1">
                <a:latin typeface="Courier New" panose="02070309020205020404" pitchFamily="49" charset="0"/>
              </a:rPr>
              <a:t>dt</a:t>
            </a:r>
            <a:r>
              <a:rPr lang="en-US" altLang="en-US" sz="1700" dirty="0">
                <a:latin typeface="Courier New" panose="02070309020205020404" pitchFamily="49" charset="0"/>
              </a:rPr>
              <a:t>&gt;</a:t>
            </a:r>
            <a:r>
              <a:rPr lang="en-US" altLang="en-US" sz="1900" dirty="0">
                <a:latin typeface="Arial" panose="020B0604020202020204" pitchFamily="34" charset="0"/>
              </a:rPr>
              <a:t> tag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900" dirty="0">
                <a:latin typeface="Arial" panose="020B0604020202020204" pitchFamily="34" charset="0"/>
              </a:rPr>
              <a:t>The definitions themselves are the content of the </a:t>
            </a:r>
            <a:r>
              <a:rPr lang="en-US" altLang="en-US" sz="1700" dirty="0">
                <a:latin typeface="Courier New" panose="02070309020205020404" pitchFamily="49" charset="0"/>
              </a:rPr>
              <a:t>&lt;</a:t>
            </a:r>
            <a:r>
              <a:rPr lang="en-US" altLang="en-US" sz="1700" dirty="0" err="1">
                <a:latin typeface="Courier New" panose="02070309020205020404" pitchFamily="49" charset="0"/>
              </a:rPr>
              <a:t>dd</a:t>
            </a:r>
            <a:r>
              <a:rPr lang="en-US" altLang="en-US" sz="1700" dirty="0">
                <a:latin typeface="Courier New" panose="02070309020205020404" pitchFamily="49" charset="0"/>
              </a:rPr>
              <a:t>&gt;</a:t>
            </a:r>
            <a:r>
              <a:rPr lang="en-US" altLang="en-US" sz="1900" dirty="0">
                <a:latin typeface="Arial" panose="020B0604020202020204" pitchFamily="34" charset="0"/>
              </a:rPr>
              <a:t> tag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&lt;h3&gt; Single-Engine Cessna Airplanes &lt;/h3&gt;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&lt;dl 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</a:rPr>
              <a:t>dt</a:t>
            </a:r>
            <a:r>
              <a:rPr lang="en-US" altLang="en-US" sz="1200" dirty="0">
                <a:latin typeface="Courier New" panose="02070309020205020404" pitchFamily="49" charset="0"/>
              </a:rPr>
              <a:t>&gt; 152 &lt;/</a:t>
            </a:r>
            <a:r>
              <a:rPr lang="en-US" altLang="en-US" sz="1200" dirty="0" err="1">
                <a:latin typeface="Courier New" panose="02070309020205020404" pitchFamily="49" charset="0"/>
              </a:rPr>
              <a:t>dt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</a:rPr>
              <a:t>dd</a:t>
            </a:r>
            <a:r>
              <a:rPr lang="en-US" altLang="en-US" sz="1200" dirty="0">
                <a:latin typeface="Courier New" panose="02070309020205020404" pitchFamily="49" charset="0"/>
              </a:rPr>
              <a:t>&gt; Two-place trainer &lt;/</a:t>
            </a:r>
            <a:r>
              <a:rPr lang="en-US" altLang="en-US" sz="1200" dirty="0" err="1">
                <a:latin typeface="Courier New" panose="02070309020205020404" pitchFamily="49" charset="0"/>
              </a:rPr>
              <a:t>dd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</a:rPr>
              <a:t>dt</a:t>
            </a:r>
            <a:r>
              <a:rPr lang="en-US" altLang="en-US" sz="1200" dirty="0">
                <a:latin typeface="Courier New" panose="02070309020205020404" pitchFamily="49" charset="0"/>
              </a:rPr>
              <a:t>&gt; 172 &lt;/</a:t>
            </a:r>
            <a:r>
              <a:rPr lang="en-US" altLang="en-US" sz="1200" dirty="0" err="1">
                <a:latin typeface="Courier New" panose="02070309020205020404" pitchFamily="49" charset="0"/>
              </a:rPr>
              <a:t>dt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</a:rPr>
              <a:t>dd</a:t>
            </a:r>
            <a:r>
              <a:rPr lang="en-US" altLang="en-US" sz="1200" dirty="0">
                <a:latin typeface="Courier New" panose="02070309020205020404" pitchFamily="49" charset="0"/>
              </a:rPr>
              <a:t>&gt; Smaller four-place airplane &lt;/</a:t>
            </a:r>
            <a:r>
              <a:rPr lang="en-US" altLang="en-US" sz="1200" dirty="0" err="1">
                <a:latin typeface="Courier New" panose="02070309020205020404" pitchFamily="49" charset="0"/>
              </a:rPr>
              <a:t>dd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</a:rPr>
              <a:t>dt</a:t>
            </a:r>
            <a:r>
              <a:rPr lang="en-US" altLang="en-US" sz="1200" dirty="0">
                <a:latin typeface="Courier New" panose="02070309020205020404" pitchFamily="49" charset="0"/>
              </a:rPr>
              <a:t>&gt; 182 &lt;/</a:t>
            </a:r>
            <a:r>
              <a:rPr lang="en-US" altLang="en-US" sz="1200" dirty="0" err="1">
                <a:latin typeface="Courier New" panose="02070309020205020404" pitchFamily="49" charset="0"/>
              </a:rPr>
              <a:t>dt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</a:rPr>
              <a:t>dd</a:t>
            </a:r>
            <a:r>
              <a:rPr lang="en-US" altLang="en-US" sz="1200" dirty="0">
                <a:latin typeface="Courier New" panose="02070309020205020404" pitchFamily="49" charset="0"/>
              </a:rPr>
              <a:t>&gt; Larger four-place airplane &lt;/</a:t>
            </a:r>
            <a:r>
              <a:rPr lang="en-US" altLang="en-US" sz="1200" dirty="0" err="1">
                <a:latin typeface="Courier New" panose="02070309020205020404" pitchFamily="49" charset="0"/>
              </a:rPr>
              <a:t>dd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</a:rPr>
              <a:t>dt</a:t>
            </a:r>
            <a:r>
              <a:rPr lang="en-US" altLang="en-US" sz="1200" dirty="0">
                <a:latin typeface="Courier New" panose="02070309020205020404" pitchFamily="49" charset="0"/>
              </a:rPr>
              <a:t>&gt; 210 &lt;/</a:t>
            </a:r>
            <a:r>
              <a:rPr lang="en-US" altLang="en-US" sz="1200" dirty="0" err="1">
                <a:latin typeface="Courier New" panose="02070309020205020404" pitchFamily="49" charset="0"/>
              </a:rPr>
              <a:t>dt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</a:rPr>
              <a:t>dd</a:t>
            </a:r>
            <a:r>
              <a:rPr lang="en-US" altLang="en-US" sz="1200" dirty="0">
                <a:latin typeface="Courier New" panose="02070309020205020404" pitchFamily="49" charset="0"/>
              </a:rPr>
              <a:t>&gt; Six-place airplane - high performance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&lt;/</a:t>
            </a:r>
            <a:r>
              <a:rPr lang="en-US" altLang="en-US" sz="1200" dirty="0" err="1">
                <a:latin typeface="Courier New" panose="02070309020205020404" pitchFamily="49" charset="0"/>
              </a:rPr>
              <a:t>dd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&lt;/dl&gt;</a:t>
            </a:r>
          </a:p>
        </p:txBody>
      </p:sp>
      <p:pic>
        <p:nvPicPr>
          <p:cNvPr id="123908" name="Picture 4" descr="ch2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82"/>
          <a:stretch>
            <a:fillRect/>
          </a:stretch>
        </p:blipFill>
        <p:spPr bwMode="auto">
          <a:xfrm>
            <a:off x="6629400" y="4572000"/>
            <a:ext cx="3810000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dirty="0"/>
              <a:t>Tables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A table is a matrix of cells, each possibly having content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The cells can include almost any element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Some cells have row or column labels and some have data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A table is specified as the content of a </a:t>
            </a:r>
            <a:r>
              <a:rPr lang="en-US" altLang="en-US">
                <a:latin typeface="Courier New" panose="02070309020205020404" pitchFamily="49" charset="0"/>
              </a:rPr>
              <a:t>&lt;table&gt;</a:t>
            </a:r>
            <a:r>
              <a:rPr lang="en-US" altLang="en-US" sz="2000">
                <a:latin typeface="Arial" panose="020B0604020202020204" pitchFamily="34" charset="0"/>
              </a:rPr>
              <a:t> tag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A </a:t>
            </a:r>
            <a:r>
              <a:rPr lang="en-US" altLang="en-US">
                <a:latin typeface="Courier New" panose="02070309020205020404" pitchFamily="49" charset="0"/>
              </a:rPr>
              <a:t>border</a:t>
            </a:r>
            <a:r>
              <a:rPr lang="en-US" altLang="en-US" sz="2000">
                <a:latin typeface="Arial" panose="020B0604020202020204" pitchFamily="34" charset="0"/>
              </a:rPr>
              <a:t> attribute in the </a:t>
            </a:r>
            <a:r>
              <a:rPr lang="en-US" altLang="en-US">
                <a:latin typeface="Courier New" panose="02070309020205020404" pitchFamily="49" charset="0"/>
              </a:rPr>
              <a:t>&lt;table&gt;</a:t>
            </a:r>
            <a:r>
              <a:rPr lang="en-US" altLang="en-US" sz="2000">
                <a:latin typeface="Arial" panose="020B0604020202020204" pitchFamily="34" charset="0"/>
              </a:rPr>
              <a:t> tag specifies a border between the cells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If </a:t>
            </a:r>
            <a:r>
              <a:rPr lang="en-US" altLang="en-US">
                <a:latin typeface="Courier New" panose="02070309020205020404" pitchFamily="49" charset="0"/>
              </a:rPr>
              <a:t>border</a:t>
            </a:r>
            <a:r>
              <a:rPr lang="en-US" altLang="en-US" sz="2000">
                <a:latin typeface="Arial" panose="020B0604020202020204" pitchFamily="34" charset="0"/>
              </a:rPr>
              <a:t> is set to </a:t>
            </a:r>
            <a:r>
              <a:rPr lang="en-US" altLang="en-US">
                <a:latin typeface="Courier New" panose="02070309020205020404" pitchFamily="49" charset="0"/>
              </a:rPr>
              <a:t>"border"</a:t>
            </a:r>
            <a:r>
              <a:rPr lang="en-US" altLang="en-US" sz="2000">
                <a:latin typeface="Arial" panose="020B0604020202020204" pitchFamily="34" charset="0"/>
              </a:rPr>
              <a:t>, the browser’s default width border is used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</a:rPr>
              <a:t>border</a:t>
            </a:r>
            <a:r>
              <a:rPr lang="en-US" altLang="en-US" sz="2000">
                <a:latin typeface="Arial" panose="020B0604020202020204" pitchFamily="34" charset="0"/>
              </a:rPr>
              <a:t> attribute can be set to a number, which will be the border width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Without the </a:t>
            </a:r>
            <a:r>
              <a:rPr lang="en-US" altLang="en-US">
                <a:latin typeface="Courier New" panose="02070309020205020404" pitchFamily="49" charset="0"/>
              </a:rPr>
              <a:t>border</a:t>
            </a:r>
            <a:r>
              <a:rPr lang="en-US" altLang="en-US" sz="2000">
                <a:latin typeface="Arial" panose="020B0604020202020204" pitchFamily="34" charset="0"/>
              </a:rPr>
              <a:t> attribute, the table will have no lines!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Tables are given titles with the </a:t>
            </a:r>
            <a:r>
              <a:rPr lang="en-US" altLang="en-US">
                <a:latin typeface="Courier New" panose="02070309020205020404" pitchFamily="49" charset="0"/>
              </a:rPr>
              <a:t>&lt;caption&gt;</a:t>
            </a:r>
            <a:r>
              <a:rPr lang="en-US" altLang="en-US" sz="2000">
                <a:latin typeface="Arial" panose="020B0604020202020204" pitchFamily="34" charset="0"/>
              </a:rPr>
              <a:t> tag, which can immediately follow </a:t>
            </a:r>
            <a:r>
              <a:rPr lang="en-US" altLang="en-US">
                <a:latin typeface="Courier New" panose="02070309020205020404" pitchFamily="49" charset="0"/>
              </a:rPr>
              <a:t>&lt;table&gt;</a:t>
            </a: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0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Tables (continued)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5170251" cy="367830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en-US" sz="2400" dirty="0">
                <a:latin typeface="Arial" panose="020B0604020202020204" pitchFamily="34" charset="0"/>
              </a:rPr>
              <a:t>Each row of a table is specified as the content of a </a:t>
            </a:r>
            <a:r>
              <a:rPr lang="en-US" altLang="en-US" sz="2400" dirty="0">
                <a:latin typeface="Courier New" panose="02070309020205020404" pitchFamily="49" charset="0"/>
              </a:rPr>
              <a:t>&lt;</a:t>
            </a:r>
            <a:r>
              <a:rPr lang="en-US" altLang="en-US" sz="2400" dirty="0" err="1">
                <a:latin typeface="Courier New" panose="02070309020205020404" pitchFamily="49" charset="0"/>
              </a:rPr>
              <a:t>tr</a:t>
            </a:r>
            <a:r>
              <a:rPr lang="en-US" altLang="en-US" sz="2400" dirty="0">
                <a:latin typeface="Courier New" panose="02070309020205020404" pitchFamily="49" charset="0"/>
              </a:rPr>
              <a:t>&gt;</a:t>
            </a:r>
            <a:r>
              <a:rPr lang="en-US" altLang="en-US" sz="2400" dirty="0">
                <a:latin typeface="Arial" panose="020B0604020202020204" pitchFamily="34" charset="0"/>
              </a:rPr>
              <a:t> tag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en-US" sz="2400" dirty="0">
                <a:latin typeface="Arial" panose="020B0604020202020204" pitchFamily="34" charset="0"/>
              </a:rPr>
              <a:t>The row headings are specified as the content of a </a:t>
            </a:r>
            <a:r>
              <a:rPr lang="en-US" altLang="en-US" sz="2400" dirty="0">
                <a:latin typeface="Courier New" panose="02070309020205020404" pitchFamily="49" charset="0"/>
              </a:rPr>
              <a:t>&lt;</a:t>
            </a:r>
            <a:r>
              <a:rPr lang="en-US" altLang="en-US" sz="2400" dirty="0" err="1">
                <a:latin typeface="Courier New" panose="02070309020205020404" pitchFamily="49" charset="0"/>
              </a:rPr>
              <a:t>th</a:t>
            </a:r>
            <a:r>
              <a:rPr lang="en-US" altLang="en-US" sz="2400" dirty="0">
                <a:latin typeface="Courier New" panose="02070309020205020404" pitchFamily="49" charset="0"/>
              </a:rPr>
              <a:t>&gt;</a:t>
            </a:r>
            <a:r>
              <a:rPr lang="en-US" altLang="en-US" sz="2400" dirty="0">
                <a:latin typeface="Arial" panose="020B0604020202020204" pitchFamily="34" charset="0"/>
              </a:rPr>
              <a:t> tag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en-US" sz="2400" dirty="0">
                <a:latin typeface="Arial" panose="020B0604020202020204" pitchFamily="34" charset="0"/>
              </a:rPr>
              <a:t>The contents of a data cell is specified as the content of a </a:t>
            </a:r>
            <a:r>
              <a:rPr lang="en-US" altLang="en-US" sz="2400" dirty="0">
                <a:latin typeface="Courier New" panose="02070309020205020404" pitchFamily="49" charset="0"/>
              </a:rPr>
              <a:t>&lt;td&gt;</a:t>
            </a:r>
            <a:r>
              <a:rPr lang="en-US" altLang="en-US" sz="2400" dirty="0">
                <a:latin typeface="Arial" panose="020B0604020202020204" pitchFamily="34" charset="0"/>
              </a:rPr>
              <a:t> tag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5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050" dirty="0"/>
          </a:p>
        </p:txBody>
      </p:sp>
      <p:pic>
        <p:nvPicPr>
          <p:cNvPr id="4" name="Picture 4" descr="ch2_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39"/>
          <a:stretch>
            <a:fillRect/>
          </a:stretch>
        </p:blipFill>
        <p:spPr bwMode="auto">
          <a:xfrm>
            <a:off x="700462" y="5215035"/>
            <a:ext cx="3810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591059" y="2505178"/>
            <a:ext cx="517025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&lt;table border = "border"&gt;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&lt;caption&gt; Fruit Juice Drinks &lt;/caption&gt;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Apple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Orange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Screwdriver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Breakfast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&lt;td&gt; 0 &lt;/td&gt;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&lt;td&gt; 1 &lt;/td&gt;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&lt;td&gt; 0 &lt;/td&gt;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Lunch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&lt;td&gt; 1 &lt;/td&gt;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&lt;td&gt; 0 &lt;/td&gt;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&lt;td&gt; 0 &lt;/td&gt;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&lt;/table&gt;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595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Tables (continued)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409825"/>
            <a:ext cx="8610600" cy="29273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buSzTx/>
            </a:pPr>
            <a:r>
              <a:rPr lang="en-US" altLang="en-US" b="0" dirty="0">
                <a:latin typeface="Arial" panose="020B0604020202020204" pitchFamily="34" charset="0"/>
              </a:rPr>
              <a:t>A table can have two levels of column labels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SzTx/>
            </a:pPr>
            <a:r>
              <a:rPr lang="en-US" altLang="en-US" b="0" dirty="0">
                <a:latin typeface="Arial" panose="020B0604020202020204" pitchFamily="34" charset="0"/>
              </a:rPr>
              <a:t>If so, the </a:t>
            </a:r>
            <a:r>
              <a:rPr lang="en-US" altLang="en-US" dirty="0" err="1">
                <a:latin typeface="Courier New" panose="02070309020205020404" pitchFamily="49" charset="0"/>
              </a:rPr>
              <a:t>colspan</a:t>
            </a:r>
            <a:r>
              <a:rPr lang="en-US" altLang="en-US" b="0" dirty="0">
                <a:latin typeface="Arial" panose="020B0604020202020204" pitchFamily="34" charset="0"/>
              </a:rPr>
              <a:t> attribute must be set in the </a:t>
            </a: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  <a:r>
              <a:rPr lang="en-US" altLang="en-US" b="0" dirty="0">
                <a:latin typeface="Arial" panose="020B0604020202020204" pitchFamily="34" charset="0"/>
              </a:rPr>
              <a:t> tag to specify that the label must span some number of columns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</a:rPr>
              <a:t>tr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&lt;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colspan</a:t>
            </a:r>
            <a:r>
              <a:rPr lang="en-US" altLang="en-US" dirty="0">
                <a:latin typeface="Courier New" panose="02070309020205020404" pitchFamily="49" charset="0"/>
              </a:rPr>
              <a:t> = "3"&gt; Fruit Juice Drinks &lt;/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&lt;/</a:t>
            </a:r>
            <a:r>
              <a:rPr lang="en-US" altLang="en-US" dirty="0" err="1">
                <a:latin typeface="Courier New" panose="02070309020205020404" pitchFamily="49" charset="0"/>
              </a:rPr>
              <a:t>tr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</a:rPr>
              <a:t>tr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&lt;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&gt; Orange &lt;/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&lt;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&gt; Apple &lt;/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&lt;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&gt; Screwdriver &lt;/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&lt;/</a:t>
            </a:r>
            <a:r>
              <a:rPr lang="en-US" altLang="en-US" dirty="0" err="1">
                <a:latin typeface="Courier New" panose="02070309020205020404" pitchFamily="49" charset="0"/>
              </a:rPr>
              <a:t>tr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  <a:endParaRPr lang="en-US" altLang="en-US" dirty="0"/>
          </a:p>
        </p:txBody>
      </p:sp>
      <p:pic>
        <p:nvPicPr>
          <p:cNvPr id="125957" name="Picture 5" descr="ch2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3"/>
          <a:stretch>
            <a:fillRect/>
          </a:stretch>
        </p:blipFill>
        <p:spPr bwMode="auto">
          <a:xfrm>
            <a:off x="3538331" y="5337175"/>
            <a:ext cx="6019800" cy="11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2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Tables (continued)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If the rows have labels and there is a spanning column label, the upper left corner must be made larger, using </a:t>
            </a:r>
            <a:r>
              <a:rPr lang="en-US" altLang="en-US">
                <a:latin typeface="Courier New" panose="02070309020205020404" pitchFamily="49" charset="0"/>
              </a:rPr>
              <a:t>rowspan</a:t>
            </a: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&lt;table border = "border"&gt;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&lt;tr&gt;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&lt;td rowspan = "2"&gt; &lt;/td&gt;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&lt;th colspan = "3"&gt; Fruit Juice Drinks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&lt;/th&gt;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&lt;/tr&gt;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&lt;tr&gt;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&lt;th&gt; Apple &lt;/th&gt;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&lt;th&gt; Orange &lt;/th&gt;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&lt;th&gt; Screwdriver &lt;/th&gt;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&lt;/tr&gt;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      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&lt;/table&gt;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028544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Tables (continued)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sz="2000">
                <a:latin typeface="Arial" panose="020B0604020202020204" pitchFamily="34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</a:rPr>
              <a:t>align</a:t>
            </a:r>
            <a:r>
              <a:rPr lang="en-US" altLang="en-US" sz="2000">
                <a:latin typeface="Arial" panose="020B0604020202020204" pitchFamily="34" charset="0"/>
              </a:rPr>
              <a:t> attribute controls the horizontal placement of the contents in a table cell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>
                <a:latin typeface="Arial" panose="020B0604020202020204" pitchFamily="34" charset="0"/>
              </a:rPr>
              <a:t>Values are </a:t>
            </a:r>
            <a:r>
              <a:rPr lang="en-US" altLang="en-US" sz="1400">
                <a:latin typeface="Courier New" panose="02070309020205020404" pitchFamily="49" charset="0"/>
              </a:rPr>
              <a:t>left</a:t>
            </a:r>
            <a:r>
              <a:rPr lang="en-US" altLang="en-US">
                <a:latin typeface="Arial" panose="020B0604020202020204" pitchFamily="34" charset="0"/>
              </a:rPr>
              <a:t>, </a:t>
            </a:r>
            <a:r>
              <a:rPr lang="en-US" altLang="en-US" sz="1400">
                <a:latin typeface="Courier New" panose="02070309020205020404" pitchFamily="49" charset="0"/>
              </a:rPr>
              <a:t>right</a:t>
            </a:r>
            <a:r>
              <a:rPr lang="en-US" altLang="en-US">
                <a:latin typeface="Arial" panose="020B0604020202020204" pitchFamily="34" charset="0"/>
              </a:rPr>
              <a:t>, and </a:t>
            </a:r>
            <a:r>
              <a:rPr lang="en-US" altLang="en-US" sz="1400">
                <a:latin typeface="Courier New" panose="02070309020205020404" pitchFamily="49" charset="0"/>
              </a:rPr>
              <a:t>center</a:t>
            </a:r>
            <a:r>
              <a:rPr lang="en-US" altLang="en-US">
                <a:latin typeface="Arial" panose="020B0604020202020204" pitchFamily="34" charset="0"/>
              </a:rPr>
              <a:t> (default)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sz="1400">
                <a:latin typeface="Courier New" panose="02070309020205020404" pitchFamily="49" charset="0"/>
              </a:rPr>
              <a:t>align</a:t>
            </a:r>
            <a:r>
              <a:rPr lang="en-US" altLang="en-US">
                <a:latin typeface="Arial" panose="020B0604020202020204" pitchFamily="34" charset="0"/>
              </a:rPr>
              <a:t> is an attribute of </a:t>
            </a:r>
            <a:r>
              <a:rPr lang="en-US" altLang="en-US" sz="1400">
                <a:latin typeface="Courier New" panose="02070309020205020404" pitchFamily="49" charset="0"/>
              </a:rPr>
              <a:t>&lt;tr&gt;</a:t>
            </a:r>
            <a:r>
              <a:rPr lang="en-US" altLang="en-US">
                <a:latin typeface="Arial" panose="020B0604020202020204" pitchFamily="34" charset="0"/>
              </a:rPr>
              <a:t>, </a:t>
            </a:r>
            <a:r>
              <a:rPr lang="en-US" altLang="en-US" sz="1400">
                <a:latin typeface="Courier New" panose="02070309020205020404" pitchFamily="49" charset="0"/>
              </a:rPr>
              <a:t>&lt;th&gt;</a:t>
            </a:r>
            <a:r>
              <a:rPr lang="en-US" altLang="en-US">
                <a:latin typeface="Arial" panose="020B0604020202020204" pitchFamily="34" charset="0"/>
              </a:rPr>
              <a:t>, and </a:t>
            </a:r>
            <a:r>
              <a:rPr lang="en-US" altLang="en-US" sz="1400">
                <a:latin typeface="Courier New" panose="02070309020205020404" pitchFamily="49" charset="0"/>
              </a:rPr>
              <a:t>&lt;td&gt;</a:t>
            </a:r>
            <a:r>
              <a:rPr lang="en-US" altLang="en-US">
                <a:latin typeface="Arial" panose="020B0604020202020204" pitchFamily="34" charset="0"/>
              </a:rPr>
              <a:t> elements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sz="2000">
                <a:latin typeface="Arial" panose="020B0604020202020204" pitchFamily="34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</a:rPr>
              <a:t>valign</a:t>
            </a:r>
            <a:r>
              <a:rPr lang="en-US" altLang="en-US" sz="2000">
                <a:latin typeface="Arial" panose="020B0604020202020204" pitchFamily="34" charset="0"/>
              </a:rPr>
              <a:t> attribute controls the vertical placement of the contents of a table cell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>
                <a:latin typeface="Arial" panose="020B0604020202020204" pitchFamily="34" charset="0"/>
              </a:rPr>
              <a:t>Values are </a:t>
            </a:r>
            <a:r>
              <a:rPr lang="en-US" altLang="en-US" sz="1400">
                <a:latin typeface="Courier New" panose="02070309020205020404" pitchFamily="49" charset="0"/>
              </a:rPr>
              <a:t>top</a:t>
            </a:r>
            <a:r>
              <a:rPr lang="en-US" altLang="en-US">
                <a:latin typeface="Arial" panose="020B0604020202020204" pitchFamily="34" charset="0"/>
              </a:rPr>
              <a:t>, </a:t>
            </a:r>
            <a:r>
              <a:rPr lang="en-US" altLang="en-US" sz="1400">
                <a:latin typeface="Courier New" panose="02070309020205020404" pitchFamily="49" charset="0"/>
              </a:rPr>
              <a:t>bottom</a:t>
            </a:r>
            <a:r>
              <a:rPr lang="en-US" altLang="en-US">
                <a:latin typeface="Arial" panose="020B0604020202020204" pitchFamily="34" charset="0"/>
              </a:rPr>
              <a:t>, and </a:t>
            </a:r>
            <a:r>
              <a:rPr lang="en-US" altLang="en-US" sz="1400">
                <a:latin typeface="Courier New" panose="02070309020205020404" pitchFamily="49" charset="0"/>
              </a:rPr>
              <a:t>center</a:t>
            </a:r>
            <a:r>
              <a:rPr lang="en-US" altLang="en-US">
                <a:latin typeface="Arial" panose="020B0604020202020204" pitchFamily="34" charset="0"/>
              </a:rPr>
              <a:t> (default)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sz="1400">
                <a:latin typeface="Courier New" panose="02070309020205020404" pitchFamily="49" charset="0"/>
              </a:rPr>
              <a:t>valign</a:t>
            </a:r>
            <a:r>
              <a:rPr lang="en-US" altLang="en-US">
                <a:latin typeface="Arial" panose="020B0604020202020204" pitchFamily="34" charset="0"/>
              </a:rPr>
              <a:t> is an attribute of </a:t>
            </a:r>
            <a:r>
              <a:rPr lang="en-US" altLang="en-US" sz="1400">
                <a:latin typeface="Courier New" panose="02070309020205020404" pitchFamily="49" charset="0"/>
              </a:rPr>
              <a:t>&lt;th&gt;</a:t>
            </a:r>
            <a:r>
              <a:rPr lang="en-US" altLang="en-US">
                <a:latin typeface="Arial" panose="020B0604020202020204" pitchFamily="34" charset="0"/>
              </a:rPr>
              <a:t> and </a:t>
            </a:r>
            <a:r>
              <a:rPr lang="en-US" altLang="en-US" sz="1400">
                <a:latin typeface="Courier New" panose="02070309020205020404" pitchFamily="49" charset="0"/>
              </a:rPr>
              <a:t>&lt;td&gt;</a:t>
            </a:r>
            <a:r>
              <a:rPr lang="en-US" altLang="en-US">
                <a:latin typeface="Arial" panose="020B0604020202020204" pitchFamily="34" charset="0"/>
              </a:rPr>
              <a:t> elements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  <a:sym typeface="Wingdings" panose="05000000000000000000" pitchFamily="2" charset="2"/>
              </a:rPr>
              <a:t> SHOW</a:t>
            </a:r>
            <a:r>
              <a:rPr lang="en-US" altLang="en-US" sz="1400">
                <a:latin typeface="Courier New" panose="02070309020205020404" pitchFamily="49" charset="0"/>
                <a:sym typeface="Wingdings" panose="05000000000000000000" pitchFamily="2" charset="2"/>
              </a:rPr>
              <a:t> cell_align.html </a:t>
            </a:r>
            <a:r>
              <a:rPr lang="en-US" altLang="en-US">
                <a:latin typeface="Arial" panose="020B0604020202020204" pitchFamily="34" charset="0"/>
                <a:sym typeface="Wingdings" panose="05000000000000000000" pitchFamily="2" charset="2"/>
              </a:rPr>
              <a:t>and display it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</a:rPr>
              <a:t>cellspacing</a:t>
            </a:r>
            <a:r>
              <a:rPr lang="en-US" altLang="en-US" sz="2000">
                <a:latin typeface="Arial" panose="020B0604020202020204" pitchFamily="34" charset="0"/>
              </a:rPr>
              <a:t> attribute of </a:t>
            </a:r>
            <a:r>
              <a:rPr lang="en-US" altLang="en-US">
                <a:latin typeface="Courier New" panose="02070309020205020404" pitchFamily="49" charset="0"/>
              </a:rPr>
              <a:t>&lt;table&gt;</a:t>
            </a:r>
            <a:r>
              <a:rPr lang="en-US" altLang="en-US" sz="2000">
                <a:latin typeface="Arial" panose="020B0604020202020204" pitchFamily="34" charset="0"/>
              </a:rPr>
              <a:t> is used to specify the distance between cells in a table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sz="2000">
                <a:latin typeface="Arial" panose="020B0604020202020204" pitchFamily="34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</a:rPr>
              <a:t>cellpadding</a:t>
            </a:r>
            <a:r>
              <a:rPr lang="en-US" altLang="en-US" sz="2000">
                <a:latin typeface="Arial" panose="020B0604020202020204" pitchFamily="34" charset="0"/>
              </a:rPr>
              <a:t> attribute of </a:t>
            </a:r>
            <a:r>
              <a:rPr lang="en-US" altLang="en-US">
                <a:latin typeface="Courier New" panose="02070309020205020404" pitchFamily="49" charset="0"/>
              </a:rPr>
              <a:t>&lt;table&gt;</a:t>
            </a:r>
            <a:r>
              <a:rPr lang="en-US" altLang="en-US" sz="2000">
                <a:latin typeface="Arial" panose="020B0604020202020204" pitchFamily="34" charset="0"/>
              </a:rPr>
              <a:t> is used to specify the spacing between the content of a cell and the inner walls of the cell</a:t>
            </a:r>
          </a:p>
        </p:txBody>
      </p:sp>
    </p:spTree>
    <p:extLst>
      <p:ext uri="{BB962C8B-B14F-4D97-AF65-F5344CB8AC3E}">
        <p14:creationId xmlns:p14="http://schemas.microsoft.com/office/powerpoint/2010/main" val="323269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Internet History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742659"/>
            <a:ext cx="8610600" cy="4800600"/>
          </a:xfrm>
        </p:spPr>
        <p:txBody>
          <a:bodyPr>
            <a:normAutofit/>
          </a:bodyPr>
          <a:lstStyle/>
          <a:p>
            <a:pPr marL="168275" indent="-168275">
              <a:buSzTx/>
            </a:pPr>
            <a:r>
              <a:rPr lang="en-US" altLang="en-US" sz="2400" b="0" dirty="0"/>
              <a:t>What the Internet is:</a:t>
            </a:r>
          </a:p>
          <a:p>
            <a:pPr marL="966788" lvl="2" indent="-168275">
              <a:buSzTx/>
            </a:pPr>
            <a:r>
              <a:rPr lang="en-US" altLang="en-US" sz="1800" b="0" dirty="0"/>
              <a:t>A world-wide network of computer networks</a:t>
            </a:r>
          </a:p>
          <a:p>
            <a:pPr marL="966788" lvl="2" indent="-168275">
              <a:buSzTx/>
            </a:pPr>
            <a:r>
              <a:rPr lang="en-US" altLang="en-US" sz="1800" b="0" dirty="0"/>
              <a:t>At the lowest level, since 1982, all connections use TCP/IP</a:t>
            </a:r>
          </a:p>
          <a:p>
            <a:pPr marL="966788" lvl="2" indent="-168275">
              <a:buSzTx/>
            </a:pPr>
            <a:r>
              <a:rPr lang="en-US" altLang="en-US" sz="1800" b="0" dirty="0"/>
              <a:t>TCP/IP hides the differences among devices connected to the Internet   </a:t>
            </a:r>
          </a:p>
        </p:txBody>
      </p:sp>
    </p:spTree>
    <p:extLst>
      <p:ext uri="{BB962C8B-B14F-4D97-AF65-F5344CB8AC3E}">
        <p14:creationId xmlns:p14="http://schemas.microsoft.com/office/powerpoint/2010/main" val="1899447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Tables (continued)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&lt;table </a:t>
            </a:r>
            <a:r>
              <a:rPr lang="en-US" altLang="en-US" sz="6400" dirty="0" err="1">
                <a:latin typeface="Courier New" panose="02070309020205020404" pitchFamily="49" charset="0"/>
              </a:rPr>
              <a:t>cellspacing</a:t>
            </a:r>
            <a:r>
              <a:rPr lang="en-US" altLang="en-US" sz="6400" dirty="0">
                <a:latin typeface="Courier New" panose="02070309020205020404" pitchFamily="49" charset="0"/>
              </a:rPr>
              <a:t> = "50"&gt;</a:t>
            </a: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 &lt;</a:t>
            </a:r>
            <a:r>
              <a:rPr lang="en-US" altLang="en-US" sz="6400" dirty="0" err="1">
                <a:latin typeface="Courier New" panose="02070309020205020404" pitchFamily="49" charset="0"/>
              </a:rPr>
              <a:t>tr</a:t>
            </a:r>
            <a:r>
              <a:rPr lang="en-US" altLang="en-US" sz="64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    &lt;td&gt; Colorado is a state of …</a:t>
            </a: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    &lt;/td&gt;</a:t>
            </a: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    &lt;td&gt; South Dakota is somewhat…</a:t>
            </a: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    &lt;/td&gt;</a:t>
            </a: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 &lt;/</a:t>
            </a:r>
            <a:r>
              <a:rPr lang="en-US" altLang="en-US" sz="6400" dirty="0" err="1">
                <a:latin typeface="Courier New" panose="02070309020205020404" pitchFamily="49" charset="0"/>
              </a:rPr>
              <a:t>tr</a:t>
            </a:r>
            <a:r>
              <a:rPr lang="en-US" altLang="en-US" sz="64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&lt;/table&gt;</a:t>
            </a: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64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Char char="-"/>
            </a:pPr>
            <a:r>
              <a:rPr lang="en-US" altLang="en-US" sz="2000" i="1" dirty="0">
                <a:latin typeface="Arial" panose="020B0604020202020204" pitchFamily="34" charset="0"/>
              </a:rPr>
              <a:t>Table Sections</a:t>
            </a:r>
          </a:p>
          <a:p>
            <a:pPr lvl="1">
              <a:lnSpc>
                <a:spcPct val="60000"/>
              </a:lnSpc>
              <a:spcBef>
                <a:spcPct val="20000"/>
              </a:spcBef>
              <a:buSzTx/>
              <a:buFontTx/>
              <a:buChar char="-"/>
            </a:pPr>
            <a:r>
              <a:rPr lang="en-US" altLang="en-US" dirty="0">
                <a:latin typeface="Arial" panose="020B0604020202020204" pitchFamily="34" charset="0"/>
              </a:rPr>
              <a:t>Header, body, and footer, which are the elements: </a:t>
            </a:r>
            <a:r>
              <a:rPr lang="en-US" altLang="en-US" sz="1400" dirty="0" err="1">
                <a:latin typeface="Courier New" panose="02070309020205020404" pitchFamily="49" charset="0"/>
              </a:rPr>
              <a:t>thead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sz="1400" dirty="0" err="1">
                <a:latin typeface="Courier New" panose="02070309020205020404" pitchFamily="49" charset="0"/>
              </a:rPr>
              <a:t>tbody</a:t>
            </a:r>
            <a:r>
              <a:rPr lang="en-US" altLang="en-US" dirty="0">
                <a:latin typeface="Arial" panose="020B0604020202020204" pitchFamily="34" charset="0"/>
              </a:rPr>
              <a:t>, and </a:t>
            </a:r>
            <a:r>
              <a:rPr lang="en-US" altLang="en-US" sz="1400" dirty="0" err="1">
                <a:latin typeface="Courier New" panose="02070309020205020404" pitchFamily="49" charset="0"/>
              </a:rPr>
              <a:t>tfoot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spcBef>
                <a:spcPct val="20000"/>
              </a:spcBef>
              <a:buSzTx/>
              <a:buFontTx/>
              <a:buChar char="-"/>
            </a:pPr>
            <a:r>
              <a:rPr lang="en-US" altLang="en-US" dirty="0">
                <a:latin typeface="Arial" panose="020B0604020202020204" pitchFamily="34" charset="0"/>
              </a:rPr>
              <a:t>If a document has multiple </a:t>
            </a:r>
            <a:r>
              <a:rPr lang="en-US" altLang="en-US" sz="1400" dirty="0" err="1">
                <a:latin typeface="Courier New" panose="02070309020205020404" pitchFamily="49" charset="0"/>
              </a:rPr>
              <a:t>tbody</a:t>
            </a:r>
            <a:r>
              <a:rPr lang="en-US" altLang="en-US" dirty="0">
                <a:latin typeface="Arial" panose="020B0604020202020204" pitchFamily="34" charset="0"/>
              </a:rPr>
              <a:t> elements, they are separated by thicker horizontal lines</a:t>
            </a: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>
            <p:extLst/>
          </p:nvPr>
        </p:nvGraphicFramePr>
        <p:xfrm>
          <a:off x="6549887" y="2819401"/>
          <a:ext cx="4868863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3" imgW="5477400" imgH="3535200" progId="Word.Document.8">
                  <p:embed/>
                </p:oleObj>
              </mc:Choice>
              <mc:Fallback>
                <p:oleObj name="Document" r:id="rId3" imgW="5477400" imgH="3535200" progId="Word.Document.8">
                  <p:embed/>
                  <p:pic>
                    <p:nvPicPr>
                      <p:cNvPr id="129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9887" y="2819401"/>
                        <a:ext cx="4868863" cy="270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28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 Internet Protocols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Internet Protocol (IP) Addresses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Every node has a unique numeric address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Form: 32-bit binary number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New standard, IPv6, has 128 bits (1998)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Organizations are assigned groups of IPs for their computers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Problem: By the mid-1980s, several different protocols had been invented and were being used on the Internet, all with different user interfaces (Telnet, FTP, Usenet, mailto</a:t>
            </a:r>
          </a:p>
        </p:txBody>
      </p:sp>
    </p:spTree>
    <p:extLst>
      <p:ext uri="{BB962C8B-B14F-4D97-AF65-F5344CB8AC3E}">
        <p14:creationId xmlns:p14="http://schemas.microsoft.com/office/powerpoint/2010/main" val="417022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Internet Protocols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Domain names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Form: host-name.domain-names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First domain is the smallest; last is the largest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Last domain specifies the type of organization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Fully qualified domain name - the host name and all of the domain names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b="0"/>
              <a:t>DNS servers - convert fully qualified domain names to IPs</a:t>
            </a:r>
          </a:p>
        </p:txBody>
      </p:sp>
    </p:spTree>
    <p:extLst>
      <p:ext uri="{BB962C8B-B14F-4D97-AF65-F5344CB8AC3E}">
        <p14:creationId xmlns:p14="http://schemas.microsoft.com/office/powerpoint/2010/main" val="323290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en-US" sz="2400"/>
              <a:t>Client and Server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Clients and Servers are programs that communicate with each other over the Internet</a:t>
            </a:r>
          </a:p>
          <a:p>
            <a:r>
              <a:rPr lang="en-US" altLang="en-US"/>
              <a:t>A Server runs continuously, waiting to be contacted by a Client</a:t>
            </a:r>
          </a:p>
          <a:p>
            <a:pPr lvl="1"/>
            <a:r>
              <a:rPr lang="en-US" altLang="en-US"/>
              <a:t>Each Server provides certain services</a:t>
            </a:r>
          </a:p>
          <a:p>
            <a:pPr lvl="1"/>
            <a:r>
              <a:rPr lang="en-US" altLang="en-US"/>
              <a:t>Services include providing web pages</a:t>
            </a:r>
          </a:p>
          <a:p>
            <a:r>
              <a:rPr lang="en-US" altLang="en-US"/>
              <a:t>A Client will send a message to a Server requesting the service provided by that server</a:t>
            </a:r>
          </a:p>
          <a:p>
            <a:pPr lvl="1"/>
            <a:r>
              <a:rPr lang="en-US" altLang="en-US"/>
              <a:t>The client will usually provide some information, parameters, with the request</a:t>
            </a:r>
          </a:p>
        </p:txBody>
      </p:sp>
    </p:spTree>
    <p:extLst>
      <p:ext uri="{BB962C8B-B14F-4D97-AF65-F5344CB8AC3E}">
        <p14:creationId xmlns:p14="http://schemas.microsoft.com/office/powerpoint/2010/main" val="86296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dirty="0"/>
              <a:t> The World-Wide Web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A possible solution to the proliferation of different protocols being used on the Internet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Origins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Tim Berners-Lee at CERN proposed the Web in 1989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Purpose: to allow scientists to have access to many databases of scientific work through their own computers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Document form: hypertext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Pages? Documents? Resources?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We’ll call them documents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/>
              <a:t>Hypermedia – more than just text – images, sound, etc.</a:t>
            </a:r>
          </a:p>
        </p:txBody>
      </p:sp>
    </p:spTree>
    <p:extLst>
      <p:ext uri="{BB962C8B-B14F-4D97-AF65-F5344CB8AC3E}">
        <p14:creationId xmlns:p14="http://schemas.microsoft.com/office/powerpoint/2010/main" val="317728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3916</Words>
  <Application>Microsoft Office PowerPoint</Application>
  <PresentationFormat>Widescreen</PresentationFormat>
  <Paragraphs>544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Arial</vt:lpstr>
      <vt:lpstr>Calibri</vt:lpstr>
      <vt:lpstr>Calibri Light</vt:lpstr>
      <vt:lpstr>Courier</vt:lpstr>
      <vt:lpstr>Courier New</vt:lpstr>
      <vt:lpstr>Gill Sans MT</vt:lpstr>
      <vt:lpstr>New York</vt:lpstr>
      <vt:lpstr>Symbol</vt:lpstr>
      <vt:lpstr>Times</vt:lpstr>
      <vt:lpstr>Wingdings</vt:lpstr>
      <vt:lpstr>Wingdings 2</vt:lpstr>
      <vt:lpstr>Office Theme</vt:lpstr>
      <vt:lpstr>Dividend</vt:lpstr>
      <vt:lpstr>Document</vt:lpstr>
      <vt:lpstr>PowerPoint Presentation</vt:lpstr>
      <vt:lpstr>UNIT  1</vt:lpstr>
      <vt:lpstr>REFERENCE MATERIAL</vt:lpstr>
      <vt:lpstr>PowerPoint Presentation</vt:lpstr>
      <vt:lpstr>Internet History</vt:lpstr>
      <vt:lpstr> Internet Protocols</vt:lpstr>
      <vt:lpstr>Internet Protocols</vt:lpstr>
      <vt:lpstr>Client and Server</vt:lpstr>
      <vt:lpstr> The World-Wide Web</vt:lpstr>
      <vt:lpstr>The World-Wide Web</vt:lpstr>
      <vt:lpstr> Web Browsers</vt:lpstr>
      <vt:lpstr> Web Servers</vt:lpstr>
      <vt:lpstr> Web Server Operation</vt:lpstr>
      <vt:lpstr> Web Server Operation Details</vt:lpstr>
      <vt:lpstr> Web Server Operation : Apache</vt:lpstr>
      <vt:lpstr> Web Server Operation : IIS</vt:lpstr>
      <vt:lpstr> URLs</vt:lpstr>
      <vt:lpstr> URLs</vt:lpstr>
      <vt:lpstr> Multipurpose Internet Mail Extensions (MIME)</vt:lpstr>
      <vt:lpstr> Multipurpose Internet Mail Extensions (MIME)</vt:lpstr>
      <vt:lpstr> The HyperText Transfer Protocol</vt:lpstr>
      <vt:lpstr>The HyperText Transfer Protocol: Methods</vt:lpstr>
      <vt:lpstr> HTTP Headers</vt:lpstr>
      <vt:lpstr> HTTP Response</vt:lpstr>
      <vt:lpstr> HTTP Response Example</vt:lpstr>
      <vt:lpstr>HTML</vt:lpstr>
      <vt:lpstr> Basic Syntax (continued)</vt:lpstr>
      <vt:lpstr> HTML Document Structure</vt:lpstr>
      <vt:lpstr> Basic Text Markup</vt:lpstr>
      <vt:lpstr> Basic Text Markup (continued)</vt:lpstr>
      <vt:lpstr>Basic Text Markup (continued)</vt:lpstr>
      <vt:lpstr>Basic Text Markup (continued)</vt:lpstr>
      <vt:lpstr> Basic Text Markup (continued)</vt:lpstr>
      <vt:lpstr>Basic Text Markup (continued)</vt:lpstr>
      <vt:lpstr> Images</vt:lpstr>
      <vt:lpstr>Images (continued)</vt:lpstr>
      <vt:lpstr> Images (continued)</vt:lpstr>
      <vt:lpstr>Hypertext Links</vt:lpstr>
      <vt:lpstr>Hypertext Links (continued)</vt:lpstr>
      <vt:lpstr>Hypertext Links (continued)</vt:lpstr>
      <vt:lpstr>Hypertext Links (continued)</vt:lpstr>
      <vt:lpstr>Lists</vt:lpstr>
      <vt:lpstr>Lists (continued)</vt:lpstr>
      <vt:lpstr>Lists (continued)</vt:lpstr>
      <vt:lpstr>Tables</vt:lpstr>
      <vt:lpstr>Tables (continued)</vt:lpstr>
      <vt:lpstr> Tables (continued)</vt:lpstr>
      <vt:lpstr>Tables (continued)</vt:lpstr>
      <vt:lpstr>Tables (continued)</vt:lpstr>
      <vt:lpstr>Tables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Vidhu Rojit</dc:creator>
  <cp:lastModifiedBy>Vidhu Rojit</cp:lastModifiedBy>
  <cp:revision>1</cp:revision>
  <dcterms:created xsi:type="dcterms:W3CDTF">2017-08-16T09:02:33Z</dcterms:created>
  <dcterms:modified xsi:type="dcterms:W3CDTF">2017-08-16T09:03:21Z</dcterms:modified>
</cp:coreProperties>
</file>