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8"/>
  </p:notesMasterIdLst>
  <p:sldIdLst>
    <p:sldId id="256" r:id="rId5"/>
    <p:sldId id="264" r:id="rId6"/>
    <p:sldId id="259" r:id="rId7"/>
    <p:sldId id="265" r:id="rId8"/>
    <p:sldId id="266" r:id="rId9"/>
    <p:sldId id="258" r:id="rId10"/>
    <p:sldId id="260" r:id="rId11"/>
    <p:sldId id="261" r:id="rId12"/>
    <p:sldId id="263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00"/>
    <a:srgbClr val="DD4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47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 err="1" smtClean="0"/>
              <a:t>Sistem</a:t>
            </a:r>
            <a:r>
              <a:rPr lang="en-US" sz="2800" dirty="0" smtClean="0"/>
              <a:t> informational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err="1" smtClean="0"/>
              <a:t>Curatatorie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err="1" smtClean="0"/>
              <a:t>Elaborat</a:t>
            </a:r>
            <a:r>
              <a:rPr lang="en-US" dirty="0" smtClean="0"/>
              <a:t> </a:t>
            </a:r>
            <a:r>
              <a:rPr lang="en-US" dirty="0" err="1" smtClean="0"/>
              <a:t>de:Chitic</a:t>
            </a:r>
            <a:r>
              <a:rPr lang="en-US" dirty="0" smtClean="0"/>
              <a:t> Giulia</a:t>
            </a:r>
          </a:p>
          <a:p>
            <a:r>
              <a:rPr lang="en-US" dirty="0" err="1" smtClean="0"/>
              <a:t>Grupa</a:t>
            </a:r>
            <a:r>
              <a:rPr lang="en-US" dirty="0" smtClean="0"/>
              <a:t>: LPS2011ro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5" y="1706084"/>
            <a:ext cx="11755697" cy="875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659" y="298029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2.3.compartimentUL III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4600898" y="-1627504"/>
            <a:ext cx="1133856" cy="9836019"/>
          </a:xfrm>
          <a:prstGeom prst="leftBrac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48456" y="3998256"/>
            <a:ext cx="2724912" cy="735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Zona in care se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uratoarele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client</a:t>
            </a:r>
          </a:p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comenzii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returnarii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872472" y="5414517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Denumirea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66956" y="2015938"/>
            <a:ext cx="0" cy="308641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12932" y="2646460"/>
            <a:ext cx="2668" cy="91937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9561665" y="3648862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1857"/>
          <a:stretch/>
        </p:blipFill>
        <p:spPr>
          <a:xfrm>
            <a:off x="455296" y="2711517"/>
            <a:ext cx="5076824" cy="8708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47" y="294184"/>
            <a:ext cx="2825497" cy="894535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EXEMPLE</a:t>
            </a:r>
            <a:endParaRPr lang="en-US" sz="24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526"/>
          <a:stretch/>
        </p:blipFill>
        <p:spPr>
          <a:xfrm>
            <a:off x="455296" y="5567642"/>
            <a:ext cx="5076824" cy="786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84706"/>
          <a:stretch/>
        </p:blipFill>
        <p:spPr>
          <a:xfrm>
            <a:off x="455296" y="4689246"/>
            <a:ext cx="5076824" cy="878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6" y="1949517"/>
            <a:ext cx="5076824" cy="762000"/>
          </a:xfrm>
          <a:prstGeom prst="rect">
            <a:avLst/>
          </a:prstGeom>
        </p:spPr>
      </p:pic>
      <p:sp>
        <p:nvSpPr>
          <p:cNvPr id="16" name="Content Placeholder 3"/>
          <p:cNvSpPr txBox="1">
            <a:spLocks/>
          </p:cNvSpPr>
          <p:nvPr/>
        </p:nvSpPr>
        <p:spPr>
          <a:xfrm>
            <a:off x="0" y="1424866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0" y="4135823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647688" y="1441556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688" y="2711516"/>
            <a:ext cx="4956047" cy="8708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688" y="1930247"/>
            <a:ext cx="4956047" cy="781269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6647688" y="4135822"/>
            <a:ext cx="2036064" cy="417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returnarii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299" y="5567642"/>
            <a:ext cx="5076824" cy="786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299" y="5001768"/>
            <a:ext cx="5076824" cy="5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3.GESTIONAREA</a:t>
            </a:r>
            <a:endParaRPr lang="en-US" dirty="0"/>
          </a:p>
        </p:txBody>
      </p:sp>
      <p:cxnSp>
        <p:nvCxnSpPr>
          <p:cNvPr id="6" name="Straight Arrow Connector 5"/>
          <p:cNvCxnSpPr>
            <a:stCxn id="11" idx="3"/>
          </p:cNvCxnSpPr>
          <p:nvPr/>
        </p:nvCxnSpPr>
        <p:spPr>
          <a:xfrm>
            <a:off x="2898648" y="3867103"/>
            <a:ext cx="2769679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17" t="11384" b="14476"/>
          <a:stretch/>
        </p:blipFill>
        <p:spPr>
          <a:xfrm>
            <a:off x="1545335" y="3330654"/>
            <a:ext cx="1353313" cy="1072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27" y="2410965"/>
            <a:ext cx="5118324" cy="32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3.1.SERVICII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387" t="19852" r="27092" b="59833"/>
          <a:stretch/>
        </p:blipFill>
        <p:spPr>
          <a:xfrm>
            <a:off x="746759" y="3291839"/>
            <a:ext cx="2432305" cy="667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43"/>
          <a:stretch/>
        </p:blipFill>
        <p:spPr>
          <a:xfrm>
            <a:off x="5129961" y="1783080"/>
            <a:ext cx="6263462" cy="36850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79064" y="3647647"/>
            <a:ext cx="1950897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3.1.1.Inregistrarea </a:t>
            </a:r>
            <a:r>
              <a:rPr lang="en-US" dirty="0" err="1" smtClean="0"/>
              <a:t>serviciilor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68" t="16850" r="39563" b="58450"/>
          <a:stretch/>
        </p:blipFill>
        <p:spPr>
          <a:xfrm>
            <a:off x="346124" y="1649683"/>
            <a:ext cx="2121409" cy="9235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92679" y="2172407"/>
            <a:ext cx="1258808" cy="6458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87" y="1960856"/>
            <a:ext cx="4556556" cy="2912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966" t="32442" r="28669" b="35608"/>
          <a:stretch/>
        </p:blipFill>
        <p:spPr>
          <a:xfrm>
            <a:off x="535258" y="4643682"/>
            <a:ext cx="2643806" cy="135478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179064" y="4709160"/>
            <a:ext cx="1603248" cy="61191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38757" y="4697076"/>
            <a:ext cx="20995" cy="62399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 txBox="1">
            <a:spLocks/>
          </p:cNvSpPr>
          <p:nvPr/>
        </p:nvSpPr>
        <p:spPr>
          <a:xfrm>
            <a:off x="6163056" y="5321073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duce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inapoi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meniu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714232" y="2215521"/>
            <a:ext cx="3231452" cy="3453759"/>
            <a:chOff x="8714232" y="2215521"/>
            <a:chExt cx="3231452" cy="3453759"/>
          </a:xfrm>
        </p:grpSpPr>
        <p:sp>
          <p:nvSpPr>
            <p:cNvPr id="29" name="Rectangle 28"/>
            <p:cNvSpPr/>
            <p:nvPr/>
          </p:nvSpPr>
          <p:spPr>
            <a:xfrm>
              <a:off x="8714232" y="2215521"/>
              <a:ext cx="3231452" cy="3453759"/>
            </a:xfrm>
            <a:prstGeom prst="rect">
              <a:avLst/>
            </a:prstGeom>
            <a:solidFill>
              <a:srgbClr val="004300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714232" y="2475060"/>
              <a:ext cx="1644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844" y="2799043"/>
            <a:ext cx="2619375" cy="800100"/>
          </a:xfrm>
          <a:prstGeom prst="rect">
            <a:avLst/>
          </a:prstGeom>
        </p:spPr>
      </p:pic>
      <p:sp>
        <p:nvSpPr>
          <p:cNvPr id="32" name="Content Placeholder 3"/>
          <p:cNvSpPr txBox="1">
            <a:spLocks/>
          </p:cNvSpPr>
          <p:nvPr/>
        </p:nvSpPr>
        <p:spPr>
          <a:xfrm>
            <a:off x="8371903" y="2215521"/>
            <a:ext cx="2298192" cy="35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413" y="4182665"/>
            <a:ext cx="2628900" cy="12954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10329958" y="3599143"/>
            <a:ext cx="1" cy="58352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3.1.2.Editarea </a:t>
            </a:r>
            <a:r>
              <a:rPr lang="en-US" dirty="0" err="1" smtClean="0"/>
              <a:t>serviciilor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" y="3274695"/>
            <a:ext cx="2009775" cy="742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400505" y="3724573"/>
            <a:ext cx="934212" cy="851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9701784" y="4618075"/>
            <a:ext cx="2298192" cy="1663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panel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serviciului,iar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 nu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650226" y="3779581"/>
            <a:ext cx="1956814" cy="83849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17" y="1952703"/>
            <a:ext cx="5341164" cy="34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47" y="294184"/>
            <a:ext cx="2825497" cy="894535"/>
          </a:xfrm>
        </p:spPr>
        <p:txBody>
          <a:bodyPr>
            <a:normAutofit/>
          </a:bodyPr>
          <a:lstStyle/>
          <a:p>
            <a:r>
              <a:rPr lang="en-US" sz="2400" u="sng" dirty="0" err="1" smtClean="0"/>
              <a:t>EXEMPLu</a:t>
            </a:r>
            <a:endParaRPr lang="en-US" sz="2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4" y="997001"/>
            <a:ext cx="5801542" cy="3805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5084683"/>
            <a:ext cx="2775958" cy="145637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572825" y="4494276"/>
            <a:ext cx="2867855" cy="118081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714232" y="2215521"/>
            <a:ext cx="3231452" cy="3453759"/>
          </a:xfrm>
          <a:prstGeom prst="rect">
            <a:avLst/>
          </a:prstGeom>
          <a:solidFill>
            <a:srgbClr val="004300"/>
          </a:soli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8371903" y="2215521"/>
            <a:ext cx="2298192" cy="35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20" y="2762250"/>
            <a:ext cx="2581275" cy="4191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10329957" y="3201311"/>
            <a:ext cx="1" cy="61266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320" y="3813973"/>
            <a:ext cx="2638425" cy="390525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8714232" y="2475060"/>
            <a:ext cx="1644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71903" y="2215521"/>
            <a:ext cx="3573781" cy="3453759"/>
            <a:chOff x="8371903" y="2215521"/>
            <a:chExt cx="3573781" cy="345375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/>
            <p:cNvGrpSpPr/>
            <p:nvPr/>
          </p:nvGrpSpPr>
          <p:grpSpPr>
            <a:xfrm>
              <a:off x="8714232" y="2215521"/>
              <a:ext cx="3231452" cy="3453759"/>
              <a:chOff x="8714232" y="2215521"/>
              <a:chExt cx="3231452" cy="345375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14232" y="2215521"/>
                <a:ext cx="3231452" cy="3453759"/>
              </a:xfrm>
              <a:prstGeom prst="rect">
                <a:avLst/>
              </a:prstGeom>
              <a:solidFill>
                <a:srgbClr val="0043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8714232" y="2475060"/>
                <a:ext cx="1644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Content Placeholder 3"/>
            <p:cNvSpPr txBox="1">
              <a:spLocks/>
            </p:cNvSpPr>
            <p:nvPr/>
          </p:nvSpPr>
          <p:spPr>
            <a:xfrm>
              <a:off x="8371903" y="2215521"/>
              <a:ext cx="2298192" cy="3544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BAZA DE DATE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3.1.3.STERGEREA </a:t>
            </a:r>
            <a:r>
              <a:rPr lang="en-US" dirty="0" err="1" smtClean="0"/>
              <a:t>serviciilor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4940" y="1134484"/>
            <a:ext cx="57790" cy="65673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25" y="449059"/>
            <a:ext cx="1887226" cy="648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" y="1791221"/>
            <a:ext cx="5391870" cy="350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92" y="4912251"/>
            <a:ext cx="3248025" cy="1581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440" y="2829883"/>
            <a:ext cx="3211035" cy="22764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0329957" y="3057531"/>
            <a:ext cx="1" cy="61266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0663" y="4255514"/>
            <a:ext cx="3121185" cy="65673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319" y="3701529"/>
            <a:ext cx="258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3.2.ARTICOLE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79064" y="3647647"/>
            <a:ext cx="1950897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3288592"/>
            <a:ext cx="2432305" cy="718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61" y="1649731"/>
            <a:ext cx="6455487" cy="39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87" y="1826517"/>
            <a:ext cx="4706581" cy="2919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3.2.1.Inregistrarea ARTICOLELOR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568" t="16850" r="39563" b="58450"/>
          <a:stretch/>
        </p:blipFill>
        <p:spPr>
          <a:xfrm>
            <a:off x="346124" y="1649683"/>
            <a:ext cx="2121409" cy="9235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92679" y="2172407"/>
            <a:ext cx="1258808" cy="6458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179064" y="4709160"/>
            <a:ext cx="1603248" cy="61191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38757" y="4697076"/>
            <a:ext cx="20995" cy="62399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 txBox="1">
            <a:spLocks/>
          </p:cNvSpPr>
          <p:nvPr/>
        </p:nvSpPr>
        <p:spPr>
          <a:xfrm>
            <a:off x="6163056" y="5321073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duce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inapoi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meniu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714232" y="2215521"/>
            <a:ext cx="3231452" cy="3453759"/>
            <a:chOff x="8714232" y="2215521"/>
            <a:chExt cx="3231452" cy="3453759"/>
          </a:xfrm>
        </p:grpSpPr>
        <p:sp>
          <p:nvSpPr>
            <p:cNvPr id="29" name="Rectangle 28"/>
            <p:cNvSpPr/>
            <p:nvPr/>
          </p:nvSpPr>
          <p:spPr>
            <a:xfrm>
              <a:off x="8714232" y="2215521"/>
              <a:ext cx="3231452" cy="3453759"/>
            </a:xfrm>
            <a:prstGeom prst="rect">
              <a:avLst/>
            </a:prstGeom>
            <a:solidFill>
              <a:srgbClr val="0043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714232" y="2475060"/>
              <a:ext cx="1644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3"/>
          <p:cNvSpPr txBox="1">
            <a:spLocks/>
          </p:cNvSpPr>
          <p:nvPr/>
        </p:nvSpPr>
        <p:spPr>
          <a:xfrm>
            <a:off x="8371903" y="2215521"/>
            <a:ext cx="2298192" cy="35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327195" y="3704527"/>
            <a:ext cx="1" cy="58352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972" y="2570008"/>
            <a:ext cx="2234917" cy="1134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85" y="4867084"/>
            <a:ext cx="2694687" cy="1311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972" y="4255878"/>
            <a:ext cx="2256128" cy="12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69" y="1075269"/>
            <a:ext cx="3011513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019" y="596282"/>
            <a:ext cx="3370997" cy="626171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/>
              <a:t>AUTENTIFICAREA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Logarea</a:t>
            </a:r>
            <a:endParaRPr lang="en-US" sz="1600" b="1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Inregistrarea</a:t>
            </a:r>
            <a:endParaRPr lang="en-US" sz="1600" b="1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/>
              <a:t>PAGINA PRINCIPALA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Compartimentul</a:t>
            </a:r>
            <a:r>
              <a:rPr lang="en-US" sz="1600" b="1" dirty="0" smtClean="0"/>
              <a:t> 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Compartimentul</a:t>
            </a:r>
            <a:r>
              <a:rPr lang="en-US" sz="1600" b="1" dirty="0" smtClean="0"/>
              <a:t> II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Compartimentul</a:t>
            </a:r>
            <a:r>
              <a:rPr lang="en-US" sz="1600" b="1" dirty="0" smtClean="0"/>
              <a:t> III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/>
              <a:t>GESTIONAREA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Servicii</a:t>
            </a:r>
            <a:endParaRPr lang="en-US" sz="1600" b="1" dirty="0" smtClean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Inregistrare</a:t>
            </a:r>
            <a:endParaRPr lang="en-US" sz="1600" b="1" dirty="0" smtClean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Modificare</a:t>
            </a:r>
            <a:endParaRPr lang="en-US" sz="1600" b="1" dirty="0" smtClean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Stergere</a:t>
            </a:r>
            <a:endParaRPr lang="en-US" sz="1600" b="1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Articole</a:t>
            </a:r>
            <a:endParaRPr lang="en-US" sz="1600" b="1" dirty="0" smtClean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Inregistrare</a:t>
            </a:r>
            <a:endParaRPr lang="en-US" sz="1400" b="1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Modificare</a:t>
            </a:r>
            <a:endParaRPr lang="en-US" sz="1400" b="1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 smtClean="0"/>
              <a:t>Stergere</a:t>
            </a:r>
            <a:endParaRPr lang="en-US" sz="1400" b="1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err="1" smtClean="0"/>
              <a:t>Materiale</a:t>
            </a:r>
            <a:endParaRPr lang="en-US" sz="1600" b="1" dirty="0" smtClean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Inregistrare</a:t>
            </a:r>
            <a:endParaRPr lang="en-US" sz="1400" b="1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Modificare</a:t>
            </a:r>
            <a:endParaRPr lang="en-US" sz="1400" b="1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 smtClean="0"/>
              <a:t>Stergere</a:t>
            </a:r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8308896" y="596282"/>
            <a:ext cx="3370997" cy="177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1600" b="1" dirty="0" smtClean="0"/>
              <a:t>COMANDA NOUA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 smtClean="0"/>
              <a:t>Compartimentul</a:t>
            </a:r>
            <a:r>
              <a:rPr lang="en-US" sz="1400" b="1" dirty="0" smtClean="0"/>
              <a:t> 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 smtClean="0"/>
              <a:t>Compartimentul</a:t>
            </a:r>
            <a:r>
              <a:rPr lang="en-US" sz="1400" b="1" dirty="0" smtClean="0"/>
              <a:t> II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 smtClean="0"/>
              <a:t>Compartimentul</a:t>
            </a:r>
            <a:r>
              <a:rPr lang="en-US" sz="1400" b="1" dirty="0" smtClean="0"/>
              <a:t> III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1600" b="1" dirty="0" smtClean="0"/>
              <a:t>EDITARE COMANDA</a:t>
            </a:r>
          </a:p>
        </p:txBody>
      </p:sp>
    </p:spTree>
    <p:extLst>
      <p:ext uri="{BB962C8B-B14F-4D97-AF65-F5344CB8AC3E}">
        <p14:creationId xmlns:p14="http://schemas.microsoft.com/office/powerpoint/2010/main" val="2984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71903" y="2215521"/>
            <a:ext cx="3573781" cy="3453759"/>
            <a:chOff x="8371903" y="2215521"/>
            <a:chExt cx="3573781" cy="3453759"/>
          </a:xfrm>
        </p:grpSpPr>
        <p:grpSp>
          <p:nvGrpSpPr>
            <p:cNvPr id="18" name="Group 17"/>
            <p:cNvGrpSpPr/>
            <p:nvPr/>
          </p:nvGrpSpPr>
          <p:grpSpPr>
            <a:xfrm>
              <a:off x="8714232" y="2215521"/>
              <a:ext cx="3231452" cy="3453759"/>
              <a:chOff x="8714232" y="2215521"/>
              <a:chExt cx="3231452" cy="345375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714232" y="2215521"/>
                <a:ext cx="3231452" cy="3453759"/>
              </a:xfrm>
              <a:prstGeom prst="rect">
                <a:avLst/>
              </a:prstGeom>
              <a:solidFill>
                <a:srgbClr val="0043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8714232" y="2475060"/>
                <a:ext cx="1644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Content Placeholder 3"/>
            <p:cNvSpPr txBox="1">
              <a:spLocks/>
            </p:cNvSpPr>
            <p:nvPr/>
          </p:nvSpPr>
          <p:spPr>
            <a:xfrm>
              <a:off x="8371903" y="2215521"/>
              <a:ext cx="2298192" cy="3544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BAZA DE DATE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796415"/>
            <a:ext cx="5056061" cy="3194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39" y="510201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3.2.2.Editarea ARTICOLELOR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593602"/>
            <a:ext cx="2009775" cy="742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34064" y="1336552"/>
            <a:ext cx="1145000" cy="45986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46120" y="4791456"/>
            <a:ext cx="978408" cy="65885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20" y="2829547"/>
            <a:ext cx="2657475" cy="4286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10329956" y="3255821"/>
            <a:ext cx="1" cy="58352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91" y="5377161"/>
            <a:ext cx="2545929" cy="1194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4082" y="3863651"/>
            <a:ext cx="2628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05"/>
          <a:stretch/>
        </p:blipFill>
        <p:spPr>
          <a:xfrm>
            <a:off x="770654" y="1799737"/>
            <a:ext cx="5171948" cy="31869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371903" y="2215521"/>
            <a:ext cx="3573781" cy="3453759"/>
            <a:chOff x="8371903" y="2215521"/>
            <a:chExt cx="3573781" cy="3453759"/>
          </a:xfrm>
        </p:grpSpPr>
        <p:grpSp>
          <p:nvGrpSpPr>
            <p:cNvPr id="22" name="Group 21"/>
            <p:cNvGrpSpPr/>
            <p:nvPr/>
          </p:nvGrpSpPr>
          <p:grpSpPr>
            <a:xfrm>
              <a:off x="8714232" y="2215521"/>
              <a:ext cx="3231452" cy="3453759"/>
              <a:chOff x="8714232" y="2215521"/>
              <a:chExt cx="3231452" cy="345375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14232" y="2215521"/>
                <a:ext cx="3231452" cy="3453759"/>
              </a:xfrm>
              <a:prstGeom prst="rect">
                <a:avLst/>
              </a:prstGeom>
              <a:solidFill>
                <a:srgbClr val="0043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8714232" y="2475060"/>
                <a:ext cx="1644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Content Placeholder 3"/>
            <p:cNvSpPr txBox="1">
              <a:spLocks/>
            </p:cNvSpPr>
            <p:nvPr/>
          </p:nvSpPr>
          <p:spPr>
            <a:xfrm>
              <a:off x="8371903" y="2215521"/>
              <a:ext cx="2298192" cy="3544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BAZA DE DATE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3.2.3.STERGEREA ARTICOLELOR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4940" y="1134484"/>
            <a:ext cx="57790" cy="65673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5" y="449059"/>
            <a:ext cx="1887226" cy="6482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0329957" y="3057531"/>
            <a:ext cx="1" cy="61266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0663" y="4255514"/>
            <a:ext cx="3349785" cy="84740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43" y="5148643"/>
            <a:ext cx="3248025" cy="1571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169" y="2818250"/>
            <a:ext cx="2638425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69" y="3670193"/>
            <a:ext cx="2676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3.3.MATERIALE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79064" y="3647647"/>
            <a:ext cx="1950897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397"/>
          <a:stretch/>
        </p:blipFill>
        <p:spPr>
          <a:xfrm>
            <a:off x="5129961" y="1865376"/>
            <a:ext cx="6455487" cy="3780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4" y="3302245"/>
            <a:ext cx="2482200" cy="6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79" y="2009014"/>
            <a:ext cx="4511641" cy="2814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3.3.1.Inregistrarea MATERIALELOR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568" t="16850" r="39563" b="58450"/>
          <a:stretch/>
        </p:blipFill>
        <p:spPr>
          <a:xfrm>
            <a:off x="346124" y="1649683"/>
            <a:ext cx="2121409" cy="9235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92679" y="2172407"/>
            <a:ext cx="1258808" cy="6458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179064" y="4709160"/>
            <a:ext cx="1603248" cy="61191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38757" y="4697076"/>
            <a:ext cx="20995" cy="62399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 txBox="1">
            <a:spLocks/>
          </p:cNvSpPr>
          <p:nvPr/>
        </p:nvSpPr>
        <p:spPr>
          <a:xfrm>
            <a:off x="6163056" y="5321073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duce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inapoi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meniu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714232" y="2215521"/>
            <a:ext cx="3231452" cy="3453759"/>
            <a:chOff x="8714232" y="2215521"/>
            <a:chExt cx="3231452" cy="3453759"/>
          </a:xfrm>
        </p:grpSpPr>
        <p:sp>
          <p:nvSpPr>
            <p:cNvPr id="29" name="Rectangle 28"/>
            <p:cNvSpPr/>
            <p:nvPr/>
          </p:nvSpPr>
          <p:spPr>
            <a:xfrm>
              <a:off x="8714232" y="2215521"/>
              <a:ext cx="3231452" cy="3453759"/>
            </a:xfrm>
            <a:prstGeom prst="rect">
              <a:avLst/>
            </a:prstGeom>
            <a:solidFill>
              <a:srgbClr val="0043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714232" y="2475060"/>
              <a:ext cx="1644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3"/>
          <p:cNvSpPr txBox="1">
            <a:spLocks/>
          </p:cNvSpPr>
          <p:nvPr/>
        </p:nvSpPr>
        <p:spPr>
          <a:xfrm>
            <a:off x="8371903" y="2215521"/>
            <a:ext cx="2298192" cy="35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329957" y="3776126"/>
            <a:ext cx="1" cy="45228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92" y="2590587"/>
            <a:ext cx="2268730" cy="1185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35" y="4888602"/>
            <a:ext cx="2982829" cy="1495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199" y="4228409"/>
            <a:ext cx="2280666" cy="13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5" y="5450314"/>
            <a:ext cx="2581618" cy="1306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75" y="1693989"/>
            <a:ext cx="4859655" cy="30858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371903" y="2215521"/>
            <a:ext cx="3573781" cy="3453759"/>
            <a:chOff x="8371903" y="2215521"/>
            <a:chExt cx="3573781" cy="3453759"/>
          </a:xfrm>
        </p:grpSpPr>
        <p:grpSp>
          <p:nvGrpSpPr>
            <p:cNvPr id="18" name="Group 17"/>
            <p:cNvGrpSpPr/>
            <p:nvPr/>
          </p:nvGrpSpPr>
          <p:grpSpPr>
            <a:xfrm>
              <a:off x="8714232" y="2215521"/>
              <a:ext cx="3231452" cy="3453759"/>
              <a:chOff x="8714232" y="2215521"/>
              <a:chExt cx="3231452" cy="345375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714232" y="2215521"/>
                <a:ext cx="3231452" cy="3453759"/>
              </a:xfrm>
              <a:prstGeom prst="rect">
                <a:avLst/>
              </a:prstGeom>
              <a:solidFill>
                <a:srgbClr val="0043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8714232" y="2475060"/>
                <a:ext cx="1644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Content Placeholder 3"/>
            <p:cNvSpPr txBox="1">
              <a:spLocks/>
            </p:cNvSpPr>
            <p:nvPr/>
          </p:nvSpPr>
          <p:spPr>
            <a:xfrm>
              <a:off x="8371903" y="2215521"/>
              <a:ext cx="2298192" cy="3544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BAZA DE DATE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39" y="510201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3.3.2.Editarea MATERIALELOR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593602"/>
            <a:ext cx="2009775" cy="742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34064" y="1336552"/>
            <a:ext cx="1145000" cy="45986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46120" y="4617720"/>
            <a:ext cx="1124712" cy="83259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329956" y="3255821"/>
            <a:ext cx="1" cy="58352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76576"/>
          <a:stretch/>
        </p:blipFill>
        <p:spPr>
          <a:xfrm>
            <a:off x="8980407" y="2884331"/>
            <a:ext cx="2699098" cy="366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639" y="3818415"/>
            <a:ext cx="2608634" cy="2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9" y="1607702"/>
            <a:ext cx="5530899" cy="349522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371903" y="2215521"/>
            <a:ext cx="3573781" cy="3453759"/>
            <a:chOff x="8371903" y="2215521"/>
            <a:chExt cx="3573781" cy="3453759"/>
          </a:xfrm>
        </p:grpSpPr>
        <p:grpSp>
          <p:nvGrpSpPr>
            <p:cNvPr id="22" name="Group 21"/>
            <p:cNvGrpSpPr/>
            <p:nvPr/>
          </p:nvGrpSpPr>
          <p:grpSpPr>
            <a:xfrm>
              <a:off x="8714232" y="2215521"/>
              <a:ext cx="3231452" cy="3453759"/>
              <a:chOff x="8714232" y="2215521"/>
              <a:chExt cx="3231452" cy="345375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14232" y="2215521"/>
                <a:ext cx="3231452" cy="3453759"/>
              </a:xfrm>
              <a:prstGeom prst="rect">
                <a:avLst/>
              </a:prstGeom>
              <a:solidFill>
                <a:srgbClr val="0043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8714232" y="2475060"/>
                <a:ext cx="16443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Content Placeholder 3"/>
            <p:cNvSpPr txBox="1">
              <a:spLocks/>
            </p:cNvSpPr>
            <p:nvPr/>
          </p:nvSpPr>
          <p:spPr>
            <a:xfrm>
              <a:off x="8371903" y="2215521"/>
              <a:ext cx="2298192" cy="3544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BAZA DE DATE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3.3.3.STERGEREA MATERIALULUI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4940" y="1134484"/>
            <a:ext cx="57790" cy="65673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5" y="449059"/>
            <a:ext cx="1887226" cy="6482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0329957" y="3057531"/>
            <a:ext cx="1" cy="61266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4328" y="4261104"/>
            <a:ext cx="3246120" cy="84181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87" y="5230939"/>
            <a:ext cx="2929151" cy="1417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272" y="2734600"/>
            <a:ext cx="252412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419" y="3670193"/>
            <a:ext cx="2505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4.Comanda NOUA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614" y="192443"/>
            <a:ext cx="1105054" cy="704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91"/>
          <a:stretch/>
        </p:blipFill>
        <p:spPr>
          <a:xfrm>
            <a:off x="704087" y="1432897"/>
            <a:ext cx="9336025" cy="5242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23668" y="569022"/>
            <a:ext cx="1255396" cy="863875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93224" y="2389630"/>
            <a:ext cx="685800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10136124" y="2270758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Compartiment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829800" y="4615463"/>
            <a:ext cx="685800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10172700" y="4496591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Compartiment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29800" y="6390301"/>
            <a:ext cx="685800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 txBox="1">
            <a:spLocks/>
          </p:cNvSpPr>
          <p:nvPr/>
        </p:nvSpPr>
        <p:spPr>
          <a:xfrm>
            <a:off x="10172700" y="6271429"/>
            <a:ext cx="2298192" cy="40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Compartiment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" y="1979295"/>
            <a:ext cx="10649903" cy="1676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659" y="298029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.1.compartimentUL 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54480" y="3886200"/>
            <a:ext cx="18668" cy="179979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5" y="5685992"/>
            <a:ext cx="1807265" cy="502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 smtClean="0"/>
              <a:t>Datele</a:t>
            </a:r>
            <a:r>
              <a:rPr lang="en-US" sz="1400" dirty="0" smtClean="0"/>
              <a:t> </a:t>
            </a:r>
            <a:r>
              <a:rPr lang="en-US" sz="1400" dirty="0" err="1" smtClean="0"/>
              <a:t>clientului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26" idx="0"/>
          </p:cNvCxnSpPr>
          <p:nvPr/>
        </p:nvCxnSpPr>
        <p:spPr>
          <a:xfrm flipH="1">
            <a:off x="5695279" y="3886200"/>
            <a:ext cx="4424071" cy="98452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68680" y="1591056"/>
            <a:ext cx="1371600" cy="22951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11348" y="3005328"/>
            <a:ext cx="0" cy="148437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1915567" y="4534778"/>
            <a:ext cx="1807265" cy="786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Butonul</a:t>
            </a:r>
            <a:r>
              <a:rPr lang="en-US" sz="1400" dirty="0" smtClean="0"/>
              <a:t> care introduce </a:t>
            </a:r>
            <a:r>
              <a:rPr lang="en-US" sz="1400" dirty="0" err="1" smtClean="0"/>
              <a:t>clientul</a:t>
            </a:r>
            <a:r>
              <a:rPr lang="en-US" sz="1400" dirty="0" smtClean="0"/>
              <a:t> in </a:t>
            </a:r>
            <a:r>
              <a:rPr lang="en-US" sz="1400" dirty="0" err="1" smtClean="0"/>
              <a:t>baza</a:t>
            </a:r>
            <a:r>
              <a:rPr lang="en-US" sz="1400" dirty="0" smtClean="0"/>
              <a:t> de date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9433550" y="1581912"/>
            <a:ext cx="1371600" cy="22951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8144645" y="4928033"/>
            <a:ext cx="1807265" cy="90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Atunci</a:t>
            </a:r>
            <a:r>
              <a:rPr lang="en-US" sz="1400" dirty="0" smtClean="0"/>
              <a:t> 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butonul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apasat</a:t>
            </a:r>
            <a:r>
              <a:rPr lang="en-US" sz="1400" dirty="0" smtClean="0"/>
              <a:t> </a:t>
            </a:r>
            <a:r>
              <a:rPr lang="en-US" sz="1400" dirty="0" err="1" smtClean="0"/>
              <a:t>acesta</a:t>
            </a:r>
            <a:r>
              <a:rPr lang="en-US" sz="1400" dirty="0" smtClean="0"/>
              <a:t> se </a:t>
            </a:r>
            <a:r>
              <a:rPr lang="en-US" sz="1400" dirty="0" err="1" smtClean="0"/>
              <a:t>blocheaza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747750" y="3886200"/>
            <a:ext cx="1359610" cy="1041833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4791646" y="4870726"/>
            <a:ext cx="1807265" cy="90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Butoanele</a:t>
            </a:r>
            <a:r>
              <a:rPr lang="en-US" sz="1400" dirty="0" smtClean="0"/>
              <a:t> </a:t>
            </a:r>
            <a:r>
              <a:rPr lang="en-US" sz="1400" dirty="0" err="1" smtClean="0"/>
              <a:t>ce</a:t>
            </a:r>
            <a:r>
              <a:rPr lang="en-US" sz="1400" dirty="0" smtClean="0"/>
              <a:t> </a:t>
            </a:r>
            <a:r>
              <a:rPr lang="en-US" sz="1400" dirty="0" err="1" smtClean="0"/>
              <a:t>specifica</a:t>
            </a:r>
            <a:r>
              <a:rPr lang="en-US" sz="1400" dirty="0" smtClean="0"/>
              <a:t> 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comanda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active </a:t>
            </a:r>
            <a:r>
              <a:rPr lang="en-US" sz="1400" dirty="0" err="1" smtClean="0"/>
              <a:t>sau</a:t>
            </a:r>
            <a:r>
              <a:rPr lang="en-US" sz="1400" dirty="0" smtClean="0"/>
              <a:t> nu.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291" y="4173292"/>
            <a:ext cx="1562496" cy="11264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84" y="5518269"/>
            <a:ext cx="1517303" cy="107652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9" idx="1"/>
          </p:cNvCxnSpPr>
          <p:nvPr/>
        </p:nvCxnSpPr>
        <p:spPr>
          <a:xfrm flipV="1">
            <a:off x="9776450" y="4736518"/>
            <a:ext cx="429841" cy="70921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9776450" y="5445728"/>
            <a:ext cx="475034" cy="61080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979" y="151725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4.2.compartimentUL II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25" y="2577031"/>
            <a:ext cx="10220135" cy="270077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113692" y="1834843"/>
            <a:ext cx="16860" cy="86282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00" y="6019991"/>
            <a:ext cx="3072384" cy="502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Zona in care </a:t>
            </a:r>
            <a:r>
              <a:rPr lang="en-US" sz="1400" dirty="0" err="1" smtClean="0"/>
              <a:t>specificam</a:t>
            </a:r>
            <a:r>
              <a:rPr lang="en-US" sz="1400" dirty="0" smtClean="0"/>
              <a:t> </a:t>
            </a:r>
            <a:r>
              <a:rPr lang="en-US" sz="1400" dirty="0" err="1" smtClean="0"/>
              <a:t>ce</a:t>
            </a:r>
            <a:r>
              <a:rPr lang="en-US" sz="1400" dirty="0" smtClean="0"/>
              <a:t> </a:t>
            </a:r>
            <a:r>
              <a:rPr lang="en-US" sz="1400" dirty="0" err="1" smtClean="0"/>
              <a:t>servicii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articole</a:t>
            </a:r>
            <a:r>
              <a:rPr lang="en-US" sz="1400" dirty="0" smtClean="0"/>
              <a:t>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necesare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80892" y="4688015"/>
            <a:ext cx="0" cy="148437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7924" y="2083255"/>
            <a:ext cx="730092" cy="65855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1118425" y="1114467"/>
            <a:ext cx="3072384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Butonul</a:t>
            </a:r>
            <a:r>
              <a:rPr lang="en-US" sz="1400" dirty="0" smtClean="0"/>
              <a:t> care </a:t>
            </a:r>
            <a:r>
              <a:rPr lang="en-US" sz="1400" dirty="0" err="1" smtClean="0"/>
              <a:t>adauga</a:t>
            </a:r>
            <a:r>
              <a:rPr lang="en-US" sz="1400" dirty="0" smtClean="0"/>
              <a:t> un rand </a:t>
            </a:r>
            <a:r>
              <a:rPr lang="en-US" sz="1400" dirty="0" err="1" smtClean="0"/>
              <a:t>nou</a:t>
            </a:r>
            <a:endParaRPr lang="en-US" sz="14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3803713" y="1422262"/>
            <a:ext cx="3072384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Butonul</a:t>
            </a:r>
            <a:r>
              <a:rPr lang="en-US" sz="1400" dirty="0" smtClean="0"/>
              <a:t> care </a:t>
            </a:r>
            <a:r>
              <a:rPr lang="en-US" sz="1400" dirty="0" err="1" smtClean="0"/>
              <a:t>sterge</a:t>
            </a:r>
            <a:r>
              <a:rPr lang="en-US" sz="1400" dirty="0" smtClean="0"/>
              <a:t> </a:t>
            </a:r>
            <a:r>
              <a:rPr lang="en-US" sz="1400" dirty="0" err="1" smtClean="0"/>
              <a:t>randul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5" y="550545"/>
            <a:ext cx="11432477" cy="72028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03836" y="1057847"/>
            <a:ext cx="0" cy="6246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7" y="1682496"/>
            <a:ext cx="3813023" cy="2239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610" y="1682496"/>
            <a:ext cx="3743160" cy="2239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724" y="1682496"/>
            <a:ext cx="4036980" cy="223958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033676" y="1057846"/>
            <a:ext cx="0" cy="6246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65980" y="1057845"/>
            <a:ext cx="1522572" cy="62465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36" y="5507282"/>
            <a:ext cx="11365967" cy="714005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16200000">
            <a:off x="5607761" y="-1235000"/>
            <a:ext cx="1104519" cy="11899367"/>
          </a:xfrm>
          <a:prstGeom prst="leftBrace">
            <a:avLst>
              <a:gd name="adj1" fmla="val 8333"/>
              <a:gd name="adj2" fmla="val 503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1.AUTENTIFICAREA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1" y="2238703"/>
            <a:ext cx="6867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979" y="151725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4.3.compartimentUL III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5" y="2014728"/>
            <a:ext cx="11517440" cy="6681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801368" y="2459736"/>
            <a:ext cx="18668" cy="179979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749617" y="4339198"/>
            <a:ext cx="3072384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smtClean="0"/>
              <a:t>Suma </a:t>
            </a:r>
            <a:r>
              <a:rPr lang="en-US" sz="1400" dirty="0" err="1" smtClean="0"/>
              <a:t>totala</a:t>
            </a:r>
            <a:r>
              <a:rPr lang="en-US" sz="1400" dirty="0" smtClean="0"/>
              <a:t> a </a:t>
            </a:r>
            <a:r>
              <a:rPr lang="en-US" sz="1400" dirty="0" err="1" smtClean="0"/>
              <a:t>comenzii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03188" y="2171667"/>
            <a:ext cx="525877" cy="99215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5169408" y="3184389"/>
            <a:ext cx="3072384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Caseta</a:t>
            </a:r>
            <a:r>
              <a:rPr lang="en-US" sz="1400" dirty="0" smtClean="0"/>
              <a:t> </a:t>
            </a:r>
            <a:r>
              <a:rPr lang="en-US" sz="1400" dirty="0" err="1" smtClean="0"/>
              <a:t>unde</a:t>
            </a:r>
            <a:r>
              <a:rPr lang="en-US" sz="1400" dirty="0" smtClean="0"/>
              <a:t> se introduce </a:t>
            </a:r>
            <a:r>
              <a:rPr lang="en-US" sz="1400" dirty="0" err="1" smtClean="0"/>
              <a:t>suma</a:t>
            </a:r>
            <a:r>
              <a:rPr lang="en-US" sz="1400" dirty="0" smtClean="0"/>
              <a:t> </a:t>
            </a:r>
            <a:r>
              <a:rPr lang="en-US" sz="1400" dirty="0" err="1" smtClean="0"/>
              <a:t>achitata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261104" y="2646785"/>
            <a:ext cx="3428" cy="254700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3396615" y="5193793"/>
            <a:ext cx="3072384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smtClean="0"/>
              <a:t>Cat </a:t>
            </a:r>
            <a:r>
              <a:rPr lang="en-US" sz="1400" dirty="0" err="1" smtClean="0"/>
              <a:t>mai</a:t>
            </a:r>
            <a:r>
              <a:rPr lang="en-US" sz="1400" dirty="0" smtClean="0"/>
              <a:t> are </a:t>
            </a:r>
            <a:r>
              <a:rPr lang="en-US" sz="1400" dirty="0" err="1" smtClean="0"/>
              <a:t>clientul</a:t>
            </a:r>
            <a:r>
              <a:rPr lang="en-US" sz="1400" dirty="0" smtClean="0"/>
              <a:t> de </a:t>
            </a:r>
            <a:r>
              <a:rPr lang="en-US" sz="1400" dirty="0" err="1" smtClean="0"/>
              <a:t>achitat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058524" y="2646785"/>
            <a:ext cx="14860" cy="71284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9826752" y="3314947"/>
            <a:ext cx="2337816" cy="502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smtClean="0"/>
              <a:t>Ne </a:t>
            </a:r>
            <a:r>
              <a:rPr lang="en-US" sz="1400" dirty="0" err="1" smtClean="0"/>
              <a:t>intoarcem</a:t>
            </a:r>
            <a:r>
              <a:rPr lang="en-US" sz="1400" dirty="0" smtClean="0"/>
              <a:t> la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</a:t>
            </a:r>
            <a:r>
              <a:rPr lang="en-US" sz="1400" dirty="0" err="1" smtClean="0"/>
              <a:t>principala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796528" y="2171667"/>
            <a:ext cx="1332735" cy="267016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140" y="4862398"/>
            <a:ext cx="1628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47" y="294184"/>
            <a:ext cx="2825497" cy="894535"/>
          </a:xfrm>
        </p:spPr>
        <p:txBody>
          <a:bodyPr>
            <a:normAutofit/>
          </a:bodyPr>
          <a:lstStyle/>
          <a:p>
            <a:r>
              <a:rPr lang="en-US" sz="2400" u="sng" dirty="0" err="1" smtClean="0"/>
              <a:t>EXEMPLu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1"/>
          <a:stretch/>
        </p:blipFill>
        <p:spPr>
          <a:xfrm>
            <a:off x="1072325" y="1188719"/>
            <a:ext cx="9955340" cy="5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5.Editare </a:t>
            </a:r>
            <a:r>
              <a:rPr lang="en-US" dirty="0" err="1" smtClean="0"/>
              <a:t>Comanda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9" y="2133696"/>
            <a:ext cx="7723631" cy="328254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8535543" y="2682185"/>
            <a:ext cx="3072384" cy="273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u="sng" dirty="0" err="1" smtClean="0"/>
              <a:t>Pentru</a:t>
            </a:r>
            <a:r>
              <a:rPr lang="en-US" sz="1400" u="sng" dirty="0" smtClean="0"/>
              <a:t> a </a:t>
            </a:r>
            <a:r>
              <a:rPr lang="en-US" sz="1400" u="sng" dirty="0" err="1" smtClean="0"/>
              <a:t>edita</a:t>
            </a:r>
            <a:r>
              <a:rPr lang="en-US" sz="1400" u="sng" dirty="0" smtClean="0"/>
              <a:t> o </a:t>
            </a:r>
            <a:r>
              <a:rPr lang="en-US" sz="1400" u="sng" dirty="0" err="1" smtClean="0"/>
              <a:t>comanda</a:t>
            </a:r>
            <a:r>
              <a:rPr lang="en-US" sz="1400" u="sng" dirty="0" smtClean="0"/>
              <a:t> se </a:t>
            </a:r>
            <a:r>
              <a:rPr lang="en-US" sz="1400" u="sng" dirty="0" err="1" smtClean="0"/>
              <a:t>executa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urmatorii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pasi</a:t>
            </a:r>
            <a:r>
              <a:rPr lang="en-US" sz="1400" u="sng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Se </a:t>
            </a:r>
            <a:r>
              <a:rPr lang="en-US" sz="1400" dirty="0" err="1" smtClean="0"/>
              <a:t>selecteaza</a:t>
            </a:r>
            <a:r>
              <a:rPr lang="en-US" sz="1400" dirty="0" smtClean="0"/>
              <a:t> o </a:t>
            </a:r>
            <a:r>
              <a:rPr lang="en-US" sz="1400" dirty="0" err="1" smtClean="0"/>
              <a:t>comanda</a:t>
            </a:r>
            <a:r>
              <a:rPr lang="en-US" sz="1400" dirty="0" smtClean="0"/>
              <a:t> din </a:t>
            </a:r>
            <a:r>
              <a:rPr lang="en-US" sz="1400" dirty="0" err="1" smtClean="0"/>
              <a:t>tabel</a:t>
            </a:r>
            <a:r>
              <a:rPr lang="en-US" sz="1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Se </a:t>
            </a:r>
            <a:r>
              <a:rPr lang="en-US" sz="1400" dirty="0" err="1" smtClean="0"/>
              <a:t>apasa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butonul</a:t>
            </a:r>
            <a:r>
              <a:rPr lang="en-US" sz="1400" dirty="0" smtClean="0"/>
              <a:t> “SELECTEAZA”.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62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0" y="338329"/>
            <a:ext cx="9293532" cy="489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181" y="5421058"/>
            <a:ext cx="2447925" cy="12096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9561956" y="4734290"/>
            <a:ext cx="1115188" cy="68676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1.1.Logarea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34" y="1220550"/>
            <a:ext cx="2124075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10" r="1"/>
          <a:stretch/>
        </p:blipFill>
        <p:spPr>
          <a:xfrm>
            <a:off x="1141667" y="2529925"/>
            <a:ext cx="6428232" cy="37611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79772" y="1800518"/>
            <a:ext cx="0" cy="72940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840" y="2319612"/>
            <a:ext cx="2606040" cy="14111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 smtClean="0"/>
              <a:t>Daca</a:t>
            </a:r>
            <a:r>
              <a:rPr lang="en-US" sz="1400" dirty="0" smtClean="0"/>
              <a:t> nu </a:t>
            </a:r>
            <a:r>
              <a:rPr lang="en-US" sz="1400" dirty="0" err="1" smtClean="0"/>
              <a:t>exista</a:t>
            </a:r>
            <a:r>
              <a:rPr lang="en-US" sz="1400" dirty="0" smtClean="0"/>
              <a:t> un </a:t>
            </a:r>
            <a:r>
              <a:rPr lang="en-US" sz="1400" dirty="0" err="1" smtClean="0"/>
              <a:t>asemenea</a:t>
            </a:r>
            <a:r>
              <a:rPr lang="en-US" sz="1400" dirty="0" smtClean="0"/>
              <a:t> </a:t>
            </a:r>
            <a:r>
              <a:rPr lang="en-US" sz="1400" dirty="0" err="1" smtClean="0"/>
              <a:t>utilizator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parola</a:t>
            </a:r>
            <a:r>
              <a:rPr lang="en-US" sz="1400" dirty="0" smtClean="0"/>
              <a:t> e </a:t>
            </a:r>
            <a:r>
              <a:rPr lang="en-US" sz="1400" dirty="0" err="1" smtClean="0"/>
              <a:t>gresita</a:t>
            </a:r>
            <a:r>
              <a:rPr lang="en-US" sz="1400" dirty="0" smtClean="0"/>
              <a:t> </a:t>
            </a:r>
            <a:r>
              <a:rPr lang="en-US" sz="1400" dirty="0" err="1" smtClean="0"/>
              <a:t>avem</a:t>
            </a:r>
            <a:r>
              <a:rPr lang="en-US" sz="1400" dirty="0" smtClean="0"/>
              <a:t> </a:t>
            </a:r>
            <a:r>
              <a:rPr lang="en-US" sz="1400" dirty="0" err="1" smtClean="0"/>
              <a:t>urmatorul</a:t>
            </a:r>
            <a:r>
              <a:rPr lang="en-US" sz="1400" dirty="0" smtClean="0"/>
              <a:t> </a:t>
            </a:r>
            <a:r>
              <a:rPr lang="en-US" sz="1400" dirty="0" err="1" smtClean="0"/>
              <a:t>mesaj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55148" y="3223934"/>
            <a:ext cx="0" cy="72940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95" y="4030235"/>
            <a:ext cx="1695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1.2.Inregistrare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79772" y="1800518"/>
            <a:ext cx="0" cy="72940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97" y="1201500"/>
            <a:ext cx="2114550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0" y="2529925"/>
            <a:ext cx="6858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9" y="1603246"/>
            <a:ext cx="8272713" cy="4806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64" y="544917"/>
            <a:ext cx="8610600" cy="598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2.Pagina </a:t>
            </a:r>
            <a:r>
              <a:rPr lang="en-US" dirty="0" err="1" smtClean="0"/>
              <a:t>principala</a:t>
            </a:r>
            <a:endParaRPr lang="en-US" dirty="0"/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>
            <a:off x="8394192" y="1776982"/>
            <a:ext cx="138074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65093" y="3832764"/>
            <a:ext cx="1309843" cy="2133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1270" y="6083618"/>
            <a:ext cx="1401682" cy="628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936" y="1603246"/>
            <a:ext cx="1807265" cy="3474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I </a:t>
            </a:r>
            <a:r>
              <a:rPr lang="en-US" sz="1400" dirty="0" err="1" smtClean="0"/>
              <a:t>compartiment</a:t>
            </a:r>
            <a:endParaRPr lang="en-US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9902952" y="3680364"/>
            <a:ext cx="1807265" cy="3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smtClean="0"/>
              <a:t>II </a:t>
            </a:r>
            <a:r>
              <a:rPr lang="en-US" sz="1400" dirty="0" err="1" smtClean="0"/>
              <a:t>compartiment</a:t>
            </a:r>
            <a:endParaRPr lang="en-US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9936281" y="5909882"/>
            <a:ext cx="1807265" cy="3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smtClean="0"/>
              <a:t>III </a:t>
            </a:r>
            <a:r>
              <a:rPr lang="en-US" sz="1400" dirty="0" err="1" smtClean="0"/>
              <a:t>compartiment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6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659" y="298029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2.1.compartimentUL 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5" y="2418880"/>
            <a:ext cx="10629900" cy="7143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474332" y="2854555"/>
            <a:ext cx="0" cy="72940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23560" y="3089534"/>
            <a:ext cx="9524" cy="127186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575" y="3680319"/>
            <a:ext cx="1807265" cy="502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 smtClean="0"/>
              <a:t>Functia</a:t>
            </a:r>
            <a:r>
              <a:rPr lang="en-US" sz="1400" dirty="0" smtClean="0"/>
              <a:t> </a:t>
            </a:r>
            <a:r>
              <a:rPr lang="en-US" sz="1400" dirty="0" err="1" smtClean="0"/>
              <a:t>operatorului</a:t>
            </a: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 txBox="1">
            <a:spLocks/>
          </p:cNvSpPr>
          <p:nvPr/>
        </p:nvSpPr>
        <p:spPr>
          <a:xfrm>
            <a:off x="5228942" y="4519901"/>
            <a:ext cx="1807265" cy="48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 err="1" smtClean="0"/>
              <a:t>Numele</a:t>
            </a:r>
            <a:r>
              <a:rPr lang="en-US" sz="1400" dirty="0" smtClean="0"/>
              <a:t> </a:t>
            </a:r>
            <a:r>
              <a:rPr lang="en-US" sz="1400" dirty="0" err="1" smtClean="0"/>
              <a:t>operatorului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750676" y="2996060"/>
            <a:ext cx="0" cy="729407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991" y="3902541"/>
            <a:ext cx="857370" cy="80021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0006964" y="2997927"/>
            <a:ext cx="0" cy="2296449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4437" y="5471450"/>
            <a:ext cx="110505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7" y="1127893"/>
            <a:ext cx="10328541" cy="4391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955" y="-150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 2.2.compartimentul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077" y="5814847"/>
            <a:ext cx="2820755" cy="813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comenzi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83080" y="3676572"/>
            <a:ext cx="1444752" cy="203842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9551380" y="2561683"/>
            <a:ext cx="1433612" cy="828378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9777984" y="3390061"/>
            <a:ext cx="2414016" cy="373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Compartimentul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filtrari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930384" y="5217680"/>
            <a:ext cx="128354" cy="81736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7616952" y="6035040"/>
            <a:ext cx="4133088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selectare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care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fereastra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comezii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3125553" y="5571461"/>
            <a:ext cx="1979169" cy="1300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Clientii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umarul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returnarii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comenzii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192" y="122061"/>
            <a:ext cx="7658267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 2.2.1.</a:t>
            </a:r>
            <a:r>
              <a:rPr lang="en-US" sz="3200" dirty="0" smtClean="0"/>
              <a:t>compartimentul cu </a:t>
            </a:r>
            <a:r>
              <a:rPr lang="en-US" sz="3200" dirty="0" smtClean="0"/>
              <a:t>FILTRARI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1" y="1513141"/>
            <a:ext cx="19812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50" y="1513141"/>
            <a:ext cx="7372350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83" y="3153155"/>
            <a:ext cx="1986957" cy="1190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150" y="3281743"/>
            <a:ext cx="741045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83" y="4921567"/>
            <a:ext cx="1986957" cy="1495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575" y="4664392"/>
            <a:ext cx="7429500" cy="1752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412640" y="2004164"/>
            <a:ext cx="1552510" cy="2579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20641" y="3812993"/>
            <a:ext cx="1552510" cy="25796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</p:cNvCxnSpPr>
          <p:nvPr/>
        </p:nvCxnSpPr>
        <p:spPr>
          <a:xfrm flipV="1">
            <a:off x="2412640" y="5634720"/>
            <a:ext cx="1523935" cy="3456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352</Words>
  <Application>Microsoft Office PowerPoint</Application>
  <PresentationFormat>Widescreen</PresentationFormat>
  <Paragraphs>112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Vapor Trail</vt:lpstr>
      <vt:lpstr>Sistem informational  Curatatorie</vt:lpstr>
      <vt:lpstr>CUPRINS</vt:lpstr>
      <vt:lpstr>1.AUTENTIFICAREA</vt:lpstr>
      <vt:lpstr>1.1.Logarea</vt:lpstr>
      <vt:lpstr>1.2.Inregistrare</vt:lpstr>
      <vt:lpstr>2.Pagina principala</vt:lpstr>
      <vt:lpstr>2.1.compartimentUL I</vt:lpstr>
      <vt:lpstr> 2.2.compartimentul II</vt:lpstr>
      <vt:lpstr> 2.2.1.compartimentul cu FILTRARI</vt:lpstr>
      <vt:lpstr>2.3.compartimentUL III</vt:lpstr>
      <vt:lpstr>EXEMPLE</vt:lpstr>
      <vt:lpstr>3.GESTIONAREA</vt:lpstr>
      <vt:lpstr>3.1.SERVICII</vt:lpstr>
      <vt:lpstr>3.1.1.Inregistrarea serviciilor</vt:lpstr>
      <vt:lpstr>3.1.2.Editarea serviciilor</vt:lpstr>
      <vt:lpstr>EXEMPLu</vt:lpstr>
      <vt:lpstr>3.1.3.STERGEREA serviciilor</vt:lpstr>
      <vt:lpstr>3.2.ARTICOLE</vt:lpstr>
      <vt:lpstr>3.2.1.Inregistrarea ARTICOLELOR</vt:lpstr>
      <vt:lpstr>3.2.2.Editarea ARTICOLELOR</vt:lpstr>
      <vt:lpstr>3.2.3.STERGEREA ARTICOLELOR</vt:lpstr>
      <vt:lpstr>3.3.MATERIALE</vt:lpstr>
      <vt:lpstr>3.3.1.Inregistrarea MATERIALELOR</vt:lpstr>
      <vt:lpstr>3.3.2.Editarea MATERIALELOR</vt:lpstr>
      <vt:lpstr>3.3.3.STERGEREA MATERIALULUI</vt:lpstr>
      <vt:lpstr>4.Comanda NOUA</vt:lpstr>
      <vt:lpstr>4.1.compartimentUL I</vt:lpstr>
      <vt:lpstr>4.2.compartimentUL II</vt:lpstr>
      <vt:lpstr>PowerPoint Presentation</vt:lpstr>
      <vt:lpstr>4.3.compartimentUL III</vt:lpstr>
      <vt:lpstr>EXEMPLu</vt:lpstr>
      <vt:lpstr>5.Editare Comanda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2022-08-17T13:21:17Z</dcterms:created>
  <dcterms:modified xsi:type="dcterms:W3CDTF">2022-09-08T15:35:59Z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