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9906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05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028" algn="l" defTabSz="91405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056" algn="l" defTabSz="91405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082" algn="l" defTabSz="91405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107" algn="l" defTabSz="91405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5137" algn="l" defTabSz="91405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2165" algn="l" defTabSz="91405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199192" algn="l" defTabSz="91405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6219" algn="l" defTabSz="91405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8" name="Shape 10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914056" latinLnBrk="0">
      <a:defRPr sz="1200">
        <a:latin typeface="+mj-lt"/>
        <a:ea typeface="+mj-ea"/>
        <a:cs typeface="+mj-cs"/>
        <a:sym typeface="Calibri"/>
      </a:defRPr>
    </a:lvl1pPr>
    <a:lvl2pPr indent="228600" defTabSz="914056" latinLnBrk="0">
      <a:defRPr sz="1200">
        <a:latin typeface="+mj-lt"/>
        <a:ea typeface="+mj-ea"/>
        <a:cs typeface="+mj-cs"/>
        <a:sym typeface="Calibri"/>
      </a:defRPr>
    </a:lvl2pPr>
    <a:lvl3pPr indent="457200" defTabSz="914056" latinLnBrk="0">
      <a:defRPr sz="1200">
        <a:latin typeface="+mj-lt"/>
        <a:ea typeface="+mj-ea"/>
        <a:cs typeface="+mj-cs"/>
        <a:sym typeface="Calibri"/>
      </a:defRPr>
    </a:lvl3pPr>
    <a:lvl4pPr indent="685800" defTabSz="914056" latinLnBrk="0">
      <a:defRPr sz="1200">
        <a:latin typeface="+mj-lt"/>
        <a:ea typeface="+mj-ea"/>
        <a:cs typeface="+mj-cs"/>
        <a:sym typeface="Calibri"/>
      </a:defRPr>
    </a:lvl4pPr>
    <a:lvl5pPr indent="914400" defTabSz="914056" latinLnBrk="0">
      <a:defRPr sz="1200">
        <a:latin typeface="+mj-lt"/>
        <a:ea typeface="+mj-ea"/>
        <a:cs typeface="+mj-cs"/>
        <a:sym typeface="Calibri"/>
      </a:defRPr>
    </a:lvl5pPr>
    <a:lvl6pPr indent="1143000" defTabSz="914056" latinLnBrk="0">
      <a:defRPr sz="1200">
        <a:latin typeface="+mj-lt"/>
        <a:ea typeface="+mj-ea"/>
        <a:cs typeface="+mj-cs"/>
        <a:sym typeface="Calibri"/>
      </a:defRPr>
    </a:lvl6pPr>
    <a:lvl7pPr indent="1371600" defTabSz="914056" latinLnBrk="0">
      <a:defRPr sz="1200">
        <a:latin typeface="+mj-lt"/>
        <a:ea typeface="+mj-ea"/>
        <a:cs typeface="+mj-cs"/>
        <a:sym typeface="Calibri"/>
      </a:defRPr>
    </a:lvl7pPr>
    <a:lvl8pPr indent="1600200" defTabSz="914056" latinLnBrk="0">
      <a:defRPr sz="1200">
        <a:latin typeface="+mj-lt"/>
        <a:ea typeface="+mj-ea"/>
        <a:cs typeface="+mj-cs"/>
        <a:sym typeface="Calibri"/>
      </a:defRPr>
    </a:lvl8pPr>
    <a:lvl9pPr indent="1828800" defTabSz="914056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text"/>
          <p:cNvSpPr txBox="1"/>
          <p:nvPr>
            <p:ph type="title"/>
          </p:nvPr>
        </p:nvSpPr>
        <p:spPr>
          <a:xfrm>
            <a:off x="742950" y="2130439"/>
            <a:ext cx="8420100" cy="147002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13" name="Textebene 1…"/>
          <p:cNvSpPr txBox="1"/>
          <p:nvPr>
            <p:ph type="body" sz="quarter" idx="1"/>
          </p:nvPr>
        </p:nvSpPr>
        <p:spPr>
          <a:xfrm>
            <a:off x="1485900" y="3886201"/>
            <a:ext cx="6934200" cy="175260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700"/>
              </a:spcBef>
              <a:buSzTx/>
              <a:buFontTx/>
              <a:buNone/>
              <a:defRPr sz="3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  <a:lvl2pPr marL="0" indent="457028" algn="ctr">
              <a:spcBef>
                <a:spcPts val="700"/>
              </a:spcBef>
              <a:buSzTx/>
              <a:buFontTx/>
              <a:buNone/>
              <a:defRPr sz="3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2pPr>
            <a:lvl3pPr marL="0" indent="914056" algn="ctr">
              <a:spcBef>
                <a:spcPts val="700"/>
              </a:spcBef>
              <a:buSzTx/>
              <a:buFontTx/>
              <a:buNone/>
              <a:defRPr sz="3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3pPr>
            <a:lvl4pPr marL="0" indent="1371082" algn="ctr">
              <a:spcBef>
                <a:spcPts val="700"/>
              </a:spcBef>
              <a:buSzTx/>
              <a:buFontTx/>
              <a:buNone/>
              <a:defRPr sz="3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4pPr>
            <a:lvl5pPr marL="0" indent="1828107" algn="ctr">
              <a:spcBef>
                <a:spcPts val="700"/>
              </a:spcBef>
              <a:buSzTx/>
              <a:buFontTx/>
              <a:buNone/>
              <a:defRPr sz="3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13647" t="24132" r="70188" b="19620"/>
          <a:stretch>
            <a:fillRect/>
          </a:stretch>
        </p:blipFill>
        <p:spPr>
          <a:xfrm>
            <a:off x="-452697" y="0"/>
            <a:ext cx="10360605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Titel 6"/>
          <p:cNvSpPr txBox="1"/>
          <p:nvPr/>
        </p:nvSpPr>
        <p:spPr>
          <a:xfrm>
            <a:off x="589350" y="2130439"/>
            <a:ext cx="8420101" cy="1470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03" tIns="45703" rIns="45703" bIns="45703" anchor="ctr">
            <a:normAutofit fontScale="100000" lnSpcReduction="0"/>
          </a:bodyPr>
          <a:lstStyle>
            <a:lvl1pPr defTabSz="914400">
              <a:defRPr sz="4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TITEL</a:t>
            </a:r>
          </a:p>
        </p:txBody>
      </p:sp>
      <p:sp>
        <p:nvSpPr>
          <p:cNvPr id="17" name="Gerade Verbindung 8"/>
          <p:cNvSpPr/>
          <p:nvPr/>
        </p:nvSpPr>
        <p:spPr>
          <a:xfrm>
            <a:off x="740537" y="3212975"/>
            <a:ext cx="3198355" cy="1"/>
          </a:xfrm>
          <a:prstGeom prst="line">
            <a:avLst/>
          </a:prstGeom>
          <a:ln w="44450" cap="rnd">
            <a:solidFill>
              <a:srgbClr val="92D050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18" name="Gerade Verbindung 9"/>
          <p:cNvSpPr/>
          <p:nvPr/>
        </p:nvSpPr>
        <p:spPr>
          <a:xfrm>
            <a:off x="740536" y="3356991"/>
            <a:ext cx="2964331" cy="1"/>
          </a:xfrm>
          <a:prstGeom prst="line">
            <a:avLst/>
          </a:prstGeom>
          <a:ln w="44450" cap="rnd">
            <a:solidFill>
              <a:srgbClr val="00B0F0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19" name="Gerade Verbindung 10"/>
          <p:cNvSpPr/>
          <p:nvPr/>
        </p:nvSpPr>
        <p:spPr>
          <a:xfrm>
            <a:off x="740531" y="3501008"/>
            <a:ext cx="2574288" cy="1"/>
          </a:xfrm>
          <a:prstGeom prst="line">
            <a:avLst/>
          </a:prstGeom>
          <a:ln w="44450" cap="rnd">
            <a:solidFill>
              <a:srgbClr val="0070C0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pic>
        <p:nvPicPr>
          <p:cNvPr id="20" name="Grafik 11" descr="Grafik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86793" y="5661262"/>
            <a:ext cx="1653409" cy="9811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eltext"/>
          <p:cNvSpPr txBox="1"/>
          <p:nvPr>
            <p:ph type="title"/>
          </p:nvPr>
        </p:nvSpPr>
        <p:spPr>
          <a:xfrm>
            <a:off x="7181853" y="274649"/>
            <a:ext cx="2228851" cy="585152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100" name="Textebene 1…"/>
          <p:cNvSpPr txBox="1"/>
          <p:nvPr>
            <p:ph type="body" idx="1"/>
          </p:nvPr>
        </p:nvSpPr>
        <p:spPr>
          <a:xfrm>
            <a:off x="495300" y="274649"/>
            <a:ext cx="6521450" cy="5851526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>
                <a:latin typeface="+mj-lt"/>
                <a:ea typeface="+mj-ea"/>
                <a:cs typeface="+mj-cs"/>
                <a:sym typeface="Calibri"/>
              </a:defRPr>
            </a:lvl1pPr>
            <a:lvl2pPr marL="783475" indent="-326447">
              <a:spcBef>
                <a:spcPts val="700"/>
              </a:spcBef>
              <a:defRPr sz="3200">
                <a:latin typeface="+mj-lt"/>
                <a:ea typeface="+mj-ea"/>
                <a:cs typeface="+mj-cs"/>
                <a:sym typeface="Calibri"/>
              </a:defRPr>
            </a:lvl2pPr>
            <a:lvl3pPr marL="1218741" indent="-304687">
              <a:spcBef>
                <a:spcPts val="700"/>
              </a:spcBef>
              <a:defRPr sz="3200">
                <a:latin typeface="+mj-lt"/>
                <a:ea typeface="+mj-ea"/>
                <a:cs typeface="+mj-cs"/>
                <a:sym typeface="Calibri"/>
              </a:defRPr>
            </a:lvl3pPr>
            <a:lvl4pPr marL="1736705" indent="-365625">
              <a:spcBef>
                <a:spcPts val="700"/>
              </a:spcBef>
              <a:defRPr sz="3200">
                <a:latin typeface="+mj-lt"/>
                <a:ea typeface="+mj-ea"/>
                <a:cs typeface="+mj-cs"/>
                <a:sym typeface="Calibri"/>
              </a:defRPr>
            </a:lvl4pPr>
            <a:lvl5pPr marL="2193733" indent="-365625">
              <a:spcBef>
                <a:spcPts val="700"/>
              </a:spcBef>
              <a:defRPr sz="320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0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ebene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8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29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eltext"/>
          <p:cNvSpPr txBox="1"/>
          <p:nvPr>
            <p:ph type="title"/>
          </p:nvPr>
        </p:nvSpPr>
        <p:spPr>
          <a:xfrm>
            <a:off x="495300" y="274638"/>
            <a:ext cx="8915400" cy="1143001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37" name="Textebene 1…"/>
          <p:cNvSpPr txBox="1"/>
          <p:nvPr>
            <p:ph type="body" sz="half" idx="1"/>
          </p:nvPr>
        </p:nvSpPr>
        <p:spPr>
          <a:xfrm>
            <a:off x="495300" y="1600206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  <a:lvl2pPr>
              <a:defRPr>
                <a:latin typeface="+mj-lt"/>
                <a:ea typeface="+mj-ea"/>
                <a:cs typeface="+mj-cs"/>
                <a:sym typeface="Calibri"/>
              </a:defRPr>
            </a:lvl2pPr>
            <a:lvl3pPr>
              <a:defRPr>
                <a:latin typeface="+mj-lt"/>
                <a:ea typeface="+mj-ea"/>
                <a:cs typeface="+mj-cs"/>
                <a:sym typeface="Calibri"/>
              </a:defRPr>
            </a:lvl3pPr>
            <a:lvl4pPr marL="1726549" indent="-355469">
              <a:defRPr>
                <a:latin typeface="+mj-lt"/>
                <a:ea typeface="+mj-ea"/>
                <a:cs typeface="+mj-cs"/>
                <a:sym typeface="Calibri"/>
              </a:defRPr>
            </a:lvl4pPr>
            <a:lvl5pPr marL="2183577" indent="-355469">
              <a:defRPr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eltext"/>
          <p:cNvSpPr txBox="1"/>
          <p:nvPr>
            <p:ph type="title"/>
          </p:nvPr>
        </p:nvSpPr>
        <p:spPr>
          <a:xfrm>
            <a:off x="495300" y="274638"/>
            <a:ext cx="8915400" cy="1143001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46" name="Textebene 1…"/>
          <p:cNvSpPr txBox="1"/>
          <p:nvPr>
            <p:ph type="body" sz="quarter" idx="1"/>
          </p:nvPr>
        </p:nvSpPr>
        <p:spPr>
          <a:xfrm>
            <a:off x="495300" y="1535113"/>
            <a:ext cx="4376871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Calibri"/>
              </a:defRPr>
            </a:lvl1pPr>
            <a:lvl2pPr marL="0" indent="457028">
              <a:spcBef>
                <a:spcPts val="500"/>
              </a:spcBef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Calibri"/>
              </a:defRPr>
            </a:lvl2pPr>
            <a:lvl3pPr marL="0" indent="914056">
              <a:spcBef>
                <a:spcPts val="500"/>
              </a:spcBef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Calibri"/>
              </a:defRPr>
            </a:lvl3pPr>
            <a:lvl4pPr marL="0" indent="1371082">
              <a:spcBef>
                <a:spcPts val="500"/>
              </a:spcBef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Calibri"/>
              </a:defRPr>
            </a:lvl4pPr>
            <a:lvl5pPr marL="0" indent="1828107">
              <a:spcBef>
                <a:spcPts val="500"/>
              </a:spcBef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7" name="Textplatzhalter 4"/>
          <p:cNvSpPr/>
          <p:nvPr>
            <p:ph type="body" sz="quarter" idx="13"/>
          </p:nvPr>
        </p:nvSpPr>
        <p:spPr>
          <a:xfrm>
            <a:off x="5032114" y="1535113"/>
            <a:ext cx="4378592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4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eltext"/>
          <p:cNvSpPr txBox="1"/>
          <p:nvPr>
            <p:ph type="title"/>
          </p:nvPr>
        </p:nvSpPr>
        <p:spPr>
          <a:xfrm>
            <a:off x="495300" y="274638"/>
            <a:ext cx="8915400" cy="1143001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56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eltext"/>
          <p:cNvSpPr txBox="1"/>
          <p:nvPr>
            <p:ph type="title"/>
          </p:nvPr>
        </p:nvSpPr>
        <p:spPr>
          <a:xfrm>
            <a:off x="495300" y="273050"/>
            <a:ext cx="3259007" cy="1162050"/>
          </a:xfrm>
          <a:prstGeom prst="rect">
            <a:avLst/>
          </a:prstGeom>
        </p:spPr>
        <p:txBody>
          <a:bodyPr anchor="b"/>
          <a:lstStyle>
            <a:lvl1pPr>
              <a:defRPr b="1" sz="200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71" name="Textebene 1…"/>
          <p:cNvSpPr txBox="1"/>
          <p:nvPr>
            <p:ph type="body" idx="1"/>
          </p:nvPr>
        </p:nvSpPr>
        <p:spPr>
          <a:xfrm>
            <a:off x="3872976" y="273061"/>
            <a:ext cx="5537730" cy="5853114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>
                <a:latin typeface="+mj-lt"/>
                <a:ea typeface="+mj-ea"/>
                <a:cs typeface="+mj-cs"/>
                <a:sym typeface="Calibri"/>
              </a:defRPr>
            </a:lvl1pPr>
            <a:lvl2pPr marL="783475" indent="-326447">
              <a:spcBef>
                <a:spcPts val="700"/>
              </a:spcBef>
              <a:defRPr sz="3200">
                <a:latin typeface="+mj-lt"/>
                <a:ea typeface="+mj-ea"/>
                <a:cs typeface="+mj-cs"/>
                <a:sym typeface="Calibri"/>
              </a:defRPr>
            </a:lvl2pPr>
            <a:lvl3pPr marL="1218741" indent="-304687">
              <a:spcBef>
                <a:spcPts val="700"/>
              </a:spcBef>
              <a:defRPr sz="3200">
                <a:latin typeface="+mj-lt"/>
                <a:ea typeface="+mj-ea"/>
                <a:cs typeface="+mj-cs"/>
                <a:sym typeface="Calibri"/>
              </a:defRPr>
            </a:lvl3pPr>
            <a:lvl4pPr marL="1736705" indent="-365625">
              <a:spcBef>
                <a:spcPts val="700"/>
              </a:spcBef>
              <a:defRPr sz="3200">
                <a:latin typeface="+mj-lt"/>
                <a:ea typeface="+mj-ea"/>
                <a:cs typeface="+mj-cs"/>
                <a:sym typeface="Calibri"/>
              </a:defRPr>
            </a:lvl4pPr>
            <a:lvl5pPr marL="2193733" indent="-365625">
              <a:spcBef>
                <a:spcPts val="700"/>
              </a:spcBef>
              <a:defRPr sz="320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2" name="Textplatzhalter 3"/>
          <p:cNvSpPr/>
          <p:nvPr>
            <p:ph type="body" sz="half" idx="13"/>
          </p:nvPr>
        </p:nvSpPr>
        <p:spPr>
          <a:xfrm>
            <a:off x="495299" y="1435104"/>
            <a:ext cx="3259008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7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eltext"/>
          <p:cNvSpPr txBox="1"/>
          <p:nvPr>
            <p:ph type="title"/>
          </p:nvPr>
        </p:nvSpPr>
        <p:spPr>
          <a:xfrm>
            <a:off x="1941648" y="4800600"/>
            <a:ext cx="5943601" cy="566738"/>
          </a:xfrm>
          <a:prstGeom prst="rect">
            <a:avLst/>
          </a:prstGeom>
        </p:spPr>
        <p:txBody>
          <a:bodyPr anchor="b"/>
          <a:lstStyle>
            <a:lvl1pPr>
              <a:defRPr b="1" sz="200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81" name="Bildplatzhalter 2"/>
          <p:cNvSpPr/>
          <p:nvPr>
            <p:ph type="pic" sz="half" idx="13"/>
          </p:nvPr>
        </p:nvSpPr>
        <p:spPr>
          <a:xfrm>
            <a:off x="1941648" y="612775"/>
            <a:ext cx="5943601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2" name="Textebene 1…"/>
          <p:cNvSpPr txBox="1"/>
          <p:nvPr>
            <p:ph type="body" sz="quarter" idx="1"/>
          </p:nvPr>
        </p:nvSpPr>
        <p:spPr>
          <a:xfrm>
            <a:off x="1941648" y="5367337"/>
            <a:ext cx="59436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>
                <a:latin typeface="+mj-lt"/>
                <a:ea typeface="+mj-ea"/>
                <a:cs typeface="+mj-cs"/>
                <a:sym typeface="Calibri"/>
              </a:defRPr>
            </a:lvl1pPr>
            <a:lvl2pPr marL="0" indent="457028">
              <a:spcBef>
                <a:spcPts val="300"/>
              </a:spcBef>
              <a:buSzTx/>
              <a:buFontTx/>
              <a:buNone/>
              <a:defRPr sz="1400">
                <a:latin typeface="+mj-lt"/>
                <a:ea typeface="+mj-ea"/>
                <a:cs typeface="+mj-cs"/>
                <a:sym typeface="Calibri"/>
              </a:defRPr>
            </a:lvl2pPr>
            <a:lvl3pPr marL="0" indent="914056">
              <a:spcBef>
                <a:spcPts val="300"/>
              </a:spcBef>
              <a:buSzTx/>
              <a:buFontTx/>
              <a:buNone/>
              <a:defRPr sz="1400">
                <a:latin typeface="+mj-lt"/>
                <a:ea typeface="+mj-ea"/>
                <a:cs typeface="+mj-cs"/>
                <a:sym typeface="Calibri"/>
              </a:defRPr>
            </a:lvl3pPr>
            <a:lvl4pPr marL="0" indent="1371082">
              <a:spcBef>
                <a:spcPts val="300"/>
              </a:spcBef>
              <a:buSzTx/>
              <a:buFontTx/>
              <a:buNone/>
              <a:defRPr sz="1400">
                <a:latin typeface="+mj-lt"/>
                <a:ea typeface="+mj-ea"/>
                <a:cs typeface="+mj-cs"/>
                <a:sym typeface="Calibri"/>
              </a:defRPr>
            </a:lvl4pPr>
            <a:lvl5pPr marL="0" indent="1828107">
              <a:spcBef>
                <a:spcPts val="300"/>
              </a:spcBef>
              <a:buSzTx/>
              <a:buFontTx/>
              <a:buNone/>
              <a:defRPr sz="140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iteltext"/>
          <p:cNvSpPr txBox="1"/>
          <p:nvPr>
            <p:ph type="title"/>
          </p:nvPr>
        </p:nvSpPr>
        <p:spPr>
          <a:xfrm>
            <a:off x="495300" y="274638"/>
            <a:ext cx="8915400" cy="1143001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91" name="Textebene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>
                <a:latin typeface="+mj-lt"/>
                <a:ea typeface="+mj-ea"/>
                <a:cs typeface="+mj-cs"/>
                <a:sym typeface="Calibri"/>
              </a:defRPr>
            </a:lvl1pPr>
            <a:lvl2pPr marL="783475" indent="-326447">
              <a:spcBef>
                <a:spcPts val="700"/>
              </a:spcBef>
              <a:defRPr sz="3200">
                <a:latin typeface="+mj-lt"/>
                <a:ea typeface="+mj-ea"/>
                <a:cs typeface="+mj-cs"/>
                <a:sym typeface="Calibri"/>
              </a:defRPr>
            </a:lvl2pPr>
            <a:lvl3pPr marL="1218741" indent="-304687">
              <a:spcBef>
                <a:spcPts val="700"/>
              </a:spcBef>
              <a:defRPr sz="3200">
                <a:latin typeface="+mj-lt"/>
                <a:ea typeface="+mj-ea"/>
                <a:cs typeface="+mj-cs"/>
                <a:sym typeface="Calibri"/>
              </a:defRPr>
            </a:lvl3pPr>
            <a:lvl4pPr marL="1736705" indent="-365625">
              <a:spcBef>
                <a:spcPts val="700"/>
              </a:spcBef>
              <a:defRPr sz="3200">
                <a:latin typeface="+mj-lt"/>
                <a:ea typeface="+mj-ea"/>
                <a:cs typeface="+mj-cs"/>
                <a:sym typeface="Calibri"/>
              </a:defRPr>
            </a:lvl4pPr>
            <a:lvl5pPr marL="2193733" indent="-365625">
              <a:spcBef>
                <a:spcPts val="700"/>
              </a:spcBef>
              <a:defRPr sz="320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2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bene 1…"/>
          <p:cNvSpPr txBox="1"/>
          <p:nvPr>
            <p:ph type="body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03" tIns="45703" rIns="45703" bIns="45703">
            <a:normAutofit fontScale="100000" lnSpcReduction="0"/>
          </a:bodyPr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3" name="Inhaltsplatzhalter 3" descr="Inhaltsplatzhalt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" y="-27380"/>
            <a:ext cx="9945556" cy="133329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eltext"/>
          <p:cNvSpPr txBox="1"/>
          <p:nvPr>
            <p:ph type="title"/>
          </p:nvPr>
        </p:nvSpPr>
        <p:spPr>
          <a:xfrm>
            <a:off x="116466" y="116632"/>
            <a:ext cx="891540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03" tIns="45703" rIns="45703" bIns="45703" anchor="ctr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5" name="Foliennummer"/>
          <p:cNvSpPr txBox="1"/>
          <p:nvPr>
            <p:ph type="sldNum" sz="quarter" idx="2"/>
          </p:nvPr>
        </p:nvSpPr>
        <p:spPr>
          <a:xfrm>
            <a:off x="9146752" y="6404324"/>
            <a:ext cx="263948" cy="269207"/>
          </a:xfrm>
          <a:prstGeom prst="rect">
            <a:avLst/>
          </a:prstGeom>
          <a:ln w="12700">
            <a:miter lim="400000"/>
          </a:ln>
        </p:spPr>
        <p:txBody>
          <a:bodyPr wrap="none" lIns="45703" tIns="45703" rIns="45703" bIns="45703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ransition xmlns:p14="http://schemas.microsoft.com/office/powerpoint/2010/main" spd="med" advClick="1"/>
  <p:txStyles>
    <p:titleStyle>
      <a:lvl1pPr marL="0" marR="0" indent="0" algn="l" defTabSz="914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Tahoma"/>
          <a:ea typeface="Tahoma"/>
          <a:cs typeface="Tahoma"/>
          <a:sym typeface="Tahoma"/>
        </a:defRPr>
      </a:lvl1pPr>
      <a:lvl2pPr marL="0" marR="0" indent="0" algn="l" defTabSz="914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Tahoma"/>
          <a:ea typeface="Tahoma"/>
          <a:cs typeface="Tahoma"/>
          <a:sym typeface="Tahoma"/>
        </a:defRPr>
      </a:lvl2pPr>
      <a:lvl3pPr marL="0" marR="0" indent="0" algn="l" defTabSz="914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Tahoma"/>
          <a:ea typeface="Tahoma"/>
          <a:cs typeface="Tahoma"/>
          <a:sym typeface="Tahoma"/>
        </a:defRPr>
      </a:lvl3pPr>
      <a:lvl4pPr marL="0" marR="0" indent="0" algn="l" defTabSz="914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Tahoma"/>
          <a:ea typeface="Tahoma"/>
          <a:cs typeface="Tahoma"/>
          <a:sym typeface="Tahoma"/>
        </a:defRPr>
      </a:lvl4pPr>
      <a:lvl5pPr marL="0" marR="0" indent="0" algn="l" defTabSz="914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Tahoma"/>
          <a:ea typeface="Tahoma"/>
          <a:cs typeface="Tahoma"/>
          <a:sym typeface="Tahoma"/>
        </a:defRPr>
      </a:lvl5pPr>
      <a:lvl6pPr marL="0" marR="0" indent="0" algn="l" defTabSz="914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Tahoma"/>
          <a:ea typeface="Tahoma"/>
          <a:cs typeface="Tahoma"/>
          <a:sym typeface="Tahoma"/>
        </a:defRPr>
      </a:lvl6pPr>
      <a:lvl7pPr marL="0" marR="0" indent="0" algn="l" defTabSz="914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Tahoma"/>
          <a:ea typeface="Tahoma"/>
          <a:cs typeface="Tahoma"/>
          <a:sym typeface="Tahoma"/>
        </a:defRPr>
      </a:lvl7pPr>
      <a:lvl8pPr marL="0" marR="0" indent="0" algn="l" defTabSz="914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Tahoma"/>
          <a:ea typeface="Tahoma"/>
          <a:cs typeface="Tahoma"/>
          <a:sym typeface="Tahoma"/>
        </a:defRPr>
      </a:lvl8pPr>
      <a:lvl9pPr marL="0" marR="0" indent="0" algn="l" defTabSz="914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Tahoma"/>
          <a:ea typeface="Tahoma"/>
          <a:cs typeface="Tahoma"/>
          <a:sym typeface="Tahoma"/>
        </a:defRPr>
      </a:lvl9pPr>
    </p:titleStyle>
    <p:bodyStyle>
      <a:lvl1pPr marL="342769" marR="0" indent="-342769" algn="l" defTabSz="914056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1pPr>
      <a:lvl2pPr marL="790276" marR="0" indent="-333248" algn="l" defTabSz="914056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2pPr>
      <a:lvl3pPr marL="1233975" marR="0" indent="-319922" algn="l" defTabSz="914056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3pPr>
      <a:lvl4pPr marL="1691002" marR="0" indent="-319922" algn="l" defTabSz="914056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4pPr>
      <a:lvl5pPr marL="2148030" marR="0" indent="-319922" algn="l" defTabSz="914056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5pPr>
      <a:lvl6pPr marL="2605057" marR="0" indent="-319922" algn="l" defTabSz="914056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6pPr>
      <a:lvl7pPr marL="3062085" marR="0" indent="-319922" algn="l" defTabSz="914056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7pPr>
      <a:lvl8pPr marL="3519112" marR="0" indent="-319922" algn="l" defTabSz="914056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8pPr>
      <a:lvl9pPr marL="3976140" marR="0" indent="-319922" algn="l" defTabSz="914056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9pPr>
    </p:bodyStyle>
    <p:otherStyle>
      <a:lvl1pPr marL="0" marR="0" indent="0" algn="r" defTabSz="914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028" algn="r" defTabSz="914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056" algn="r" defTabSz="914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082" algn="r" defTabSz="914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107" algn="r" defTabSz="914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5137" algn="r" defTabSz="914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2165" algn="r" defTabSz="914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199192" algn="r" defTabSz="914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6219" algn="r" defTabSz="914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13647" t="24132" r="70188" b="19620"/>
          <a:stretch>
            <a:fillRect/>
          </a:stretch>
        </p:blipFill>
        <p:spPr>
          <a:xfrm>
            <a:off x="-821293" y="12700"/>
            <a:ext cx="10360605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Titel 6"/>
          <p:cNvSpPr txBox="1"/>
          <p:nvPr>
            <p:ph type="ctrTitle"/>
          </p:nvPr>
        </p:nvSpPr>
        <p:spPr>
          <a:xfrm>
            <a:off x="589350" y="3429010"/>
            <a:ext cx="8420101" cy="1470026"/>
          </a:xfrm>
          <a:prstGeom prst="rect">
            <a:avLst/>
          </a:prstGeom>
        </p:spPr>
        <p:txBody>
          <a:bodyPr/>
          <a:lstStyle/>
          <a:p>
            <a:pPr algn="l" defTabSz="457028">
              <a:defRPr sz="1350"/>
            </a:pPr>
            <a:r>
              <a:t>Smart Produkt Solutions</a:t>
            </a:r>
            <a:br/>
            <a:r>
              <a:rPr sz="1950"/>
              <a:t>Assignment 5 – </a:t>
            </a:r>
            <a:br>
              <a:rPr sz="1950"/>
            </a:br>
            <a:r>
              <a:rPr sz="1950"/>
              <a:t>Project Management Methods</a:t>
            </a:r>
            <a:br>
              <a:rPr sz="1950"/>
            </a:br>
            <a:r>
              <a:t>SPS bbM, WS 2017/18</a:t>
            </a:r>
            <a:br/>
            <a:br/>
          </a:p>
        </p:txBody>
      </p:sp>
      <p:sp>
        <p:nvSpPr>
          <p:cNvPr id="112" name="Gerade Verbindung 11"/>
          <p:cNvSpPr/>
          <p:nvPr/>
        </p:nvSpPr>
        <p:spPr>
          <a:xfrm>
            <a:off x="740537" y="4837408"/>
            <a:ext cx="3198355" cy="1"/>
          </a:xfrm>
          <a:prstGeom prst="line">
            <a:avLst/>
          </a:prstGeom>
          <a:ln w="44450" cap="rnd">
            <a:solidFill>
              <a:srgbClr val="92D050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113" name="Gerade Verbindung 13"/>
          <p:cNvSpPr/>
          <p:nvPr/>
        </p:nvSpPr>
        <p:spPr>
          <a:xfrm>
            <a:off x="740536" y="4981425"/>
            <a:ext cx="2964331" cy="1"/>
          </a:xfrm>
          <a:prstGeom prst="line">
            <a:avLst/>
          </a:prstGeom>
          <a:ln w="44450" cap="rnd">
            <a:solidFill>
              <a:srgbClr val="00B0F0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114" name="Gerade Verbindung 15"/>
          <p:cNvSpPr/>
          <p:nvPr/>
        </p:nvSpPr>
        <p:spPr>
          <a:xfrm>
            <a:off x="740531" y="5125441"/>
            <a:ext cx="2574288" cy="1"/>
          </a:xfrm>
          <a:prstGeom prst="line">
            <a:avLst/>
          </a:prstGeom>
          <a:ln w="44450" cap="rnd">
            <a:solidFill>
              <a:srgbClr val="0070C0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pic>
        <p:nvPicPr>
          <p:cNvPr id="115" name="Grafik 16" descr="Grafik 1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86793" y="5661262"/>
            <a:ext cx="1653409" cy="9811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Fußzeilenplatzhalter 4"/>
          <p:cNvSpPr txBox="1"/>
          <p:nvPr/>
        </p:nvSpPr>
        <p:spPr>
          <a:xfrm>
            <a:off x="1712640" y="6404325"/>
            <a:ext cx="4808810" cy="269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03" tIns="45703" rIns="45703" bIns="45703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Project Management Methods - "Mars Expedition"</a:t>
            </a:r>
          </a:p>
        </p:txBody>
      </p:sp>
      <p:sp>
        <p:nvSpPr>
          <p:cNvPr id="173" name="Inhaltsplatzhalter 1"/>
          <p:cNvSpPr txBox="1"/>
          <p:nvPr>
            <p:ph type="body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Traditional </a:t>
            </a:r>
            <a:r>
              <a:t>project</a:t>
            </a:r>
            <a:r>
              <a:t> management:</a:t>
            </a:r>
          </a:p>
          <a:p>
            <a:pPr marL="0" indent="0">
              <a:buSzTx/>
              <a:buNone/>
            </a:pPr>
            <a:r>
              <a:t>	</a:t>
            </a:r>
            <a:r>
              <a:rPr sz="2400" u="sng"/>
              <a:t>What‘s the overall plan and conditions - in our Project?</a:t>
            </a:r>
          </a:p>
        </p:txBody>
      </p:sp>
      <p:sp>
        <p:nvSpPr>
          <p:cNvPr id="174" name="Titel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Traditional vs. Agil Methods</a:t>
            </a:r>
          </a:p>
        </p:txBody>
      </p:sp>
      <p:sp>
        <p:nvSpPr>
          <p:cNvPr id="175" name="Datumsplatzhalter 3"/>
          <p:cNvSpPr txBox="1"/>
          <p:nvPr/>
        </p:nvSpPr>
        <p:spPr>
          <a:xfrm>
            <a:off x="495300" y="6404325"/>
            <a:ext cx="1001317" cy="269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03" tIns="45703" rIns="45703" bIns="45703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22.01.2018</a:t>
            </a:r>
          </a:p>
        </p:txBody>
      </p:sp>
      <p:sp>
        <p:nvSpPr>
          <p:cNvPr id="176" name="Foliennummernplatzhalter 5"/>
          <p:cNvSpPr txBox="1"/>
          <p:nvPr>
            <p:ph type="sldNum" sz="quarter" idx="2"/>
          </p:nvPr>
        </p:nvSpPr>
        <p:spPr>
          <a:xfrm>
            <a:off x="9146752" y="6404325"/>
            <a:ext cx="263949" cy="2692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79" name="Rechteck: abgerundete Ecken 8"/>
          <p:cNvGrpSpPr/>
          <p:nvPr/>
        </p:nvGrpSpPr>
        <p:grpSpPr>
          <a:xfrm>
            <a:off x="559395" y="3627566"/>
            <a:ext cx="1944762" cy="648073"/>
            <a:chOff x="0" y="0"/>
            <a:chExt cx="1944761" cy="648072"/>
          </a:xfrm>
        </p:grpSpPr>
        <p:sp>
          <p:nvSpPr>
            <p:cNvPr id="177" name="Abgerundetes Rechteck"/>
            <p:cNvSpPr/>
            <p:nvPr/>
          </p:nvSpPr>
          <p:spPr>
            <a:xfrm>
              <a:off x="0" y="0"/>
              <a:ext cx="1944762" cy="648073"/>
            </a:xfrm>
            <a:prstGeom prst="roundRect">
              <a:avLst>
                <a:gd name="adj" fmla="val 16667"/>
              </a:avLst>
            </a:prstGeom>
            <a:noFill/>
            <a:ln w="25400" cap="flat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8" name="Initiation"/>
            <p:cNvSpPr txBox="1"/>
            <p:nvPr/>
          </p:nvSpPr>
          <p:spPr>
            <a:xfrm>
              <a:off x="31635" y="144966"/>
              <a:ext cx="188149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Initiation</a:t>
              </a:r>
            </a:p>
          </p:txBody>
        </p:sp>
      </p:grpSp>
      <p:grpSp>
        <p:nvGrpSpPr>
          <p:cNvPr id="182" name="Rechteck: abgerundete Ecken 9"/>
          <p:cNvGrpSpPr/>
          <p:nvPr/>
        </p:nvGrpSpPr>
        <p:grpSpPr>
          <a:xfrm>
            <a:off x="2267798" y="4767212"/>
            <a:ext cx="1944763" cy="648073"/>
            <a:chOff x="0" y="0"/>
            <a:chExt cx="1944761" cy="648072"/>
          </a:xfrm>
        </p:grpSpPr>
        <p:sp>
          <p:nvSpPr>
            <p:cNvPr id="180" name="Abgerundetes Rechteck"/>
            <p:cNvSpPr/>
            <p:nvPr/>
          </p:nvSpPr>
          <p:spPr>
            <a:xfrm>
              <a:off x="0" y="0"/>
              <a:ext cx="1944762" cy="648073"/>
            </a:xfrm>
            <a:prstGeom prst="roundRect">
              <a:avLst>
                <a:gd name="adj" fmla="val 16667"/>
              </a:avLst>
            </a:prstGeom>
            <a:noFill/>
            <a:ln w="25400" cap="flat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81" name="Planning"/>
            <p:cNvSpPr txBox="1"/>
            <p:nvPr/>
          </p:nvSpPr>
          <p:spPr>
            <a:xfrm>
              <a:off x="31635" y="144966"/>
              <a:ext cx="188149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Planning</a:t>
              </a:r>
            </a:p>
          </p:txBody>
        </p:sp>
      </p:grpSp>
      <p:grpSp>
        <p:nvGrpSpPr>
          <p:cNvPr id="185" name="Rechteck: abgerundete Ecken 10"/>
          <p:cNvGrpSpPr/>
          <p:nvPr/>
        </p:nvGrpSpPr>
        <p:grpSpPr>
          <a:xfrm>
            <a:off x="3980619" y="3627566"/>
            <a:ext cx="1944762" cy="648073"/>
            <a:chOff x="0" y="0"/>
            <a:chExt cx="1944761" cy="648072"/>
          </a:xfrm>
        </p:grpSpPr>
        <p:sp>
          <p:nvSpPr>
            <p:cNvPr id="183" name="Abgerundetes Rechteck"/>
            <p:cNvSpPr/>
            <p:nvPr/>
          </p:nvSpPr>
          <p:spPr>
            <a:xfrm>
              <a:off x="0" y="0"/>
              <a:ext cx="1944762" cy="64807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84" name="Execution"/>
            <p:cNvSpPr txBox="1"/>
            <p:nvPr/>
          </p:nvSpPr>
          <p:spPr>
            <a:xfrm>
              <a:off x="31635" y="144966"/>
              <a:ext cx="188149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Execution</a:t>
              </a:r>
            </a:p>
          </p:txBody>
        </p:sp>
      </p:grpSp>
      <p:grpSp>
        <p:nvGrpSpPr>
          <p:cNvPr id="188" name="Rechteck: abgerundete Ecken 11"/>
          <p:cNvGrpSpPr/>
          <p:nvPr/>
        </p:nvGrpSpPr>
        <p:grpSpPr>
          <a:xfrm>
            <a:off x="5693438" y="4767212"/>
            <a:ext cx="1944763" cy="648073"/>
            <a:chOff x="0" y="0"/>
            <a:chExt cx="1944761" cy="648072"/>
          </a:xfrm>
        </p:grpSpPr>
        <p:sp>
          <p:nvSpPr>
            <p:cNvPr id="186" name="Abgerundetes Rechteck"/>
            <p:cNvSpPr/>
            <p:nvPr/>
          </p:nvSpPr>
          <p:spPr>
            <a:xfrm>
              <a:off x="0" y="0"/>
              <a:ext cx="1944762" cy="648073"/>
            </a:xfrm>
            <a:prstGeom prst="roundRect">
              <a:avLst>
                <a:gd name="adj" fmla="val 16667"/>
              </a:avLst>
            </a:prstGeom>
            <a:noFill/>
            <a:ln w="25400" cap="flat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7" name="Monitoring &amp; Control"/>
            <p:cNvSpPr txBox="1"/>
            <p:nvPr/>
          </p:nvSpPr>
          <p:spPr>
            <a:xfrm>
              <a:off x="31635" y="11616"/>
              <a:ext cx="1881491" cy="624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Monitoring &amp; Control</a:t>
              </a:r>
            </a:p>
          </p:txBody>
        </p:sp>
      </p:grpSp>
      <p:grpSp>
        <p:nvGrpSpPr>
          <p:cNvPr id="191" name="Rechteck: abgerundete Ecken 12"/>
          <p:cNvGrpSpPr/>
          <p:nvPr/>
        </p:nvGrpSpPr>
        <p:grpSpPr>
          <a:xfrm>
            <a:off x="7401842" y="3627566"/>
            <a:ext cx="1944763" cy="648073"/>
            <a:chOff x="0" y="0"/>
            <a:chExt cx="1944761" cy="648072"/>
          </a:xfrm>
        </p:grpSpPr>
        <p:sp>
          <p:nvSpPr>
            <p:cNvPr id="189" name="Abgerundetes Rechteck"/>
            <p:cNvSpPr/>
            <p:nvPr/>
          </p:nvSpPr>
          <p:spPr>
            <a:xfrm>
              <a:off x="0" y="0"/>
              <a:ext cx="1944762" cy="648073"/>
            </a:xfrm>
            <a:prstGeom prst="roundRect">
              <a:avLst>
                <a:gd name="adj" fmla="val 16667"/>
              </a:avLst>
            </a:prstGeom>
            <a:noFill/>
            <a:ln w="25400" cap="flat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0" name="Closing"/>
            <p:cNvSpPr txBox="1"/>
            <p:nvPr/>
          </p:nvSpPr>
          <p:spPr>
            <a:xfrm>
              <a:off x="31635" y="144966"/>
              <a:ext cx="188149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Closing</a:t>
              </a:r>
            </a:p>
          </p:txBody>
        </p:sp>
      </p:grpSp>
      <p:sp>
        <p:nvSpPr>
          <p:cNvPr id="211" name="Verbinder: gewinkelt 14"/>
          <p:cNvSpPr/>
          <p:nvPr/>
        </p:nvSpPr>
        <p:spPr>
          <a:xfrm>
            <a:off x="1531620" y="4287520"/>
            <a:ext cx="1708150" cy="4660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1771"/>
                </a:lnTo>
                <a:lnTo>
                  <a:pt x="10792" y="11771"/>
                </a:lnTo>
                <a:lnTo>
                  <a:pt x="10792" y="9829"/>
                </a:lnTo>
                <a:lnTo>
                  <a:pt x="21600" y="9829"/>
                </a:lnTo>
                <a:lnTo>
                  <a:pt x="21600" y="21600"/>
                </a:ln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12" name="Verbinder: gewinkelt 16"/>
          <p:cNvSpPr/>
          <p:nvPr/>
        </p:nvSpPr>
        <p:spPr>
          <a:xfrm>
            <a:off x="3239770" y="4287520"/>
            <a:ext cx="1713230" cy="4660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9829"/>
                </a:lnTo>
                <a:lnTo>
                  <a:pt x="10792" y="9829"/>
                </a:lnTo>
                <a:lnTo>
                  <a:pt x="10792" y="11771"/>
                </a:lnTo>
                <a:lnTo>
                  <a:pt x="21600" y="11771"/>
                </a:lnTo>
                <a:lnTo>
                  <a:pt x="21600" y="0"/>
                </a:ln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13" name="Verbinder: gewinkelt 19"/>
          <p:cNvSpPr/>
          <p:nvPr/>
        </p:nvSpPr>
        <p:spPr>
          <a:xfrm>
            <a:off x="4953000" y="4287520"/>
            <a:ext cx="1711961" cy="4660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1771"/>
                </a:lnTo>
                <a:lnTo>
                  <a:pt x="10800" y="11771"/>
                </a:lnTo>
                <a:lnTo>
                  <a:pt x="10800" y="9829"/>
                </a:lnTo>
                <a:lnTo>
                  <a:pt x="21600" y="9829"/>
                </a:lnTo>
                <a:lnTo>
                  <a:pt x="21600" y="21600"/>
                </a:ln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14" name="Verbinder: gewinkelt 22"/>
          <p:cNvSpPr/>
          <p:nvPr/>
        </p:nvSpPr>
        <p:spPr>
          <a:xfrm>
            <a:off x="6664960" y="4287520"/>
            <a:ext cx="1708151" cy="4660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9829"/>
                </a:lnTo>
                <a:lnTo>
                  <a:pt x="10808" y="9829"/>
                </a:lnTo>
                <a:lnTo>
                  <a:pt x="10808" y="11771"/>
                </a:lnTo>
                <a:lnTo>
                  <a:pt x="21600" y="11771"/>
                </a:lnTo>
                <a:lnTo>
                  <a:pt x="21600" y="0"/>
                </a:ln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198" name="Sprechblase: rechteckig 46"/>
          <p:cNvGrpSpPr/>
          <p:nvPr/>
        </p:nvGrpSpPr>
        <p:grpSpPr>
          <a:xfrm>
            <a:off x="1058100" y="2698380"/>
            <a:ext cx="2310725" cy="951093"/>
            <a:chOff x="0" y="0"/>
            <a:chExt cx="2310724" cy="951092"/>
          </a:xfrm>
        </p:grpSpPr>
        <p:sp>
          <p:nvSpPr>
            <p:cNvPr id="196" name="Form"/>
            <p:cNvSpPr/>
            <p:nvPr/>
          </p:nvSpPr>
          <p:spPr>
            <a:xfrm>
              <a:off x="0" y="0"/>
              <a:ext cx="2310725" cy="9510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9200"/>
                  </a:lnTo>
                  <a:lnTo>
                    <a:pt x="9000" y="19200"/>
                  </a:lnTo>
                  <a:lnTo>
                    <a:pt x="6300" y="21600"/>
                  </a:lnTo>
                  <a:lnTo>
                    <a:pt x="3600" y="19200"/>
                  </a:lnTo>
                  <a:lnTo>
                    <a:pt x="0" y="19200"/>
                  </a:lnTo>
                  <a:lnTo>
                    <a:pt x="0" y="1120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600"/>
              </a:pPr>
            </a:p>
          </p:txBody>
        </p:sp>
        <p:sp>
          <p:nvSpPr>
            <p:cNvPr id="197" name="Specificationlist…"/>
            <p:cNvSpPr txBox="1"/>
            <p:nvPr/>
          </p:nvSpPr>
          <p:spPr>
            <a:xfrm>
              <a:off x="0" y="15037"/>
              <a:ext cx="2310725" cy="815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marL="285750" indent="-285750">
                <a:buSzPct val="100000"/>
                <a:buFont typeface="Arial"/>
                <a:buChar char="•"/>
                <a:defRPr sz="1600"/>
              </a:pPr>
              <a:r>
                <a:t>Specificationlist</a:t>
              </a:r>
            </a:p>
            <a:p>
              <a:pPr marL="285750" indent="-285750">
                <a:buSzPct val="100000"/>
                <a:buFont typeface="Arial"/>
                <a:buChar char="•"/>
                <a:defRPr sz="1600"/>
              </a:pPr>
              <a:r>
                <a:t>Riskanalyses</a:t>
              </a:r>
            </a:p>
            <a:p>
              <a:pPr marL="285750" indent="-285750">
                <a:buSzPct val="100000"/>
                <a:buFont typeface="Arial"/>
                <a:buChar char="•"/>
                <a:defRPr sz="1600"/>
              </a:pPr>
              <a:r>
                <a:t>Define goal</a:t>
              </a:r>
            </a:p>
          </p:txBody>
        </p:sp>
      </p:grpSp>
      <p:grpSp>
        <p:nvGrpSpPr>
          <p:cNvPr id="201" name="Sprechblase: rechteckig 48"/>
          <p:cNvGrpSpPr/>
          <p:nvPr/>
        </p:nvGrpSpPr>
        <p:grpSpPr>
          <a:xfrm>
            <a:off x="1892780" y="5351902"/>
            <a:ext cx="2694801" cy="910616"/>
            <a:chOff x="0" y="0"/>
            <a:chExt cx="2694800" cy="910614"/>
          </a:xfrm>
        </p:grpSpPr>
        <p:sp>
          <p:nvSpPr>
            <p:cNvPr id="199" name="Form"/>
            <p:cNvSpPr/>
            <p:nvPr/>
          </p:nvSpPr>
          <p:spPr>
            <a:xfrm>
              <a:off x="0" y="0"/>
              <a:ext cx="2694801" cy="899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561"/>
                  </a:moveTo>
                  <a:lnTo>
                    <a:pt x="3600" y="2561"/>
                  </a:lnTo>
                  <a:lnTo>
                    <a:pt x="6300" y="0"/>
                  </a:lnTo>
                  <a:lnTo>
                    <a:pt x="9000" y="2561"/>
                  </a:lnTo>
                  <a:lnTo>
                    <a:pt x="21600" y="2561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734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600"/>
              </a:pPr>
            </a:p>
          </p:txBody>
        </p:sp>
        <p:sp>
          <p:nvSpPr>
            <p:cNvPr id="200" name="Milestoneplan…"/>
            <p:cNvSpPr txBox="1"/>
            <p:nvPr/>
          </p:nvSpPr>
          <p:spPr>
            <a:xfrm>
              <a:off x="0" y="95274"/>
              <a:ext cx="2694801" cy="815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marL="285750" indent="-285750">
                <a:buSzPct val="100000"/>
                <a:buFont typeface="Arial"/>
                <a:buChar char="•"/>
                <a:defRPr sz="1600"/>
              </a:pPr>
              <a:r>
                <a:t>Milestoneplan</a:t>
              </a:r>
            </a:p>
            <a:p>
              <a:pPr marL="285750" indent="-285750">
                <a:buSzPct val="100000"/>
                <a:buFont typeface="Arial"/>
                <a:buChar char="•"/>
                <a:defRPr sz="1600"/>
              </a:pPr>
              <a:r>
                <a:t>Determining resources</a:t>
              </a:r>
            </a:p>
            <a:p>
              <a:pPr marL="285750" indent="-285750">
                <a:buSzPct val="100000"/>
                <a:buFont typeface="Arial"/>
                <a:buChar char="•"/>
                <a:defRPr sz="1600"/>
              </a:pPr>
              <a:r>
                <a:t>Define Workpackages</a:t>
              </a:r>
            </a:p>
          </p:txBody>
        </p:sp>
      </p:grpSp>
      <p:grpSp>
        <p:nvGrpSpPr>
          <p:cNvPr id="204" name="Sprechblase: rechteckig 49"/>
          <p:cNvGrpSpPr/>
          <p:nvPr/>
        </p:nvGrpSpPr>
        <p:grpSpPr>
          <a:xfrm>
            <a:off x="3872879" y="2708919"/>
            <a:ext cx="2524225" cy="960912"/>
            <a:chOff x="0" y="0"/>
            <a:chExt cx="2524224" cy="960911"/>
          </a:xfrm>
        </p:grpSpPr>
        <p:sp>
          <p:nvSpPr>
            <p:cNvPr id="202" name="Form"/>
            <p:cNvSpPr/>
            <p:nvPr/>
          </p:nvSpPr>
          <p:spPr>
            <a:xfrm>
              <a:off x="0" y="0"/>
              <a:ext cx="2524225" cy="960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9200"/>
                  </a:lnTo>
                  <a:lnTo>
                    <a:pt x="9000" y="19200"/>
                  </a:lnTo>
                  <a:lnTo>
                    <a:pt x="6300" y="21600"/>
                  </a:lnTo>
                  <a:lnTo>
                    <a:pt x="3600" y="19200"/>
                  </a:lnTo>
                  <a:lnTo>
                    <a:pt x="0" y="19200"/>
                  </a:lnTo>
                  <a:lnTo>
                    <a:pt x="0" y="1120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600"/>
              </a:pPr>
            </a:p>
          </p:txBody>
        </p:sp>
        <p:sp>
          <p:nvSpPr>
            <p:cNvPr id="203" name="Work off Workpackages…"/>
            <p:cNvSpPr txBox="1"/>
            <p:nvPr/>
          </p:nvSpPr>
          <p:spPr>
            <a:xfrm>
              <a:off x="0" y="140051"/>
              <a:ext cx="2524225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marL="285750" indent="-285750">
                <a:buSzPct val="100000"/>
                <a:buFont typeface="Arial"/>
                <a:buChar char="•"/>
                <a:defRPr sz="1600"/>
              </a:pPr>
              <a:r>
                <a:t>Work off Workpackages</a:t>
              </a:r>
            </a:p>
            <a:p>
              <a:pPr marL="285750" indent="-285750">
                <a:buSzPct val="100000"/>
                <a:buFont typeface="Arial"/>
                <a:buChar char="•"/>
                <a:defRPr sz="1600"/>
              </a:pPr>
              <a:r>
                <a:t>Document the progress</a:t>
              </a:r>
            </a:p>
          </p:txBody>
        </p:sp>
      </p:grpSp>
      <p:grpSp>
        <p:nvGrpSpPr>
          <p:cNvPr id="207" name="Sprechblase: rechteckig 50"/>
          <p:cNvGrpSpPr/>
          <p:nvPr/>
        </p:nvGrpSpPr>
        <p:grpSpPr>
          <a:xfrm>
            <a:off x="5328599" y="5378544"/>
            <a:ext cx="3039163" cy="735245"/>
            <a:chOff x="0" y="0"/>
            <a:chExt cx="3039161" cy="735244"/>
          </a:xfrm>
        </p:grpSpPr>
        <p:sp>
          <p:nvSpPr>
            <p:cNvPr id="205" name="Form"/>
            <p:cNvSpPr/>
            <p:nvPr/>
          </p:nvSpPr>
          <p:spPr>
            <a:xfrm>
              <a:off x="0" y="0"/>
              <a:ext cx="3039162" cy="7352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561"/>
                  </a:moveTo>
                  <a:lnTo>
                    <a:pt x="3600" y="2561"/>
                  </a:lnTo>
                  <a:lnTo>
                    <a:pt x="6188" y="0"/>
                  </a:lnTo>
                  <a:lnTo>
                    <a:pt x="9000" y="2561"/>
                  </a:lnTo>
                  <a:lnTo>
                    <a:pt x="21600" y="2561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734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600"/>
              </a:pPr>
            </a:p>
          </p:txBody>
        </p:sp>
        <p:sp>
          <p:nvSpPr>
            <p:cNvPr id="206" name="Control scope, progress, cost…"/>
            <p:cNvSpPr txBox="1"/>
            <p:nvPr/>
          </p:nvSpPr>
          <p:spPr>
            <a:xfrm>
              <a:off x="0" y="124187"/>
              <a:ext cx="3039162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marL="285750" indent="-285750">
                <a:buSzPct val="100000"/>
                <a:buFont typeface="Arial"/>
                <a:buChar char="•"/>
                <a:defRPr sz="1600"/>
              </a:pPr>
              <a:r>
                <a:t>Control </a:t>
              </a:r>
              <a:r>
                <a:rPr>
                  <a:solidFill>
                    <a:srgbClr val="FF0000"/>
                  </a:solidFill>
                </a:rPr>
                <a:t>scope, progress, cost</a:t>
              </a:r>
              <a:endParaRPr>
                <a:solidFill>
                  <a:srgbClr val="FF0000"/>
                </a:solidFill>
              </a:endParaRPr>
            </a:p>
            <a:p>
              <a:pPr marL="285750" indent="-285750">
                <a:buSzPct val="100000"/>
                <a:buFont typeface="Arial"/>
                <a:buChar char="•"/>
                <a:defRPr sz="1600"/>
              </a:pPr>
              <a:r>
                <a:t>Readjust the projectplanning</a:t>
              </a:r>
            </a:p>
          </p:txBody>
        </p:sp>
      </p:grpSp>
      <p:grpSp>
        <p:nvGrpSpPr>
          <p:cNvPr id="210" name="Sprechblase: rechteckig 51"/>
          <p:cNvGrpSpPr/>
          <p:nvPr/>
        </p:nvGrpSpPr>
        <p:grpSpPr>
          <a:xfrm>
            <a:off x="7207956" y="2598037"/>
            <a:ext cx="2425564" cy="1056641"/>
            <a:chOff x="0" y="0"/>
            <a:chExt cx="2425562" cy="1056639"/>
          </a:xfrm>
        </p:grpSpPr>
        <p:sp>
          <p:nvSpPr>
            <p:cNvPr id="208" name="Form"/>
            <p:cNvSpPr/>
            <p:nvPr/>
          </p:nvSpPr>
          <p:spPr>
            <a:xfrm>
              <a:off x="0" y="110882"/>
              <a:ext cx="2425563" cy="9392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9200"/>
                  </a:lnTo>
                  <a:lnTo>
                    <a:pt x="9000" y="19200"/>
                  </a:lnTo>
                  <a:lnTo>
                    <a:pt x="6300" y="21600"/>
                  </a:lnTo>
                  <a:lnTo>
                    <a:pt x="3600" y="19200"/>
                  </a:lnTo>
                  <a:lnTo>
                    <a:pt x="0" y="19200"/>
                  </a:lnTo>
                  <a:lnTo>
                    <a:pt x="0" y="1120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600"/>
              </a:pPr>
            </a:p>
          </p:txBody>
        </p:sp>
        <p:sp>
          <p:nvSpPr>
            <p:cNvPr id="209" name="Work off Workpackages…"/>
            <p:cNvSpPr txBox="1"/>
            <p:nvPr/>
          </p:nvSpPr>
          <p:spPr>
            <a:xfrm>
              <a:off x="0" y="-1"/>
              <a:ext cx="2425563" cy="1056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marL="285750" indent="-285750">
                <a:buSzPct val="100000"/>
                <a:buFont typeface="Arial"/>
                <a:buChar char="•"/>
                <a:defRPr sz="1600"/>
              </a:pPr>
              <a:r>
                <a:t>Work off Workpackages</a:t>
              </a:r>
            </a:p>
            <a:p>
              <a:pPr marL="285750" indent="-285750">
                <a:buSzPct val="100000"/>
                <a:buFont typeface="Arial"/>
                <a:buChar char="•"/>
                <a:defRPr sz="1600"/>
              </a:pPr>
              <a:r>
                <a:t>Document the progress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9" grpId="1"/>
      <p:bldP build="whole" bldLvl="1" animBg="1" rev="0" advAuto="0" spid="213" grpId="9"/>
      <p:bldP build="whole" bldLvl="1" animBg="1" rev="0" advAuto="0" spid="214" grpId="12"/>
      <p:bldP build="whole" bldLvl="1" animBg="1" rev="0" advAuto="0" spid="211" grpId="3"/>
      <p:bldP build="whole" bldLvl="1" animBg="1" rev="0" advAuto="0" spid="191" grpId="13"/>
      <p:bldP build="whole" bldLvl="1" animBg="1" rev="0" advAuto="0" spid="207" grpId="11"/>
      <p:bldP build="whole" bldLvl="1" animBg="1" rev="0" advAuto="0" spid="212" grpId="6"/>
      <p:bldP build="whole" bldLvl="1" animBg="1" rev="0" advAuto="0" spid="204" grpId="8"/>
      <p:bldP build="whole" bldLvl="1" animBg="1" rev="0" advAuto="0" spid="188" grpId="10"/>
      <p:bldP build="whole" bldLvl="1" animBg="1" rev="0" advAuto="0" spid="201" grpId="5"/>
      <p:bldP build="whole" bldLvl="1" animBg="1" rev="0" advAuto="0" spid="210" grpId="14"/>
      <p:bldP build="whole" bldLvl="1" animBg="1" rev="0" advAuto="0" spid="182" grpId="4"/>
      <p:bldP build="whole" bldLvl="1" animBg="1" rev="0" advAuto="0" spid="185" grpId="7"/>
      <p:bldP build="whole" bldLvl="1" animBg="1" rev="0" advAuto="0" spid="198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Fußzeilenplatzhalter 4"/>
          <p:cNvSpPr txBox="1"/>
          <p:nvPr/>
        </p:nvSpPr>
        <p:spPr>
          <a:xfrm>
            <a:off x="1712640" y="6404325"/>
            <a:ext cx="4808810" cy="269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03" tIns="45703" rIns="45703" bIns="45703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Project Management Methods - "Mars Expedition"</a:t>
            </a:r>
          </a:p>
        </p:txBody>
      </p:sp>
      <p:sp>
        <p:nvSpPr>
          <p:cNvPr id="217" name="Inhaltsplatzhalter 1"/>
          <p:cNvSpPr txBox="1"/>
          <p:nvPr>
            <p:ph type="body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Traditional </a:t>
            </a:r>
            <a:r>
              <a:t>project</a:t>
            </a:r>
            <a:r>
              <a:t> management:</a:t>
            </a:r>
          </a:p>
          <a:p>
            <a:pPr marL="0" indent="0">
              <a:buSzTx/>
              <a:buNone/>
            </a:pPr>
            <a:r>
              <a:t>	</a:t>
            </a:r>
            <a:r>
              <a:rPr sz="2400"/>
              <a:t>Goal of traditional project management - in our project?</a:t>
            </a:r>
          </a:p>
        </p:txBody>
      </p:sp>
      <p:sp>
        <p:nvSpPr>
          <p:cNvPr id="218" name="Titel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Traditional vs. Agil Methods</a:t>
            </a:r>
          </a:p>
        </p:txBody>
      </p:sp>
      <p:sp>
        <p:nvSpPr>
          <p:cNvPr id="219" name="Datumsplatzhalter 3"/>
          <p:cNvSpPr txBox="1"/>
          <p:nvPr/>
        </p:nvSpPr>
        <p:spPr>
          <a:xfrm>
            <a:off x="495300" y="6404325"/>
            <a:ext cx="1001317" cy="269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03" tIns="45703" rIns="45703" bIns="45703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22.01.2018</a:t>
            </a:r>
          </a:p>
        </p:txBody>
      </p:sp>
      <p:sp>
        <p:nvSpPr>
          <p:cNvPr id="220" name="Foliennummernplatzhalter 5"/>
          <p:cNvSpPr txBox="1"/>
          <p:nvPr>
            <p:ph type="sldNum" sz="quarter" idx="2"/>
          </p:nvPr>
        </p:nvSpPr>
        <p:spPr>
          <a:xfrm>
            <a:off x="9146752" y="6404325"/>
            <a:ext cx="263949" cy="2692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1" name="Gleichschenkliges Dreieck 6"/>
          <p:cNvSpPr/>
          <p:nvPr/>
        </p:nvSpPr>
        <p:spPr>
          <a:xfrm>
            <a:off x="543982" y="2780927"/>
            <a:ext cx="3672409" cy="2784468"/>
          </a:xfrm>
          <a:prstGeom prst="triangle">
            <a:avLst/>
          </a:prstGeom>
          <a:solidFill>
            <a:srgbClr val="FFFFFF"/>
          </a:solidFill>
          <a:ln w="25400">
            <a:solidFill>
              <a:srgbClr val="BFBFBF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2" name="Textfeld 7"/>
          <p:cNvSpPr txBox="1"/>
          <p:nvPr/>
        </p:nvSpPr>
        <p:spPr>
          <a:xfrm rot="18312037">
            <a:off x="862568" y="3673381"/>
            <a:ext cx="71666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TIME</a:t>
            </a:r>
          </a:p>
        </p:txBody>
      </p:sp>
      <p:sp>
        <p:nvSpPr>
          <p:cNvPr id="223" name="Textfeld 23"/>
          <p:cNvSpPr txBox="1"/>
          <p:nvPr/>
        </p:nvSpPr>
        <p:spPr>
          <a:xfrm rot="3345269">
            <a:off x="3226095" y="3676875"/>
            <a:ext cx="71666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COST</a:t>
            </a:r>
          </a:p>
        </p:txBody>
      </p:sp>
      <p:sp>
        <p:nvSpPr>
          <p:cNvPr id="224" name="Textfeld 24"/>
          <p:cNvSpPr txBox="1"/>
          <p:nvPr/>
        </p:nvSpPr>
        <p:spPr>
          <a:xfrm>
            <a:off x="2021853" y="5630248"/>
            <a:ext cx="79038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SCOPE</a:t>
            </a:r>
          </a:p>
        </p:txBody>
      </p:sp>
      <p:sp>
        <p:nvSpPr>
          <p:cNvPr id="225" name="Textfeld 25"/>
          <p:cNvSpPr txBox="1"/>
          <p:nvPr/>
        </p:nvSpPr>
        <p:spPr>
          <a:xfrm>
            <a:off x="1862061" y="4384671"/>
            <a:ext cx="1036249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QUALITY</a:t>
            </a:r>
          </a:p>
        </p:txBody>
      </p:sp>
      <p:sp>
        <p:nvSpPr>
          <p:cNvPr id="226" name="Gerade Verbindung mit Pfeil 15"/>
          <p:cNvSpPr/>
          <p:nvPr/>
        </p:nvSpPr>
        <p:spPr>
          <a:xfrm flipH="1" flipV="1">
            <a:off x="1732114" y="4024631"/>
            <a:ext cx="648072" cy="36004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27" name="Gerade Verbindung mit Pfeil 27"/>
          <p:cNvSpPr/>
          <p:nvPr/>
        </p:nvSpPr>
        <p:spPr>
          <a:xfrm flipV="1">
            <a:off x="2380185" y="4024631"/>
            <a:ext cx="648073" cy="360042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28" name="Gerade Verbindung mit Pfeil 31"/>
          <p:cNvSpPr/>
          <p:nvPr/>
        </p:nvSpPr>
        <p:spPr>
          <a:xfrm>
            <a:off x="2380185" y="4754003"/>
            <a:ext cx="1" cy="707572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29" name="Gleichschenkliges Dreieck 34"/>
          <p:cNvSpPr/>
          <p:nvPr/>
        </p:nvSpPr>
        <p:spPr>
          <a:xfrm>
            <a:off x="5617602" y="4765137"/>
            <a:ext cx="3744416" cy="800258"/>
          </a:xfrm>
          <a:prstGeom prst="triangle">
            <a:avLst/>
          </a:prstGeom>
          <a:solidFill>
            <a:srgbClr val="FFFFFF"/>
          </a:solidFill>
          <a:ln w="25400">
            <a:solidFill>
              <a:srgbClr val="BFBFBF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0" name="Textfeld 35"/>
          <p:cNvSpPr txBox="1"/>
          <p:nvPr/>
        </p:nvSpPr>
        <p:spPr>
          <a:xfrm rot="20125007">
            <a:off x="6134685" y="4721901"/>
            <a:ext cx="71666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TIME</a:t>
            </a:r>
          </a:p>
        </p:txBody>
      </p:sp>
      <p:sp>
        <p:nvSpPr>
          <p:cNvPr id="231" name="Textfeld 36"/>
          <p:cNvSpPr txBox="1"/>
          <p:nvPr/>
        </p:nvSpPr>
        <p:spPr>
          <a:xfrm rot="1426653">
            <a:off x="7819340" y="4809110"/>
            <a:ext cx="148459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COST=Budget</a:t>
            </a:r>
          </a:p>
        </p:txBody>
      </p:sp>
      <p:sp>
        <p:nvSpPr>
          <p:cNvPr id="232" name="Textfeld 37"/>
          <p:cNvSpPr txBox="1"/>
          <p:nvPr/>
        </p:nvSpPr>
        <p:spPr>
          <a:xfrm>
            <a:off x="7095473" y="5630248"/>
            <a:ext cx="79038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SCOPE</a:t>
            </a:r>
          </a:p>
        </p:txBody>
      </p:sp>
      <p:sp>
        <p:nvSpPr>
          <p:cNvPr id="233" name="Textfeld 38"/>
          <p:cNvSpPr txBox="1"/>
          <p:nvPr/>
        </p:nvSpPr>
        <p:spPr>
          <a:xfrm>
            <a:off x="6299091" y="5165266"/>
            <a:ext cx="247275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QUALITY? – We will see</a:t>
            </a:r>
          </a:p>
        </p:txBody>
      </p:sp>
      <p:sp>
        <p:nvSpPr>
          <p:cNvPr id="234" name="Gerade Verbindung mit Pfeil 30"/>
          <p:cNvSpPr/>
          <p:nvPr/>
        </p:nvSpPr>
        <p:spPr>
          <a:xfrm>
            <a:off x="3462488" y="3284983"/>
            <a:ext cx="3290713" cy="1073883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5" name="Textfeld 47"/>
          <p:cNvSpPr txBox="1"/>
          <p:nvPr/>
        </p:nvSpPr>
        <p:spPr>
          <a:xfrm rot="1054373">
            <a:off x="4546116" y="3435886"/>
            <a:ext cx="148459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In our case: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after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4" grpId="10"/>
      <p:bldP build="whole" bldLvl="1" animBg="1" rev="0" advAuto="0" spid="228" grpId="8"/>
      <p:bldP build="whole" bldLvl="1" animBg="1" rev="0" advAuto="0" spid="222" grpId="2"/>
      <p:bldP build="whole" bldLvl="1" animBg="1" rev="0" advAuto="0" spid="232" grpId="14"/>
      <p:bldP build="whole" bldLvl="1" animBg="1" rev="0" advAuto="0" spid="233" grpId="15"/>
      <p:bldP build="whole" bldLvl="1" animBg="1" rev="0" advAuto="0" spid="235" grpId="9"/>
      <p:bldP build="whole" bldLvl="1" animBg="1" rev="0" advAuto="0" spid="223" grpId="3"/>
      <p:bldP build="whole" bldLvl="1" animBg="1" rev="0" advAuto="0" spid="226" grpId="6"/>
      <p:bldP build="whole" bldLvl="1" animBg="1" rev="0" advAuto="0" spid="230" grpId="12"/>
      <p:bldP build="whole" bldLvl="1" animBg="1" rev="0" advAuto="0" spid="231" grpId="13"/>
      <p:bldP build="whole" bldLvl="1" animBg="1" rev="0" advAuto="0" spid="227" grpId="7"/>
      <p:bldP build="whole" bldLvl="1" animBg="1" rev="0" advAuto="0" spid="229" grpId="11"/>
      <p:bldP build="whole" bldLvl="1" animBg="1" rev="0" advAuto="0" spid="224" grpId="4"/>
      <p:bldP build="whole" bldLvl="1" animBg="1" rev="0" advAuto="0" spid="221" grpId="1"/>
      <p:bldP build="whole" bldLvl="1" animBg="1" rev="0" advAuto="0" spid="225" grpId="5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Fußzeilenplatzhalter 4"/>
          <p:cNvSpPr txBox="1"/>
          <p:nvPr/>
        </p:nvSpPr>
        <p:spPr>
          <a:xfrm>
            <a:off x="1712640" y="6404325"/>
            <a:ext cx="4808810" cy="269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03" tIns="45703" rIns="45703" bIns="45703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Project Management Methods - "Mars Expedition"</a:t>
            </a:r>
          </a:p>
        </p:txBody>
      </p:sp>
      <p:sp>
        <p:nvSpPr>
          <p:cNvPr id="238" name="Inhaltsplatzhalter 1"/>
          <p:cNvSpPr txBox="1"/>
          <p:nvPr>
            <p:ph type="body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Agil project management:</a:t>
            </a:r>
          </a:p>
          <a:p>
            <a:pPr marL="0" indent="0">
              <a:buSzTx/>
              <a:buNone/>
            </a:pPr>
            <a:r>
              <a:t>	Agil developement in our project?</a:t>
            </a:r>
          </a:p>
          <a:p>
            <a:pPr marL="0" indent="0">
              <a:buSzTx/>
              <a:buNone/>
            </a:pPr>
            <a:r>
              <a:t>	</a:t>
            </a:r>
          </a:p>
        </p:txBody>
      </p:sp>
      <p:sp>
        <p:nvSpPr>
          <p:cNvPr id="239" name="Titel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Traditional vs. Agil Methods</a:t>
            </a:r>
          </a:p>
        </p:txBody>
      </p:sp>
      <p:sp>
        <p:nvSpPr>
          <p:cNvPr id="240" name="Datumsplatzhalter 3"/>
          <p:cNvSpPr txBox="1"/>
          <p:nvPr/>
        </p:nvSpPr>
        <p:spPr>
          <a:xfrm>
            <a:off x="495300" y="6404325"/>
            <a:ext cx="1001317" cy="269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03" tIns="45703" rIns="45703" bIns="45703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22.01.2018</a:t>
            </a:r>
          </a:p>
        </p:txBody>
      </p:sp>
      <p:sp>
        <p:nvSpPr>
          <p:cNvPr id="241" name="Foliennummernplatzhalter 5"/>
          <p:cNvSpPr txBox="1"/>
          <p:nvPr>
            <p:ph type="sldNum" sz="quarter" idx="2"/>
          </p:nvPr>
        </p:nvSpPr>
        <p:spPr>
          <a:xfrm>
            <a:off x="9146752" y="6404325"/>
            <a:ext cx="263949" cy="2692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42" name="Grafik 9" descr="Grafik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2450" y="2523609"/>
            <a:ext cx="8858250" cy="3048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5" name="Sprechblase: rechteckig 26"/>
          <p:cNvGrpSpPr/>
          <p:nvPr/>
        </p:nvGrpSpPr>
        <p:grpSpPr>
          <a:xfrm>
            <a:off x="704528" y="2883649"/>
            <a:ext cx="1296145" cy="803070"/>
            <a:chOff x="0" y="0"/>
            <a:chExt cx="1296144" cy="803069"/>
          </a:xfrm>
        </p:grpSpPr>
        <p:sp>
          <p:nvSpPr>
            <p:cNvPr id="243" name="Form"/>
            <p:cNvSpPr/>
            <p:nvPr/>
          </p:nvSpPr>
          <p:spPr>
            <a:xfrm>
              <a:off x="0" y="0"/>
              <a:ext cx="1296145" cy="803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9200"/>
                  </a:lnTo>
                  <a:lnTo>
                    <a:pt x="9000" y="19200"/>
                  </a:lnTo>
                  <a:lnTo>
                    <a:pt x="6300" y="21600"/>
                  </a:lnTo>
                  <a:lnTo>
                    <a:pt x="3600" y="19200"/>
                  </a:lnTo>
                  <a:lnTo>
                    <a:pt x="0" y="19200"/>
                  </a:lnTo>
                  <a:lnTo>
                    <a:pt x="0" y="1120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600"/>
              </a:pPr>
            </a:p>
          </p:txBody>
        </p:sp>
        <p:sp>
          <p:nvSpPr>
            <p:cNvPr id="244" name="Our „To Do“ on github"/>
            <p:cNvSpPr txBox="1"/>
            <p:nvPr/>
          </p:nvSpPr>
          <p:spPr>
            <a:xfrm>
              <a:off x="0" y="69899"/>
              <a:ext cx="1296145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600"/>
              </a:lvl1pPr>
            </a:lstStyle>
            <a:p>
              <a:pPr/>
              <a:r>
                <a:t>Our „To Do“ on github</a:t>
              </a:r>
            </a:p>
          </p:txBody>
        </p:sp>
      </p:grpSp>
      <p:grpSp>
        <p:nvGrpSpPr>
          <p:cNvPr id="248" name="Sprechblase: rechteckig 28"/>
          <p:cNvGrpSpPr/>
          <p:nvPr/>
        </p:nvGrpSpPr>
        <p:grpSpPr>
          <a:xfrm>
            <a:off x="3656855" y="5298614"/>
            <a:ext cx="1296145" cy="814541"/>
            <a:chOff x="0" y="0"/>
            <a:chExt cx="1296144" cy="814540"/>
          </a:xfrm>
        </p:grpSpPr>
        <p:sp>
          <p:nvSpPr>
            <p:cNvPr id="246" name="Form"/>
            <p:cNvSpPr/>
            <p:nvPr/>
          </p:nvSpPr>
          <p:spPr>
            <a:xfrm>
              <a:off x="0" y="0"/>
              <a:ext cx="1296145" cy="81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670"/>
                  </a:moveTo>
                  <a:lnTo>
                    <a:pt x="3600" y="2670"/>
                  </a:lnTo>
                  <a:lnTo>
                    <a:pt x="5902" y="0"/>
                  </a:lnTo>
                  <a:lnTo>
                    <a:pt x="9000" y="2670"/>
                  </a:lnTo>
                  <a:lnTo>
                    <a:pt x="21600" y="267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825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600"/>
              </a:pPr>
            </a:p>
          </p:txBody>
        </p:sp>
        <p:sp>
          <p:nvSpPr>
            <p:cNvPr id="247" name="„In progress“ on github"/>
            <p:cNvSpPr txBox="1"/>
            <p:nvPr/>
          </p:nvSpPr>
          <p:spPr>
            <a:xfrm>
              <a:off x="0" y="170600"/>
              <a:ext cx="1296145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600"/>
              </a:lvl1pPr>
            </a:lstStyle>
            <a:p>
              <a:pPr/>
              <a:r>
                <a:t>„In progress“ on github</a:t>
              </a:r>
            </a:p>
          </p:txBody>
        </p:sp>
      </p:grpSp>
      <p:grpSp>
        <p:nvGrpSpPr>
          <p:cNvPr id="251" name="Sprechblase: rechteckig 29"/>
          <p:cNvGrpSpPr/>
          <p:nvPr/>
        </p:nvGrpSpPr>
        <p:grpSpPr>
          <a:xfrm>
            <a:off x="5673080" y="2664410"/>
            <a:ext cx="2592289" cy="1034572"/>
            <a:chOff x="0" y="0"/>
            <a:chExt cx="2592288" cy="1034570"/>
          </a:xfrm>
        </p:grpSpPr>
        <p:sp>
          <p:nvSpPr>
            <p:cNvPr id="249" name="Form"/>
            <p:cNvSpPr/>
            <p:nvPr/>
          </p:nvSpPr>
          <p:spPr>
            <a:xfrm>
              <a:off x="0" y="50750"/>
              <a:ext cx="2592289" cy="9838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5673"/>
                  </a:lnTo>
                  <a:lnTo>
                    <a:pt x="9000" y="15673"/>
                  </a:lnTo>
                  <a:lnTo>
                    <a:pt x="1929" y="21600"/>
                  </a:lnTo>
                  <a:lnTo>
                    <a:pt x="3600" y="15673"/>
                  </a:lnTo>
                  <a:lnTo>
                    <a:pt x="0" y="15673"/>
                  </a:lnTo>
                  <a:lnTo>
                    <a:pt x="0" y="9142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0" name="Daily communication via whatsapp and github  (for CAD and sourcecode)"/>
            <p:cNvSpPr txBox="1"/>
            <p:nvPr/>
          </p:nvSpPr>
          <p:spPr>
            <a:xfrm>
              <a:off x="0" y="-1"/>
              <a:ext cx="2592289" cy="815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 sz="1600"/>
              </a:pPr>
              <a:r>
                <a:t>Daily communication via whatsapp and github </a:t>
              </a:r>
              <a:br/>
              <a:r>
                <a:t>(for CAD and sourcecode)</a:t>
              </a:r>
            </a:p>
          </p:txBody>
        </p:sp>
      </p:grpSp>
      <p:grpSp>
        <p:nvGrpSpPr>
          <p:cNvPr id="254" name="Sprechblase: rechteckig 32"/>
          <p:cNvGrpSpPr/>
          <p:nvPr/>
        </p:nvGrpSpPr>
        <p:grpSpPr>
          <a:xfrm>
            <a:off x="5961112" y="4951590"/>
            <a:ext cx="1872209" cy="1297940"/>
            <a:chOff x="0" y="0"/>
            <a:chExt cx="1872208" cy="1297939"/>
          </a:xfrm>
        </p:grpSpPr>
        <p:sp>
          <p:nvSpPr>
            <p:cNvPr id="252" name="Form"/>
            <p:cNvSpPr/>
            <p:nvPr/>
          </p:nvSpPr>
          <p:spPr>
            <a:xfrm>
              <a:off x="0" y="1296"/>
              <a:ext cx="1872209" cy="1103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765"/>
                  </a:moveTo>
                  <a:lnTo>
                    <a:pt x="3600" y="3765"/>
                  </a:lnTo>
                  <a:lnTo>
                    <a:pt x="6847" y="0"/>
                  </a:lnTo>
                  <a:lnTo>
                    <a:pt x="9000" y="3765"/>
                  </a:lnTo>
                  <a:lnTo>
                    <a:pt x="21600" y="3765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6738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600"/>
              </a:pPr>
            </a:p>
          </p:txBody>
        </p:sp>
        <p:sp>
          <p:nvSpPr>
            <p:cNvPr id="253" name="Review with the complete team over all accomplished workpackages"/>
            <p:cNvSpPr txBox="1"/>
            <p:nvPr/>
          </p:nvSpPr>
          <p:spPr>
            <a:xfrm>
              <a:off x="0" y="-1"/>
              <a:ext cx="1872209" cy="1297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600"/>
              </a:lvl1pPr>
            </a:lstStyle>
            <a:p>
              <a:pPr/>
              <a:r>
                <a:t>Review with the complete team over all accomplished workpackages</a:t>
              </a:r>
            </a:p>
          </p:txBody>
        </p:sp>
      </p:grpSp>
      <p:sp>
        <p:nvSpPr>
          <p:cNvPr id="255" name="Rechteck 10"/>
          <p:cNvSpPr txBox="1"/>
          <p:nvPr/>
        </p:nvSpPr>
        <p:spPr>
          <a:xfrm>
            <a:off x="552450" y="6150719"/>
            <a:ext cx="7157019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000"/>
            </a:pPr>
            <a:r>
              <a:t>Source:</a:t>
            </a:r>
            <a:r>
              <a:rPr>
                <a:solidFill>
                  <a:srgbClr val="BFBFBF"/>
                </a:solidFill>
              </a:rPr>
              <a:t> https://www.visualstudio.com/de/learn/what-is-scrum/?rr=https%3A%2F%2Fwww.google.de%2F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4" grpId="4"/>
      <p:bldP build="whole" bldLvl="1" animBg="1" rev="0" advAuto="0" spid="245" grpId="1"/>
      <p:bldP build="whole" bldLvl="1" animBg="1" rev="0" advAuto="0" spid="248" grpId="2"/>
      <p:bldP build="whole" bldLvl="1" animBg="1" rev="0" advAuto="0" spid="251" grpId="3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Fußzeilenplatzhalter 4"/>
          <p:cNvSpPr txBox="1"/>
          <p:nvPr/>
        </p:nvSpPr>
        <p:spPr>
          <a:xfrm>
            <a:off x="1712640" y="6404325"/>
            <a:ext cx="4808810" cy="269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03" tIns="45703" rIns="45703" bIns="45703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Project Management Methods - "Mars Expedition"</a:t>
            </a:r>
          </a:p>
        </p:txBody>
      </p:sp>
      <p:sp>
        <p:nvSpPr>
          <p:cNvPr id="258" name="Inhaltsplatzhalter 1"/>
          <p:cNvSpPr txBox="1"/>
          <p:nvPr>
            <p:ph type="body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Conclusion: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	</a:t>
            </a:r>
          </a:p>
        </p:txBody>
      </p:sp>
      <p:sp>
        <p:nvSpPr>
          <p:cNvPr id="259" name="Titel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Traditional vs. Agil Methods</a:t>
            </a:r>
          </a:p>
        </p:txBody>
      </p:sp>
      <p:sp>
        <p:nvSpPr>
          <p:cNvPr id="260" name="Datumsplatzhalter 3"/>
          <p:cNvSpPr txBox="1"/>
          <p:nvPr/>
        </p:nvSpPr>
        <p:spPr>
          <a:xfrm>
            <a:off x="495300" y="6404325"/>
            <a:ext cx="1001317" cy="269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03" tIns="45703" rIns="45703" bIns="45703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22.01.2018</a:t>
            </a:r>
          </a:p>
        </p:txBody>
      </p:sp>
      <p:sp>
        <p:nvSpPr>
          <p:cNvPr id="261" name="Foliennummernplatzhalter 5"/>
          <p:cNvSpPr txBox="1"/>
          <p:nvPr>
            <p:ph type="sldNum" sz="quarter" idx="2"/>
          </p:nvPr>
        </p:nvSpPr>
        <p:spPr>
          <a:xfrm>
            <a:off x="9146752" y="6404325"/>
            <a:ext cx="263949" cy="2692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262" name="Tabelle 11"/>
          <p:cNvGraphicFramePr/>
          <p:nvPr/>
        </p:nvGraphicFramePr>
        <p:xfrm>
          <a:off x="495300" y="2655975"/>
          <a:ext cx="8536569" cy="241442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268284"/>
                <a:gridCol w="4268284"/>
              </a:tblGrid>
              <a:tr h="603606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Traditional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Agil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603606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Formal and hierarchical – straight forward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Informal, decisions are made in the entire team – loops possible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603606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Anticipation: No changes during the project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Adaption: Embraces changes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603606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Early planning and complete overview is key to success of the project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Fest reaction and adoption during the project is key to success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</a:tbl>
          </a:graphicData>
        </a:graphic>
      </p:graphicFrame>
      <p:sp>
        <p:nvSpPr>
          <p:cNvPr id="263" name="Geschweifte Klammer rechts 6"/>
          <p:cNvSpPr/>
          <p:nvPr/>
        </p:nvSpPr>
        <p:spPr>
          <a:xfrm rot="5400000">
            <a:off x="2468723" y="3637614"/>
            <a:ext cx="288033" cy="35283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66"/>
                  <a:pt x="10800" y="147"/>
                </a:cubicBezTo>
                <a:lnTo>
                  <a:pt x="10800" y="10653"/>
                </a:lnTo>
                <a:cubicBezTo>
                  <a:pt x="10800" y="10734"/>
                  <a:pt x="15635" y="10800"/>
                  <a:pt x="21600" y="10800"/>
                </a:cubicBezTo>
                <a:cubicBezTo>
                  <a:pt x="15635" y="10800"/>
                  <a:pt x="10800" y="10866"/>
                  <a:pt x="10800" y="10947"/>
                </a:cubicBezTo>
                <a:lnTo>
                  <a:pt x="10800" y="21453"/>
                </a:lnTo>
                <a:cubicBezTo>
                  <a:pt x="10800" y="21534"/>
                  <a:pt x="5965" y="21600"/>
                  <a:pt x="0" y="21600"/>
                </a:cubicBezTo>
              </a:path>
            </a:pathLst>
          </a:cu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264" name="Geschweifte Klammer rechts 13"/>
          <p:cNvSpPr/>
          <p:nvPr/>
        </p:nvSpPr>
        <p:spPr>
          <a:xfrm rot="5400000">
            <a:off x="6780955" y="3637614"/>
            <a:ext cx="288033" cy="35283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66"/>
                  <a:pt x="10800" y="147"/>
                </a:cubicBezTo>
                <a:lnTo>
                  <a:pt x="10800" y="10653"/>
                </a:lnTo>
                <a:cubicBezTo>
                  <a:pt x="10800" y="10734"/>
                  <a:pt x="15635" y="10800"/>
                  <a:pt x="21600" y="10800"/>
                </a:cubicBezTo>
                <a:cubicBezTo>
                  <a:pt x="15635" y="10800"/>
                  <a:pt x="10800" y="10866"/>
                  <a:pt x="10800" y="10947"/>
                </a:cubicBezTo>
                <a:lnTo>
                  <a:pt x="10800" y="21453"/>
                </a:lnTo>
                <a:cubicBezTo>
                  <a:pt x="10800" y="21534"/>
                  <a:pt x="5965" y="21600"/>
                  <a:pt x="0" y="21600"/>
                </a:cubicBezTo>
              </a:path>
            </a:pathLst>
          </a:cu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265" name="Textfeld 7"/>
          <p:cNvSpPr txBox="1"/>
          <p:nvPr/>
        </p:nvSpPr>
        <p:spPr>
          <a:xfrm>
            <a:off x="1712640" y="5617324"/>
            <a:ext cx="273630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Overall planning</a:t>
            </a:r>
          </a:p>
        </p:txBody>
      </p:sp>
      <p:sp>
        <p:nvSpPr>
          <p:cNvPr id="266" name="Textfeld 15"/>
          <p:cNvSpPr txBox="1"/>
          <p:nvPr/>
        </p:nvSpPr>
        <p:spPr>
          <a:xfrm>
            <a:off x="6101729" y="5611881"/>
            <a:ext cx="2736305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Developement</a:t>
            </a:r>
          </a:p>
        </p:txBody>
      </p:sp>
      <p:pic>
        <p:nvPicPr>
          <p:cNvPr id="267" name="Grafik 10" descr="Grafik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49003" y="5519220"/>
            <a:ext cx="675511" cy="5016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8" name="Grafik 18" descr="Grafik 1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89304" y="5519220"/>
            <a:ext cx="675511" cy="5016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4" grpId="4"/>
      <p:bldP build="whole" bldLvl="1" animBg="1" rev="0" advAuto="0" spid="266" grpId="5"/>
      <p:bldP build="whole" bldLvl="1" animBg="1" rev="0" advAuto="0" spid="265" grpId="2"/>
      <p:bldP build="whole" bldLvl="1" animBg="1" rev="0" advAuto="0" spid="268" grpId="6"/>
      <p:bldP build="whole" bldLvl="1" animBg="1" rev="0" advAuto="0" spid="267" grpId="3"/>
      <p:bldP build="whole" bldLvl="1" animBg="1" rev="0" advAuto="0" spid="26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Fußzeilenplatzhalter 3"/>
          <p:cNvSpPr txBox="1"/>
          <p:nvPr/>
        </p:nvSpPr>
        <p:spPr>
          <a:xfrm>
            <a:off x="1712640" y="6404325"/>
            <a:ext cx="4808810" cy="269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03" tIns="45703" rIns="45703" bIns="45703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Project Management Methods - "Mars Expedition"</a:t>
            </a:r>
          </a:p>
        </p:txBody>
      </p:sp>
      <p:sp>
        <p:nvSpPr>
          <p:cNvPr id="118" name="Inhaltsplatzhalter 1"/>
          <p:cNvSpPr txBox="1"/>
          <p:nvPr>
            <p:ph type="body" idx="1"/>
          </p:nvPr>
        </p:nvSpPr>
        <p:spPr>
          <a:xfrm>
            <a:off x="495300" y="1772816"/>
            <a:ext cx="8915400" cy="4453955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solidFill>
                  <a:srgbClr val="FF0000"/>
                </a:solidFill>
              </a:defRPr>
            </a:pPr>
            <a:r>
              <a:t>HANDOUT NICHT VERGESSEN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Assignment 5 – Project Management Methods</a:t>
            </a:r>
          </a:p>
          <a:p>
            <a:pPr marL="0" indent="0">
              <a:buSzTx/>
              <a:buNone/>
            </a:pPr>
            <a:r>
              <a:t>Planning vehicle for „Mars Expedition“</a:t>
            </a:r>
          </a:p>
          <a:p>
            <a:pPr marL="0" indent="0">
              <a:buSzTx/>
              <a:buNone/>
            </a:pPr>
            <a:br/>
            <a:r>
              <a:t>Anna Duregger,</a:t>
            </a:r>
          </a:p>
          <a:p>
            <a:pPr marL="0" indent="0">
              <a:buSzTx/>
              <a:buNone/>
            </a:pPr>
            <a:r>
              <a:t>Christoph Jungwirth,</a:t>
            </a:r>
          </a:p>
          <a:p>
            <a:pPr marL="0" indent="0">
              <a:buSzTx/>
              <a:buNone/>
            </a:pPr>
            <a:r>
              <a:t>Christian Gruber</a:t>
            </a:r>
          </a:p>
        </p:txBody>
      </p:sp>
      <p:sp>
        <p:nvSpPr>
          <p:cNvPr id="119" name="Gerade Verbindung 4"/>
          <p:cNvSpPr/>
          <p:nvPr/>
        </p:nvSpPr>
        <p:spPr>
          <a:xfrm>
            <a:off x="603721" y="3330249"/>
            <a:ext cx="5717432" cy="1"/>
          </a:xfrm>
          <a:prstGeom prst="line">
            <a:avLst/>
          </a:prstGeom>
          <a:ln w="19050">
            <a:solidFill>
              <a:srgbClr val="1F497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0" name="Datumsplatzhalter 2"/>
          <p:cNvSpPr txBox="1"/>
          <p:nvPr/>
        </p:nvSpPr>
        <p:spPr>
          <a:xfrm>
            <a:off x="495300" y="6404325"/>
            <a:ext cx="1001317" cy="269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03" tIns="45703" rIns="45703" bIns="45703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22.01.2018</a:t>
            </a:r>
          </a:p>
        </p:txBody>
      </p:sp>
      <p:sp>
        <p:nvSpPr>
          <p:cNvPr id="121" name="Foliennummernplatzhalter 5"/>
          <p:cNvSpPr txBox="1"/>
          <p:nvPr>
            <p:ph type="sldNum" sz="quarter" idx="2"/>
          </p:nvPr>
        </p:nvSpPr>
        <p:spPr>
          <a:xfrm>
            <a:off x="9226673" y="6404325"/>
            <a:ext cx="184027" cy="2692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Fußzeilenplatzhalter 4"/>
          <p:cNvSpPr txBox="1"/>
          <p:nvPr/>
        </p:nvSpPr>
        <p:spPr>
          <a:xfrm>
            <a:off x="1712640" y="6404325"/>
            <a:ext cx="4808810" cy="269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03" tIns="45703" rIns="45703" bIns="45703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Project Management Methods - "Mars Expedition"</a:t>
            </a:r>
          </a:p>
        </p:txBody>
      </p:sp>
      <p:sp>
        <p:nvSpPr>
          <p:cNvPr id="124" name="Inhaltsplatzhalter 1"/>
          <p:cNvSpPr txBox="1"/>
          <p:nvPr>
            <p:ph type="body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/>
          <a:lstStyle/>
          <a:p>
            <a:pPr lvl="1" marL="0" indent="0">
              <a:lnSpc>
                <a:spcPct val="150000"/>
              </a:lnSpc>
              <a:spcBef>
                <a:spcPts val="400"/>
              </a:spcBef>
              <a:buSzTx/>
              <a:buNone/>
              <a:defRPr b="1" sz="1800">
                <a:latin typeface="+mj-lt"/>
                <a:ea typeface="+mj-ea"/>
                <a:cs typeface="+mj-cs"/>
                <a:sym typeface="Calibri"/>
              </a:defRPr>
            </a:pPr>
            <a:r>
              <a:t>Distribution of roles</a:t>
            </a:r>
            <a:endParaRPr sz="2400"/>
          </a:p>
          <a:p>
            <a:pPr lvl="1" marL="742669" indent="-285641">
              <a:lnSpc>
                <a:spcPct val="150000"/>
              </a:lnSpc>
              <a:spcBef>
                <a:spcPts val="300"/>
              </a:spcBef>
              <a:buFontTx/>
              <a:buChar char="➢"/>
              <a:defRPr sz="1600">
                <a:latin typeface="+mj-lt"/>
                <a:ea typeface="+mj-ea"/>
                <a:cs typeface="+mj-cs"/>
                <a:sym typeface="Calibri"/>
              </a:defRPr>
            </a:pPr>
            <a:r>
              <a:t>Project manager and deputy project manager</a:t>
            </a:r>
            <a:endParaRPr sz="2400"/>
          </a:p>
          <a:p>
            <a:pPr lvl="1" marL="742669" indent="-285641">
              <a:lnSpc>
                <a:spcPct val="150000"/>
              </a:lnSpc>
              <a:spcBef>
                <a:spcPts val="300"/>
              </a:spcBef>
              <a:buFontTx/>
              <a:buChar char="➢"/>
              <a:defRPr sz="1600">
                <a:latin typeface="+mj-lt"/>
                <a:ea typeface="+mj-ea"/>
                <a:cs typeface="+mj-cs"/>
                <a:sym typeface="Calibri"/>
              </a:defRPr>
            </a:pPr>
            <a:r>
              <a:t>Head of construction</a:t>
            </a:r>
            <a:endParaRPr sz="2400"/>
          </a:p>
          <a:p>
            <a:pPr lvl="1" marL="742669" indent="-285641">
              <a:lnSpc>
                <a:spcPct val="150000"/>
              </a:lnSpc>
              <a:spcBef>
                <a:spcPts val="300"/>
              </a:spcBef>
              <a:buFontTx/>
              <a:buChar char="➢"/>
              <a:defRPr sz="1600">
                <a:latin typeface="+mj-lt"/>
                <a:ea typeface="+mj-ea"/>
                <a:cs typeface="+mj-cs"/>
                <a:sym typeface="Calibri"/>
              </a:defRPr>
            </a:pPr>
            <a:r>
              <a:t>Head of computer engineering</a:t>
            </a:r>
            <a:endParaRPr sz="2400"/>
          </a:p>
          <a:p>
            <a:pPr lvl="1" marL="742669" indent="-285641">
              <a:lnSpc>
                <a:spcPct val="150000"/>
              </a:lnSpc>
              <a:spcBef>
                <a:spcPts val="300"/>
              </a:spcBef>
              <a:buFontTx/>
              <a:buChar char="➢"/>
              <a:defRPr sz="1600">
                <a:latin typeface="+mj-lt"/>
                <a:ea typeface="+mj-ea"/>
                <a:cs typeface="+mj-cs"/>
                <a:sym typeface="Calibri"/>
              </a:defRPr>
            </a:pPr>
            <a:r>
              <a:t>Head of electronic engineering</a:t>
            </a:r>
            <a:endParaRPr sz="2400"/>
          </a:p>
          <a:p>
            <a:pPr lvl="1" marL="0" indent="457028">
              <a:lnSpc>
                <a:spcPct val="150000"/>
              </a:lnSpc>
              <a:spcBef>
                <a:spcPts val="500"/>
              </a:spcBef>
              <a:buSzTx/>
              <a:buNone/>
              <a:defRPr sz="1400"/>
            </a:pPr>
          </a:p>
          <a:p>
            <a:pPr lvl="1" marL="342769" indent="-342769">
              <a:lnSpc>
                <a:spcPct val="150000"/>
              </a:lnSpc>
              <a:spcBef>
                <a:spcPts val="400"/>
              </a:spcBef>
              <a:buFontTx/>
              <a:buChar char="➢"/>
              <a:defRPr sz="1800">
                <a:latin typeface="+mj-lt"/>
                <a:ea typeface="+mj-ea"/>
                <a:cs typeface="+mj-cs"/>
                <a:sym typeface="Calibri"/>
              </a:defRPr>
            </a:pPr>
            <a:r>
              <a:t>Decision maker</a:t>
            </a:r>
            <a:endParaRPr sz="2400"/>
          </a:p>
          <a:p>
            <a:pPr lvl="1" marL="342769" indent="-342769">
              <a:lnSpc>
                <a:spcPct val="150000"/>
              </a:lnSpc>
              <a:spcBef>
                <a:spcPts val="400"/>
              </a:spcBef>
              <a:buFontTx/>
              <a:buChar char="➢"/>
              <a:defRPr sz="1800">
                <a:latin typeface="+mj-lt"/>
                <a:ea typeface="+mj-ea"/>
                <a:cs typeface="+mj-cs"/>
                <a:sym typeface="Calibri"/>
              </a:defRPr>
            </a:pPr>
            <a:r>
              <a:t>Responsibility</a:t>
            </a:r>
          </a:p>
        </p:txBody>
      </p:sp>
      <p:sp>
        <p:nvSpPr>
          <p:cNvPr id="125" name="Datumsplatzhalter 3"/>
          <p:cNvSpPr txBox="1"/>
          <p:nvPr/>
        </p:nvSpPr>
        <p:spPr>
          <a:xfrm>
            <a:off x="495300" y="6404325"/>
            <a:ext cx="1001317" cy="269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03" tIns="45703" rIns="45703" bIns="45703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22.01.2018</a:t>
            </a:r>
          </a:p>
        </p:txBody>
      </p:sp>
      <p:sp>
        <p:nvSpPr>
          <p:cNvPr id="126" name="Foliennummernplatzhalter 5"/>
          <p:cNvSpPr txBox="1"/>
          <p:nvPr>
            <p:ph type="sldNum" sz="quarter" idx="2"/>
          </p:nvPr>
        </p:nvSpPr>
        <p:spPr>
          <a:xfrm>
            <a:off x="9226673" y="6404325"/>
            <a:ext cx="184027" cy="2692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27" name="Grafik 6" descr="Grafik 6"/>
          <p:cNvPicPr>
            <a:picLocks noChangeAspect="1"/>
          </p:cNvPicPr>
          <p:nvPr/>
        </p:nvPicPr>
        <p:blipFill>
          <a:blip r:embed="rId2">
            <a:extLst/>
          </a:blip>
          <a:srcRect l="7839" t="34485" r="44185" b="17163"/>
          <a:stretch>
            <a:fillRect/>
          </a:stretch>
        </p:blipFill>
        <p:spPr>
          <a:xfrm>
            <a:off x="4279339" y="2924943"/>
            <a:ext cx="4752529" cy="2692893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Titel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 use case</a:t>
            </a:r>
          </a:p>
        </p:txBody>
      </p:sp>
      <p:sp>
        <p:nvSpPr>
          <p:cNvPr id="129" name="Textfeld 7"/>
          <p:cNvSpPr txBox="1"/>
          <p:nvPr/>
        </p:nvSpPr>
        <p:spPr>
          <a:xfrm>
            <a:off x="1928664" y="6021287"/>
            <a:ext cx="7103203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Quelle: http://www.flensburger-budo-club.de/attachments/Image/team.jpg?template=generic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Fußzeilenplatzhalter 4"/>
          <p:cNvSpPr txBox="1"/>
          <p:nvPr/>
        </p:nvSpPr>
        <p:spPr>
          <a:xfrm>
            <a:off x="1712640" y="6404325"/>
            <a:ext cx="4808810" cy="269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03" tIns="45703" rIns="45703" bIns="45703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Project Management Methods - "Mars Expedition"</a:t>
            </a:r>
          </a:p>
        </p:txBody>
      </p:sp>
      <p:sp>
        <p:nvSpPr>
          <p:cNvPr id="132" name="Titel 7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 use case</a:t>
            </a:r>
          </a:p>
        </p:txBody>
      </p:sp>
      <p:sp>
        <p:nvSpPr>
          <p:cNvPr id="133" name="Datumsplatzhalter 3"/>
          <p:cNvSpPr txBox="1"/>
          <p:nvPr/>
        </p:nvSpPr>
        <p:spPr>
          <a:xfrm>
            <a:off x="495300" y="6404325"/>
            <a:ext cx="1001317" cy="269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03" tIns="45703" rIns="45703" bIns="45703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22.01.2018</a:t>
            </a:r>
          </a:p>
        </p:txBody>
      </p:sp>
      <p:sp>
        <p:nvSpPr>
          <p:cNvPr id="134" name="Foliennummernplatzhalter 5"/>
          <p:cNvSpPr txBox="1"/>
          <p:nvPr>
            <p:ph type="sldNum" sz="quarter" idx="2"/>
          </p:nvPr>
        </p:nvSpPr>
        <p:spPr>
          <a:xfrm>
            <a:off x="9226673" y="6404325"/>
            <a:ext cx="184027" cy="2692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5" name="Inhaltsplatzhalter 6"/>
          <p:cNvSpPr txBox="1"/>
          <p:nvPr>
            <p:ph type="body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400"/>
              </a:spcBef>
              <a:buSzTx/>
              <a:buNone/>
              <a:defRPr b="1" sz="1800">
                <a:latin typeface="+mj-lt"/>
                <a:ea typeface="+mj-ea"/>
                <a:cs typeface="+mj-cs"/>
                <a:sym typeface="Calibri"/>
              </a:defRPr>
            </a:pPr>
            <a:r>
              <a:t>Phase planning</a:t>
            </a:r>
          </a:p>
          <a:p>
            <a:pPr lvl="1" marL="742669" indent="-285641">
              <a:lnSpc>
                <a:spcPct val="150000"/>
              </a:lnSpc>
              <a:spcBef>
                <a:spcPts val="300"/>
              </a:spcBef>
              <a:buFontTx/>
              <a:buChar char="➢"/>
              <a:defRPr sz="1600">
                <a:latin typeface="+mj-lt"/>
                <a:ea typeface="+mj-ea"/>
                <a:cs typeface="+mj-cs"/>
                <a:sym typeface="Calibri"/>
              </a:defRPr>
            </a:pPr>
            <a:r>
              <a:t>Conception phase</a:t>
            </a:r>
            <a:endParaRPr sz="2400"/>
          </a:p>
          <a:p>
            <a:pPr lvl="1" marL="742669" indent="-285641">
              <a:lnSpc>
                <a:spcPct val="150000"/>
              </a:lnSpc>
              <a:spcBef>
                <a:spcPts val="300"/>
              </a:spcBef>
              <a:buFontTx/>
              <a:buChar char="➢"/>
              <a:defRPr sz="1600">
                <a:latin typeface="+mj-lt"/>
                <a:ea typeface="+mj-ea"/>
                <a:cs typeface="+mj-cs"/>
                <a:sym typeface="Calibri"/>
              </a:defRPr>
            </a:pPr>
            <a:r>
              <a:t>Define and Planning phase</a:t>
            </a:r>
            <a:endParaRPr sz="2400"/>
          </a:p>
          <a:p>
            <a:pPr lvl="1" marL="742669" indent="-285641">
              <a:lnSpc>
                <a:spcPct val="150000"/>
              </a:lnSpc>
              <a:spcBef>
                <a:spcPts val="300"/>
              </a:spcBef>
              <a:buFontTx/>
              <a:buChar char="➢"/>
              <a:defRPr sz="1600">
                <a:latin typeface="+mj-lt"/>
                <a:ea typeface="+mj-ea"/>
                <a:cs typeface="+mj-cs"/>
                <a:sym typeface="Calibri"/>
              </a:defRPr>
            </a:pPr>
            <a:r>
              <a:t>Execution Phase</a:t>
            </a:r>
            <a:endParaRPr sz="2400"/>
          </a:p>
          <a:p>
            <a:pPr lvl="1" marL="742669" indent="-285641">
              <a:lnSpc>
                <a:spcPct val="150000"/>
              </a:lnSpc>
              <a:spcBef>
                <a:spcPts val="300"/>
              </a:spcBef>
              <a:buFontTx/>
              <a:buChar char="➢"/>
              <a:defRPr sz="1600">
                <a:latin typeface="+mj-lt"/>
                <a:ea typeface="+mj-ea"/>
                <a:cs typeface="+mj-cs"/>
                <a:sym typeface="Calibri"/>
              </a:defRPr>
            </a:pPr>
            <a:r>
              <a:t>Closing Phase (Mars Landing)</a:t>
            </a:r>
            <a:endParaRPr sz="2400"/>
          </a:p>
          <a:p>
            <a:pPr lvl="1" marL="742669" indent="-285641">
              <a:lnSpc>
                <a:spcPct val="150000"/>
              </a:lnSpc>
              <a:spcBef>
                <a:spcPts val="500"/>
              </a:spcBef>
              <a:buFontTx/>
              <a:buChar char="➢"/>
              <a:defRPr sz="1400">
                <a:latin typeface="+mj-lt"/>
                <a:ea typeface="+mj-ea"/>
                <a:cs typeface="+mj-cs"/>
                <a:sym typeface="Calibri"/>
              </a:defRPr>
            </a:pPr>
          </a:p>
          <a:p>
            <a:pPr lvl="1" marL="342107" indent="-285750">
              <a:lnSpc>
                <a:spcPct val="150000"/>
              </a:lnSpc>
              <a:spcBef>
                <a:spcPts val="400"/>
              </a:spcBef>
              <a:buFontTx/>
              <a:buChar char="➢"/>
              <a:defRPr sz="1800">
                <a:latin typeface="+mj-lt"/>
                <a:ea typeface="+mj-ea"/>
                <a:cs typeface="+mj-cs"/>
                <a:sym typeface="Calibri"/>
              </a:defRPr>
            </a:pPr>
            <a:r>
              <a:t>Structure</a:t>
            </a:r>
            <a:endParaRPr sz="2400"/>
          </a:p>
          <a:p>
            <a:pPr lvl="1" marL="342107" indent="-285750">
              <a:lnSpc>
                <a:spcPct val="150000"/>
              </a:lnSpc>
              <a:spcBef>
                <a:spcPts val="400"/>
              </a:spcBef>
              <a:buFontTx/>
              <a:buChar char="➢"/>
              <a:defRPr sz="1800">
                <a:latin typeface="+mj-lt"/>
                <a:ea typeface="+mj-ea"/>
                <a:cs typeface="+mj-cs"/>
                <a:sym typeface="Calibri"/>
              </a:defRPr>
            </a:pPr>
            <a:r>
              <a:t>Set up activities</a:t>
            </a:r>
            <a:endParaRPr sz="2400"/>
          </a:p>
          <a:p>
            <a:pPr lvl="1" marL="341999" indent="-285641">
              <a:lnSpc>
                <a:spcPct val="150000"/>
              </a:lnSpc>
              <a:spcBef>
                <a:spcPts val="400"/>
              </a:spcBef>
              <a:buFontTx/>
              <a:buChar char="➢"/>
              <a:defRPr sz="1800">
                <a:latin typeface="+mj-lt"/>
                <a:ea typeface="+mj-ea"/>
                <a:cs typeface="+mj-cs"/>
                <a:sym typeface="Calibri"/>
              </a:defRPr>
            </a:pPr>
            <a:r>
              <a:t>Work step by step</a:t>
            </a:r>
          </a:p>
        </p:txBody>
      </p:sp>
      <p:pic>
        <p:nvPicPr>
          <p:cNvPr id="136" name="Grafik 8" descr="Grafik 8"/>
          <p:cNvPicPr>
            <a:picLocks noChangeAspect="1"/>
          </p:cNvPicPr>
          <p:nvPr/>
        </p:nvPicPr>
        <p:blipFill>
          <a:blip r:embed="rId2">
            <a:extLst/>
          </a:blip>
          <a:srcRect l="24803" t="47414" r="60904" b="28020"/>
          <a:stretch>
            <a:fillRect/>
          </a:stretch>
        </p:blipFill>
        <p:spPr>
          <a:xfrm>
            <a:off x="5313040" y="2591623"/>
            <a:ext cx="2458940" cy="237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Textfeld 1"/>
          <p:cNvSpPr txBox="1"/>
          <p:nvPr/>
        </p:nvSpPr>
        <p:spPr>
          <a:xfrm>
            <a:off x="4223056" y="6021287"/>
            <a:ext cx="4808811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Quelle: http://www.mpmm.com/images/pmbok-processes.jpg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Fußzeilenplatzhalter 4"/>
          <p:cNvSpPr txBox="1"/>
          <p:nvPr/>
        </p:nvSpPr>
        <p:spPr>
          <a:xfrm>
            <a:off x="1712640" y="6404325"/>
            <a:ext cx="4808810" cy="269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03" tIns="45703" rIns="45703" bIns="45703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Project Management Methods - "Mars Expedition"</a:t>
            </a:r>
          </a:p>
        </p:txBody>
      </p:sp>
      <p:sp>
        <p:nvSpPr>
          <p:cNvPr id="140" name="Titel 7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 use case</a:t>
            </a:r>
          </a:p>
        </p:txBody>
      </p:sp>
      <p:sp>
        <p:nvSpPr>
          <p:cNvPr id="141" name="Datumsplatzhalter 3"/>
          <p:cNvSpPr txBox="1"/>
          <p:nvPr/>
        </p:nvSpPr>
        <p:spPr>
          <a:xfrm>
            <a:off x="495300" y="6404325"/>
            <a:ext cx="1001317" cy="269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03" tIns="45703" rIns="45703" bIns="45703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22.01.2018</a:t>
            </a:r>
          </a:p>
        </p:txBody>
      </p:sp>
      <p:sp>
        <p:nvSpPr>
          <p:cNvPr id="142" name="Foliennummernplatzhalter 5"/>
          <p:cNvSpPr txBox="1"/>
          <p:nvPr>
            <p:ph type="sldNum" sz="quarter" idx="2"/>
          </p:nvPr>
        </p:nvSpPr>
        <p:spPr>
          <a:xfrm>
            <a:off x="9226673" y="6404325"/>
            <a:ext cx="184027" cy="2692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3" name="Inhaltsplatzhalter 6"/>
          <p:cNvSpPr txBox="1"/>
          <p:nvPr>
            <p:ph type="body" idx="1"/>
          </p:nvPr>
        </p:nvSpPr>
        <p:spPr>
          <a:xfrm>
            <a:off x="495300" y="1412775"/>
            <a:ext cx="8915400" cy="4713394"/>
          </a:xfrm>
          <a:prstGeom prst="rect">
            <a:avLst/>
          </a:prstGeom>
        </p:spPr>
        <p:txBody>
          <a:bodyPr/>
          <a:lstStyle/>
          <a:p>
            <a:pPr lvl="1" marL="0" indent="0">
              <a:lnSpc>
                <a:spcPct val="150000"/>
              </a:lnSpc>
              <a:spcBef>
                <a:spcPts val="400"/>
              </a:spcBef>
              <a:buSzTx/>
              <a:buNone/>
              <a:defRPr b="1" sz="1800">
                <a:latin typeface="+mj-lt"/>
                <a:ea typeface="+mj-ea"/>
                <a:cs typeface="+mj-cs"/>
                <a:sym typeface="Calibri"/>
              </a:defRPr>
            </a:pPr>
            <a:r>
              <a:t>Milestones</a:t>
            </a:r>
            <a:endParaRPr sz="2400"/>
          </a:p>
          <a:p>
            <a:pPr lvl="1" marL="742669" indent="-285641">
              <a:lnSpc>
                <a:spcPct val="150000"/>
              </a:lnSpc>
              <a:spcBef>
                <a:spcPts val="300"/>
              </a:spcBef>
              <a:buFontTx/>
              <a:buChar char="➢"/>
              <a:defRPr sz="1600">
                <a:latin typeface="+mj-lt"/>
                <a:ea typeface="+mj-ea"/>
                <a:cs typeface="+mj-cs"/>
                <a:sym typeface="Calibri"/>
              </a:defRPr>
            </a:pPr>
            <a:r>
              <a:t>1st: Structure, basic concept, distribution of roles</a:t>
            </a:r>
            <a:endParaRPr sz="2400"/>
          </a:p>
          <a:p>
            <a:pPr lvl="1" marL="742669" indent="-285641">
              <a:lnSpc>
                <a:spcPct val="150000"/>
              </a:lnSpc>
              <a:spcBef>
                <a:spcPts val="300"/>
              </a:spcBef>
              <a:buFontTx/>
              <a:buChar char="➢"/>
              <a:defRPr sz="1600">
                <a:latin typeface="+mj-lt"/>
                <a:ea typeface="+mj-ea"/>
                <a:cs typeface="+mj-cs"/>
                <a:sym typeface="Calibri"/>
              </a:defRPr>
            </a:pPr>
            <a:r>
              <a:t>2nd: Prototyping our  Mohne</a:t>
            </a:r>
          </a:p>
          <a:p>
            <a:pPr lvl="1" marL="742669" indent="-285641">
              <a:lnSpc>
                <a:spcPct val="150000"/>
              </a:lnSpc>
              <a:spcBef>
                <a:spcPts val="300"/>
              </a:spcBef>
              <a:buFontTx/>
              <a:buChar char="➢"/>
              <a:defRPr sz="1600">
                <a:latin typeface="+mj-lt"/>
                <a:ea typeface="+mj-ea"/>
                <a:cs typeface="+mj-cs"/>
                <a:sym typeface="Calibri"/>
              </a:defRPr>
            </a:pPr>
            <a:r>
              <a:t>3rd: Optimization for our finalisation phase</a:t>
            </a:r>
            <a:endParaRPr sz="2400"/>
          </a:p>
          <a:p>
            <a:pPr lvl="1" marL="742669" indent="-285641">
              <a:lnSpc>
                <a:spcPct val="150000"/>
              </a:lnSpc>
              <a:spcBef>
                <a:spcPts val="500"/>
              </a:spcBef>
              <a:buFontTx/>
              <a:buChar char="➢"/>
              <a:defRPr sz="1600">
                <a:latin typeface="+mj-lt"/>
                <a:ea typeface="+mj-ea"/>
                <a:cs typeface="+mj-cs"/>
                <a:sym typeface="Calibri"/>
              </a:defRPr>
            </a:pPr>
          </a:p>
          <a:p>
            <a:pPr lvl="1" marL="342107" indent="-285750">
              <a:lnSpc>
                <a:spcPct val="150000"/>
              </a:lnSpc>
              <a:spcBef>
                <a:spcPts val="400"/>
              </a:spcBef>
              <a:buFontTx/>
              <a:buChar char="➢"/>
              <a:defRPr sz="1800">
                <a:latin typeface="+mj-lt"/>
                <a:ea typeface="+mj-ea"/>
                <a:cs typeface="+mj-cs"/>
                <a:sym typeface="Calibri"/>
              </a:defRPr>
            </a:pPr>
            <a:r>
              <a:t>Control project progression</a:t>
            </a:r>
            <a:endParaRPr sz="2400"/>
          </a:p>
          <a:p>
            <a:pPr lvl="1" marL="342107" indent="-285750">
              <a:lnSpc>
                <a:spcPct val="150000"/>
              </a:lnSpc>
              <a:spcBef>
                <a:spcPts val="400"/>
              </a:spcBef>
              <a:buFontTx/>
              <a:buChar char="➢"/>
              <a:defRPr sz="1800">
                <a:latin typeface="+mj-lt"/>
                <a:ea typeface="+mj-ea"/>
                <a:cs typeface="+mj-cs"/>
                <a:sym typeface="Calibri"/>
              </a:defRPr>
            </a:pPr>
            <a:r>
              <a:t>Relief project planning</a:t>
            </a:r>
          </a:p>
        </p:txBody>
      </p:sp>
      <p:pic>
        <p:nvPicPr>
          <p:cNvPr id="144" name="Grafik 1" descr="Grafik 1"/>
          <p:cNvPicPr>
            <a:picLocks noChangeAspect="1"/>
          </p:cNvPicPr>
          <p:nvPr/>
        </p:nvPicPr>
        <p:blipFill>
          <a:blip r:embed="rId2">
            <a:extLst/>
          </a:blip>
          <a:srcRect l="18743" t="33192" r="56266" b="17678"/>
          <a:stretch>
            <a:fillRect/>
          </a:stretch>
        </p:blipFill>
        <p:spPr>
          <a:xfrm>
            <a:off x="6026622" y="2204863"/>
            <a:ext cx="2670795" cy="295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Textfeld 8"/>
          <p:cNvSpPr txBox="1"/>
          <p:nvPr/>
        </p:nvSpPr>
        <p:spPr>
          <a:xfrm>
            <a:off x="4223056" y="6021287"/>
            <a:ext cx="4808811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Quelle: http://laoblogger.com/images/milestone-clipart-10.jpg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Fußzeilenplatzhalter 4"/>
          <p:cNvSpPr txBox="1"/>
          <p:nvPr/>
        </p:nvSpPr>
        <p:spPr>
          <a:xfrm>
            <a:off x="1712640" y="6404325"/>
            <a:ext cx="4808810" cy="269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03" tIns="45703" rIns="45703" bIns="45703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Project Management Methods - "Mars Expedition"</a:t>
            </a:r>
          </a:p>
        </p:txBody>
      </p:sp>
      <p:pic>
        <p:nvPicPr>
          <p:cNvPr id="148" name="Inhaltsplatzhalter 7" descr="Inhaltsplatzhalter 7"/>
          <p:cNvPicPr>
            <a:picLocks noChangeAspect="1"/>
          </p:cNvPicPr>
          <p:nvPr/>
        </p:nvPicPr>
        <p:blipFill>
          <a:blip r:embed="rId2">
            <a:extLst/>
          </a:blip>
          <a:srcRect l="0" t="26088" r="23164" b="13454"/>
          <a:stretch>
            <a:fillRect/>
          </a:stretch>
        </p:blipFill>
        <p:spPr>
          <a:xfrm>
            <a:off x="111118" y="1293548"/>
            <a:ext cx="9683765" cy="4727741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Titel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 at a glance</a:t>
            </a:r>
          </a:p>
        </p:txBody>
      </p:sp>
      <p:sp>
        <p:nvSpPr>
          <p:cNvPr id="150" name="Datumsplatzhalter 3"/>
          <p:cNvSpPr txBox="1"/>
          <p:nvPr/>
        </p:nvSpPr>
        <p:spPr>
          <a:xfrm>
            <a:off x="495300" y="6404325"/>
            <a:ext cx="1001317" cy="269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03" tIns="45703" rIns="45703" bIns="45703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22.01.2018</a:t>
            </a:r>
          </a:p>
        </p:txBody>
      </p:sp>
      <p:sp>
        <p:nvSpPr>
          <p:cNvPr id="151" name="Foliennummernplatzhalter 5"/>
          <p:cNvSpPr txBox="1"/>
          <p:nvPr>
            <p:ph type="sldNum" sz="quarter" idx="2"/>
          </p:nvPr>
        </p:nvSpPr>
        <p:spPr>
          <a:xfrm>
            <a:off x="9226673" y="6404325"/>
            <a:ext cx="184027" cy="2692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Fußzeilenplatzhalter 4"/>
          <p:cNvSpPr txBox="1"/>
          <p:nvPr/>
        </p:nvSpPr>
        <p:spPr>
          <a:xfrm>
            <a:off x="1712640" y="6404325"/>
            <a:ext cx="4808810" cy="269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03" tIns="45703" rIns="45703" bIns="45703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Project Management Methods - "Mars Expedition"</a:t>
            </a:r>
          </a:p>
        </p:txBody>
      </p:sp>
      <p:sp>
        <p:nvSpPr>
          <p:cNvPr id="154" name="Titel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 supporting tools</a:t>
            </a:r>
          </a:p>
        </p:txBody>
      </p:sp>
      <p:sp>
        <p:nvSpPr>
          <p:cNvPr id="155" name="Datumsplatzhalter 3"/>
          <p:cNvSpPr txBox="1"/>
          <p:nvPr/>
        </p:nvSpPr>
        <p:spPr>
          <a:xfrm>
            <a:off x="495300" y="6404325"/>
            <a:ext cx="1001317" cy="269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03" tIns="45703" rIns="45703" bIns="45703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22.01.2018</a:t>
            </a:r>
          </a:p>
        </p:txBody>
      </p:sp>
      <p:sp>
        <p:nvSpPr>
          <p:cNvPr id="156" name="Foliennummernplatzhalter 5"/>
          <p:cNvSpPr txBox="1"/>
          <p:nvPr>
            <p:ph type="sldNum" sz="quarter" idx="2"/>
          </p:nvPr>
        </p:nvSpPr>
        <p:spPr>
          <a:xfrm>
            <a:off x="9226673" y="6404325"/>
            <a:ext cx="184027" cy="2692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7" name="Textfeld 6"/>
          <p:cNvSpPr txBox="1"/>
          <p:nvPr/>
        </p:nvSpPr>
        <p:spPr>
          <a:xfrm>
            <a:off x="632520" y="1556791"/>
            <a:ext cx="8778180" cy="573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b="1"/>
            </a:pPr>
            <a:r>
              <a:t>GitHub</a:t>
            </a:r>
            <a:br/>
            <a:endParaRPr sz="900"/>
          </a:p>
          <a:p>
            <a:pPr marL="285750" indent="-285750">
              <a:lnSpc>
                <a:spcPct val="150000"/>
              </a:lnSpc>
              <a:buSzPct val="100000"/>
              <a:buChar char="➢"/>
            </a:pPr>
            <a:r>
              <a:t>Used as a Collaboration Tool for the Project</a:t>
            </a:r>
          </a:p>
          <a:p>
            <a:pPr marL="285750" indent="-285750">
              <a:lnSpc>
                <a:spcPct val="150000"/>
              </a:lnSpc>
              <a:buSzPct val="100000"/>
              <a:buChar char="➢"/>
            </a:pPr>
            <a:r>
              <a:t>Separate the Tasks regarding the project phases</a:t>
            </a:r>
          </a:p>
          <a:p>
            <a:pPr marL="285750" indent="-285750">
              <a:lnSpc>
                <a:spcPct val="150000"/>
              </a:lnSpc>
              <a:buSzPct val="100000"/>
              <a:buChar char="➢"/>
            </a:pPr>
            <a:r>
              <a:t>In addition to the project plan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more clearly &amp; detailed</a:t>
            </a:r>
          </a:p>
          <a:p>
            <a:pPr marL="285750" indent="-285750">
              <a:lnSpc>
                <a:spcPct val="150000"/>
              </a:lnSpc>
              <a:buSzPct val="100000"/>
              <a:buChar char="➢"/>
            </a:pPr>
          </a:p>
          <a:p>
            <a:pPr>
              <a:lnSpc>
                <a:spcPct val="150000"/>
              </a:lnSpc>
              <a:defRPr b="1"/>
            </a:pPr>
            <a:r>
              <a:t>Templates (based on Excel)</a:t>
            </a:r>
          </a:p>
          <a:p>
            <a:pPr>
              <a:lnSpc>
                <a:spcPct val="150000"/>
              </a:lnSpc>
              <a:defRPr sz="900"/>
            </a:pPr>
          </a:p>
          <a:p>
            <a:pPr marL="285750" indent="-285750">
              <a:lnSpc>
                <a:spcPct val="150000"/>
              </a:lnSpc>
              <a:buSzPct val="100000"/>
              <a:buChar char="➢"/>
            </a:pPr>
            <a:r>
              <a:t>Project owner Requirements (Tasks for the Robot)</a:t>
            </a:r>
          </a:p>
          <a:p>
            <a:pPr marL="285750" indent="-285750">
              <a:lnSpc>
                <a:spcPct val="150000"/>
              </a:lnSpc>
              <a:buSzPct val="100000"/>
              <a:buChar char="➢"/>
            </a:pPr>
            <a:r>
              <a:t>Team Member Structure (Who is Who?)</a:t>
            </a:r>
          </a:p>
          <a:p>
            <a:pPr marL="285750" indent="-285750">
              <a:lnSpc>
                <a:spcPct val="150000"/>
              </a:lnSpc>
              <a:buSzPct val="100000"/>
              <a:buChar char="➢"/>
            </a:pPr>
            <a:r>
              <a:t>Risk analysis (for the Robot)</a:t>
            </a:r>
          </a:p>
          <a:p>
            <a:pPr marL="285750" indent="-285750">
              <a:lnSpc>
                <a:spcPct val="150000"/>
              </a:lnSpc>
              <a:buSzPct val="100000"/>
              <a:buChar char="➢"/>
            </a:pPr>
            <a:r>
              <a:t>Technical Requirements (Construction)</a:t>
            </a:r>
          </a:p>
          <a:p>
            <a:pPr>
              <a:lnSpc>
                <a:spcPct val="150000"/>
              </a:lnSpc>
              <a:defRPr sz="900"/>
            </a:pPr>
          </a:p>
          <a:p>
            <a:pPr/>
          </a:p>
          <a:p>
            <a:pPr/>
          </a:p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Fußzeilenplatzhalter 4"/>
          <p:cNvSpPr txBox="1"/>
          <p:nvPr/>
        </p:nvSpPr>
        <p:spPr>
          <a:xfrm>
            <a:off x="1712640" y="6404325"/>
            <a:ext cx="4808810" cy="269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03" tIns="45703" rIns="45703" bIns="45703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Project Management Methods - "Mars Expedition"</a:t>
            </a:r>
          </a:p>
        </p:txBody>
      </p:sp>
      <p:sp>
        <p:nvSpPr>
          <p:cNvPr id="160" name="Titel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 supporting tools</a:t>
            </a:r>
          </a:p>
        </p:txBody>
      </p:sp>
      <p:sp>
        <p:nvSpPr>
          <p:cNvPr id="161" name="Datumsplatzhalter 3"/>
          <p:cNvSpPr txBox="1"/>
          <p:nvPr/>
        </p:nvSpPr>
        <p:spPr>
          <a:xfrm>
            <a:off x="495300" y="6404325"/>
            <a:ext cx="1001317" cy="269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03" tIns="45703" rIns="45703" bIns="45703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22.01.2018</a:t>
            </a:r>
          </a:p>
        </p:txBody>
      </p:sp>
      <p:sp>
        <p:nvSpPr>
          <p:cNvPr id="162" name="Foliennummernplatzhalter 5"/>
          <p:cNvSpPr txBox="1"/>
          <p:nvPr>
            <p:ph type="sldNum" sz="quarter" idx="2"/>
          </p:nvPr>
        </p:nvSpPr>
        <p:spPr>
          <a:xfrm>
            <a:off x="9226673" y="6404325"/>
            <a:ext cx="184027" cy="2692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3" name="Textfeld 6"/>
          <p:cNvSpPr txBox="1"/>
          <p:nvPr/>
        </p:nvSpPr>
        <p:spPr>
          <a:xfrm>
            <a:off x="632520" y="1556791"/>
            <a:ext cx="8778180" cy="3939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b="1"/>
            </a:pPr>
            <a:r>
              <a:t>More Tools</a:t>
            </a:r>
            <a:br/>
            <a:endParaRPr sz="900"/>
          </a:p>
          <a:p>
            <a:pPr marL="285750" indent="-285750">
              <a:lnSpc>
                <a:spcPct val="150000"/>
              </a:lnSpc>
              <a:buSzPct val="100000"/>
              <a:buChar char="➢"/>
            </a:pPr>
            <a:r>
              <a:t>Visio for the team structure</a:t>
            </a:r>
          </a:p>
          <a:p>
            <a:pPr marL="285750" indent="-285750">
              <a:lnSpc>
                <a:spcPct val="150000"/>
              </a:lnSpc>
              <a:buSzPct val="100000"/>
              <a:buChar char="➢"/>
            </a:pPr>
            <a:r>
              <a:t>PPT </a:t>
            </a:r>
          </a:p>
          <a:p>
            <a:pPr marL="285750" indent="-285750">
              <a:lnSpc>
                <a:spcPct val="150000"/>
              </a:lnSpc>
              <a:buSzPct val="100000"/>
              <a:buChar char="➢"/>
            </a:pPr>
            <a:r>
              <a:t>Eagle (structure and planning of the circuit board)</a:t>
            </a:r>
          </a:p>
          <a:p>
            <a:pPr marL="285750" indent="-285750">
              <a:lnSpc>
                <a:spcPct val="150000"/>
              </a:lnSpc>
              <a:buSzPct val="100000"/>
              <a:buChar char="➢"/>
            </a:pPr>
            <a:r>
              <a:t>Inventor for the construction</a:t>
            </a:r>
          </a:p>
          <a:p>
            <a:pPr marL="285750" indent="-285750">
              <a:lnSpc>
                <a:spcPct val="150000"/>
              </a:lnSpc>
              <a:buSzPct val="100000"/>
              <a:buChar char="➢"/>
            </a:pPr>
          </a:p>
          <a:p>
            <a:pPr>
              <a:lnSpc>
                <a:spcPct val="150000"/>
              </a:lnSpc>
              <a:defRPr sz="900"/>
            </a:pPr>
          </a:p>
          <a:p>
            <a:pPr/>
          </a:p>
          <a:p>
            <a:pPr/>
          </a:p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Fußzeilenplatzhalter 4"/>
          <p:cNvSpPr txBox="1"/>
          <p:nvPr/>
        </p:nvSpPr>
        <p:spPr>
          <a:xfrm>
            <a:off x="1712640" y="6404325"/>
            <a:ext cx="4808810" cy="269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03" tIns="45703" rIns="45703" bIns="45703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Project Management Methods - "Mars Expedition"</a:t>
            </a:r>
          </a:p>
        </p:txBody>
      </p:sp>
      <p:sp>
        <p:nvSpPr>
          <p:cNvPr id="166" name="Titel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Risk evaluation of the Project</a:t>
            </a:r>
          </a:p>
        </p:txBody>
      </p:sp>
      <p:sp>
        <p:nvSpPr>
          <p:cNvPr id="167" name="Datumsplatzhalter 3"/>
          <p:cNvSpPr txBox="1"/>
          <p:nvPr/>
        </p:nvSpPr>
        <p:spPr>
          <a:xfrm>
            <a:off x="495300" y="6404325"/>
            <a:ext cx="1001317" cy="269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03" tIns="45703" rIns="45703" bIns="45703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22.01.2018</a:t>
            </a:r>
          </a:p>
        </p:txBody>
      </p:sp>
      <p:sp>
        <p:nvSpPr>
          <p:cNvPr id="168" name="Foliennummernplatzhalter 5"/>
          <p:cNvSpPr txBox="1"/>
          <p:nvPr>
            <p:ph type="sldNum" sz="quarter" idx="2"/>
          </p:nvPr>
        </p:nvSpPr>
        <p:spPr>
          <a:xfrm>
            <a:off x="9226673" y="6404325"/>
            <a:ext cx="184027" cy="2692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9" name="Textfeld 6"/>
          <p:cNvSpPr txBox="1"/>
          <p:nvPr/>
        </p:nvSpPr>
        <p:spPr>
          <a:xfrm>
            <a:off x="495300" y="1700808"/>
            <a:ext cx="8915400" cy="222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150000"/>
              </a:lnSpc>
              <a:buSzPct val="100000"/>
              <a:buChar char="➢"/>
            </a:pPr>
            <a:r>
              <a:t>Evaluating potential Risks of the Project regarding the customer requirements</a:t>
            </a:r>
          </a:p>
          <a:p>
            <a:pPr marL="285750" indent="-285750">
              <a:lnSpc>
                <a:spcPct val="150000"/>
              </a:lnSpc>
              <a:buSzPct val="100000"/>
              <a:buChar char="➢"/>
            </a:pPr>
            <a:r>
              <a:t>Create controlling tools for the detected risks</a:t>
            </a:r>
          </a:p>
          <a:p>
            <a:pPr marL="285750" indent="-285750">
              <a:lnSpc>
                <a:spcPct val="150000"/>
              </a:lnSpc>
              <a:buSzPct val="100000"/>
              <a:buChar char="➢"/>
            </a:pPr>
            <a:r>
              <a:t>Finding solutions for the come out risks</a:t>
            </a:r>
          </a:p>
          <a:p>
            <a:pPr marL="285750" indent="-285750">
              <a:lnSpc>
                <a:spcPct val="150000"/>
              </a:lnSpc>
              <a:buSzPct val="100000"/>
              <a:buChar char="➢"/>
            </a:pPr>
            <a:r>
              <a:t>Discriminate between project risks and standard risks</a:t>
            </a:r>
          </a:p>
          <a:p>
            <a:pPr marL="285750" indent="-285750">
              <a:buSzPct val="100000"/>
              <a:buChar char="➢"/>
            </a:pPr>
          </a:p>
          <a:p>
            <a:pPr/>
            <a:r>
              <a:t> </a:t>
            </a:r>
          </a:p>
        </p:txBody>
      </p:sp>
      <p:graphicFrame>
        <p:nvGraphicFramePr>
          <p:cNvPr id="170" name="Tabelle 7"/>
          <p:cNvGraphicFramePr/>
          <p:nvPr/>
        </p:nvGraphicFramePr>
        <p:xfrm>
          <a:off x="495298" y="3614003"/>
          <a:ext cx="8536570" cy="241442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268284"/>
                <a:gridCol w="4268284"/>
              </a:tblGrid>
              <a:tr h="603606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Standard risks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Project risks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603606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Competing goals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Technical Issues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603606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Project environment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Time Table / Delivery Schedule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603606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Stakeholder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Customer Requiremants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Larissa">
  <a:themeElements>
    <a:clrScheme name="Larissa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Larissa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05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05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Larissa">
  <a:themeElements>
    <a:clrScheme name="Larissa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Larissa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05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05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