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1735" r:id="rId3"/>
    <p:sldId id="1414" r:id="rId4"/>
    <p:sldId id="1741" r:id="rId5"/>
    <p:sldId id="1742" r:id="rId6"/>
    <p:sldId id="1743" r:id="rId7"/>
    <p:sldId id="1737" r:id="rId8"/>
    <p:sldId id="1738" r:id="rId9"/>
    <p:sldId id="1739" r:id="rId10"/>
    <p:sldId id="1740" r:id="rId11"/>
  </p:sldIdLst>
  <p:sldSz cx="9906000" cy="6858000" type="A4"/>
  <p:notesSz cx="6797675" cy="9926638"/>
  <p:defaultTextStyle>
    <a:defPPr>
      <a:defRPr lang="de-DE"/>
    </a:defPPr>
    <a:lvl1pPr marL="0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28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56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83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08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66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93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220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orient="horz" pos="3612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6068">
          <p15:clr>
            <a:srgbClr val="A4A3A4"/>
          </p15:clr>
        </p15:guide>
        <p15:guide id="5" pos="3120">
          <p15:clr>
            <a:srgbClr val="A4A3A4"/>
          </p15:clr>
        </p15:guide>
        <p15:guide id="6" pos="56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3"/>
    <a:srgbClr val="C6D9F1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5934" autoAdjust="0"/>
  </p:normalViewPr>
  <p:slideViewPr>
    <p:cSldViewPr>
      <p:cViewPr varScale="1">
        <p:scale>
          <a:sx n="68" d="100"/>
          <a:sy n="68" d="100"/>
        </p:scale>
        <p:origin x="1680" y="60"/>
      </p:cViewPr>
      <p:guideLst>
        <p:guide orient="horz" pos="2296"/>
        <p:guide orient="horz" pos="3612"/>
        <p:guide orient="horz" pos="981"/>
        <p:guide pos="6068"/>
        <p:guide pos="3120"/>
        <p:guide pos="566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-213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40BE-1D10-4C80-A8BF-F5AF39EFA189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B35EA-B9A0-4448-AC8F-A6EC22B33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887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2285-C8C6-4668-B04E-FA4453CF6A76}" type="datetimeFigureOut">
              <a:rPr lang="de-AT" smtClean="0"/>
              <a:t>21.01.2018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0D26-08C0-41F2-9EB8-4EF69F79B2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3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28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56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83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08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66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93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20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40"/>
            <a:ext cx="84201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2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823A-8D1F-4A7A-BCD3-140CE86C5147}" type="datetime1">
              <a:rPr lang="de-AT" smtClean="0"/>
              <a:t>21.01.2018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452696" y="0"/>
            <a:ext cx="103606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6"/>
          <p:cNvSpPr txBox="1">
            <a:spLocks/>
          </p:cNvSpPr>
          <p:nvPr userDrawn="1"/>
        </p:nvSpPr>
        <p:spPr>
          <a:xfrm>
            <a:off x="589351" y="2130440"/>
            <a:ext cx="8420100" cy="1470025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AT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TITEL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740537" y="3212976"/>
            <a:ext cx="3198355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740537" y="3356992"/>
            <a:ext cx="2964329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740532" y="3501008"/>
            <a:ext cx="2574286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94" y="5661263"/>
            <a:ext cx="1653408" cy="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4" y="274649"/>
            <a:ext cx="222885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9"/>
            <a:ext cx="652145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A7D4-6DA7-4AC0-90DA-495E283232C3}" type="datetime1">
              <a:rPr lang="de-AT" smtClean="0"/>
              <a:t>21.01.2018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70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7" name="Inhaltsplatzhalt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-27379"/>
            <a:ext cx="9945555" cy="133329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de-AT" dirty="0"/>
              <a:t>Folie 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882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21E0-5FCF-46D5-8E71-06BE4024C7C9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4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8" indent="0">
              <a:buNone/>
              <a:defRPr sz="2000" b="1"/>
            </a:lvl2pPr>
            <a:lvl3pPr marL="914056" indent="0">
              <a:buNone/>
              <a:defRPr sz="1800" b="1"/>
            </a:lvl3pPr>
            <a:lvl4pPr marL="1371083" indent="0">
              <a:buNone/>
              <a:defRPr sz="1600" b="1"/>
            </a:lvl4pPr>
            <a:lvl5pPr marL="1828108" indent="0">
              <a:buNone/>
              <a:defRPr sz="1600" b="1"/>
            </a:lvl5pPr>
            <a:lvl6pPr marL="2285137" indent="0">
              <a:buNone/>
              <a:defRPr sz="1600" b="1"/>
            </a:lvl6pPr>
            <a:lvl7pPr marL="2742166" indent="0">
              <a:buNone/>
              <a:defRPr sz="1600" b="1"/>
            </a:lvl7pPr>
            <a:lvl8pPr marL="3199193" indent="0">
              <a:buNone/>
              <a:defRPr sz="1600" b="1"/>
            </a:lvl8pPr>
            <a:lvl9pPr marL="365622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828108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5" y="1535114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8" indent="0">
              <a:buNone/>
              <a:defRPr sz="2000" b="1"/>
            </a:lvl2pPr>
            <a:lvl3pPr marL="914056" indent="0">
              <a:buNone/>
              <a:defRPr sz="1800" b="1"/>
            </a:lvl3pPr>
            <a:lvl4pPr marL="1371083" indent="0">
              <a:buNone/>
              <a:defRPr sz="1600" b="1"/>
            </a:lvl4pPr>
            <a:lvl5pPr marL="1828108" indent="0">
              <a:buNone/>
              <a:defRPr sz="1600" b="1"/>
            </a:lvl5pPr>
            <a:lvl6pPr marL="2285137" indent="0">
              <a:buNone/>
              <a:defRPr sz="1600" b="1"/>
            </a:lvl6pPr>
            <a:lvl7pPr marL="2742166" indent="0">
              <a:buNone/>
              <a:defRPr sz="1600" b="1"/>
            </a:lvl7pPr>
            <a:lvl8pPr marL="3199193" indent="0">
              <a:buNone/>
              <a:defRPr sz="1600" b="1"/>
            </a:lvl8pPr>
            <a:lvl9pPr marL="365622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F1B5-1080-4A4D-93FE-2AFC40FEAED7}" type="datetime1">
              <a:rPr lang="de-AT" smtClean="0"/>
              <a:t>21.01.2018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55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7911-CD8C-4B83-8C1E-2EDDEAF7124F}" type="datetime1">
              <a:rPr lang="de-AT" smtClean="0"/>
              <a:t>21.01.2018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80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7C43-A959-49D5-BD00-F6710B17D347}" type="datetime1">
              <a:rPr lang="de-AT" smtClean="0"/>
              <a:t>21.01.2018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87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6" y="27306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4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28" indent="0">
              <a:buNone/>
              <a:defRPr sz="1200"/>
            </a:lvl2pPr>
            <a:lvl3pPr marL="914056" indent="0">
              <a:buNone/>
              <a:defRPr sz="1000"/>
            </a:lvl3pPr>
            <a:lvl4pPr marL="1371083" indent="0">
              <a:buNone/>
              <a:defRPr sz="900"/>
            </a:lvl4pPr>
            <a:lvl5pPr marL="1828108" indent="0">
              <a:buNone/>
              <a:defRPr sz="900"/>
            </a:lvl5pPr>
            <a:lvl6pPr marL="2285137" indent="0">
              <a:buNone/>
              <a:defRPr sz="900"/>
            </a:lvl6pPr>
            <a:lvl7pPr marL="2742166" indent="0">
              <a:buNone/>
              <a:defRPr sz="900"/>
            </a:lvl7pPr>
            <a:lvl8pPr marL="3199193" indent="0">
              <a:buNone/>
              <a:defRPr sz="900"/>
            </a:lvl8pPr>
            <a:lvl9pPr marL="365622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FD0D-1B57-4662-AB88-65D7683B137A}" type="datetime1">
              <a:rPr lang="de-AT" smtClean="0"/>
              <a:t>21.01.2018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516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9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9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28" indent="0">
              <a:buNone/>
              <a:defRPr sz="2800"/>
            </a:lvl2pPr>
            <a:lvl3pPr marL="914056" indent="0">
              <a:buNone/>
              <a:defRPr sz="2400"/>
            </a:lvl3pPr>
            <a:lvl4pPr marL="1371083" indent="0">
              <a:buNone/>
              <a:defRPr sz="2000"/>
            </a:lvl4pPr>
            <a:lvl5pPr marL="1828108" indent="0">
              <a:buNone/>
              <a:defRPr sz="2000"/>
            </a:lvl5pPr>
            <a:lvl6pPr marL="2285137" indent="0">
              <a:buNone/>
              <a:defRPr sz="2000"/>
            </a:lvl6pPr>
            <a:lvl7pPr marL="2742166" indent="0">
              <a:buNone/>
              <a:defRPr sz="2000"/>
            </a:lvl7pPr>
            <a:lvl8pPr marL="3199193" indent="0">
              <a:buNone/>
              <a:defRPr sz="2000"/>
            </a:lvl8pPr>
            <a:lvl9pPr marL="365622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9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28" indent="0">
              <a:buNone/>
              <a:defRPr sz="1200"/>
            </a:lvl2pPr>
            <a:lvl3pPr marL="914056" indent="0">
              <a:buNone/>
              <a:defRPr sz="1000"/>
            </a:lvl3pPr>
            <a:lvl4pPr marL="1371083" indent="0">
              <a:buNone/>
              <a:defRPr sz="900"/>
            </a:lvl4pPr>
            <a:lvl5pPr marL="1828108" indent="0">
              <a:buNone/>
              <a:defRPr sz="900"/>
            </a:lvl5pPr>
            <a:lvl6pPr marL="2285137" indent="0">
              <a:buNone/>
              <a:defRPr sz="900"/>
            </a:lvl6pPr>
            <a:lvl7pPr marL="2742166" indent="0">
              <a:buNone/>
              <a:defRPr sz="900"/>
            </a:lvl7pPr>
            <a:lvl8pPr marL="3199193" indent="0">
              <a:buNone/>
              <a:defRPr sz="900"/>
            </a:lvl8pPr>
            <a:lvl9pPr marL="365622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AC9D-681F-4C6C-B748-A22E1014B687}" type="datetime1">
              <a:rPr lang="de-AT" smtClean="0"/>
              <a:t>21.01.2018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851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DF09-200F-4437-870F-6371DDA93B70}" type="datetime1">
              <a:rPr lang="de-AT" smtClean="0"/>
              <a:t>21.01.2018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994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06" tIns="45703" rIns="91406" bIns="45703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65"/>
            <a:ext cx="1001316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028F-E316-4C0A-9E06-C9E8477B7866}" type="datetime1">
              <a:rPr lang="de-AT" smtClean="0"/>
              <a:t>21.01.2018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12640" y="6356365"/>
            <a:ext cx="4808810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65368" y="6356365"/>
            <a:ext cx="1145332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63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lvl1pPr algn="ctr" defTabSz="91405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70" indent="-342770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70" indent="-285642" algn="l" defTabSz="914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69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96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24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51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79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06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34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8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6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83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8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37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66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93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20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821292" y="0"/>
            <a:ext cx="103606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589351" y="3429010"/>
            <a:ext cx="84201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de-AT" sz="3100" dirty="0"/>
              <a:t>Smart Produkts &amp; Solutions</a:t>
            </a:r>
            <a:br>
              <a:rPr lang="de-AT" dirty="0"/>
            </a:br>
            <a:r>
              <a:rPr lang="de-AT" dirty="0" err="1"/>
              <a:t>Assignment</a:t>
            </a:r>
            <a:r>
              <a:rPr lang="de-AT" dirty="0"/>
              <a:t> 5 – </a:t>
            </a:r>
            <a:br>
              <a:rPr lang="de-AT" dirty="0"/>
            </a:br>
            <a:r>
              <a:rPr lang="de-AT" dirty="0"/>
              <a:t>Project Management Methods</a:t>
            </a:r>
            <a:br>
              <a:rPr lang="de-AT" dirty="0"/>
            </a:br>
            <a:r>
              <a:rPr lang="de-AT" sz="3100" dirty="0"/>
              <a:t>SPS </a:t>
            </a:r>
            <a:r>
              <a:rPr lang="de-AT" sz="3100" dirty="0" err="1"/>
              <a:t>bbM</a:t>
            </a:r>
            <a:r>
              <a:rPr lang="de-AT" sz="3100" dirty="0"/>
              <a:t>, </a:t>
            </a:r>
            <a:r>
              <a:rPr lang="de-DE" sz="3100" dirty="0"/>
              <a:t>WS 2017/18</a:t>
            </a:r>
            <a:br>
              <a:rPr lang="de-DE" sz="3100" dirty="0"/>
            </a:br>
            <a:br>
              <a:rPr lang="de-DE" dirty="0"/>
            </a:br>
            <a:endParaRPr lang="de-AT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740537" y="4837409"/>
            <a:ext cx="3198355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740537" y="4981425"/>
            <a:ext cx="2964329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740532" y="5125441"/>
            <a:ext cx="2574286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94" y="5661263"/>
            <a:ext cx="1653408" cy="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/>
              <a:t>Traditional vs. Agil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3580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1772816"/>
            <a:ext cx="8915400" cy="4453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/>
              <a:t>HANDOUT NICHT VERGESSEN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/>
              <a:t>Assignment</a:t>
            </a:r>
            <a:r>
              <a:rPr lang="de-AT" dirty="0"/>
              <a:t> 5 – Project Management Methods</a:t>
            </a:r>
          </a:p>
          <a:p>
            <a:pPr marL="0" indent="0">
              <a:buNone/>
            </a:pPr>
            <a:r>
              <a:rPr lang="de-AT" dirty="0" err="1"/>
              <a:t>Planning</a:t>
            </a:r>
            <a:r>
              <a:rPr lang="de-AT" dirty="0"/>
              <a:t> </a:t>
            </a:r>
            <a:r>
              <a:rPr lang="de-AT" dirty="0" err="1"/>
              <a:t>vehicle</a:t>
            </a:r>
            <a:r>
              <a:rPr lang="de-AT" dirty="0"/>
              <a:t> for „Mars Expedition“</a:t>
            </a:r>
          </a:p>
          <a:p>
            <a:pPr marL="0" indent="0">
              <a:buNone/>
            </a:pPr>
            <a:br>
              <a:rPr lang="de-AT" dirty="0"/>
            </a:br>
            <a:r>
              <a:rPr lang="de-AT" dirty="0"/>
              <a:t>Anna Duregger,</a:t>
            </a:r>
          </a:p>
          <a:p>
            <a:pPr marL="0" indent="0">
              <a:buNone/>
            </a:pPr>
            <a:r>
              <a:rPr lang="de-AT" dirty="0"/>
              <a:t>Christoph Jungwirth,</a:t>
            </a:r>
          </a:p>
          <a:p>
            <a:pPr marL="0" indent="0">
              <a:buNone/>
            </a:pPr>
            <a:r>
              <a:rPr lang="de-AT" dirty="0"/>
              <a:t>Christian Gruber</a:t>
            </a:r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603722" y="3330249"/>
            <a:ext cx="571743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CA7919-3B1C-48F3-B148-BF80E233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982F-5563-4A76-B5F3-2BDEBD27B3E2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4C2F38-34CD-4AA6-BB38-96A29A4C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04FE77-BEFC-4B55-ACF5-B4D6644F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514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444C00-D4A1-4F53-801B-FF32780B7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Project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Project at a </a:t>
            </a:r>
            <a:r>
              <a:rPr lang="de-DE" dirty="0" err="1"/>
              <a:t>glance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Project </a:t>
            </a:r>
            <a:r>
              <a:rPr lang="de-DE" dirty="0" err="1"/>
              <a:t>supporting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Risk </a:t>
            </a:r>
            <a:r>
              <a:rPr lang="de-DE" dirty="0" err="1"/>
              <a:t>evaluation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Project</a:t>
            </a:r>
          </a:p>
          <a:p>
            <a:pPr marL="514350" indent="-514350">
              <a:buAutoNum type="arabicPeriod"/>
            </a:pPr>
            <a:r>
              <a:rPr lang="de-DE" dirty="0"/>
              <a:t>Traditional vs. Agil Methods</a:t>
            </a:r>
          </a:p>
          <a:p>
            <a:pPr marL="514350" indent="-514350">
              <a:buAutoNum type="arabicPeriod"/>
            </a:pPr>
            <a:endParaRPr lang="de-DE" dirty="0"/>
          </a:p>
          <a:p>
            <a:pPr marL="514350" indent="-514350"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 lIns="89967">
            <a:noAutofit/>
          </a:bodyPr>
          <a:lstStyle/>
          <a:p>
            <a:pPr algn="l"/>
            <a:r>
              <a:rPr lang="de-AT" sz="36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EF4C8B-1DFE-4586-94B8-3A1795EE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CD76-134D-4DA9-8733-9BC79E7EE8C6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877A41-616F-470D-B0C6-F3B01D84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08B79D-553D-4694-8DB2-5CF289E9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301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4C15081-4C46-4C61-946B-BAC3052537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/>
              <a:t>Project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4930-B991-4842-9356-CB5C23CC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28DD9-7E24-4860-A748-0423524A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88B65-7CD4-4103-AFA7-148FA1E0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4</a:t>
            </a:fld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E34B61F-2172-4281-AC62-588A0002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+mn-lt"/>
                <a:ea typeface="+mn-ea"/>
                <a:cs typeface="+mn-cs"/>
              </a:rPr>
              <a:t>Phase planning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Conception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Define and Planning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Execution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Mars Landing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400" dirty="0">
              <a:latin typeface="+mn-lt"/>
              <a:ea typeface="+mn-ea"/>
              <a:cs typeface="+mn-cs"/>
            </a:endParaRP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Structure</a:t>
            </a: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Set up activities</a:t>
            </a:r>
          </a:p>
          <a:p>
            <a:pPr marL="3420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Work step by step</a:t>
            </a:r>
          </a:p>
          <a:p>
            <a:pPr marL="457028" lvl="1" indent="0">
              <a:lnSpc>
                <a:spcPct val="150000"/>
              </a:lnSpc>
              <a:buNone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marL="457028" lvl="1" indent="0">
              <a:buNone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140789-E50F-4DF1-847E-D0E963506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58" t="47414" r="60904" b="28021"/>
          <a:stretch/>
        </p:blipFill>
        <p:spPr>
          <a:xfrm>
            <a:off x="2432707" y="3284982"/>
            <a:ext cx="2501059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1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4C15081-4C46-4C61-946B-BAC3052537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/>
              <a:t>Project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4930-B991-4842-9356-CB5C23CC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28DD9-7E24-4860-A748-0423524A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88B65-7CD4-4103-AFA7-148FA1E0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5</a:t>
            </a:fld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E34B61F-2172-4281-AC62-588A0002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2776"/>
            <a:ext cx="8915400" cy="4713393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GB" sz="1800" b="1" dirty="0">
                <a:latin typeface="+mn-lt"/>
                <a:ea typeface="+mn-ea"/>
                <a:cs typeface="+mn-cs"/>
              </a:rPr>
              <a:t>Milestones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1st: structure, basic concept, distribution of roles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2nd: prototyping our  </a:t>
            </a:r>
            <a:r>
              <a:rPr lang="en-GB" sz="1600" dirty="0" err="1">
                <a:latin typeface="+mn-lt"/>
                <a:ea typeface="+mn-ea"/>
                <a:cs typeface="+mn-cs"/>
              </a:rPr>
              <a:t>Mohne</a:t>
            </a:r>
            <a:endParaRPr lang="en-GB" sz="16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3rd: optimization for our finalisation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600" dirty="0">
              <a:latin typeface="+mn-lt"/>
              <a:ea typeface="+mn-ea"/>
              <a:cs typeface="+mn-cs"/>
            </a:endParaRP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Control project </a:t>
            </a:r>
            <a:r>
              <a:rPr lang="en-GB" sz="1800" dirty="0" err="1">
                <a:latin typeface="+mn-lt"/>
                <a:ea typeface="+mn-ea"/>
                <a:cs typeface="+mn-cs"/>
              </a:rPr>
              <a:t>progession</a:t>
            </a:r>
            <a:endParaRPr lang="en-GB" sz="1800" dirty="0">
              <a:latin typeface="+mn-lt"/>
              <a:ea typeface="+mn-ea"/>
              <a:cs typeface="+mn-cs"/>
            </a:endParaRP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Relief project planning</a:t>
            </a:r>
          </a:p>
          <a:p>
            <a:pPr marL="56358" lvl="1" indent="0">
              <a:lnSpc>
                <a:spcPct val="150000"/>
              </a:lnSpc>
              <a:buNone/>
            </a:pPr>
            <a:endParaRPr lang="en-GB" sz="18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600" dirty="0">
              <a:latin typeface="+mn-lt"/>
              <a:ea typeface="+mn-ea"/>
              <a:cs typeface="+mn-cs"/>
            </a:endParaRPr>
          </a:p>
          <a:p>
            <a:pPr marL="342770" lvl="1" indent="-342770">
              <a:buFont typeface="Wingdings" panose="05000000000000000000" pitchFamily="2" charset="2"/>
              <a:buChar char="Ø"/>
            </a:pPr>
            <a:endParaRPr lang="de-AT" sz="18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marL="457028" lvl="1" indent="0">
              <a:buNone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1B713B9-5A37-4ECC-93F9-A34A56D46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3" t="33192" r="55088" b="17678"/>
          <a:stretch/>
        </p:blipFill>
        <p:spPr>
          <a:xfrm>
            <a:off x="6026622" y="2204864"/>
            <a:ext cx="2796629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4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0F39916-673F-4D66-83B8-71558F67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GB" sz="1800" b="1" dirty="0">
                <a:latin typeface="+mn-lt"/>
                <a:ea typeface="+mn-ea"/>
                <a:cs typeface="+mn-cs"/>
              </a:rPr>
              <a:t>Distribution of roles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Project Manager and Deputy Project Manager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Head of Construction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Head of computer engineering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Head of electronic engineering</a:t>
            </a:r>
          </a:p>
          <a:p>
            <a:pPr marL="457028" lvl="1" indent="0">
              <a:lnSpc>
                <a:spcPct val="150000"/>
              </a:lnSpc>
              <a:buNone/>
            </a:pPr>
            <a:endParaRPr lang="en-GB" sz="1400" dirty="0"/>
          </a:p>
          <a:p>
            <a:pPr marL="342770" lvl="1" indent="-34277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j-lt"/>
              </a:rPr>
              <a:t>Decision maker</a:t>
            </a:r>
          </a:p>
          <a:p>
            <a:pPr marL="342770" lvl="1" indent="-34277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j-lt"/>
              </a:rPr>
              <a:t>Responsibility</a:t>
            </a:r>
          </a:p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18CDB5-839F-4765-81B8-5D9AB352641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6984B-A36D-49EF-80AE-306E8D45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65E22-9C6C-4388-BFA5-26B546AC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27AD33-4D0D-4686-9959-C42FCFBF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6</a:t>
            </a:fld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5C9237-064E-4379-A778-F28E0EC04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9" t="34485" r="44185" b="17164"/>
          <a:stretch/>
        </p:blipFill>
        <p:spPr>
          <a:xfrm>
            <a:off x="4279339" y="2924944"/>
            <a:ext cx="4752528" cy="26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2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D6F32F2-0A86-45BC-8DF6-FA93099AB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088" r="23165" b="13454"/>
          <a:stretch/>
        </p:blipFill>
        <p:spPr>
          <a:xfrm>
            <a:off x="414427" y="1791000"/>
            <a:ext cx="9032756" cy="39960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BDC4429-6727-4B06-A9CC-011BD6D603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/>
              <a:t>Project at a </a:t>
            </a:r>
            <a:r>
              <a:rPr lang="de-DE" dirty="0" err="1"/>
              <a:t>glance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D582C-B340-4544-A458-1B294291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49DC56-16D6-4D77-A6BC-1C17C6A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6B978E-33CC-49EE-90A7-CC9FE00F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185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5E25124-33FF-4053-A098-1E5A77DAF2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en-GB" dirty="0"/>
              <a:t>Project supporting 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B1BAC-8645-4574-AE27-FC104CE8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A02AD-880F-4966-BB7D-76918008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D1415-7687-4218-8C62-F606E93E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8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3C6A50-2D73-D745-AA76-DCF429F2671C}"/>
              </a:ext>
            </a:extLst>
          </p:cNvPr>
          <p:cNvSpPr txBox="1"/>
          <p:nvPr/>
        </p:nvSpPr>
        <p:spPr>
          <a:xfrm>
            <a:off x="632520" y="1556792"/>
            <a:ext cx="8778180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GitHub</a:t>
            </a:r>
            <a:br>
              <a:rPr lang="en-GB" b="1" dirty="0"/>
            </a:br>
            <a:endParaRPr lang="en-GB" sz="900" b="1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Used as a Collaboration Tool for the Project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Separate the Tasks regarding the project phases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In addition to the project plan </a:t>
            </a:r>
            <a:r>
              <a:rPr lang="en-GB" dirty="0">
                <a:sym typeface="Wingdings" pitchFamily="2" charset="2"/>
              </a:rPr>
              <a:t> more clearly &amp; detailed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b="1" dirty="0"/>
              <a:t>Templates (based on Excel)</a:t>
            </a:r>
          </a:p>
          <a:p>
            <a:pPr>
              <a:lnSpc>
                <a:spcPct val="150000"/>
              </a:lnSpc>
            </a:pPr>
            <a:endParaRPr lang="en-GB" sz="9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Project owner Requirements (Tasks for the Robot)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Team Member Structure (Who is Who?)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Risk analysis (for the Robot)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Technical Requirements (Construction)</a:t>
            </a:r>
          </a:p>
          <a:p>
            <a:pPr>
              <a:lnSpc>
                <a:spcPct val="150000"/>
              </a:lnSpc>
            </a:pPr>
            <a:endParaRPr lang="en-GB" sz="9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63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D86BFA9-6611-498A-8A73-D28317943E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/>
              <a:t>Risk </a:t>
            </a:r>
            <a:r>
              <a:rPr lang="de-DE" dirty="0" err="1"/>
              <a:t>evaluation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Project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99E9A1-38C7-42A9-8F6C-DF131A2C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DFCA0-4889-44EF-8A7A-4D4C8A39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C67B4-ED84-45D3-8D5B-B605B03C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9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A1BAFE-DE93-124D-B994-0934F453EC81}"/>
              </a:ext>
            </a:extLst>
          </p:cNvPr>
          <p:cNvSpPr txBox="1"/>
          <p:nvPr/>
        </p:nvSpPr>
        <p:spPr>
          <a:xfrm>
            <a:off x="495300" y="1700808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Evaluating potential Risks of the Project regarding the customer requirements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Create controlling tools for the detected risks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Finding solutions for the come out risks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Discriminate between project risks and standard risks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  <a:p>
            <a:r>
              <a:rPr lang="de-DE" dirty="0"/>
              <a:t> 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C2698AE-08BD-2A40-A2FF-17C5FEA0B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20281"/>
              </p:ext>
            </p:extLst>
          </p:nvPr>
        </p:nvGraphicFramePr>
        <p:xfrm>
          <a:off x="495299" y="3614003"/>
          <a:ext cx="8536568" cy="241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284">
                  <a:extLst>
                    <a:ext uri="{9D8B030D-6E8A-4147-A177-3AD203B41FA5}">
                      <a16:colId xmlns:a16="http://schemas.microsoft.com/office/drawing/2014/main" val="464393307"/>
                    </a:ext>
                  </a:extLst>
                </a:gridCol>
                <a:gridCol w="4268284">
                  <a:extLst>
                    <a:ext uri="{9D8B030D-6E8A-4147-A177-3AD203B41FA5}">
                      <a16:colId xmlns:a16="http://schemas.microsoft.com/office/drawing/2014/main" val="2792175509"/>
                    </a:ext>
                  </a:extLst>
                </a:gridCol>
              </a:tblGrid>
              <a:tr h="603606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Standard risks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Project risks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32118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Competing goals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Technical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528702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Project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Time Table / Delivery Schedule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839547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Stakeholder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Customer </a:t>
                      </a:r>
                      <a:r>
                        <a:rPr lang="en-GB" noProof="0" dirty="0" err="1"/>
                        <a:t>Requiremants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37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6227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A4-Papier (210 x 297 mm)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Wingdings</vt:lpstr>
      <vt:lpstr>Larissa</vt:lpstr>
      <vt:lpstr>Smart Produkts &amp; Solutions Assignment 5 –  Project Management Methods SPS bbM, WS 2017/18  </vt:lpstr>
      <vt:lpstr>PowerPoint-Präsentation</vt:lpstr>
      <vt:lpstr>Agenda</vt:lpstr>
      <vt:lpstr>Project use case</vt:lpstr>
      <vt:lpstr>Project use case</vt:lpstr>
      <vt:lpstr>PowerPoint-Präsentation</vt:lpstr>
      <vt:lpstr>Project at a glance</vt:lpstr>
      <vt:lpstr>Project supporting tools</vt:lpstr>
      <vt:lpstr>Risk evaluation of the Project</vt:lpstr>
      <vt:lpstr>Traditional vs. Agil Methods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Soetz Elisabeth</dc:creator>
  <cp:lastModifiedBy>Andreas</cp:lastModifiedBy>
  <cp:revision>1669</cp:revision>
  <cp:lastPrinted>2014-11-18T18:27:02Z</cp:lastPrinted>
  <dcterms:created xsi:type="dcterms:W3CDTF">2013-09-30T07:24:49Z</dcterms:created>
  <dcterms:modified xsi:type="dcterms:W3CDTF">2018-01-21T18:16:29Z</dcterms:modified>
</cp:coreProperties>
</file>