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icubik" charset="1" panose="02000503020000020004"/>
      <p:regular r:id="rId18"/>
    </p:embeddedFont>
    <p:embeddedFont>
      <p:font typeface="Open Sans" charset="1" panose="00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912009" y="4145348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7"/>
                </a:lnTo>
                <a:lnTo>
                  <a:pt x="0" y="4760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172820"/>
            <a:ext cx="16230600" cy="31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4"/>
              </a:lnSpc>
            </a:pPr>
            <a:r>
              <a:rPr lang="en-US" sz="621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PROJETO DE VERIFICAÇÃO CRIPTOGRÁFICA - BENCHMARK</a:t>
            </a:r>
          </a:p>
          <a:p>
            <a:pPr algn="ctr">
              <a:lnSpc>
                <a:spcPts val="7434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70388" y="7512061"/>
            <a:ext cx="14747223" cy="146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3634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BIANCA - BRUNO M. - GIOVANNI C. - RUAN</a:t>
            </a:r>
          </a:p>
          <a:p>
            <a:pPr algn="ctr">
              <a:lnSpc>
                <a:spcPts val="6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55557" y="317587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617" y="501048"/>
            <a:ext cx="15755952" cy="93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8"/>
              </a:lnSpc>
              <a:spcBef>
                <a:spcPct val="0"/>
              </a:spcBef>
            </a:pPr>
            <a:r>
              <a:rPr lang="en-US" sz="53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 ANÁLISE ASSINTÓTICA - RECURSIVIDADE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6779" y="2686313"/>
            <a:ext cx="11152331" cy="227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Similarmente, o pior caso acontece quando o número não é primo e a divisão só é encontrada depois de testar todos os divisores até √n​. Cada chamada recursiva aumenta o divisor de 1, repetindo até √n​.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882672"/>
            <a:ext cx="11152331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função is_prime_recursive chama a si mesma até que o divisor alcance √n, realizando uma operação recursiva a cada passo. A profundidade de recursão é proporcional a √n​, já que estamos verificando cada divisor possível.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Pior Caso (Big O): O(√n​)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2616882" cy="147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16883" cy="147200"/>
            </a:xfrm>
            <a:custGeom>
              <a:avLst/>
              <a:gdLst/>
              <a:ahLst/>
              <a:cxnLst/>
              <a:rect r="r" b="b" t="t" l="l"/>
              <a:pathLst>
                <a:path h="147200" w="2616883">
                  <a:moveTo>
                    <a:pt x="0" y="0"/>
                  </a:moveTo>
                  <a:lnTo>
                    <a:pt x="2616883" y="0"/>
                  </a:lnTo>
                  <a:lnTo>
                    <a:pt x="2616883" y="147200"/>
                  </a:lnTo>
                  <a:lnTo>
                    <a:pt x="0" y="1472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16882" cy="185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36528" y="461101"/>
            <a:ext cx="13379357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QUAL É A MELHOR SOLUÇÃO?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4551468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559" y="3059797"/>
            <a:ext cx="18288000" cy="527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Ambos os algoritmos, iterativo e recursivo, possuem a mesma complexidade assintótica de O(√n), pois verificam divisores até √n.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código iterativo é mais eficiente em termos de desempenho e uso de memória:</a:t>
            </a:r>
          </a:p>
          <a:p>
            <a:pPr algn="l" marL="1295400" indent="-431800" lvl="2">
              <a:lnSpc>
                <a:spcPts val="4650"/>
              </a:lnSpc>
              <a:buFont typeface="Arial"/>
              <a:buChar char="⚬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Utiliza um loop simples para manter o controle.</a:t>
            </a:r>
          </a:p>
          <a:p>
            <a:pPr algn="l" marL="1295400" indent="-431800" lvl="2">
              <a:lnSpc>
                <a:spcPts val="4650"/>
              </a:lnSpc>
              <a:buFont typeface="Arial"/>
              <a:buChar char="⚬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Evita a sobrecarga de pilha, já que não precisa criar quadros adicionais.</a:t>
            </a:r>
          </a:p>
          <a:p>
            <a:pPr algn="l" marL="1295400" indent="-431800" lvl="2">
              <a:lnSpc>
                <a:spcPts val="4650"/>
              </a:lnSpc>
              <a:buFont typeface="Arial"/>
              <a:buChar char="⚬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Não possui o custo de empilhar e desempilhar funções.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versão recursiva, embora mais elegante, pode consumir mais memória:</a:t>
            </a:r>
          </a:p>
          <a:p>
            <a:pPr algn="l" marL="1295400" indent="-431800" lvl="2">
              <a:lnSpc>
                <a:spcPts val="4650"/>
              </a:lnSpc>
              <a:buFont typeface="Arial"/>
              <a:buChar char="⚬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Pode ser menos eficiente em sistemas com limitações de pilha.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 geral, a versão iterativa é a melhor escolha quando se busca desempenho otimizado.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912009" y="4326276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8"/>
                </a:lnTo>
                <a:lnTo>
                  <a:pt x="0" y="4760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7927" y="3691183"/>
            <a:ext cx="14572145" cy="259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1"/>
              </a:lnSpc>
              <a:spcBef>
                <a:spcPct val="0"/>
              </a:spcBef>
            </a:pPr>
            <a:r>
              <a:rPr lang="en-US" sz="15008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OBRIGADO!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9556" y="2672429"/>
            <a:ext cx="6585871" cy="6585871"/>
            <a:chOff x="0" y="0"/>
            <a:chExt cx="8781161" cy="878116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21380" t="0" r="21380" b="0"/>
            <a:stretch>
              <a:fillRect/>
            </a:stretch>
          </p:blipFill>
          <p:spPr>
            <a:xfrm flipH="false" flipV="false">
              <a:off x="0" y="0"/>
              <a:ext cx="8781161" cy="8781161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7710430" y="892669"/>
            <a:ext cx="9985726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DESCRIÇÃO DO NEGÓCIO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2582889" y="789100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10430" y="2857992"/>
            <a:ext cx="9985726" cy="615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A empresa Cyrus precisa monitorar e analisar grandes volumes de dados criptográficos para garantir a integridade e segurança das transmissões. A verificação constante de números primos é essencial para assegurar a robustez dos algoritmos de criptografia e detectar falhas ou tentativas de invasão.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Portanto, este software visa implementar uma solução que verifique a primalidade de números, garantindo que os dados transmitidos permaneçam seguros e confiáveis.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54154" y="2260171"/>
            <a:ext cx="9633846" cy="5766659"/>
          </a:xfrm>
          <a:custGeom>
            <a:avLst/>
            <a:gdLst/>
            <a:ahLst/>
            <a:cxnLst/>
            <a:rect r="r" b="b" t="t" l="l"/>
            <a:pathLst>
              <a:path h="5766659" w="9633846">
                <a:moveTo>
                  <a:pt x="0" y="0"/>
                </a:moveTo>
                <a:lnTo>
                  <a:pt x="9633846" y="0"/>
                </a:lnTo>
                <a:lnTo>
                  <a:pt x="9633846" y="5766658"/>
                </a:lnTo>
                <a:lnTo>
                  <a:pt x="0" y="5766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ITERAÇÃO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830" y="2149692"/>
            <a:ext cx="8056939" cy="7108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 que faz: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Verifica se os números do fluxo de dados são primos ou não, armazena em arrays separados e exibe o resultado com cores.</a:t>
            </a:r>
          </a:p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Como funciona: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Itera sobre um array de números, verifica se são primos com a função </a:t>
            </a: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is_prime()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imprime o resultado colorido e os separa em dois arrays: primos e não primos.</a:t>
            </a:r>
          </a:p>
          <a:p>
            <a:pPr algn="ctr">
              <a:lnSpc>
                <a:spcPts val="32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55329" y="2583199"/>
            <a:ext cx="8360982" cy="5120602"/>
          </a:xfrm>
          <a:custGeom>
            <a:avLst/>
            <a:gdLst/>
            <a:ahLst/>
            <a:cxnLst/>
            <a:rect r="r" b="b" t="t" l="l"/>
            <a:pathLst>
              <a:path h="5120602" w="8360982">
                <a:moveTo>
                  <a:pt x="0" y="0"/>
                </a:moveTo>
                <a:lnTo>
                  <a:pt x="8360983" y="0"/>
                </a:lnTo>
                <a:lnTo>
                  <a:pt x="8360983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ITERAÇÃO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1649" y="2140834"/>
            <a:ext cx="8899412" cy="652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Verificação Inicial: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Números menores que 2 não são primos. Se num &lt; 2, a função r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etorna 0.</a:t>
            </a:r>
          </a:p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Loop de Verificação: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loop itera de 2 até </a:t>
            </a: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sqrt(num)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num for divisível por qualquer valor i nesse intervalo, retorna 0 (não é primo).</a:t>
            </a:r>
          </a:p>
          <a:p>
            <a:pPr algn="just">
              <a:lnSpc>
                <a:spcPts val="5086"/>
              </a:lnSpc>
              <a:spcBef>
                <a:spcPct val="0"/>
              </a:spcBef>
            </a:pPr>
            <a:r>
              <a:rPr lang="en-US" b="true" sz="36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Retorno Final: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nenhum divisor for encontrado, retorna 1 (o número é primo).</a:t>
            </a:r>
          </a:p>
          <a:p>
            <a:pPr algn="ctr">
              <a:lnSpc>
                <a:spcPts val="32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21290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83082" y="5799434"/>
            <a:ext cx="8321836" cy="3458866"/>
          </a:xfrm>
          <a:custGeom>
            <a:avLst/>
            <a:gdLst/>
            <a:ahLst/>
            <a:cxnLst/>
            <a:rect r="r" b="b" t="t" l="l"/>
            <a:pathLst>
              <a:path h="3458866" w="8321836">
                <a:moveTo>
                  <a:pt x="0" y="0"/>
                </a:moveTo>
                <a:lnTo>
                  <a:pt x="8321836" y="0"/>
                </a:lnTo>
                <a:lnTo>
                  <a:pt x="8321836" y="3458866"/>
                </a:lnTo>
                <a:lnTo>
                  <a:pt x="0" y="3458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6" t="-3220" r="-4684" b="-402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6349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24709"/>
            <a:ext cx="16230600" cy="301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`main`</a:t>
            </a: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Define um array de números.</a:t>
            </a: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 o tamanho do array.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Chama `process_data_stream` para verificar a primalidade dos números e imprimir os resultados.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21290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55094" y="3403278"/>
            <a:ext cx="8004206" cy="4006304"/>
          </a:xfrm>
          <a:custGeom>
            <a:avLst/>
            <a:gdLst/>
            <a:ahLst/>
            <a:cxnLst/>
            <a:rect r="r" b="b" t="t" l="l"/>
            <a:pathLst>
              <a:path h="4006304" w="8004206">
                <a:moveTo>
                  <a:pt x="0" y="0"/>
                </a:moveTo>
                <a:lnTo>
                  <a:pt x="8004206" y="0"/>
                </a:lnTo>
                <a:lnTo>
                  <a:pt x="8004206" y="4006304"/>
                </a:lnTo>
                <a:lnTo>
                  <a:pt x="0" y="4006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70" t="0" r="-530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6349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6349" y="2667273"/>
            <a:ext cx="8005340" cy="565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1"/>
              </a:lnSpc>
            </a:pPr>
            <a:r>
              <a:rPr lang="en-US" sz="367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Função `process_data_stream`</a:t>
            </a:r>
          </a:p>
          <a:p>
            <a:pPr algn="l" marL="794495" indent="-397247" lvl="1">
              <a:lnSpc>
                <a:spcPts val="5151"/>
              </a:lnSpc>
              <a:buFont typeface="Arial"/>
              <a:buChar char="•"/>
            </a:pPr>
            <a:r>
              <a:rPr lang="en-US" sz="36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Recebe um array de inteiros (`data_stream`) e seu tamanho (`size`).</a:t>
            </a:r>
          </a:p>
          <a:p>
            <a:pPr algn="l" marL="794495" indent="-397247" lvl="1">
              <a:lnSpc>
                <a:spcPts val="5151"/>
              </a:lnSpc>
              <a:buFont typeface="Arial"/>
              <a:buChar char="•"/>
            </a:pPr>
            <a:r>
              <a:rPr lang="en-US" sz="36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Itera por cada número no array e verifica se é primo usando `is_prime`.</a:t>
            </a:r>
          </a:p>
          <a:p>
            <a:pPr algn="l" marL="704047" indent="-352023" lvl="1">
              <a:lnSpc>
                <a:spcPts val="4565"/>
              </a:lnSpc>
              <a:buFont typeface="Arial"/>
              <a:buChar char="•"/>
            </a:pPr>
            <a:r>
              <a:rPr lang="en-US" sz="326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Imprime se o número é primo ou não.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37723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31826" y="6065991"/>
            <a:ext cx="11024348" cy="2517624"/>
          </a:xfrm>
          <a:custGeom>
            <a:avLst/>
            <a:gdLst/>
            <a:ahLst/>
            <a:cxnLst/>
            <a:rect r="r" b="b" t="t" l="l"/>
            <a:pathLst>
              <a:path h="2517624" w="11024348">
                <a:moveTo>
                  <a:pt x="0" y="0"/>
                </a:moveTo>
                <a:lnTo>
                  <a:pt x="11024348" y="0"/>
                </a:lnTo>
                <a:lnTo>
                  <a:pt x="11024348" y="2517624"/>
                </a:lnTo>
                <a:lnTo>
                  <a:pt x="0" y="25176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95" r="0" b="-139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2782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471255"/>
            <a:ext cx="16230600" cy="251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`is_prime`</a:t>
            </a:r>
          </a:p>
          <a:p>
            <a:pPr algn="ctr">
              <a:lnSpc>
                <a:spcPts val="5319"/>
              </a:lnSpc>
            </a:pP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Inicializa a verificação chamando `is_prime_recursive` com `divisor` começando em 2.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17" y="2319498"/>
            <a:ext cx="9221420" cy="631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Recursiva `is_prime_recursive`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 se um número (`num`) é primo usando um divisor (`divisor`).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Retorna `false` se `num` for menor que 2.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 `divisor` é maior que a raiz quadrada de `num`, retorna `true`.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 `num` é divisível por `divisor`, retorna `false`.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Caso contrário, chama-se recursivamente com `divisor` incrementado.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12689" y="3305688"/>
            <a:ext cx="7243808" cy="4408738"/>
            <a:chOff x="0" y="0"/>
            <a:chExt cx="9658411" cy="587831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1893" t="0" r="1893" b="0"/>
            <a:stretch>
              <a:fillRect/>
            </a:stretch>
          </p:blipFill>
          <p:spPr>
            <a:xfrm flipH="false" flipV="false">
              <a:off x="0" y="0"/>
              <a:ext cx="9658411" cy="5878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55557" y="317587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617" y="501048"/>
            <a:ext cx="15755952" cy="93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8"/>
              </a:lnSpc>
              <a:spcBef>
                <a:spcPct val="0"/>
              </a:spcBef>
            </a:pPr>
            <a:r>
              <a:rPr lang="en-US" sz="53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 ANÁLISE ASSINTÓTICA - ITERAÇÃO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2197"/>
            <a:ext cx="11075353" cy="302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3"/>
              </a:lnSpc>
              <a:spcBef>
                <a:spcPct val="0"/>
              </a:spcBef>
            </a:pPr>
            <a:r>
              <a:rPr lang="en-US" sz="345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pior caso ocorre quando o número não é primo, e sua maior divisão possível está perto de sua raiz quadrada, forçando o loop a rodar até √n​. Para um número nnn, o laço iterará de 2 até √n​ no pior cenário.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2681" y="6137851"/>
            <a:ext cx="12996619" cy="302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3"/>
              </a:lnSpc>
              <a:spcBef>
                <a:spcPct val="0"/>
              </a:spcBef>
            </a:pPr>
            <a:r>
              <a:rPr lang="en-US" sz="345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função is_prime tem um loop que itera de 2 até √n​. Cada iteração envolve uma divisão, que é uma operação constante, então o tempo de execução no pior caso será proporcional ao número de iterações.</a:t>
            </a:r>
          </a:p>
          <a:p>
            <a:pPr algn="ctr">
              <a:lnSpc>
                <a:spcPts val="4843"/>
              </a:lnSpc>
              <a:spcBef>
                <a:spcPct val="0"/>
              </a:spcBef>
            </a:pPr>
            <a:r>
              <a:rPr lang="en-US" sz="345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Pior Caso (Big O):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DAGSGNaknXc</dc:identifier>
  <dcterms:modified xsi:type="dcterms:W3CDTF">2011-08-01T06:04:30Z</dcterms:modified>
  <cp:revision>1</cp:revision>
  <dc:title>Purple Futuristic Technology Presentation</dc:title>
</cp:coreProperties>
</file>