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ciJ1JWu305LCO/xDh3aVVG6t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F46B41-8206-4CBD-A02B-08C06D524093}">
  <a:tblStyle styleId="{18F46B41-8206-4CBD-A02B-08C06D52409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81a339c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d881a339cd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81a339c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d881a339cd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81a339c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d881a339cd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881a339c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d881a339cd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81a339c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d881a339cd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81a339c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d881a339cd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81a339c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d881a339cd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81a339c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d881a339cd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81a339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d881a339c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81a339c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d881a339cd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881a339c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d881a339cd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81a339c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d881a339c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881a339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d881a339c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81a339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d881a339c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81a339c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d881a339cd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81a339c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d881a339cd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1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20"/>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4553100" cy="158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04"/>
              <a:buNone/>
            </a:pPr>
            <a:r>
              <a:rPr lang="en"/>
              <a:t>QuickPC - </a:t>
            </a:r>
            <a:endParaRPr/>
          </a:p>
          <a:p>
            <a:pPr indent="0" lvl="0" marL="0" rtl="0" algn="l">
              <a:lnSpc>
                <a:spcPct val="100000"/>
              </a:lnSpc>
              <a:spcBef>
                <a:spcPts val="0"/>
              </a:spcBef>
              <a:spcAft>
                <a:spcPts val="0"/>
              </a:spcAft>
              <a:buSzPct val="111104"/>
              <a:buNone/>
            </a:pPr>
            <a:r>
              <a:rPr lang="en"/>
              <a:t>Test Specification </a:t>
            </a:r>
            <a:endParaRPr/>
          </a:p>
        </p:txBody>
      </p:sp>
      <p:sp>
        <p:nvSpPr>
          <p:cNvPr id="60" name="Google Shape;60;p1"/>
          <p:cNvSpPr txBox="1"/>
          <p:nvPr>
            <p:ph idx="1" type="subTitle"/>
          </p:nvPr>
        </p:nvSpPr>
        <p:spPr>
          <a:xfrm>
            <a:off x="510450" y="3182345"/>
            <a:ext cx="8123100" cy="17106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SzPct val="142855"/>
              <a:buNone/>
            </a:pPr>
            <a:r>
              <a:rPr lang="en"/>
              <a:t>Anthony Dawson</a:t>
            </a:r>
            <a:endParaRPr/>
          </a:p>
          <a:p>
            <a:pPr indent="0" lvl="0" marL="0" rtl="0" algn="l">
              <a:lnSpc>
                <a:spcPct val="100000"/>
              </a:lnSpc>
              <a:spcBef>
                <a:spcPts val="0"/>
              </a:spcBef>
              <a:spcAft>
                <a:spcPts val="0"/>
              </a:spcAft>
              <a:buSzPct val="142855"/>
              <a:buNone/>
            </a:pPr>
            <a:r>
              <a:rPr lang="en"/>
              <a:t>Gustavo Cisneros</a:t>
            </a:r>
            <a:endParaRPr/>
          </a:p>
          <a:p>
            <a:pPr indent="0" lvl="0" marL="0" rtl="0" algn="l">
              <a:lnSpc>
                <a:spcPct val="100000"/>
              </a:lnSpc>
              <a:spcBef>
                <a:spcPts val="0"/>
              </a:spcBef>
              <a:spcAft>
                <a:spcPts val="0"/>
              </a:spcAft>
              <a:buSzPct val="142855"/>
              <a:buNone/>
            </a:pPr>
            <a:r>
              <a:rPr lang="en"/>
              <a:t>Osman Khan</a:t>
            </a:r>
            <a:endParaRPr/>
          </a:p>
          <a:p>
            <a:pPr indent="0" lvl="0" marL="0" rtl="0" algn="l">
              <a:lnSpc>
                <a:spcPct val="100000"/>
              </a:lnSpc>
              <a:spcBef>
                <a:spcPts val="0"/>
              </a:spcBef>
              <a:spcAft>
                <a:spcPts val="0"/>
              </a:spcAft>
              <a:buSzPct val="142855"/>
              <a:buNone/>
            </a:pPr>
            <a:r>
              <a:rPr lang="en"/>
              <a:t>Jose Vasquez</a:t>
            </a:r>
            <a:endParaRPr/>
          </a:p>
          <a:p>
            <a:pPr indent="0" lvl="0" marL="0" rtl="0" algn="l">
              <a:lnSpc>
                <a:spcPct val="100000"/>
              </a:lnSpc>
              <a:spcBef>
                <a:spcPts val="0"/>
              </a:spcBef>
              <a:spcAft>
                <a:spcPts val="0"/>
              </a:spcAft>
              <a:buSzPct val="142855"/>
              <a:buNone/>
            </a:pPr>
            <a:r>
              <a:rPr lang="en"/>
              <a:t>Kevin Vu</a:t>
            </a:r>
            <a:endParaRPr/>
          </a:p>
          <a:p>
            <a:pPr indent="0" lvl="0" marL="0" rtl="0" algn="l">
              <a:lnSpc>
                <a:spcPct val="100000"/>
              </a:lnSpc>
              <a:spcBef>
                <a:spcPts val="0"/>
              </a:spcBef>
              <a:spcAft>
                <a:spcPts val="0"/>
              </a:spcAft>
              <a:buSzPct val="142855"/>
              <a:buNone/>
            </a:pPr>
            <a:r>
              <a:rPr lang="en"/>
              <a:t>Team: PC Gang</a:t>
            </a:r>
            <a:endParaRPr/>
          </a:p>
          <a:p>
            <a:pPr indent="0" lvl="0" marL="0" rtl="0" algn="l">
              <a:lnSpc>
                <a:spcPct val="100000"/>
              </a:lnSpc>
              <a:spcBef>
                <a:spcPts val="0"/>
              </a:spcBef>
              <a:spcAft>
                <a:spcPts val="0"/>
              </a:spcAft>
              <a:buSzPct val="142855"/>
              <a:buNone/>
            </a:pPr>
            <a:r>
              <a:rPr lang="en"/>
              <a:t>CECS 491A Spring 2020</a:t>
            </a:r>
            <a:endParaRPr/>
          </a:p>
        </p:txBody>
      </p:sp>
      <p:pic>
        <p:nvPicPr>
          <p:cNvPr id="61" name="Google Shape;61;p1"/>
          <p:cNvPicPr preferRelativeResize="0"/>
          <p:nvPr/>
        </p:nvPicPr>
        <p:blipFill rotWithShape="1">
          <a:blip r:embed="rId3">
            <a:alphaModFix/>
          </a:blip>
          <a:srcRect b="0" l="0" r="0" t="0"/>
          <a:stretch/>
        </p:blipFill>
        <p:spPr>
          <a:xfrm>
            <a:off x="5155450" y="1539575"/>
            <a:ext cx="2877545" cy="28775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881a339cd_0_98"/>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sp>
        <p:nvSpPr>
          <p:cNvPr id="135" name="Google Shape;135;gd881a339cd_0_98"/>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3.	Python Web Scraper API</a:t>
            </a:r>
            <a:endParaRPr b="1" sz="1600">
              <a:latin typeface="Times New Roman"/>
              <a:ea typeface="Times New Roman"/>
              <a:cs typeface="Times New Roman"/>
              <a:sym typeface="Times New Roman"/>
            </a:endParaRPr>
          </a:p>
        </p:txBody>
      </p:sp>
      <p:sp>
        <p:nvSpPr>
          <p:cNvPr id="136" name="Google Shape;136;gd881a339cd_0_98"/>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2.	Firestore Database</a:t>
            </a:r>
            <a:endParaRPr b="1" sz="1600">
              <a:latin typeface="Times New Roman"/>
              <a:ea typeface="Times New Roman"/>
              <a:cs typeface="Times New Roman"/>
              <a:sym typeface="Times New Roman"/>
            </a:endParaRPr>
          </a:p>
        </p:txBody>
      </p:sp>
      <p:sp>
        <p:nvSpPr>
          <p:cNvPr id="137" name="Google Shape;137;gd881a339cd_0_98"/>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graphicFrame>
        <p:nvGraphicFramePr>
          <p:cNvPr id="138" name="Google Shape;138;gd881a339cd_0_98"/>
          <p:cNvGraphicFramePr/>
          <p:nvPr/>
        </p:nvGraphicFramePr>
        <p:xfrm>
          <a:off x="204650" y="1558200"/>
          <a:ext cx="3000000" cy="3000000"/>
        </p:xfrm>
        <a:graphic>
          <a:graphicData uri="http://schemas.openxmlformats.org/drawingml/2006/table">
            <a:tbl>
              <a:tblPr>
                <a:noFill/>
                <a:tableStyleId>{18F46B41-8206-4CBD-A02B-08C06D524093}</a:tableStyleId>
              </a:tblPr>
              <a:tblGrid>
                <a:gridCol w="1201625"/>
                <a:gridCol w="2919325"/>
              </a:tblGrid>
              <a:tr h="320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Integration</a:t>
                      </a:r>
                      <a:endParaRPr sz="900">
                        <a:latin typeface="Times New Roman"/>
                        <a:ea typeface="Times New Roman"/>
                        <a:cs typeface="Times New Roman"/>
                        <a:sym typeface="Times New Roman"/>
                      </a:endParaRPr>
                    </a:p>
                  </a:txBody>
                  <a:tcPr marT="63500" marB="63500" marR="63500" marL="63500"/>
                </a:tc>
              </a:tr>
              <a:tr h="320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Efficiency </a:t>
                      </a:r>
                      <a:endParaRPr sz="900">
                        <a:latin typeface="Times New Roman"/>
                        <a:ea typeface="Times New Roman"/>
                        <a:cs typeface="Times New Roman"/>
                        <a:sym typeface="Times New Roman"/>
                      </a:endParaRPr>
                    </a:p>
                  </a:txBody>
                  <a:tcPr marT="63500" marB="63500" marR="63500" marL="63500"/>
                </a:tc>
              </a:tr>
              <a:tr h="4845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Checks that the Quick PC application is retrieving live information from the cloud Firestore Database</a:t>
                      </a:r>
                      <a:endParaRPr sz="900">
                        <a:latin typeface="Times New Roman"/>
                        <a:ea typeface="Times New Roman"/>
                        <a:cs typeface="Times New Roman"/>
                        <a:sym typeface="Times New Roman"/>
                      </a:endParaRPr>
                    </a:p>
                  </a:txBody>
                  <a:tcPr marT="63500" marB="63500" marR="63500" marL="63500"/>
                </a:tc>
              </a:tr>
              <a:tr h="9768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a:t>
                      </a:r>
                      <a:r>
                        <a:rPr lang="en" sz="900">
                          <a:solidFill>
                            <a:srgbClr val="1A1A1A"/>
                          </a:solidFill>
                          <a:latin typeface="Times New Roman"/>
                          <a:ea typeface="Times New Roman"/>
                          <a:cs typeface="Times New Roman"/>
                          <a:sym typeface="Times New Roman"/>
                        </a:rPr>
                        <a:t>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b="1" sz="900">
                        <a:latin typeface="Times New Roman"/>
                        <a:ea typeface="Times New Roman"/>
                        <a:cs typeface="Times New Roman"/>
                        <a:sym typeface="Times New Roman"/>
                      </a:endParaRPr>
                    </a:p>
                  </a:txBody>
                  <a:tcPr marT="63500" marB="63500" marR="63500" marL="63500"/>
                </a:tc>
              </a:tr>
              <a:tr h="812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the search for parts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a specific component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Verify that the database is returning the components information</a:t>
                      </a:r>
                      <a:endParaRPr sz="900">
                        <a:latin typeface="Times New Roman"/>
                        <a:ea typeface="Times New Roman"/>
                        <a:cs typeface="Times New Roman"/>
                        <a:sym typeface="Times New Roman"/>
                      </a:endParaRPr>
                    </a:p>
                  </a:txBody>
                  <a:tcPr marT="63500" marB="63500" marR="63500" marL="63500"/>
                </a:tc>
              </a:tr>
              <a:tr h="4845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Most up to date component information is retrieved from the database and displayed on the component information page. </a:t>
                      </a:r>
                      <a:endParaRPr sz="900">
                        <a:latin typeface="Times New Roman"/>
                        <a:ea typeface="Times New Roman"/>
                        <a:cs typeface="Times New Roman"/>
                        <a:sym typeface="Times New Roman"/>
                      </a:endParaRPr>
                    </a:p>
                  </a:txBody>
                  <a:tcPr marT="63500" marB="63500" marR="63500" marL="63500"/>
                </a:tc>
              </a:tr>
            </a:tbl>
          </a:graphicData>
        </a:graphic>
      </p:graphicFrame>
      <p:graphicFrame>
        <p:nvGraphicFramePr>
          <p:cNvPr id="139" name="Google Shape;139;gd881a339cd_0_98"/>
          <p:cNvGraphicFramePr/>
          <p:nvPr/>
        </p:nvGraphicFramePr>
        <p:xfrm>
          <a:off x="4572000" y="1558200"/>
          <a:ext cx="3000000" cy="3000000"/>
        </p:xfrm>
        <a:graphic>
          <a:graphicData uri="http://schemas.openxmlformats.org/drawingml/2006/table">
            <a:tbl>
              <a:tblPr>
                <a:noFill/>
                <a:tableStyleId>{18F46B41-8206-4CBD-A02B-08C06D524093}</a:tableStyleId>
              </a:tblPr>
              <a:tblGrid>
                <a:gridCol w="1214650"/>
                <a:gridCol w="3091775"/>
              </a:tblGrid>
              <a:tr h="3238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Integration</a:t>
                      </a:r>
                      <a:endParaRPr sz="900">
                        <a:latin typeface="Times New Roman"/>
                        <a:ea typeface="Times New Roman"/>
                        <a:cs typeface="Times New Roman"/>
                        <a:sym typeface="Times New Roman"/>
                      </a:endParaRPr>
                    </a:p>
                  </a:txBody>
                  <a:tcPr marT="63500" marB="63500" marR="63500" marL="63500"/>
                </a:tc>
              </a:tr>
              <a:tr h="364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 &amp; Reliability </a:t>
                      </a:r>
                      <a:endParaRPr sz="900">
                        <a:latin typeface="Times New Roman"/>
                        <a:ea typeface="Times New Roman"/>
                        <a:cs typeface="Times New Roman"/>
                        <a:sym typeface="Times New Roman"/>
                      </a:endParaRPr>
                    </a:p>
                  </a:txBody>
                  <a:tcPr marT="63500" marB="63500" marR="63500" marL="63500"/>
                </a:tc>
              </a:tr>
              <a:tr h="578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Checking the system to see if Python’s Web Scraper API is scraping the correct data for each component part.</a:t>
                      </a:r>
                      <a:endParaRPr sz="900">
                        <a:latin typeface="Times New Roman"/>
                        <a:ea typeface="Times New Roman"/>
                        <a:cs typeface="Times New Roman"/>
                        <a:sym typeface="Times New Roman"/>
                      </a:endParaRPr>
                    </a:p>
                  </a:txBody>
                  <a:tcPr marT="63500" marB="63500" marR="63500" marL="63500"/>
                </a:tc>
              </a:tr>
              <a:tr h="655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a:t>
                      </a:r>
                      <a:r>
                        <a:rPr lang="en" sz="900">
                          <a:solidFill>
                            <a:srgbClr val="1A1A1A"/>
                          </a:solidFill>
                          <a:latin typeface="Times New Roman"/>
                          <a:ea typeface="Times New Roman"/>
                          <a:cs typeface="Times New Roman"/>
                          <a:sym typeface="Times New Roman"/>
                        </a:rPr>
                        <a:t>Search for parts with prices, features, etc</a:t>
                      </a:r>
                      <a:endParaRPr sz="900">
                        <a:solidFill>
                          <a:srgbClr val="1A1A1A"/>
                        </a:solidFill>
                        <a:latin typeface="Times New Roman"/>
                        <a:ea typeface="Times New Roman"/>
                        <a:cs typeface="Times New Roman"/>
                        <a:sym typeface="Times New Roman"/>
                      </a:endParaRPr>
                    </a:p>
                    <a:p>
                      <a:pPr indent="-285750" lvl="0" marL="457200" rtl="0" algn="l">
                        <a:spcBef>
                          <a:spcPts val="0"/>
                        </a:spcBef>
                        <a:spcAft>
                          <a:spcPts val="0"/>
                        </a:spcAft>
                        <a:buClr>
                          <a:srgbClr val="1A1A1A"/>
                        </a:buClr>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solidFill>
                          <a:srgbClr val="1A1A1A"/>
                        </a:solidFill>
                        <a:latin typeface="Times New Roman"/>
                        <a:ea typeface="Times New Roman"/>
                        <a:cs typeface="Times New Roman"/>
                        <a:sym typeface="Times New Roman"/>
                      </a:endParaRPr>
                    </a:p>
                  </a:txBody>
                  <a:tcPr marT="63500" marB="63500" marR="63500" marL="63500"/>
                </a:tc>
              </a:tr>
              <a:tr h="8213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arenR"/>
                      </a:pPr>
                      <a:r>
                        <a:rPr lang="en" sz="900">
                          <a:latin typeface="Times New Roman"/>
                          <a:ea typeface="Times New Roman"/>
                          <a:cs typeface="Times New Roman"/>
                          <a:sym typeface="Times New Roman"/>
                        </a:rPr>
                        <a:t>Navigate to the search for parts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arenR"/>
                      </a:pPr>
                      <a:r>
                        <a:rPr lang="en" sz="900">
                          <a:latin typeface="Times New Roman"/>
                          <a:ea typeface="Times New Roman"/>
                          <a:cs typeface="Times New Roman"/>
                          <a:sym typeface="Times New Roman"/>
                        </a:rPr>
                        <a:t>Enter a specific part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arenR"/>
                      </a:pPr>
                      <a:r>
                        <a:rPr lang="en" sz="900">
                          <a:latin typeface="Times New Roman"/>
                          <a:ea typeface="Times New Roman"/>
                          <a:cs typeface="Times New Roman"/>
                          <a:sym typeface="Times New Roman"/>
                        </a:rPr>
                        <a:t>Click on the part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arenR"/>
                      </a:pPr>
                      <a:r>
                        <a:rPr lang="en" sz="900">
                          <a:latin typeface="Times New Roman"/>
                          <a:ea typeface="Times New Roman"/>
                          <a:cs typeface="Times New Roman"/>
                          <a:sym typeface="Times New Roman"/>
                        </a:rPr>
                        <a:t>Verify if the specific part specifications are correct</a:t>
                      </a:r>
                      <a:endParaRPr sz="900">
                        <a:latin typeface="Times New Roman"/>
                        <a:ea typeface="Times New Roman"/>
                        <a:cs typeface="Times New Roman"/>
                        <a:sym typeface="Times New Roman"/>
                      </a:endParaRPr>
                    </a:p>
                  </a:txBody>
                  <a:tcPr marT="63500" marB="63500" marR="63500" marL="63500"/>
                </a:tc>
              </a:tr>
              <a:tr h="655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Python’s Web Scraper scrapes the correct specifications for each part and adds it into the database. Once a user clicks on a specific part, their correct specifications are displayed.</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881a339cd_1_28"/>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sp>
        <p:nvSpPr>
          <p:cNvPr id="145" name="Google Shape;145;gd881a339cd_1_28"/>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5</a:t>
            </a:r>
            <a:r>
              <a:rPr b="1" lang="en" sz="1600">
                <a:latin typeface="Times New Roman"/>
                <a:ea typeface="Times New Roman"/>
                <a:cs typeface="Times New Roman"/>
                <a:sym typeface="Times New Roman"/>
              </a:rPr>
              <a:t>.	Price History Graph API</a:t>
            </a:r>
            <a:endParaRPr b="1" sz="1600">
              <a:latin typeface="Times New Roman"/>
              <a:ea typeface="Times New Roman"/>
              <a:cs typeface="Times New Roman"/>
              <a:sym typeface="Times New Roman"/>
            </a:endParaRPr>
          </a:p>
        </p:txBody>
      </p:sp>
      <p:sp>
        <p:nvSpPr>
          <p:cNvPr id="146" name="Google Shape;146;gd881a339cd_1_28"/>
          <p:cNvSpPr txBox="1"/>
          <p:nvPr/>
        </p:nvSpPr>
        <p:spPr>
          <a:xfrm>
            <a:off x="311700" y="1150800"/>
            <a:ext cx="33459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4.</a:t>
            </a:r>
            <a:r>
              <a:rPr b="1" lang="en" sz="1600">
                <a:latin typeface="Times New Roman"/>
                <a:ea typeface="Times New Roman"/>
                <a:cs typeface="Times New Roman"/>
                <a:sym typeface="Times New Roman"/>
              </a:rPr>
              <a:t>	Cross Platform Compatibility</a:t>
            </a:r>
            <a:endParaRPr b="1" sz="1600">
              <a:latin typeface="Times New Roman"/>
              <a:ea typeface="Times New Roman"/>
              <a:cs typeface="Times New Roman"/>
              <a:sym typeface="Times New Roman"/>
            </a:endParaRPr>
          </a:p>
        </p:txBody>
      </p:sp>
      <p:sp>
        <p:nvSpPr>
          <p:cNvPr id="147" name="Google Shape;147;gd881a339cd_1_28"/>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graphicFrame>
        <p:nvGraphicFramePr>
          <p:cNvPr id="148" name="Google Shape;148;gd881a339cd_1_28"/>
          <p:cNvGraphicFramePr/>
          <p:nvPr/>
        </p:nvGraphicFramePr>
        <p:xfrm>
          <a:off x="311700" y="1525638"/>
          <a:ext cx="3000000" cy="3000000"/>
        </p:xfrm>
        <a:graphic>
          <a:graphicData uri="http://schemas.openxmlformats.org/drawingml/2006/table">
            <a:tbl>
              <a:tblPr>
                <a:noFill/>
                <a:tableStyleId>{18F46B41-8206-4CBD-A02B-08C06D524093}</a:tableStyleId>
              </a:tblPr>
              <a:tblGrid>
                <a:gridCol w="1154450"/>
                <a:gridCol w="2938575"/>
              </a:tblGrid>
              <a:tr h="266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Integration </a:t>
                      </a:r>
                      <a:endParaRPr sz="900">
                        <a:latin typeface="Times New Roman"/>
                        <a:ea typeface="Times New Roman"/>
                        <a:cs typeface="Times New Roman"/>
                        <a:sym typeface="Times New Roman"/>
                      </a:endParaRPr>
                    </a:p>
                  </a:txBody>
                  <a:tcPr marT="63500" marB="63500" marR="63500" marL="63500"/>
                </a:tc>
              </a:tr>
              <a:tr h="266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Portability </a:t>
                      </a:r>
                      <a:endParaRPr sz="900">
                        <a:latin typeface="Times New Roman"/>
                        <a:ea typeface="Times New Roman"/>
                        <a:cs typeface="Times New Roman"/>
                        <a:sym typeface="Times New Roman"/>
                      </a:endParaRPr>
                    </a:p>
                  </a:txBody>
                  <a:tcPr marT="63500" marB="63500" marR="63500" marL="63500"/>
                </a:tc>
              </a:tr>
              <a:tr h="402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Ensuring if all the components to QuickPC are functioning in both iOS and Android</a:t>
                      </a:r>
                      <a:endParaRPr sz="900">
                        <a:latin typeface="Times New Roman"/>
                        <a:ea typeface="Times New Roman"/>
                        <a:cs typeface="Times New Roman"/>
                        <a:sym typeface="Times New Roman"/>
                      </a:endParaRPr>
                    </a:p>
                  </a:txBody>
                  <a:tcPr marT="63500" marB="63500" marR="63500" marL="63500"/>
                </a:tc>
              </a:tr>
              <a:tr h="10853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User Login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Cloud Database: PC component Information </a:t>
                      </a:r>
                      <a:endParaRPr sz="900">
                        <a:latin typeface="Times New Roman"/>
                        <a:ea typeface="Times New Roman"/>
                        <a:cs typeface="Times New Roman"/>
                        <a:sym typeface="Times New Roman"/>
                      </a:endParaRPr>
                    </a:p>
                  </a:txBody>
                  <a:tcPr marT="63500" marB="63500" marR="63500" marL="63500"/>
                </a:tc>
              </a:tr>
              <a:tr h="9488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Open the application on a mobile device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Register or log into an existing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Validate if the system is running correctly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Verify if functionalities are accessible and usable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Repeat steps 1-4 on different mobile devices </a:t>
                      </a:r>
                      <a:endParaRPr sz="900">
                        <a:latin typeface="Times New Roman"/>
                        <a:ea typeface="Times New Roman"/>
                        <a:cs typeface="Times New Roman"/>
                        <a:sym typeface="Times New Roman"/>
                      </a:endParaRPr>
                    </a:p>
                  </a:txBody>
                  <a:tcPr marT="63500" marB="63500" marR="63500" marL="63500"/>
                </a:tc>
              </a:tr>
              <a:tr h="460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Application and functions are accessible in both iOS and Android</a:t>
                      </a:r>
                      <a:endParaRPr sz="900">
                        <a:latin typeface="Times New Roman"/>
                        <a:ea typeface="Times New Roman"/>
                        <a:cs typeface="Times New Roman"/>
                        <a:sym typeface="Times New Roman"/>
                      </a:endParaRPr>
                    </a:p>
                  </a:txBody>
                  <a:tcPr marT="63500" marB="63500" marR="63500" marL="63500"/>
                </a:tc>
              </a:tr>
            </a:tbl>
          </a:graphicData>
        </a:graphic>
      </p:graphicFrame>
      <p:graphicFrame>
        <p:nvGraphicFramePr>
          <p:cNvPr id="149" name="Google Shape;149;gd881a339cd_1_28"/>
          <p:cNvGraphicFramePr/>
          <p:nvPr/>
        </p:nvGraphicFramePr>
        <p:xfrm>
          <a:off x="4646025" y="1487700"/>
          <a:ext cx="3000000" cy="3000000"/>
        </p:xfrm>
        <a:graphic>
          <a:graphicData uri="http://schemas.openxmlformats.org/drawingml/2006/table">
            <a:tbl>
              <a:tblPr>
                <a:noFill/>
                <a:tableStyleId>{18F46B41-8206-4CBD-A02B-08C06D524093}</a:tableStyleId>
              </a:tblPr>
              <a:tblGrid>
                <a:gridCol w="1201150"/>
                <a:gridCol w="3057350"/>
              </a:tblGrid>
              <a:tr h="267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Integration </a:t>
                      </a:r>
                      <a:endParaRPr sz="900">
                        <a:latin typeface="Times New Roman"/>
                        <a:ea typeface="Times New Roman"/>
                        <a:cs typeface="Times New Roman"/>
                        <a:sym typeface="Times New Roman"/>
                      </a:endParaRPr>
                    </a:p>
                  </a:txBody>
                  <a:tcPr marT="63500" marB="63500" marR="63500" marL="63500"/>
                </a:tc>
              </a:tr>
              <a:tr h="267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a:t>
                      </a:r>
                      <a:endParaRPr sz="900">
                        <a:latin typeface="Times New Roman"/>
                        <a:ea typeface="Times New Roman"/>
                        <a:cs typeface="Times New Roman"/>
                        <a:sym typeface="Times New Roman"/>
                      </a:endParaRPr>
                    </a:p>
                  </a:txBody>
                  <a:tcPr marT="63500" marB="63500" marR="63500" marL="63500"/>
                </a:tc>
              </a:tr>
              <a:tr h="4048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Verifies that each component information page includes a correct price history graph. </a:t>
                      </a:r>
                      <a:endParaRPr sz="900">
                        <a:latin typeface="Times New Roman"/>
                        <a:ea typeface="Times New Roman"/>
                        <a:cs typeface="Times New Roman"/>
                        <a:sym typeface="Times New Roman"/>
                      </a:endParaRPr>
                    </a:p>
                  </a:txBody>
                  <a:tcPr marT="63500" marB="63500" marR="63500" marL="63500"/>
                </a:tc>
              </a:tr>
              <a:tr h="1262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ect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 17)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#12) Graph for Price History</a:t>
                      </a:r>
                      <a:endParaRPr sz="900">
                        <a:latin typeface="Times New Roman"/>
                        <a:ea typeface="Times New Roman"/>
                        <a:cs typeface="Times New Roman"/>
                        <a:sym typeface="Times New Roman"/>
                      </a:endParaRPr>
                    </a:p>
                  </a:txBody>
                  <a:tcPr marT="63500" marB="63500" marR="63500" marL="63500"/>
                </a:tc>
              </a:tr>
              <a:tr h="9588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an individual component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Verify that the component information page is displaying a valid price history graph. </a:t>
                      </a:r>
                      <a:endParaRPr sz="900">
                        <a:latin typeface="Times New Roman"/>
                        <a:ea typeface="Times New Roman"/>
                        <a:cs typeface="Times New Roman"/>
                        <a:sym typeface="Times New Roman"/>
                      </a:endParaRPr>
                    </a:p>
                  </a:txBody>
                  <a:tcPr marT="63500" marB="63500" marR="63500" marL="63500"/>
                </a:tc>
              </a:tr>
              <a:tr h="3063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 is able to check specific component price history graphs</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881a339cd_0_122"/>
          <p:cNvSpPr txBox="1"/>
          <p:nvPr>
            <p:ph type="title"/>
          </p:nvPr>
        </p:nvSpPr>
        <p:spPr>
          <a:xfrm>
            <a:off x="311700" y="270750"/>
            <a:ext cx="8520600" cy="572700"/>
          </a:xfrm>
          <a:prstGeom prst="rect">
            <a:avLst/>
          </a:prstGeom>
          <a:solidFill>
            <a:srgbClr val="A2C4C9"/>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System Level</a:t>
            </a:r>
            <a:endParaRPr/>
          </a:p>
        </p:txBody>
      </p:sp>
      <p:graphicFrame>
        <p:nvGraphicFramePr>
          <p:cNvPr id="155" name="Google Shape;155;gd881a339cd_0_122"/>
          <p:cNvGraphicFramePr/>
          <p:nvPr/>
        </p:nvGraphicFramePr>
        <p:xfrm>
          <a:off x="4405175" y="1249688"/>
          <a:ext cx="3000000" cy="3000000"/>
        </p:xfrm>
        <a:graphic>
          <a:graphicData uri="http://schemas.openxmlformats.org/drawingml/2006/table">
            <a:tbl>
              <a:tblPr>
                <a:noFill/>
                <a:tableStyleId>{18F46B41-8206-4CBD-A02B-08C06D524093}</a:tableStyleId>
              </a:tblPr>
              <a:tblGrid>
                <a:gridCol w="1302750"/>
                <a:gridCol w="3316100"/>
              </a:tblGrid>
              <a:tr h="214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 Efficiency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2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Tests that search queries for particular components retrieve relevant information to the query being made and not retrieve incorrect data</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43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Part Search</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72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Search Bar: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Create query for specific PC component based on user input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Ensure that returned results are relevant to what was being searched based on user input (brands, part names,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Fix searching errors found by QuickPC if any bugs occur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Test that search speed is quick and efficient</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General Part Search:</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Create a query for PC components under a general category (RAM, CPU,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Ensure that returned results are relevant to what was being searched based on component category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Fix searching errors found by QuickPC if any bugs occur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Test that search speed is quick and efficient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Search results return relevant information in context to what is being searched for in a quick fashion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6" name="Google Shape;156;gd881a339cd_0_122"/>
          <p:cNvSpPr txBox="1"/>
          <p:nvPr/>
        </p:nvSpPr>
        <p:spPr>
          <a:xfrm>
            <a:off x="4405175" y="843450"/>
            <a:ext cx="4427100" cy="5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Times New Roman"/>
                <a:ea typeface="Times New Roman"/>
                <a:cs typeface="Times New Roman"/>
                <a:sym typeface="Times New Roman"/>
              </a:rPr>
              <a:t>PC Component Search Efficiency &amp; Accuracy</a:t>
            </a:r>
            <a:endParaRPr sz="800"/>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p:txBody>
      </p:sp>
      <p:sp>
        <p:nvSpPr>
          <p:cNvPr id="157" name="Google Shape;157;gd881a339cd_0_122"/>
          <p:cNvSpPr txBox="1"/>
          <p:nvPr/>
        </p:nvSpPr>
        <p:spPr>
          <a:xfrm>
            <a:off x="283525" y="1249700"/>
            <a:ext cx="4160100" cy="3591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System level testing for QuickPC ensures that the entire finished software application is complete. It makes sure that everything is properly integrated as described in the design specifications and is tested in an environment very similar to the completed product.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Main tests: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Search efficiency/accuracy</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Server reliability</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Server maintenance</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Data integrity</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Ease of use</a:t>
            </a:r>
            <a:endParaRPr>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881a339cd_0_128"/>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sp>
        <p:nvSpPr>
          <p:cNvPr id="163" name="Google Shape;163;gd881a339cd_0_128"/>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sp>
        <p:nvSpPr>
          <p:cNvPr id="164" name="Google Shape;164;gd881a339cd_0_128"/>
          <p:cNvSpPr txBox="1"/>
          <p:nvPr>
            <p:ph type="title"/>
          </p:nvPr>
        </p:nvSpPr>
        <p:spPr>
          <a:xfrm>
            <a:off x="311700" y="270750"/>
            <a:ext cx="8520600" cy="572700"/>
          </a:xfrm>
          <a:prstGeom prst="rect">
            <a:avLst/>
          </a:prstGeom>
          <a:solidFill>
            <a:srgbClr val="A2C4C9"/>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System Level</a:t>
            </a:r>
            <a:endParaRPr/>
          </a:p>
        </p:txBody>
      </p:sp>
      <p:graphicFrame>
        <p:nvGraphicFramePr>
          <p:cNvPr id="165" name="Google Shape;165;gd881a339cd_0_128"/>
          <p:cNvGraphicFramePr/>
          <p:nvPr/>
        </p:nvGraphicFramePr>
        <p:xfrm>
          <a:off x="311700" y="1185725"/>
          <a:ext cx="3000000" cy="3000000"/>
        </p:xfrm>
        <a:graphic>
          <a:graphicData uri="http://schemas.openxmlformats.org/drawingml/2006/table">
            <a:tbl>
              <a:tblPr>
                <a:noFill/>
                <a:tableStyleId>{18F46B41-8206-4CBD-A02B-08C06D524093}</a:tableStyleId>
              </a:tblPr>
              <a:tblGrid>
                <a:gridCol w="1160900"/>
                <a:gridCol w="2954925"/>
              </a:tblGrid>
              <a:tr h="2769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txBody>
                  <a:tcPr marT="63500" marB="63500" marR="63500" marL="63500"/>
                </a:tc>
              </a:tr>
              <a:tr h="2769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 Efficiency</a:t>
                      </a:r>
                      <a:endParaRPr sz="900">
                        <a:latin typeface="Times New Roman"/>
                        <a:ea typeface="Times New Roman"/>
                        <a:cs typeface="Times New Roman"/>
                        <a:sym typeface="Times New Roman"/>
                      </a:endParaRPr>
                    </a:p>
                  </a:txBody>
                  <a:tcPr marT="63500" marB="63500" marR="63500" marL="63500"/>
                </a:tc>
              </a:tr>
              <a:tr h="5503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Tests that users are able to use QuickPC by themselves: UI and functionality should be relatively intuitive and easy to understand without any external help from outside parties</a:t>
                      </a:r>
                      <a:endParaRPr sz="900">
                        <a:latin typeface="Times New Roman"/>
                        <a:ea typeface="Times New Roman"/>
                        <a:cs typeface="Times New Roman"/>
                        <a:sym typeface="Times New Roman"/>
                      </a:endParaRPr>
                    </a:p>
                  </a:txBody>
                  <a:tcPr marT="63500" marB="63500" marR="63500" marL="63500"/>
                </a:tc>
              </a:tr>
              <a:tr h="960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Part Searching</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Component Reviews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#14) Component Comparison</a:t>
                      </a:r>
                      <a:endParaRPr sz="900">
                        <a:latin typeface="Times New Roman"/>
                        <a:ea typeface="Times New Roman"/>
                        <a:cs typeface="Times New Roman"/>
                        <a:sym typeface="Times New Roman"/>
                      </a:endParaRPr>
                    </a:p>
                  </a:txBody>
                  <a:tcPr marT="63500" marB="63500" marR="63500" marL="63500"/>
                </a:tc>
              </a:tr>
              <a:tr h="10972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Test that Sign-up and Log-in pages are easy to use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Access all major features from main home page</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Search for parts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Part lists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Building guide</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Current PC Build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 out from application</a:t>
                      </a:r>
                      <a:endParaRPr sz="900">
                        <a:latin typeface="Times New Roman"/>
                        <a:ea typeface="Times New Roman"/>
                        <a:cs typeface="Times New Roman"/>
                        <a:sym typeface="Times New Roman"/>
                      </a:endParaRPr>
                    </a:p>
                  </a:txBody>
                  <a:tcPr marT="63500" marB="63500" marR="63500" marL="63500"/>
                </a:tc>
              </a:tr>
              <a:tr h="5503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QuickPC should be easily accessible to all users at any given moment in time. Users are able to successfully utilize all major features with no trouble.</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66" name="Google Shape;166;gd881a339cd_0_128"/>
          <p:cNvSpPr txBox="1"/>
          <p:nvPr/>
        </p:nvSpPr>
        <p:spPr>
          <a:xfrm>
            <a:off x="311763" y="876950"/>
            <a:ext cx="4115700" cy="5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Efficiency and Clarity of QuickPC (Ease of Use)</a:t>
            </a:r>
            <a:endParaRPr sz="700"/>
          </a:p>
          <a:p>
            <a:pPr indent="0" lvl="0" marL="457200" rtl="0" algn="l">
              <a:lnSpc>
                <a:spcPct val="115000"/>
              </a:lnSpc>
              <a:spcBef>
                <a:spcPts val="0"/>
              </a:spcBef>
              <a:spcAft>
                <a:spcPts val="0"/>
              </a:spcAft>
              <a:buNone/>
            </a:pPr>
            <a:r>
              <a:t/>
            </a:r>
            <a:endParaRPr b="1" sz="1200">
              <a:latin typeface="Times New Roman"/>
              <a:ea typeface="Times New Roman"/>
              <a:cs typeface="Times New Roman"/>
              <a:sym typeface="Times New Roman"/>
            </a:endParaRPr>
          </a:p>
        </p:txBody>
      </p:sp>
      <p:graphicFrame>
        <p:nvGraphicFramePr>
          <p:cNvPr id="167" name="Google Shape;167;gd881a339cd_0_128"/>
          <p:cNvGraphicFramePr/>
          <p:nvPr/>
        </p:nvGraphicFramePr>
        <p:xfrm>
          <a:off x="4494350" y="1185738"/>
          <a:ext cx="3000000" cy="3000000"/>
        </p:xfrm>
        <a:graphic>
          <a:graphicData uri="http://schemas.openxmlformats.org/drawingml/2006/table">
            <a:tbl>
              <a:tblPr>
                <a:noFill/>
                <a:tableStyleId>{18F46B41-8206-4CBD-A02B-08C06D524093}</a:tableStyleId>
              </a:tblPr>
              <a:tblGrid>
                <a:gridCol w="1266725"/>
                <a:gridCol w="3224450"/>
              </a:tblGrid>
              <a:tr h="252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txBody>
                  <a:tcPr marT="63500" marB="63500" marR="63500" marL="63500"/>
                </a:tc>
              </a:tr>
              <a:tr h="252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Data Security, Reliability</a:t>
                      </a:r>
                      <a:endParaRPr sz="900">
                        <a:latin typeface="Times New Roman"/>
                        <a:ea typeface="Times New Roman"/>
                        <a:cs typeface="Times New Roman"/>
                        <a:sym typeface="Times New Roman"/>
                      </a:endParaRPr>
                    </a:p>
                  </a:txBody>
                  <a:tcPr marT="63500" marB="63500" marR="63500" marL="63500"/>
                </a:tc>
              </a:tr>
              <a:tr h="5462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Examines that all requests made to and from the database are successfully executed in all conditions, such as multiple server requests being made by the application and writing data to DB</a:t>
                      </a:r>
                      <a:endParaRPr sz="900">
                        <a:latin typeface="Times New Roman"/>
                        <a:ea typeface="Times New Roman"/>
                        <a:cs typeface="Times New Roman"/>
                        <a:sym typeface="Times New Roman"/>
                      </a:endParaRPr>
                    </a:p>
                  </a:txBody>
                  <a:tcPr marT="63500" marB="63500" marR="63500" marL="63500"/>
                </a:tc>
              </a:tr>
              <a:tr h="8988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Sign-up</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 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Part Searching</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Component Reviews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#14) Component Comparison</a:t>
                      </a:r>
                      <a:endParaRPr sz="900">
                        <a:latin typeface="Times New Roman"/>
                        <a:ea typeface="Times New Roman"/>
                        <a:cs typeface="Times New Roman"/>
                        <a:sym typeface="Times New Roman"/>
                      </a:endParaRPr>
                    </a:p>
                  </a:txBody>
                  <a:tcPr marT="63500" marB="63500" marR="63500" marL="63500"/>
                </a:tc>
              </a:tr>
              <a:tr h="11573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Create multiple accounts for QuickPC simultaneously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Test multiple users logging into their QuickPC accounts at the same time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Run multiple requests for part searching simultaneously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Run multiple requests for individual part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Write multiple reviews for particular components at a given time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Create requests for PC component comparisons</a:t>
                      </a:r>
                      <a:endParaRPr sz="900">
                        <a:latin typeface="Times New Roman"/>
                        <a:ea typeface="Times New Roman"/>
                        <a:cs typeface="Times New Roman"/>
                        <a:sym typeface="Times New Roman"/>
                      </a:endParaRPr>
                    </a:p>
                  </a:txBody>
                  <a:tcPr marT="63500" marB="63500" marR="63500" marL="63500"/>
                </a:tc>
              </a:tr>
              <a:tr h="5109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Server and database are able to satisfy all requests from different users simultaneously without crashing or taking unreasonably long periods of time to execute.</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68" name="Google Shape;168;gd881a339cd_0_128"/>
          <p:cNvSpPr txBox="1"/>
          <p:nvPr/>
        </p:nvSpPr>
        <p:spPr>
          <a:xfrm>
            <a:off x="4494350" y="843450"/>
            <a:ext cx="4706100" cy="3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Database and Server Requests</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881a339cd_1_37"/>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sp>
        <p:nvSpPr>
          <p:cNvPr id="174" name="Google Shape;174;gd881a339cd_1_37"/>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sp>
        <p:nvSpPr>
          <p:cNvPr id="175" name="Google Shape;175;gd881a339cd_1_37"/>
          <p:cNvSpPr txBox="1"/>
          <p:nvPr>
            <p:ph type="title"/>
          </p:nvPr>
        </p:nvSpPr>
        <p:spPr>
          <a:xfrm>
            <a:off x="311700" y="270750"/>
            <a:ext cx="8520600" cy="572700"/>
          </a:xfrm>
          <a:prstGeom prst="rect">
            <a:avLst/>
          </a:prstGeom>
          <a:solidFill>
            <a:srgbClr val="A2C4C9"/>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System Level</a:t>
            </a:r>
            <a:endParaRPr/>
          </a:p>
        </p:txBody>
      </p:sp>
      <p:graphicFrame>
        <p:nvGraphicFramePr>
          <p:cNvPr id="176" name="Google Shape;176;gd881a339cd_1_37"/>
          <p:cNvGraphicFramePr/>
          <p:nvPr/>
        </p:nvGraphicFramePr>
        <p:xfrm>
          <a:off x="311700" y="1207250"/>
          <a:ext cx="3000000" cy="3000000"/>
        </p:xfrm>
        <a:graphic>
          <a:graphicData uri="http://schemas.openxmlformats.org/drawingml/2006/table">
            <a:tbl>
              <a:tblPr>
                <a:noFill/>
                <a:tableStyleId>{18F46B41-8206-4CBD-A02B-08C06D524093}</a:tableStyleId>
              </a:tblPr>
              <a:tblGrid>
                <a:gridCol w="1192325"/>
                <a:gridCol w="3035000"/>
              </a:tblGrid>
              <a:tr h="25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txBody>
                  <a:tcPr marT="63500" marB="63500" marR="63500" marL="63500"/>
                </a:tc>
              </a:tr>
              <a:tr h="25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Data Security, Integrity, Confidentiality</a:t>
                      </a:r>
                      <a:endParaRPr sz="900">
                        <a:latin typeface="Times New Roman"/>
                        <a:ea typeface="Times New Roman"/>
                        <a:cs typeface="Times New Roman"/>
                        <a:sym typeface="Times New Roman"/>
                      </a:endParaRPr>
                    </a:p>
                  </a:txBody>
                  <a:tcPr marT="63500" marB="63500" marR="63500" marL="63500"/>
                </a:tc>
              </a:tr>
              <a:tr h="6616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Tests aspects of the system where user information (emails, passwords) are not exposed to third parties (non-users). Also tests that all data stored on database is not modified by modules within application that shouldn’t modify data</a:t>
                      </a:r>
                      <a:endParaRPr sz="900">
                        <a:latin typeface="Times New Roman"/>
                        <a:ea typeface="Times New Roman"/>
                        <a:cs typeface="Times New Roman"/>
                        <a:sym typeface="Times New Roman"/>
                      </a:endParaRPr>
                    </a:p>
                  </a:txBody>
                  <a:tcPr marT="63500" marB="63500" marR="63500" marL="63500"/>
                </a:tc>
              </a:tr>
              <a:tr h="1036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Sign-up</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 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Log-in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Component Reviews</a:t>
                      </a:r>
                      <a:endParaRPr sz="900">
                        <a:latin typeface="Times New Roman"/>
                        <a:ea typeface="Times New Roman"/>
                        <a:cs typeface="Times New Roman"/>
                        <a:sym typeface="Times New Roman"/>
                      </a:endParaRPr>
                    </a:p>
                  </a:txBody>
                  <a:tcPr marT="63500" marB="63500" marR="63500" marL="63500"/>
                </a:tc>
              </a:tr>
              <a:tr h="1036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 into QuickPC application with authenticated user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Ensure that log in data does not present itself to the user upon login to prevent leaks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Search for component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Click on a component tab to view component information</a:t>
                      </a:r>
                      <a:endParaRPr sz="900">
                        <a:latin typeface="Times New Roman"/>
                        <a:ea typeface="Times New Roman"/>
                        <a:cs typeface="Times New Roman"/>
                        <a:sym typeface="Times New Roman"/>
                      </a:endParaRPr>
                    </a:p>
                  </a:txBody>
                  <a:tcPr marT="63500" marB="63500" marR="63500" marL="63500"/>
                </a:tc>
              </a:tr>
              <a:tr h="3848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All data stored in Firebase is successful. All data for parts is successfully retrieved without unusual modification.</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77" name="Google Shape;177;gd881a339cd_1_37"/>
          <p:cNvSpPr txBox="1"/>
          <p:nvPr/>
        </p:nvSpPr>
        <p:spPr>
          <a:xfrm>
            <a:off x="311700" y="860200"/>
            <a:ext cx="3846300" cy="33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Data Integrity and Security</a:t>
            </a:r>
            <a:endParaRPr b="1" sz="1600">
              <a:latin typeface="Times New Roman"/>
              <a:ea typeface="Times New Roman"/>
              <a:cs typeface="Times New Roman"/>
              <a:sym typeface="Times New Roman"/>
            </a:endParaRPr>
          </a:p>
        </p:txBody>
      </p:sp>
      <p:graphicFrame>
        <p:nvGraphicFramePr>
          <p:cNvPr id="178" name="Google Shape;178;gd881a339cd_1_37"/>
          <p:cNvGraphicFramePr/>
          <p:nvPr/>
        </p:nvGraphicFramePr>
        <p:xfrm>
          <a:off x="4622375" y="1207250"/>
          <a:ext cx="3000000" cy="3000000"/>
        </p:xfrm>
        <a:graphic>
          <a:graphicData uri="http://schemas.openxmlformats.org/drawingml/2006/table">
            <a:tbl>
              <a:tblPr>
                <a:noFill/>
                <a:tableStyleId>{18F46B41-8206-4CBD-A02B-08C06D524093}</a:tableStyleId>
              </a:tblPr>
              <a:tblGrid>
                <a:gridCol w="1222825"/>
                <a:gridCol w="3112675"/>
              </a:tblGrid>
              <a:tr h="201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txBody>
                  <a:tcPr marT="63500" marB="63500" marR="63500" marL="63500"/>
                </a:tc>
              </a:tr>
              <a:tr h="3010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Maintainability, Reliability</a:t>
                      </a:r>
                      <a:endParaRPr sz="900">
                        <a:latin typeface="Times New Roman"/>
                        <a:ea typeface="Times New Roman"/>
                        <a:cs typeface="Times New Roman"/>
                        <a:sym typeface="Times New Roman"/>
                      </a:endParaRPr>
                    </a:p>
                  </a:txBody>
                  <a:tcPr marT="63500" marB="63500" marR="63500" marL="63500"/>
                </a:tc>
              </a:tr>
              <a:tr h="400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QuickPC servers and databases need to be updated or turned off momentarily for bug fixing/new feature additions</a:t>
                      </a:r>
                      <a:endParaRPr sz="900">
                        <a:latin typeface="Times New Roman"/>
                        <a:ea typeface="Times New Roman"/>
                        <a:cs typeface="Times New Roman"/>
                        <a:sym typeface="Times New Roman"/>
                      </a:endParaRPr>
                    </a:p>
                  </a:txBody>
                  <a:tcPr marT="63500" marB="63500" marR="63500" marL="63500"/>
                </a:tc>
              </a:tr>
              <a:tr h="9976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Sign-up</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 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Part Searching</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Component Reviews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#14) Component Comparison</a:t>
                      </a:r>
                      <a:endParaRPr sz="900">
                        <a:latin typeface="Times New Roman"/>
                        <a:ea typeface="Times New Roman"/>
                        <a:cs typeface="Times New Roman"/>
                        <a:sym typeface="Times New Roman"/>
                      </a:endParaRPr>
                    </a:p>
                  </a:txBody>
                  <a:tcPr marT="63500" marB="63500" marR="63500" marL="63500"/>
                </a:tc>
              </a:tr>
              <a:tr h="11966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Turn off real-time database and servers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Attempt to log into QuickPC to ensure that a “Server Down” message is displayed to users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Add necessary fixes/improvements to server/database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Ensure that each fix/improvement is working as intended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Reboot database</a:t>
                      </a:r>
                      <a:endParaRPr sz="900">
                        <a:latin typeface="Times New Roman"/>
                        <a:ea typeface="Times New Roman"/>
                        <a:cs typeface="Times New Roman"/>
                        <a:sym typeface="Times New Roman"/>
                      </a:endParaRPr>
                    </a:p>
                  </a:txBody>
                  <a:tcPr marT="63500" marB="63500" marR="63500" marL="63500"/>
                </a:tc>
              </a:tr>
              <a:tr h="599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A2C4C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Anytime servers are down, users should be notified of the server status, and once the server is running again, users should be able to access database/server related features as if nothing happened.</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79" name="Google Shape;179;gd881a339cd_1_37"/>
          <p:cNvSpPr txBox="1"/>
          <p:nvPr/>
        </p:nvSpPr>
        <p:spPr>
          <a:xfrm>
            <a:off x="4622375" y="860200"/>
            <a:ext cx="2644200" cy="30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Server Down Time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881a339cd_0_141"/>
          <p:cNvSpPr txBox="1"/>
          <p:nvPr>
            <p:ph type="title"/>
          </p:nvPr>
        </p:nvSpPr>
        <p:spPr>
          <a:xfrm>
            <a:off x="311700" y="270750"/>
            <a:ext cx="8520600" cy="572700"/>
          </a:xfrm>
          <a:prstGeom prst="rect">
            <a:avLst/>
          </a:prstGeom>
          <a:solidFill>
            <a:srgbClr val="B4A7D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Acceptance Level</a:t>
            </a:r>
            <a:endParaRPr/>
          </a:p>
        </p:txBody>
      </p:sp>
      <p:graphicFrame>
        <p:nvGraphicFramePr>
          <p:cNvPr id="185" name="Google Shape;185;gd881a339cd_0_141"/>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51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Acceptance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0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Security, Functional Stability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will register a new and unique account with an email and password that is authorized by a connected Firebase platform.</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39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User Login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81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Launch QuickPC application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Tap SignUp button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registration information </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Unique email </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Password 6 characters or more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Tap register button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directed to the home page of QuickPC where they can access user features with newly created accounts.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6" name="Google Shape;186;gd881a339cd_0_141"/>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1.</a:t>
            </a:r>
            <a:r>
              <a:rPr b="1" lang="en" sz="1600">
                <a:latin typeface="Times New Roman"/>
                <a:ea typeface="Times New Roman"/>
                <a:cs typeface="Times New Roman"/>
                <a:sym typeface="Times New Roman"/>
              </a:rPr>
              <a:t>	Register</a:t>
            </a:r>
            <a:endParaRPr/>
          </a:p>
        </p:txBody>
      </p:sp>
      <p:sp>
        <p:nvSpPr>
          <p:cNvPr id="187" name="Google Shape;187;gd881a339cd_0_141"/>
          <p:cNvSpPr txBox="1"/>
          <p:nvPr/>
        </p:nvSpPr>
        <p:spPr>
          <a:xfrm>
            <a:off x="283525" y="1644050"/>
            <a:ext cx="41601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For the Acceptance level we test the business requirements of Quick PC’s software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We test for</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Registering and logging into accounts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Searching, and viewing specific parts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Creating a PC Build list</a:t>
            </a:r>
            <a:endParaRPr>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The goal is to</a:t>
            </a:r>
            <a:r>
              <a:rPr lang="en">
                <a:latin typeface="Times New Roman"/>
                <a:ea typeface="Times New Roman"/>
                <a:cs typeface="Times New Roman"/>
                <a:sym typeface="Times New Roman"/>
              </a:rPr>
              <a:t> show our software meets and fulfills user expectations.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881a339cd_0_147"/>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193" name="Google Shape;193;gd881a339cd_0_147"/>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648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Acceptance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1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Maintainability, Reliability, Performance Efficiency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8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will enter a specific type of part they are looking for and a generated list of parts will be shown to the user.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6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462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the type of component you are looking for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3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will be able to look up specific parts they want to view and select a part to view more information about that component.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4" name="Google Shape;194;gd881a339cd_0_147"/>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3.	Search for Parts</a:t>
            </a:r>
            <a:endParaRPr b="1" sz="1600">
              <a:latin typeface="Times New Roman"/>
              <a:ea typeface="Times New Roman"/>
              <a:cs typeface="Times New Roman"/>
              <a:sym typeface="Times New Roman"/>
            </a:endParaRPr>
          </a:p>
        </p:txBody>
      </p:sp>
      <p:graphicFrame>
        <p:nvGraphicFramePr>
          <p:cNvPr id="195" name="Google Shape;195;gd881a339cd_0_147"/>
          <p:cNvGraphicFramePr/>
          <p:nvPr/>
        </p:nvGraphicFramePr>
        <p:xfrm>
          <a:off x="311700" y="1525650"/>
          <a:ext cx="3000000" cy="3000000"/>
        </p:xfrm>
        <a:graphic>
          <a:graphicData uri="http://schemas.openxmlformats.org/drawingml/2006/table">
            <a:tbl>
              <a:tblPr>
                <a:noFill/>
                <a:tableStyleId>{18F46B41-8206-4CBD-A02B-08C06D524093}</a:tableStyleId>
              </a:tblPr>
              <a:tblGrid>
                <a:gridCol w="1188850"/>
                <a:gridCol w="3026150"/>
              </a:tblGrid>
              <a:tr h="2673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Acceptance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73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Reliability, Usability, Functional Stability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0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Returning users with accounts already registered to the cloud database enter login credentials to access the features of QuickPC.</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5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User Login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25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Launch QuickPC application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Login Credentials </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Email registered on Firebase</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Password registered to email identifier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Tap Login button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42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directed to the home page of QuickPC where they can access user features with newly created accounts.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6" name="Google Shape;196;gd881a339cd_0_147"/>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2.	Login</a:t>
            </a:r>
            <a:endParaRPr b="1" sz="1600">
              <a:latin typeface="Times New Roman"/>
              <a:ea typeface="Times New Roman"/>
              <a:cs typeface="Times New Roman"/>
              <a:sym typeface="Times New Roman"/>
            </a:endParaRPr>
          </a:p>
        </p:txBody>
      </p:sp>
      <p:sp>
        <p:nvSpPr>
          <p:cNvPr id="197" name="Google Shape;197;gd881a339cd_0_147"/>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sp>
        <p:nvSpPr>
          <p:cNvPr id="198" name="Google Shape;198;gd881a339cd_0_147"/>
          <p:cNvSpPr txBox="1"/>
          <p:nvPr>
            <p:ph type="title"/>
          </p:nvPr>
        </p:nvSpPr>
        <p:spPr>
          <a:xfrm>
            <a:off x="311700" y="270750"/>
            <a:ext cx="8520600" cy="572700"/>
          </a:xfrm>
          <a:prstGeom prst="rect">
            <a:avLst/>
          </a:prstGeom>
          <a:solidFill>
            <a:srgbClr val="A2C4C9"/>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System Level</a:t>
            </a:r>
            <a:endParaRPr/>
          </a:p>
        </p:txBody>
      </p:sp>
      <p:sp>
        <p:nvSpPr>
          <p:cNvPr id="199" name="Google Shape;199;gd881a339cd_0_147"/>
          <p:cNvSpPr txBox="1"/>
          <p:nvPr>
            <p:ph type="title"/>
          </p:nvPr>
        </p:nvSpPr>
        <p:spPr>
          <a:xfrm>
            <a:off x="311700" y="270750"/>
            <a:ext cx="8520600" cy="572700"/>
          </a:xfrm>
          <a:prstGeom prst="rect">
            <a:avLst/>
          </a:prstGeom>
          <a:solidFill>
            <a:srgbClr val="B4A7D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Acceptance Level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881a339cd_1_47"/>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205" name="Google Shape;205;gd881a339cd_1_47"/>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56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Acceptance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Maintainability, Functional Stability, Usability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0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Provides users with resources to guide them in assembling a PC and displays a list of the parts that a pc can have, along with the total budget of the parts.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1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2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User selects Create PC Build from home menu</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The user selects a specific PC component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List of specific part type that are compatible are displayed for user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Specific part can be added to the list and total budget is updated with price of new component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0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Builds a list of PC components that the user can view, the total budget of all the parts in the list, and access the PC info page for each part.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6" name="Google Shape;206;gd881a339cd_1_47"/>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5.	Create PC Build</a:t>
            </a:r>
            <a:endParaRPr b="1" sz="1600">
              <a:latin typeface="Times New Roman"/>
              <a:ea typeface="Times New Roman"/>
              <a:cs typeface="Times New Roman"/>
              <a:sym typeface="Times New Roman"/>
            </a:endParaRPr>
          </a:p>
        </p:txBody>
      </p:sp>
      <p:graphicFrame>
        <p:nvGraphicFramePr>
          <p:cNvPr id="207" name="Google Shape;207;gd881a339cd_1_47"/>
          <p:cNvGraphicFramePr/>
          <p:nvPr/>
        </p:nvGraphicFramePr>
        <p:xfrm>
          <a:off x="311700" y="1525650"/>
          <a:ext cx="3000000" cy="3000000"/>
        </p:xfrm>
        <a:graphic>
          <a:graphicData uri="http://schemas.openxmlformats.org/drawingml/2006/table">
            <a:tbl>
              <a:tblPr>
                <a:noFill/>
                <a:tableStyleId>{18F46B41-8206-4CBD-A02B-08C06D524093}</a:tableStyleId>
              </a:tblPr>
              <a:tblGrid>
                <a:gridCol w="1188850"/>
                <a:gridCol w="3026150"/>
              </a:tblGrid>
              <a:tr h="2673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Acceptance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73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Maintainability, Reliability, Usability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0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From a list of generated PC components users will be able to select a PC component, view it’s description, price, and write reviews.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5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Cloud Database: PC Component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View Component Reviews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25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component you are looking for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specific part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42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see the specifications of the specified computer part and leave a review for the specific part.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gd881a339cd_1_47"/>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4</a:t>
            </a:r>
            <a:r>
              <a:rPr b="1" lang="en" sz="1600">
                <a:latin typeface="Times New Roman"/>
                <a:ea typeface="Times New Roman"/>
                <a:cs typeface="Times New Roman"/>
                <a:sym typeface="Times New Roman"/>
              </a:rPr>
              <a:t>.	View PC Info Page</a:t>
            </a:r>
            <a:endParaRPr b="1" sz="1600">
              <a:latin typeface="Times New Roman"/>
              <a:ea typeface="Times New Roman"/>
              <a:cs typeface="Times New Roman"/>
              <a:sym typeface="Times New Roman"/>
            </a:endParaRPr>
          </a:p>
        </p:txBody>
      </p:sp>
      <p:sp>
        <p:nvSpPr>
          <p:cNvPr id="209" name="Google Shape;209;gd881a339cd_1_47"/>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sp>
        <p:nvSpPr>
          <p:cNvPr id="210" name="Google Shape;210;gd881a339cd_1_47"/>
          <p:cNvSpPr txBox="1"/>
          <p:nvPr>
            <p:ph type="title"/>
          </p:nvPr>
        </p:nvSpPr>
        <p:spPr>
          <a:xfrm>
            <a:off x="311700" y="270750"/>
            <a:ext cx="8520600" cy="572700"/>
          </a:xfrm>
          <a:prstGeom prst="rect">
            <a:avLst/>
          </a:prstGeom>
          <a:solidFill>
            <a:srgbClr val="A2C4C9"/>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System Level</a:t>
            </a:r>
            <a:endParaRPr/>
          </a:p>
        </p:txBody>
      </p:sp>
      <p:sp>
        <p:nvSpPr>
          <p:cNvPr id="211" name="Google Shape;211;gd881a339cd_1_47"/>
          <p:cNvSpPr txBox="1"/>
          <p:nvPr>
            <p:ph type="title"/>
          </p:nvPr>
        </p:nvSpPr>
        <p:spPr>
          <a:xfrm>
            <a:off x="311700" y="270750"/>
            <a:ext cx="8520600" cy="572700"/>
          </a:xfrm>
          <a:prstGeom prst="rect">
            <a:avLst/>
          </a:prstGeom>
          <a:solidFill>
            <a:srgbClr val="B4A7D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Acceptance Level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1357725" y="2240700"/>
            <a:ext cx="3062100" cy="662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Any questions?</a:t>
            </a:r>
            <a:endParaRPr/>
          </a:p>
        </p:txBody>
      </p:sp>
      <p:pic>
        <p:nvPicPr>
          <p:cNvPr id="217" name="Google Shape;217;p11"/>
          <p:cNvPicPr preferRelativeResize="0"/>
          <p:nvPr/>
        </p:nvPicPr>
        <p:blipFill rotWithShape="1">
          <a:blip r:embed="rId3">
            <a:alphaModFix/>
          </a:blip>
          <a:srcRect b="0" l="0" r="0" t="0"/>
          <a:stretch/>
        </p:blipFill>
        <p:spPr>
          <a:xfrm>
            <a:off x="5318875" y="1564288"/>
            <a:ext cx="2628150" cy="20149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881a339cd_1_0"/>
          <p:cNvSpPr txBox="1"/>
          <p:nvPr>
            <p:ph type="title"/>
          </p:nvPr>
        </p:nvSpPr>
        <p:spPr>
          <a:xfrm>
            <a:off x="311700" y="270750"/>
            <a:ext cx="8520600" cy="5727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Abstract</a:t>
            </a:r>
            <a:endParaRPr/>
          </a:p>
        </p:txBody>
      </p:sp>
      <p:sp>
        <p:nvSpPr>
          <p:cNvPr id="67" name="Google Shape;67;gd881a339cd_1_0"/>
          <p:cNvSpPr txBox="1"/>
          <p:nvPr/>
        </p:nvSpPr>
        <p:spPr>
          <a:xfrm>
            <a:off x="311700" y="950775"/>
            <a:ext cx="8520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The purpose of this presentation is to display the testing done and show </a:t>
            </a:r>
            <a:r>
              <a:rPr lang="en">
                <a:latin typeface="Times New Roman"/>
                <a:ea typeface="Times New Roman"/>
                <a:cs typeface="Times New Roman"/>
                <a:sym typeface="Times New Roman"/>
              </a:rPr>
              <a:t>how we</a:t>
            </a:r>
            <a:r>
              <a:rPr lang="en">
                <a:latin typeface="Times New Roman"/>
                <a:ea typeface="Times New Roman"/>
                <a:cs typeface="Times New Roman"/>
                <a:sym typeface="Times New Roman"/>
              </a:rPr>
              <a:t> maintain data integrity, ensure usability, and </a:t>
            </a:r>
            <a:r>
              <a:rPr lang="en">
                <a:latin typeface="Times New Roman"/>
                <a:ea typeface="Times New Roman"/>
                <a:cs typeface="Times New Roman"/>
                <a:sym typeface="Times New Roman"/>
              </a:rPr>
              <a:t>functionality</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We focused on 5 levels of testing</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Unit Level</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Module Level</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Integration Level</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System Level</a:t>
            </a:r>
            <a:endParaRPr sz="1600">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Acceptance level</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T</a:t>
            </a:r>
            <a:r>
              <a:rPr b="1" lang="en">
                <a:latin typeface="Times New Roman"/>
                <a:ea typeface="Times New Roman"/>
                <a:cs typeface="Times New Roman"/>
                <a:sym typeface="Times New Roman"/>
              </a:rPr>
              <a:t>est Level: </a:t>
            </a:r>
            <a:r>
              <a:rPr lang="en">
                <a:latin typeface="Times New Roman"/>
                <a:ea typeface="Times New Roman"/>
                <a:cs typeface="Times New Roman"/>
                <a:sym typeface="Times New Roman"/>
              </a:rPr>
              <a:t>The level being tested</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Quality Criterion: </a:t>
            </a:r>
            <a:r>
              <a:rPr lang="en">
                <a:latin typeface="Times New Roman"/>
                <a:ea typeface="Times New Roman"/>
                <a:cs typeface="Times New Roman"/>
                <a:sym typeface="Times New Roman"/>
              </a:rPr>
              <a:t>The element that is being tested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Description of Test: </a:t>
            </a:r>
            <a:r>
              <a:rPr lang="en">
                <a:latin typeface="Times New Roman"/>
                <a:ea typeface="Times New Roman"/>
                <a:cs typeface="Times New Roman"/>
                <a:sym typeface="Times New Roman"/>
              </a:rPr>
              <a:t>A brief description of what is being tested</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Steps of the Test Case: </a:t>
            </a:r>
            <a:r>
              <a:rPr lang="en">
                <a:latin typeface="Times New Roman"/>
                <a:ea typeface="Times New Roman"/>
                <a:cs typeface="Times New Roman"/>
                <a:sym typeface="Times New Roman"/>
              </a:rPr>
              <a:t>A step by step explanation of how the test was done</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Expected Outcome: </a:t>
            </a:r>
            <a:r>
              <a:rPr lang="en">
                <a:latin typeface="Times New Roman"/>
                <a:ea typeface="Times New Roman"/>
                <a:cs typeface="Times New Roman"/>
                <a:sym typeface="Times New Roman"/>
              </a:rPr>
              <a:t>The expected outcome of the test that have been completed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d881a339cd_0_106"/>
          <p:cNvSpPr txBox="1"/>
          <p:nvPr>
            <p:ph type="title"/>
          </p:nvPr>
        </p:nvSpPr>
        <p:spPr>
          <a:xfrm>
            <a:off x="311700" y="270750"/>
            <a:ext cx="8520600" cy="572700"/>
          </a:xfrm>
          <a:prstGeom prst="rect">
            <a:avLst/>
          </a:prstGeom>
          <a:solidFill>
            <a:srgbClr val="F9CB9C"/>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Unit Level</a:t>
            </a:r>
            <a:endParaRPr/>
          </a:p>
        </p:txBody>
      </p:sp>
      <p:graphicFrame>
        <p:nvGraphicFramePr>
          <p:cNvPr id="73" name="Google Shape;73;gd881a339cd_0_106"/>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51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Unit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0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register an account and access the homepage with the new account.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39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81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sign up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details that are required to sign up</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Unique Email Address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Unique 6 character password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Press sign up</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create an account which is stored into the database.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74" name="Google Shape;74;gd881a339cd_0_106"/>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1.	</a:t>
            </a:r>
            <a:r>
              <a:rPr b="1" lang="en" sz="1600">
                <a:latin typeface="Times New Roman"/>
                <a:ea typeface="Times New Roman"/>
                <a:cs typeface="Times New Roman"/>
                <a:sym typeface="Times New Roman"/>
              </a:rPr>
              <a:t>Sign Up</a:t>
            </a:r>
            <a:endParaRPr b="1" sz="1600">
              <a:latin typeface="Times New Roman"/>
              <a:ea typeface="Times New Roman"/>
              <a:cs typeface="Times New Roman"/>
              <a:sym typeface="Times New Roman"/>
            </a:endParaRPr>
          </a:p>
        </p:txBody>
      </p:sp>
      <p:sp>
        <p:nvSpPr>
          <p:cNvPr id="75" name="Google Shape;75;gd881a339cd_0_106"/>
          <p:cNvSpPr txBox="1"/>
          <p:nvPr/>
        </p:nvSpPr>
        <p:spPr>
          <a:xfrm>
            <a:off x="463225" y="1525650"/>
            <a:ext cx="3961500" cy="2918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our Unit Level testing, we wanted to ensure that the individual units/components of the QuickPC application functioned correctly.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tested individual parts for </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Sign Up</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Login </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Search for Parts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Build PC Parts Compatibility</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View PC Information Page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intention of this level is to validate the individual functionality of the software components.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d881a339cd_0_113"/>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81" name="Google Shape;81;gd881a339cd_0_113"/>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641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Unit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7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Efficiency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 is able to search for a specific pc component part in a quickly manner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37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89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type of component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Verify the list of components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search for a specific part in the database.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2" name="Google Shape;82;gd881a339cd_0_113"/>
          <p:cNvSpPr txBox="1"/>
          <p:nvPr/>
        </p:nvSpPr>
        <p:spPr>
          <a:xfrm>
            <a:off x="4572000" y="1094550"/>
            <a:ext cx="3542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3.	Home Page: Search for Parts</a:t>
            </a:r>
            <a:endParaRPr b="1" sz="1600">
              <a:latin typeface="Times New Roman"/>
              <a:ea typeface="Times New Roman"/>
              <a:cs typeface="Times New Roman"/>
              <a:sym typeface="Times New Roman"/>
            </a:endParaRPr>
          </a:p>
        </p:txBody>
      </p:sp>
      <p:sp>
        <p:nvSpPr>
          <p:cNvPr id="83" name="Google Shape;83;gd881a339cd_0_113"/>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2.	Login</a:t>
            </a:r>
            <a:endParaRPr b="1" sz="1600">
              <a:latin typeface="Times New Roman"/>
              <a:ea typeface="Times New Roman"/>
              <a:cs typeface="Times New Roman"/>
              <a:sym typeface="Times New Roman"/>
            </a:endParaRPr>
          </a:p>
        </p:txBody>
      </p:sp>
      <p:sp>
        <p:nvSpPr>
          <p:cNvPr id="84" name="Google Shape;84;gd881a339cd_0_113"/>
          <p:cNvSpPr txBox="1"/>
          <p:nvPr>
            <p:ph type="title"/>
          </p:nvPr>
        </p:nvSpPr>
        <p:spPr>
          <a:xfrm>
            <a:off x="311700" y="270750"/>
            <a:ext cx="8520600" cy="572700"/>
          </a:xfrm>
          <a:prstGeom prst="rect">
            <a:avLst/>
          </a:prstGeom>
          <a:solidFill>
            <a:srgbClr val="F9CB9C"/>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Unit Level</a:t>
            </a:r>
            <a:endParaRPr/>
          </a:p>
        </p:txBody>
      </p:sp>
      <p:graphicFrame>
        <p:nvGraphicFramePr>
          <p:cNvPr id="85" name="Google Shape;85;gd881a339cd_0_113"/>
          <p:cNvGraphicFramePr/>
          <p:nvPr/>
        </p:nvGraphicFramePr>
        <p:xfrm>
          <a:off x="64550" y="1525675"/>
          <a:ext cx="3000000" cy="3000000"/>
        </p:xfrm>
        <a:graphic>
          <a:graphicData uri="http://schemas.openxmlformats.org/drawingml/2006/table">
            <a:tbl>
              <a:tblPr>
                <a:noFill/>
                <a:tableStyleId>{18F46B41-8206-4CBD-A02B-08C06D524093}</a:tableStyleId>
              </a:tblPr>
              <a:tblGrid>
                <a:gridCol w="1294450"/>
                <a:gridCol w="3143625"/>
              </a:tblGrid>
              <a:tr h="345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Unit</a:t>
                      </a:r>
                      <a:endParaRPr sz="900">
                        <a:latin typeface="Times New Roman"/>
                        <a:ea typeface="Times New Roman"/>
                        <a:cs typeface="Times New Roman"/>
                        <a:sym typeface="Times New Roman"/>
                      </a:endParaRPr>
                    </a:p>
                  </a:txBody>
                  <a:tcPr marT="63500" marB="63500" marR="63500" marL="63500"/>
                </a:tc>
              </a:tr>
              <a:tr h="345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a:t>
                      </a:r>
                      <a:endParaRPr sz="900">
                        <a:latin typeface="Times New Roman"/>
                        <a:ea typeface="Times New Roman"/>
                        <a:cs typeface="Times New Roman"/>
                        <a:sym typeface="Times New Roman"/>
                      </a:endParaRPr>
                    </a:p>
                  </a:txBody>
                  <a:tcPr marT="63500" marB="63500" marR="63500" marL="63500"/>
                </a:tc>
              </a:tr>
              <a:tr h="522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only able to login using their existing account and are able to access the homepage.</a:t>
                      </a:r>
                      <a:endParaRPr sz="900">
                        <a:latin typeface="Times New Roman"/>
                        <a:ea typeface="Times New Roman"/>
                        <a:cs typeface="Times New Roman"/>
                        <a:sym typeface="Times New Roman"/>
                      </a:endParaRPr>
                    </a:p>
                  </a:txBody>
                  <a:tcPr marT="63500" marB="63500" marR="63500" marL="63500"/>
                </a:tc>
              </a:tr>
              <a:tr h="6998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References</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txBody>
                  <a:tcPr marT="63500" marB="63500" marR="63500" marL="63500"/>
                </a:tc>
              </a:tr>
              <a:tr h="10539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login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details that are required to login</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Email</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Password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Press login</a:t>
                      </a:r>
                      <a:endParaRPr sz="900">
                        <a:latin typeface="Times New Roman"/>
                        <a:ea typeface="Times New Roman"/>
                        <a:cs typeface="Times New Roman"/>
                        <a:sym typeface="Times New Roman"/>
                      </a:endParaRPr>
                    </a:p>
                  </a:txBody>
                  <a:tcPr marT="63500" marB="63500" marR="63500" marL="63500"/>
                </a:tc>
              </a:tr>
              <a:tr h="522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access the homepage after logging in using their account credentials.</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881a339cd_1_11"/>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sp>
        <p:nvSpPr>
          <p:cNvPr id="91" name="Google Shape;91;gd881a339cd_1_11"/>
          <p:cNvSpPr txBox="1"/>
          <p:nvPr/>
        </p:nvSpPr>
        <p:spPr>
          <a:xfrm>
            <a:off x="4572000" y="1094550"/>
            <a:ext cx="3542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5. View a </a:t>
            </a:r>
            <a:r>
              <a:rPr b="1" lang="en" sz="1600">
                <a:latin typeface="Times New Roman"/>
                <a:ea typeface="Times New Roman"/>
                <a:cs typeface="Times New Roman"/>
                <a:sym typeface="Times New Roman"/>
              </a:rPr>
              <a:t>PC Information Page</a:t>
            </a:r>
            <a:endParaRPr b="1" sz="1600">
              <a:latin typeface="Times New Roman"/>
              <a:ea typeface="Times New Roman"/>
              <a:cs typeface="Times New Roman"/>
              <a:sym typeface="Times New Roman"/>
            </a:endParaRPr>
          </a:p>
        </p:txBody>
      </p:sp>
      <p:sp>
        <p:nvSpPr>
          <p:cNvPr id="92" name="Google Shape;92;gd881a339cd_1_11"/>
          <p:cNvSpPr txBox="1"/>
          <p:nvPr/>
        </p:nvSpPr>
        <p:spPr>
          <a:xfrm>
            <a:off x="311700" y="1150800"/>
            <a:ext cx="40971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4. Home Page: Build PC Parts Compatibility</a:t>
            </a:r>
            <a:endParaRPr b="1" sz="1600">
              <a:latin typeface="Times New Roman"/>
              <a:ea typeface="Times New Roman"/>
              <a:cs typeface="Times New Roman"/>
              <a:sym typeface="Times New Roman"/>
            </a:endParaRPr>
          </a:p>
        </p:txBody>
      </p:sp>
      <p:sp>
        <p:nvSpPr>
          <p:cNvPr id="93" name="Google Shape;93;gd881a339cd_1_11"/>
          <p:cNvSpPr txBox="1"/>
          <p:nvPr>
            <p:ph type="title"/>
          </p:nvPr>
        </p:nvSpPr>
        <p:spPr>
          <a:xfrm>
            <a:off x="311700" y="270750"/>
            <a:ext cx="8520600" cy="572700"/>
          </a:xfrm>
          <a:prstGeom prst="rect">
            <a:avLst/>
          </a:prstGeom>
          <a:solidFill>
            <a:srgbClr val="F9CB9C"/>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Unit Level</a:t>
            </a:r>
            <a:endParaRPr/>
          </a:p>
        </p:txBody>
      </p:sp>
      <p:graphicFrame>
        <p:nvGraphicFramePr>
          <p:cNvPr id="94" name="Google Shape;94;gd881a339cd_1_11"/>
          <p:cNvGraphicFramePr/>
          <p:nvPr/>
        </p:nvGraphicFramePr>
        <p:xfrm>
          <a:off x="236250" y="1525675"/>
          <a:ext cx="3000000" cy="3000000"/>
        </p:xfrm>
        <a:graphic>
          <a:graphicData uri="http://schemas.openxmlformats.org/drawingml/2006/table">
            <a:tbl>
              <a:tblPr>
                <a:noFill/>
                <a:tableStyleId>{18F46B41-8206-4CBD-A02B-08C06D524093}</a:tableStyleId>
              </a:tblPr>
              <a:tblGrid>
                <a:gridCol w="1201100"/>
                <a:gridCol w="3057300"/>
              </a:tblGrid>
              <a:tr h="4200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Unit</a:t>
                      </a:r>
                      <a:endParaRPr sz="900">
                        <a:latin typeface="Times New Roman"/>
                        <a:ea typeface="Times New Roman"/>
                        <a:cs typeface="Times New Roman"/>
                        <a:sym typeface="Times New Roman"/>
                      </a:endParaRPr>
                    </a:p>
                  </a:txBody>
                  <a:tcPr marT="63500" marB="63500" marR="63500" marL="63500"/>
                </a:tc>
              </a:tr>
              <a:tr h="377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a:t>
                      </a:r>
                      <a:endParaRPr sz="900">
                        <a:latin typeface="Times New Roman"/>
                        <a:ea typeface="Times New Roman"/>
                        <a:cs typeface="Times New Roman"/>
                        <a:sym typeface="Times New Roman"/>
                      </a:endParaRPr>
                    </a:p>
                  </a:txBody>
                  <a:tcPr marT="63500" marB="63500" marR="63500" marL="63500"/>
                </a:tc>
              </a:tr>
              <a:tr h="3989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System is able to check if the parts are compatible with each other.</a:t>
                      </a:r>
                      <a:endParaRPr sz="900">
                        <a:latin typeface="Times New Roman"/>
                        <a:ea typeface="Times New Roman"/>
                        <a:cs typeface="Times New Roman"/>
                        <a:sym typeface="Times New Roman"/>
                      </a:endParaRPr>
                    </a:p>
                  </a:txBody>
                  <a:tcPr marT="63500" marB="63500" marR="63500" marL="63500"/>
                </a:tc>
              </a:tr>
              <a:tr h="5711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a:t>
                      </a:r>
                      <a:r>
                        <a:rPr lang="en" sz="900">
                          <a:solidFill>
                            <a:srgbClr val="1A1A1A"/>
                          </a:solidFill>
                          <a:latin typeface="Times New Roman"/>
                          <a:ea typeface="Times New Roman"/>
                          <a:cs typeface="Times New Roman"/>
                          <a:sym typeface="Times New Roman"/>
                        </a:rPr>
                        <a:t>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#6) </a:t>
                      </a:r>
                      <a:r>
                        <a:rPr lang="en" sz="900">
                          <a:solidFill>
                            <a:srgbClr val="1A1A1A"/>
                          </a:solidFill>
                          <a:latin typeface="Times New Roman"/>
                          <a:ea typeface="Times New Roman"/>
                          <a:cs typeface="Times New Roman"/>
                          <a:sym typeface="Times New Roman"/>
                        </a:rPr>
                        <a:t>Managing budget of list parts</a:t>
                      </a:r>
                      <a:endParaRPr sz="900">
                        <a:latin typeface="Times New Roman"/>
                        <a:ea typeface="Times New Roman"/>
                        <a:cs typeface="Times New Roman"/>
                        <a:sym typeface="Times New Roman"/>
                      </a:endParaRPr>
                    </a:p>
                  </a:txBody>
                  <a:tcPr marT="63500" marB="63500" marR="63500" marL="63500"/>
                </a:tc>
              </a:tr>
              <a:tr h="1151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“Build PC”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type of part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Verify if part compatibility is accurate</a:t>
                      </a:r>
                      <a:endParaRPr sz="900">
                        <a:latin typeface="Times New Roman"/>
                        <a:ea typeface="Times New Roman"/>
                        <a:cs typeface="Times New Roman"/>
                        <a:sym typeface="Times New Roman"/>
                      </a:endParaRPr>
                    </a:p>
                  </a:txBody>
                  <a:tcPr marT="63500" marB="63500" marR="63500" marL="63500"/>
                </a:tc>
              </a:tr>
              <a:tr h="5711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Part is not added into the build PC list if part is not compatible with the current build.</a:t>
                      </a:r>
                      <a:endParaRPr sz="900">
                        <a:latin typeface="Times New Roman"/>
                        <a:ea typeface="Times New Roman"/>
                        <a:cs typeface="Times New Roman"/>
                        <a:sym typeface="Times New Roman"/>
                      </a:endParaRPr>
                    </a:p>
                  </a:txBody>
                  <a:tcPr marT="63500" marB="63500" marR="63500" marL="63500"/>
                </a:tc>
              </a:tr>
            </a:tbl>
          </a:graphicData>
        </a:graphic>
      </p:graphicFrame>
      <p:graphicFrame>
        <p:nvGraphicFramePr>
          <p:cNvPr id="95" name="Google Shape;95;gd881a339cd_1_11"/>
          <p:cNvGraphicFramePr/>
          <p:nvPr/>
        </p:nvGraphicFramePr>
        <p:xfrm>
          <a:off x="4653775" y="1525688"/>
          <a:ext cx="3000000" cy="3000000"/>
        </p:xfrm>
        <a:graphic>
          <a:graphicData uri="http://schemas.openxmlformats.org/drawingml/2006/table">
            <a:tbl>
              <a:tblPr>
                <a:noFill/>
                <a:tableStyleId>{18F46B41-8206-4CBD-A02B-08C06D524093}</a:tableStyleId>
              </a:tblPr>
              <a:tblGrid>
                <a:gridCol w="1178550"/>
                <a:gridCol w="2999975"/>
              </a:tblGrid>
              <a:tr h="3641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Unit</a:t>
                      </a:r>
                      <a:endParaRPr sz="900">
                        <a:latin typeface="Times New Roman"/>
                        <a:ea typeface="Times New Roman"/>
                        <a:cs typeface="Times New Roman"/>
                        <a:sym typeface="Times New Roman"/>
                      </a:endParaRPr>
                    </a:p>
                  </a:txBody>
                  <a:tcPr marT="63500" marB="63500" marR="63500" marL="63500"/>
                </a:tc>
              </a:tr>
              <a:tr h="3641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a:t>
                      </a:r>
                      <a:endParaRPr sz="900">
                        <a:latin typeface="Times New Roman"/>
                        <a:ea typeface="Times New Roman"/>
                        <a:cs typeface="Times New Roman"/>
                        <a:sym typeface="Times New Roman"/>
                      </a:endParaRPr>
                    </a:p>
                  </a:txBody>
                  <a:tcPr marT="63500" marB="63500" marR="63500" marL="63500"/>
                </a:tc>
              </a:tr>
              <a:tr h="550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access the PC information page after selecting a specific computer part.</a:t>
                      </a:r>
                      <a:endParaRPr sz="900">
                        <a:latin typeface="Times New Roman"/>
                        <a:ea typeface="Times New Roman"/>
                        <a:cs typeface="Times New Roman"/>
                        <a:sym typeface="Times New Roman"/>
                      </a:endParaRPr>
                    </a:p>
                  </a:txBody>
                  <a:tcPr marT="63500" marB="63500" marR="63500" marL="63500"/>
                </a:tc>
              </a:tr>
              <a:tr h="550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txBody>
                  <a:tcPr marT="63500" marB="63500" marR="63500" marL="63500"/>
                </a:tc>
              </a:tr>
              <a:tr h="11102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component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specific part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View the specifications</a:t>
                      </a:r>
                      <a:endParaRPr sz="900">
                        <a:latin typeface="Times New Roman"/>
                        <a:ea typeface="Times New Roman"/>
                        <a:cs typeface="Times New Roman"/>
                        <a:sym typeface="Times New Roman"/>
                      </a:endParaRPr>
                    </a:p>
                  </a:txBody>
                  <a:tcPr marT="63500" marB="63500" marR="63500" marL="63500"/>
                </a:tc>
              </a:tr>
              <a:tr h="550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 is able to see the specifications of the specified computer part.</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881a339cd_0_27"/>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101" name="Google Shape;101;gd881a339cd_0_27"/>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51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Module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0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sign up and then login using the newly created account.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39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#4) View Home Menu</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Database Storage: User Login Information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81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sign up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details that are required to sign up</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Unique Email Address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Unique 6 character password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Press sign up</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details that are required to login</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Email</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AutoNum type="alphaLcPeriod"/>
                      </a:pPr>
                      <a:r>
                        <a:rPr lang="en" sz="900">
                          <a:latin typeface="Times New Roman"/>
                          <a:ea typeface="Times New Roman"/>
                          <a:cs typeface="Times New Roman"/>
                          <a:sym typeface="Times New Roman"/>
                        </a:rPr>
                        <a:t>Password</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Press login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are able to access the homepage after logging in with their newly created account.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2" name="Google Shape;102;gd881a339cd_0_27"/>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1.	User Registration &amp; Login</a:t>
            </a:r>
            <a:endParaRPr/>
          </a:p>
        </p:txBody>
      </p:sp>
      <p:sp>
        <p:nvSpPr>
          <p:cNvPr id="103" name="Google Shape;103;gd881a339cd_0_27"/>
          <p:cNvSpPr txBox="1"/>
          <p:nvPr/>
        </p:nvSpPr>
        <p:spPr>
          <a:xfrm>
            <a:off x="283525" y="1644050"/>
            <a:ext cx="41601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For the Module level we test the major functions of Quick PC.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We test for</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creating and using accounts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searching, sorting, and viewing parts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selecting parts for a new pc build.</a:t>
            </a:r>
            <a:endParaRPr>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The goal is to ensure that different units of the code work together within major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d881a339cd_0_60"/>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109" name="Google Shape;109;gd881a339cd_0_60"/>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641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Module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7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Users can search for a type of part and are able to filter or compare the parts in a list generated from the database.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37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Database Storage: PC Component Info</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#14) View Component Comparison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89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homepage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“Search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component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the filter tab and select filters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View filtered list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specific parts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the compare tab</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is able to view a narrowed down list of parts.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0" name="Google Shape;110;gd881a339cd_0_60"/>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3</a:t>
            </a: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Search for Parts</a:t>
            </a:r>
            <a:endParaRPr b="1" sz="1600">
              <a:latin typeface="Times New Roman"/>
              <a:ea typeface="Times New Roman"/>
              <a:cs typeface="Times New Roman"/>
              <a:sym typeface="Times New Roman"/>
            </a:endParaRPr>
          </a:p>
        </p:txBody>
      </p:sp>
      <p:graphicFrame>
        <p:nvGraphicFramePr>
          <p:cNvPr id="111" name="Google Shape;111;gd881a339cd_0_60"/>
          <p:cNvGraphicFramePr/>
          <p:nvPr/>
        </p:nvGraphicFramePr>
        <p:xfrm>
          <a:off x="311700" y="1525650"/>
          <a:ext cx="3000000" cy="3000000"/>
        </p:xfrm>
        <a:graphic>
          <a:graphicData uri="http://schemas.openxmlformats.org/drawingml/2006/table">
            <a:tbl>
              <a:tblPr>
                <a:noFill/>
                <a:tableStyleId>{18F46B41-8206-4CBD-A02B-08C06D524093}</a:tableStyleId>
              </a:tblPr>
              <a:tblGrid>
                <a:gridCol w="1188850"/>
                <a:gridCol w="3026150"/>
              </a:tblGrid>
              <a:tr h="275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Module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 Reliability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Verify whether a user can view and change the information on their account through Account settings.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0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Creating an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Database Storage: User Login Information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#9) Product Alert Sign up</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4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 in to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Account from the home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change username, password, or email</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changes for each</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Click save changes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 out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 back 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Account and verify changes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changes the user made will be stored and pulled from the database successfully and displayed.</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2" name="Google Shape;112;gd881a339cd_0_60"/>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2.	Account Settings</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881a339cd_0_71"/>
          <p:cNvSpPr txBox="1"/>
          <p:nvPr>
            <p:ph type="title"/>
          </p:nvPr>
        </p:nvSpPr>
        <p:spPr>
          <a:xfrm>
            <a:off x="311700" y="270750"/>
            <a:ext cx="8520600" cy="572700"/>
          </a:xfrm>
          <a:prstGeom prst="rect">
            <a:avLst/>
          </a:prstGeom>
          <a:solidFill>
            <a:srgbClr val="FFE599"/>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Level</a:t>
            </a:r>
            <a:endParaRPr/>
          </a:p>
        </p:txBody>
      </p:sp>
      <p:graphicFrame>
        <p:nvGraphicFramePr>
          <p:cNvPr id="118" name="Google Shape;118;gd881a339cd_0_71"/>
          <p:cNvGraphicFramePr/>
          <p:nvPr/>
        </p:nvGraphicFramePr>
        <p:xfrm>
          <a:off x="4572000" y="1525650"/>
          <a:ext cx="3000000" cy="3000000"/>
        </p:xfrm>
        <a:graphic>
          <a:graphicData uri="http://schemas.openxmlformats.org/drawingml/2006/table">
            <a:tbl>
              <a:tblPr>
                <a:noFill/>
                <a:tableStyleId>{18F46B41-8206-4CBD-A02B-08C06D524093}</a:tableStyleId>
              </a:tblPr>
              <a:tblGrid>
                <a:gridCol w="1201625"/>
                <a:gridCol w="3058675"/>
              </a:tblGrid>
              <a:tr h="2636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Module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3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 Functionality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4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will search and select the parts needed to build a new pc.</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6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a:t>
                      </a:r>
                      <a:r>
                        <a:rPr lang="en" sz="900">
                          <a:solidFill>
                            <a:srgbClr val="1A1A1A"/>
                          </a:solidFill>
                          <a:latin typeface="Times New Roman"/>
                          <a:ea typeface="Times New Roman"/>
                          <a:cs typeface="Times New Roman"/>
                          <a:sym typeface="Times New Roman"/>
                        </a:rPr>
                        <a:t>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#6) </a:t>
                      </a:r>
                      <a:r>
                        <a:rPr lang="en" sz="900">
                          <a:solidFill>
                            <a:srgbClr val="1A1A1A"/>
                          </a:solidFill>
                          <a:latin typeface="Times New Roman"/>
                          <a:ea typeface="Times New Roman"/>
                          <a:cs typeface="Times New Roman"/>
                          <a:sym typeface="Times New Roman"/>
                        </a:rPr>
                        <a:t>Managing budget of list parts</a:t>
                      </a:r>
                      <a:endParaRPr sz="900">
                        <a:solidFill>
                          <a:srgbClr val="1A1A1A"/>
                        </a:solidFill>
                        <a:latin typeface="Times New Roman"/>
                        <a:ea typeface="Times New Roman"/>
                        <a:cs typeface="Times New Roman"/>
                        <a:sym typeface="Times New Roman"/>
                      </a:endParaRPr>
                    </a:p>
                    <a:p>
                      <a:pPr indent="-285750" lvl="0" marL="457200" rtl="0" algn="l">
                        <a:spcBef>
                          <a:spcPts val="0"/>
                        </a:spcBef>
                        <a:spcAft>
                          <a:spcPts val="0"/>
                        </a:spcAft>
                        <a:buClr>
                          <a:srgbClr val="1A1A1A"/>
                        </a:buClr>
                        <a:buSzPts val="900"/>
                        <a:buFont typeface="Times New Roman"/>
                        <a:buAutoNum type="arabicPeriod"/>
                      </a:pPr>
                      <a:r>
                        <a:rPr lang="en" sz="900">
                          <a:solidFill>
                            <a:srgbClr val="1A1A1A"/>
                          </a:solidFill>
                          <a:latin typeface="Times New Roman"/>
                          <a:ea typeface="Times New Roman"/>
                          <a:cs typeface="Times New Roman"/>
                          <a:sym typeface="Times New Roman"/>
                        </a:rPr>
                        <a:t>(Use Case #8) Database Storage: PC Component Info</a:t>
                      </a:r>
                      <a:endParaRPr sz="9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82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Build PC from the home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type of part from the build list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specific part from the search list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Repeat steps 2 &amp; 3 for different parts until all the parts needed have been selected.</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4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is presented a list of compatible parts that form a complete PC.</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9" name="Google Shape;119;gd881a339cd_0_71"/>
          <p:cNvSpPr txBox="1"/>
          <p:nvPr/>
        </p:nvSpPr>
        <p:spPr>
          <a:xfrm>
            <a:off x="4572000" y="10945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5</a:t>
            </a: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Build PC Page</a:t>
            </a:r>
            <a:endParaRPr b="1" sz="1600">
              <a:latin typeface="Times New Roman"/>
              <a:ea typeface="Times New Roman"/>
              <a:cs typeface="Times New Roman"/>
              <a:sym typeface="Times New Roman"/>
            </a:endParaRPr>
          </a:p>
        </p:txBody>
      </p:sp>
      <p:graphicFrame>
        <p:nvGraphicFramePr>
          <p:cNvPr id="120" name="Google Shape;120;gd881a339cd_0_71"/>
          <p:cNvGraphicFramePr/>
          <p:nvPr/>
        </p:nvGraphicFramePr>
        <p:xfrm>
          <a:off x="311700" y="1525650"/>
          <a:ext cx="3000000" cy="3000000"/>
        </p:xfrm>
        <a:graphic>
          <a:graphicData uri="http://schemas.openxmlformats.org/drawingml/2006/table">
            <a:tbl>
              <a:tblPr>
                <a:noFill/>
                <a:tableStyleId>{18F46B41-8206-4CBD-A02B-08C06D524093}</a:tableStyleId>
              </a:tblPr>
              <a:tblGrid>
                <a:gridCol w="1188850"/>
                <a:gridCol w="3026150"/>
              </a:tblGrid>
              <a:tr h="241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Module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16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Usability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2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 product selected from the search list will have its specific data, prices, and reviews pulled from the database which is then presented to the user.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843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#5) Search for parts with prices, features, etc</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#17) View a PC Information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#8) Database Storage: PC Component Info</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#13) View Component Reviews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#15) Graphs for Price History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185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a specific part from the search list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Scroll down the info list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the Prices tab</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Scroll down the list of stores and their prices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Select the Reviews tab</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Scroll down the list of reviews.</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9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can see all the info related to a specific part.</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1" name="Google Shape;121;gd881a339cd_0_71"/>
          <p:cNvSpPr txBox="1"/>
          <p:nvPr/>
        </p:nvSpPr>
        <p:spPr>
          <a:xfrm>
            <a:off x="311700" y="1150800"/>
            <a:ext cx="3065700" cy="4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4</a:t>
            </a: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Part Info Page</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881a339cd_0_83"/>
          <p:cNvSpPr txBox="1"/>
          <p:nvPr>
            <p:ph type="title"/>
          </p:nvPr>
        </p:nvSpPr>
        <p:spPr>
          <a:xfrm>
            <a:off x="311700" y="270750"/>
            <a:ext cx="8520600" cy="572700"/>
          </a:xfrm>
          <a:prstGeom prst="rect">
            <a:avLst/>
          </a:prstGeom>
          <a:solidFill>
            <a:srgbClr val="B6D7A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n"/>
              <a:t>Integration Level</a:t>
            </a:r>
            <a:endParaRPr/>
          </a:p>
        </p:txBody>
      </p:sp>
      <p:sp>
        <p:nvSpPr>
          <p:cNvPr id="127" name="Google Shape;127;gd881a339cd_0_83"/>
          <p:cNvSpPr txBox="1"/>
          <p:nvPr/>
        </p:nvSpPr>
        <p:spPr>
          <a:xfrm>
            <a:off x="4572000" y="1094550"/>
            <a:ext cx="34224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Firebase User Authentication</a:t>
            </a:r>
            <a:endParaRPr/>
          </a:p>
        </p:txBody>
      </p:sp>
      <p:graphicFrame>
        <p:nvGraphicFramePr>
          <p:cNvPr id="128" name="Google Shape;128;gd881a339cd_0_83"/>
          <p:cNvGraphicFramePr/>
          <p:nvPr/>
        </p:nvGraphicFramePr>
        <p:xfrm>
          <a:off x="4081800" y="1525650"/>
          <a:ext cx="3000000" cy="3000000"/>
        </p:xfrm>
        <a:graphic>
          <a:graphicData uri="http://schemas.openxmlformats.org/drawingml/2006/table">
            <a:tbl>
              <a:tblPr>
                <a:noFill/>
                <a:tableStyleId>{18F46B41-8206-4CBD-A02B-08C06D524093}</a:tableStyleId>
              </a:tblPr>
              <a:tblGrid>
                <a:gridCol w="638050"/>
                <a:gridCol w="4173400"/>
              </a:tblGrid>
              <a:tr h="3632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Test Level</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Integration </a:t>
                      </a:r>
                      <a:endParaRPr sz="900">
                        <a:latin typeface="Times New Roman"/>
                        <a:ea typeface="Times New Roman"/>
                        <a:cs typeface="Times New Roman"/>
                        <a:sym typeface="Times New Roman"/>
                      </a:endParaRPr>
                    </a:p>
                  </a:txBody>
                  <a:tcPr marT="63500" marB="63500" marR="63500" marL="63500"/>
                </a:tc>
              </a:tr>
              <a:tr h="405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Quality Criterion</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Functionality,  Reliability and Security </a:t>
                      </a:r>
                      <a:endParaRPr sz="900">
                        <a:latin typeface="Times New Roman"/>
                        <a:ea typeface="Times New Roman"/>
                        <a:cs typeface="Times New Roman"/>
                        <a:sym typeface="Times New Roman"/>
                      </a:endParaRPr>
                    </a:p>
                  </a:txBody>
                  <a:tcPr marT="63500" marB="63500" marR="63500" marL="63500"/>
                </a:tc>
              </a:tr>
              <a:tr h="405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 of Test</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will create an account and login with verified credentials</a:t>
                      </a:r>
                      <a:endParaRPr sz="900">
                        <a:latin typeface="Times New Roman"/>
                        <a:ea typeface="Times New Roman"/>
                        <a:cs typeface="Times New Roman"/>
                        <a:sym typeface="Times New Roman"/>
                      </a:endParaRPr>
                    </a:p>
                  </a:txBody>
                  <a:tcPr marT="63500" marB="63500" marR="63500" marL="63500"/>
                </a:tc>
              </a:tr>
              <a:tr h="7477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Requirements Reference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#2) Create an account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#3) Login</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(Use Case #7) Database Storage: User Login Information</a:t>
                      </a:r>
                      <a:endParaRPr sz="900">
                        <a:latin typeface="Times New Roman"/>
                        <a:ea typeface="Times New Roman"/>
                        <a:cs typeface="Times New Roman"/>
                        <a:sym typeface="Times New Roman"/>
                      </a:endParaRPr>
                    </a:p>
                  </a:txBody>
                  <a:tcPr marT="63500" marB="63500" marR="63500" marL="63500"/>
                </a:tc>
              </a:tr>
              <a:tr h="10041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Steps of the Test Case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292100" lvl="0" marL="457200" rtl="0" algn="l">
                        <a:spcBef>
                          <a:spcPts val="0"/>
                        </a:spcBef>
                        <a:spcAft>
                          <a:spcPts val="0"/>
                        </a:spcAft>
                        <a:buSzPts val="1000"/>
                        <a:buFont typeface="Times New Roman"/>
                        <a:buAutoNum type="arabicPeriod"/>
                      </a:pPr>
                      <a:r>
                        <a:rPr lang="en" sz="900">
                          <a:latin typeface="Times New Roman"/>
                          <a:ea typeface="Times New Roman"/>
                          <a:cs typeface="Times New Roman"/>
                          <a:sym typeface="Times New Roman"/>
                        </a:rPr>
                        <a:t>Navigate to the sign up page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Enter user account details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Sign up</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Navigate to the login page and enter generated credentials </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Login</a:t>
                      </a:r>
                      <a:endParaRPr sz="900">
                        <a:latin typeface="Times New Roman"/>
                        <a:ea typeface="Times New Roman"/>
                        <a:cs typeface="Times New Roman"/>
                        <a:sym typeface="Times New Roman"/>
                      </a:endParaRPr>
                    </a:p>
                  </a:txBody>
                  <a:tcPr marT="63500" marB="63500" marR="63500" marL="63500"/>
                </a:tc>
              </a:tr>
              <a:tr h="4914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Expected Outcome</a:t>
                      </a:r>
                      <a:endParaRPr sz="9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user account is verified by the Firebase authenticator resulting in a successful login. </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29" name="Google Shape;129;gd881a339cd_0_83"/>
          <p:cNvSpPr txBox="1"/>
          <p:nvPr/>
        </p:nvSpPr>
        <p:spPr>
          <a:xfrm>
            <a:off x="278675" y="1315000"/>
            <a:ext cx="3544500" cy="2469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Integration level testing we assessed the interconnected subsystems utilized in Quick PC. </a:t>
            </a:r>
            <a:br>
              <a:rPr lang="en">
                <a:latin typeface="Proxima Nova"/>
                <a:ea typeface="Proxima Nova"/>
                <a:cs typeface="Proxima Nova"/>
                <a:sym typeface="Proxima Nova"/>
              </a:rPr>
            </a:b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test for </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Account </a:t>
            </a:r>
            <a:r>
              <a:rPr lang="en">
                <a:latin typeface="Proxima Nova"/>
                <a:ea typeface="Proxima Nova"/>
                <a:cs typeface="Proxima Nova"/>
                <a:sym typeface="Proxima Nova"/>
              </a:rPr>
              <a:t>authentication</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Data mapping of database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Web scraper data extraction</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Cross-platform Compatibility</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Component chart creation</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