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80" r:id="rId2"/>
    <p:sldId id="281" r:id="rId3"/>
    <p:sldId id="282" r:id="rId4"/>
    <p:sldId id="283" r:id="rId5"/>
    <p:sldId id="284" r:id="rId6"/>
    <p:sldId id="285" r:id="rId7"/>
    <p:sldId id="263" r:id="rId8"/>
    <p:sldId id="264" r:id="rId9"/>
    <p:sldId id="288" r:id="rId10"/>
    <p:sldId id="290" r:id="rId11"/>
    <p:sldId id="289" r:id="rId12"/>
    <p:sldId id="291" r:id="rId13"/>
    <p:sldId id="292" r:id="rId1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08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835373-0FA1-E243-8807-88EB37E9CCB0}" type="slidenum">
              <a:rPr lang="en-US"/>
              <a:pPr/>
              <a:t>4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94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Algorithms and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AD40-D64B-C44C-9356-466BBE350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0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Algorithms and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DAD40-D64B-C44C-9356-466BBE350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3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831" y="1145755"/>
            <a:ext cx="12370278" cy="2743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+mn-ea"/>
              </a:rPr>
              <a:t>Backtracking is a technique used to </a:t>
            </a:r>
            <a:r>
              <a:rPr lang="en-US" b="1" dirty="0">
                <a:ea typeface="+mn-ea"/>
              </a:rPr>
              <a:t>solve problems with a large search space, </a:t>
            </a:r>
            <a:r>
              <a:rPr lang="en-US" dirty="0">
                <a:ea typeface="+mn-ea"/>
              </a:rPr>
              <a:t>by systematically trying and eliminating possibilities.</a:t>
            </a:r>
          </a:p>
          <a:p>
            <a:pPr>
              <a:defRPr/>
            </a:pPr>
            <a:r>
              <a:rPr lang="en-US" dirty="0">
                <a:ea typeface="+mn-ea"/>
              </a:rPr>
              <a:t>A standard example of backtracking would be going through a maze.  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At some point, you might have two options of which direction to go:</a:t>
            </a:r>
          </a:p>
          <a:p>
            <a:pPr>
              <a:defRPr/>
            </a:pPr>
            <a:endParaRPr lang="en-US" dirty="0">
              <a:ea typeface="+mn-ea"/>
            </a:endParaRPr>
          </a:p>
        </p:txBody>
      </p:sp>
      <p:pic>
        <p:nvPicPr>
          <p:cNvPr id="4" name="Picture 3" descr="maz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191" y="3383802"/>
            <a:ext cx="4423410" cy="452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773857" y="4138183"/>
            <a:ext cx="172515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80" b="1" i="1" dirty="0">
                <a:solidFill>
                  <a:srgbClr val="FF0000"/>
                </a:solidFill>
              </a:rPr>
              <a:t>Junction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006591" y="3658123"/>
            <a:ext cx="1556645" cy="461665"/>
          </a:xfrm>
          <a:prstGeom prst="rect">
            <a:avLst/>
          </a:prstGeom>
          <a:solidFill>
            <a:schemeClr val="bg1">
              <a:alpha val="76077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b="1" i="1" dirty="0">
                <a:solidFill>
                  <a:srgbClr val="0070C0"/>
                </a:solidFill>
              </a:rPr>
              <a:t>Portion A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 rot="-5400000">
            <a:off x="5678637" y="4830906"/>
            <a:ext cx="1709122" cy="498598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640" b="1" i="1" dirty="0">
                <a:solidFill>
                  <a:srgbClr val="7030A0"/>
                </a:solidFill>
              </a:rPr>
              <a:t>Portion B</a:t>
            </a:r>
          </a:p>
        </p:txBody>
      </p:sp>
      <p:cxnSp>
        <p:nvCxnSpPr>
          <p:cNvPr id="9" name="Straight Arrow Connector 8"/>
          <p:cNvCxnSpPr>
            <a:stCxn id="5" idx="3"/>
          </p:cNvCxnSpPr>
          <p:nvPr/>
        </p:nvCxnSpPr>
        <p:spPr>
          <a:xfrm flipV="1">
            <a:off x="5532172" y="4023361"/>
            <a:ext cx="1142948" cy="39200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93735" y="205474"/>
            <a:ext cx="368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Backtracking: Idea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76512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857"/>
            <a:ext cx="14608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 Queens Problem</a:t>
            </a:r>
            <a:endParaRPr lang="en-IN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533400" y="778201"/>
            <a:ext cx="1373777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  <a:latin typeface="Söhne"/>
              </a:rPr>
              <a:t>Base Case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: In the N-Queens problem, the base case occurs when </a:t>
            </a:r>
            <a:r>
              <a:rPr lang="en-US" sz="2400" b="1" dirty="0">
                <a:solidFill>
                  <a:srgbClr val="0D0D0D"/>
                </a:solidFill>
                <a:latin typeface="Söhne"/>
              </a:rPr>
              <a:t>all queens are successfully 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placed on the board without conflicting with each other.</a:t>
            </a:r>
          </a:p>
          <a:p>
            <a:pPr>
              <a:buFont typeface="+mj-lt"/>
              <a:buAutoNum type="arabicPeriod"/>
            </a:pPr>
            <a:endParaRPr lang="en-US" sz="2400" dirty="0">
              <a:solidFill>
                <a:srgbClr val="0D0D0D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  <a:latin typeface="Söhne"/>
              </a:rPr>
              <a:t>Constraint Satisfaction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: The constraint is that </a:t>
            </a:r>
            <a:r>
              <a:rPr lang="en-US" sz="2400" b="1" dirty="0">
                <a:solidFill>
                  <a:srgbClr val="0D0D0D"/>
                </a:solidFill>
                <a:latin typeface="Söhne"/>
              </a:rPr>
              <a:t>no two queens can share the same row, column, or diagonal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. Ensuring that each queen is placed in a position that satisfies these constraints is crucial.</a:t>
            </a:r>
          </a:p>
          <a:p>
            <a:pPr>
              <a:buFont typeface="+mj-lt"/>
              <a:buAutoNum type="arabicPeriod"/>
            </a:pPr>
            <a:endParaRPr lang="en-US" sz="2400" dirty="0">
              <a:solidFill>
                <a:srgbClr val="0D0D0D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  <a:latin typeface="Söhne"/>
              </a:rPr>
              <a:t>Decision Space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: At each step, we need </a:t>
            </a:r>
            <a:r>
              <a:rPr lang="en-US" sz="2400" b="1" dirty="0">
                <a:solidFill>
                  <a:srgbClr val="0D0D0D"/>
                </a:solidFill>
                <a:latin typeface="Söhne"/>
              </a:rPr>
              <a:t>to decide the row where the next queen will be placed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. The decision space consists of the remaining rows that are not threatened by the already placed queens.</a:t>
            </a:r>
          </a:p>
          <a:p>
            <a:pPr>
              <a:buFont typeface="+mj-lt"/>
              <a:buAutoNum type="arabicPeriod"/>
            </a:pPr>
            <a:endParaRPr lang="en-US" sz="2400" dirty="0">
              <a:solidFill>
                <a:srgbClr val="0D0D0D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  <a:latin typeface="Söhne"/>
              </a:rPr>
              <a:t>Solution Space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: The solution space for the N-Queens problem is the set of all possible arrangements of queens on the chessboard. </a:t>
            </a:r>
            <a:r>
              <a:rPr lang="en-US" sz="2400" b="1" dirty="0">
                <a:solidFill>
                  <a:srgbClr val="0D0D0D"/>
                </a:solidFill>
                <a:latin typeface="Söhne"/>
              </a:rPr>
              <a:t>The size of the solution space is </a:t>
            </a:r>
            <a:r>
              <a:rPr lang="en-US" sz="2400" b="1" i="1" dirty="0">
                <a:solidFill>
                  <a:srgbClr val="0D0D0D"/>
                </a:solidFill>
                <a:latin typeface="KaTeX_Math"/>
              </a:rPr>
              <a:t>N</a:t>
            </a:r>
            <a:r>
              <a:rPr lang="en-US" sz="2400" b="1" dirty="0">
                <a:solidFill>
                  <a:srgbClr val="0D0D0D"/>
                </a:solidFill>
                <a:latin typeface="KaTeX_Main"/>
              </a:rPr>
              <a:t>!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 since there are </a:t>
            </a:r>
            <a:r>
              <a:rPr lang="en-US" sz="2400" i="1" dirty="0">
                <a:solidFill>
                  <a:srgbClr val="0D0D0D"/>
                </a:solidFill>
                <a:latin typeface="KaTeX_Math"/>
              </a:rPr>
              <a:t>N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 choices for the queen's position in the first row, </a:t>
            </a:r>
            <a:r>
              <a:rPr lang="en-US" sz="2400" i="1" dirty="0">
                <a:solidFill>
                  <a:srgbClr val="0D0D0D"/>
                </a:solidFill>
                <a:latin typeface="KaTeX_Math"/>
              </a:rPr>
              <a:t>N</a:t>
            </a:r>
            <a:r>
              <a:rPr lang="en-US" sz="2400" dirty="0">
                <a:solidFill>
                  <a:srgbClr val="0D0D0D"/>
                </a:solidFill>
                <a:latin typeface="KaTeX_Main"/>
              </a:rPr>
              <a:t>−1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 choices for the second row, and so on.</a:t>
            </a:r>
          </a:p>
          <a:p>
            <a:pPr>
              <a:buFont typeface="+mj-lt"/>
              <a:buAutoNum type="arabicPeriod"/>
            </a:pPr>
            <a:endParaRPr lang="en-US" sz="2400" dirty="0">
              <a:solidFill>
                <a:srgbClr val="0D0D0D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  <a:latin typeface="Söhne"/>
              </a:rPr>
              <a:t>Optimization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: Backtracking can be </a:t>
            </a:r>
            <a:r>
              <a:rPr lang="en-US" sz="2400" b="1" dirty="0">
                <a:solidFill>
                  <a:srgbClr val="0D0D0D"/>
                </a:solidFill>
                <a:latin typeface="Söhne"/>
              </a:rPr>
              <a:t>optimized by pruning the search space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 whenever a conflict is detected. If placing a queen at a certain position leads to a conflict, there's no need to explore further from that position.</a:t>
            </a:r>
          </a:p>
        </p:txBody>
      </p:sp>
    </p:spTree>
    <p:extLst>
      <p:ext uri="{BB962C8B-B14F-4D97-AF65-F5344CB8AC3E}">
        <p14:creationId xmlns:p14="http://schemas.microsoft.com/office/powerpoint/2010/main" val="34828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8857"/>
            <a:ext cx="14608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 Queens Problem</a:t>
            </a:r>
            <a:endParaRPr lang="en-IN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533400" y="778201"/>
            <a:ext cx="1373777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sz="2400" b="1" dirty="0">
                <a:solidFill>
                  <a:srgbClr val="0D0D0D"/>
                </a:solidFill>
                <a:latin typeface="Söhne"/>
              </a:rPr>
              <a:t>Loop Conditions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: The backtracking algorithm should </a:t>
            </a:r>
            <a:r>
              <a:rPr lang="en-US" sz="2400" b="1" dirty="0">
                <a:solidFill>
                  <a:srgbClr val="0D0D0D"/>
                </a:solidFill>
                <a:latin typeface="Söhne"/>
              </a:rPr>
              <a:t>iterate over all possible positions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 for placing the next queen within the constraints of the problem.</a:t>
            </a:r>
          </a:p>
          <a:p>
            <a:pPr marL="342900" indent="-342900">
              <a:buFont typeface="+mj-lt"/>
              <a:buAutoNum type="arabicPeriod" startAt="6"/>
            </a:pPr>
            <a:endParaRPr lang="en-US" sz="2400" b="1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sz="2400" b="1" dirty="0">
                <a:solidFill>
                  <a:srgbClr val="0D0D0D"/>
                </a:solidFill>
                <a:latin typeface="Söhne"/>
              </a:rPr>
              <a:t>Resource Constraints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: The N-Queens problem may have </a:t>
            </a:r>
            <a:r>
              <a:rPr lang="en-US" sz="2400" b="1" dirty="0">
                <a:solidFill>
                  <a:srgbClr val="0D0D0D"/>
                </a:solidFill>
                <a:latin typeface="Söhne"/>
              </a:rPr>
              <a:t>resource constraints such as memory usage (especially for large </a:t>
            </a:r>
            <a:r>
              <a:rPr lang="en-US" sz="2400" b="1" i="1" dirty="0">
                <a:solidFill>
                  <a:srgbClr val="0D0D0D"/>
                </a:solidFill>
                <a:latin typeface="KaTeX_Math"/>
              </a:rPr>
              <a:t>N</a:t>
            </a:r>
            <a:r>
              <a:rPr lang="en-US" sz="2400" b="1" dirty="0">
                <a:solidFill>
                  <a:srgbClr val="0D0D0D"/>
                </a:solidFill>
                <a:latin typeface="Söhne"/>
              </a:rPr>
              <a:t>) and time complexity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. Efficient data structures and pruning techniques help manage these constraints.</a:t>
            </a:r>
          </a:p>
          <a:p>
            <a:pPr marL="342900" indent="-342900">
              <a:buFont typeface="+mj-lt"/>
              <a:buAutoNum type="arabicPeriod" startAt="6"/>
            </a:pPr>
            <a:endParaRPr lang="en-US" sz="2400" b="1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sz="2400" b="1" dirty="0">
                <a:solidFill>
                  <a:srgbClr val="0D0D0D"/>
                </a:solidFill>
                <a:latin typeface="Söhne"/>
              </a:rPr>
              <a:t>Corner Cases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: Corner cases in the N-Queens problem may include scenarios where </a:t>
            </a:r>
            <a:r>
              <a:rPr lang="en-US" sz="2400" b="1" i="1" dirty="0">
                <a:solidFill>
                  <a:srgbClr val="0D0D0D"/>
                </a:solidFill>
                <a:latin typeface="KaTeX_Math"/>
              </a:rPr>
              <a:t>N</a:t>
            </a:r>
            <a:r>
              <a:rPr lang="en-US" sz="2400" b="1" dirty="0">
                <a:solidFill>
                  <a:srgbClr val="0D0D0D"/>
                </a:solidFill>
                <a:latin typeface="KaTeX_Main"/>
              </a:rPr>
              <a:t>=0</a:t>
            </a:r>
            <a:r>
              <a:rPr lang="en-US" sz="2400" b="1" dirty="0">
                <a:solidFill>
                  <a:srgbClr val="0D0D0D"/>
                </a:solidFill>
                <a:latin typeface="Söhne"/>
              </a:rPr>
              <a:t> or </a:t>
            </a:r>
            <a:r>
              <a:rPr lang="en-US" sz="2400" b="1" i="1" dirty="0">
                <a:solidFill>
                  <a:srgbClr val="0D0D0D"/>
                </a:solidFill>
                <a:latin typeface="KaTeX_Math"/>
              </a:rPr>
              <a:t>N</a:t>
            </a:r>
            <a:r>
              <a:rPr lang="en-US" sz="2400" b="1" dirty="0">
                <a:solidFill>
                  <a:srgbClr val="0D0D0D"/>
                </a:solidFill>
                <a:latin typeface="KaTeX_Main"/>
              </a:rPr>
              <a:t>=1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, where there are no valid solutions since there are no queens to place or only one queen on the board, respectively.</a:t>
            </a:r>
          </a:p>
          <a:p>
            <a:pPr marL="342900" indent="-342900">
              <a:buFont typeface="+mj-lt"/>
              <a:buAutoNum type="arabicPeriod" startAt="6"/>
            </a:pPr>
            <a:endParaRPr lang="en-US" sz="2400" b="1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sz="2400" b="1" dirty="0">
                <a:solidFill>
                  <a:srgbClr val="0D0D0D"/>
                </a:solidFill>
                <a:latin typeface="Söhne"/>
              </a:rPr>
              <a:t>Backtracking Strategies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: In the N-Queens problem, </a:t>
            </a:r>
            <a:r>
              <a:rPr lang="en-US" sz="2400" b="1" dirty="0">
                <a:solidFill>
                  <a:srgbClr val="0D0D0D"/>
                </a:solidFill>
                <a:latin typeface="Söhne"/>
              </a:rPr>
              <a:t>depth-first search (DFS) is commonly used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, where we explore each possible position for the next queen recursively until a solution is found or all possibilities are exhausted.</a:t>
            </a:r>
          </a:p>
          <a:p>
            <a:pPr marL="342900" indent="-342900">
              <a:buFont typeface="+mj-lt"/>
              <a:buAutoNum type="arabicPeriod" startAt="6"/>
            </a:pPr>
            <a:endParaRPr lang="en-US" sz="2400" b="1" dirty="0">
              <a:solidFill>
                <a:srgbClr val="0D0D0D"/>
              </a:solidFill>
              <a:latin typeface="Söhne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sz="2400" b="1" dirty="0">
                <a:solidFill>
                  <a:srgbClr val="0D0D0D"/>
                </a:solidFill>
                <a:latin typeface="Söhne"/>
              </a:rPr>
              <a:t>Early Termination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: If we detect that it's impossible to place </a:t>
            </a:r>
            <a:r>
              <a:rPr lang="en-US" sz="2400" i="1" dirty="0">
                <a:solidFill>
                  <a:srgbClr val="0D0D0D"/>
                </a:solidFill>
                <a:latin typeface="KaTeX_Math"/>
              </a:rPr>
              <a:t>N</a:t>
            </a:r>
            <a:r>
              <a:rPr lang="en-US" sz="2400" dirty="0">
                <a:solidFill>
                  <a:srgbClr val="0D0D0D"/>
                </a:solidFill>
                <a:latin typeface="Söhne"/>
              </a:rPr>
              <a:t> queens on the board due to conflicts, we can terminate the backtracking process early, saving computational resources.</a:t>
            </a:r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509687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.geeksforgeeks.org/wp-content/uploads/20230814111826/Backtrack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42" y="566057"/>
            <a:ext cx="14282058" cy="714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61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657599" y="143586"/>
            <a:ext cx="9503229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1) Start in the leftmost column</a:t>
            </a:r>
          </a:p>
          <a:p>
            <a:r>
              <a:rPr lang="en-US" sz="3200" dirty="0"/>
              <a:t>2) If all queens are placed</a:t>
            </a:r>
          </a:p>
          <a:p>
            <a:r>
              <a:rPr lang="en-US" sz="3200" dirty="0"/>
              <a:t>    return true</a:t>
            </a:r>
          </a:p>
          <a:p>
            <a:r>
              <a:rPr lang="en-US" sz="3200" dirty="0"/>
              <a:t>3) Try all rows in the current column.  Do following</a:t>
            </a:r>
          </a:p>
          <a:p>
            <a:r>
              <a:rPr lang="en-US" sz="3200" dirty="0"/>
              <a:t>   for every tried row.</a:t>
            </a:r>
          </a:p>
          <a:p>
            <a:r>
              <a:rPr lang="en-US" sz="3200" dirty="0"/>
              <a:t>    a) If the queen can be placed safely in this row</a:t>
            </a:r>
          </a:p>
          <a:p>
            <a:r>
              <a:rPr lang="en-US" sz="3200" dirty="0"/>
              <a:t>       then mark this [row, column] as part of the </a:t>
            </a:r>
          </a:p>
          <a:p>
            <a:r>
              <a:rPr lang="en-US" sz="3200" dirty="0"/>
              <a:t>       solution and recursively check if placing  </a:t>
            </a:r>
          </a:p>
          <a:p>
            <a:r>
              <a:rPr lang="en-US" sz="3200" dirty="0"/>
              <a:t>       queen here leads to a solution.</a:t>
            </a:r>
          </a:p>
          <a:p>
            <a:r>
              <a:rPr lang="en-US" sz="3200" dirty="0"/>
              <a:t>    b) If placing queen in [row, column] leads to a</a:t>
            </a:r>
          </a:p>
          <a:p>
            <a:r>
              <a:rPr lang="en-US" sz="3200" dirty="0"/>
              <a:t>       solution then return true.</a:t>
            </a:r>
          </a:p>
          <a:p>
            <a:r>
              <a:rPr lang="en-US" sz="3200" dirty="0"/>
              <a:t>    c) If placing queen doesn't lead to a solution </a:t>
            </a:r>
          </a:p>
          <a:p>
            <a:r>
              <a:rPr lang="en-US" sz="3200" dirty="0"/>
              <a:t>       then unmark this [row, column] (Backtrack) </a:t>
            </a:r>
          </a:p>
          <a:p>
            <a:r>
              <a:rPr lang="en-US" sz="3200" dirty="0"/>
              <a:t>       and go to step (a) to try other rows.</a:t>
            </a:r>
          </a:p>
          <a:p>
            <a:r>
              <a:rPr lang="en-US" sz="3200" dirty="0"/>
              <a:t>4) If all rows have been tried and nothing worked, </a:t>
            </a:r>
          </a:p>
          <a:p>
            <a:r>
              <a:rPr lang="en-US" sz="3200" dirty="0"/>
              <a:t>   return false to trigger backtracking.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9959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maz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631" y="2240280"/>
            <a:ext cx="4423410" cy="452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Box 4"/>
          <p:cNvSpPr txBox="1">
            <a:spLocks noChangeArrowheads="1"/>
          </p:cNvSpPr>
          <p:nvPr/>
        </p:nvSpPr>
        <p:spPr bwMode="auto">
          <a:xfrm rot="-1727400">
            <a:off x="7996535" y="1577965"/>
            <a:ext cx="12186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i="1">
                <a:solidFill>
                  <a:srgbClr val="FF0000"/>
                </a:solidFill>
                <a:latin typeface="+mn-lt"/>
              </a:rPr>
              <a:t>Junction</a:t>
            </a:r>
          </a:p>
        </p:txBody>
      </p:sp>
      <p:sp>
        <p:nvSpPr>
          <p:cNvPr id="11269" name="TextBox 5"/>
          <p:cNvSpPr txBox="1">
            <a:spLocks noChangeArrowheads="1"/>
          </p:cNvSpPr>
          <p:nvPr/>
        </p:nvSpPr>
        <p:spPr bwMode="auto">
          <a:xfrm>
            <a:off x="9384030" y="2514601"/>
            <a:ext cx="1327864" cy="461665"/>
          </a:xfrm>
          <a:prstGeom prst="rect">
            <a:avLst/>
          </a:prstGeom>
          <a:solidFill>
            <a:schemeClr val="bg1">
              <a:alpha val="76077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i="1">
                <a:solidFill>
                  <a:srgbClr val="7030A0"/>
                </a:solidFill>
                <a:latin typeface="+mn-lt"/>
              </a:rPr>
              <a:t>Portion B</a:t>
            </a:r>
          </a:p>
        </p:txBody>
      </p:sp>
      <p:sp>
        <p:nvSpPr>
          <p:cNvPr id="11270" name="TextBox 6"/>
          <p:cNvSpPr txBox="1">
            <a:spLocks noChangeArrowheads="1"/>
          </p:cNvSpPr>
          <p:nvPr/>
        </p:nvSpPr>
        <p:spPr bwMode="auto">
          <a:xfrm rot="-5400000">
            <a:off x="8241095" y="4070658"/>
            <a:ext cx="1339085" cy="461665"/>
          </a:xfrm>
          <a:prstGeom prst="rect">
            <a:avLst/>
          </a:prstGeom>
          <a:solidFill>
            <a:schemeClr val="bg1">
              <a:alpha val="7294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i="1">
                <a:solidFill>
                  <a:srgbClr val="0070C0"/>
                </a:solidFill>
                <a:latin typeface="+mn-lt"/>
              </a:rPr>
              <a:t>Portion A</a:t>
            </a:r>
          </a:p>
        </p:txBody>
      </p:sp>
      <p:cxnSp>
        <p:nvCxnSpPr>
          <p:cNvPr id="9" name="Straight Arrow Connector 8"/>
          <p:cNvCxnSpPr>
            <a:stCxn id="11268" idx="2"/>
          </p:cNvCxnSpPr>
          <p:nvPr/>
        </p:nvCxnSpPr>
        <p:spPr>
          <a:xfrm>
            <a:off x="8721454" y="2019189"/>
            <a:ext cx="298722" cy="769732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974785" y="1164565"/>
            <a:ext cx="7163375" cy="592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99060" eaLnBrk="0" hangingPunct="0">
              <a:spcBef>
                <a:spcPts val="720"/>
              </a:spcBef>
              <a:buClr>
                <a:schemeClr val="accent1"/>
              </a:buClr>
              <a:buSzPct val="80000"/>
              <a:defRPr/>
            </a:pPr>
            <a:r>
              <a:rPr lang="en-US" sz="2400" dirty="0"/>
              <a:t>One strategy would be to try going through </a:t>
            </a:r>
            <a:r>
              <a:rPr lang="en-US" sz="2400" dirty="0">
                <a:solidFill>
                  <a:srgbClr val="0070C0"/>
                </a:solidFill>
              </a:rPr>
              <a:t>Portion A</a:t>
            </a:r>
            <a:r>
              <a:rPr lang="en-US" sz="2400" dirty="0"/>
              <a:t> of the maze. </a:t>
            </a:r>
          </a:p>
          <a:p>
            <a:pPr marL="647700" lvl="1" eaLnBrk="0" hangingPunct="0">
              <a:spcBef>
                <a:spcPts val="720"/>
              </a:spcBef>
              <a:buClr>
                <a:schemeClr val="accent1"/>
              </a:buClr>
              <a:buSzPct val="80000"/>
              <a:defRPr/>
            </a:pPr>
            <a:r>
              <a:rPr lang="en-US" sz="2400" dirty="0"/>
              <a:t>If you get stuck before you find your way out, then you </a:t>
            </a:r>
            <a:r>
              <a:rPr lang="en-US" sz="2400" i="1" dirty="0"/>
              <a:t>"backtrack"</a:t>
            </a:r>
            <a:r>
              <a:rPr lang="en-US" sz="2400" dirty="0"/>
              <a:t> to the junction.</a:t>
            </a:r>
          </a:p>
          <a:p>
            <a:pPr marL="647700" lvl="1" eaLnBrk="0" hangingPunct="0">
              <a:spcBef>
                <a:spcPts val="720"/>
              </a:spcBef>
              <a:buClr>
                <a:schemeClr val="accent1"/>
              </a:buClr>
              <a:buSzPct val="80000"/>
              <a:defRPr/>
            </a:pPr>
            <a:r>
              <a:rPr lang="en-US" sz="2400" dirty="0"/>
              <a:t> </a:t>
            </a:r>
          </a:p>
          <a:p>
            <a:pPr marL="99060" eaLnBrk="0" hangingPunct="0">
              <a:spcBef>
                <a:spcPts val="720"/>
              </a:spcBef>
              <a:buClr>
                <a:schemeClr val="accent1"/>
              </a:buClr>
              <a:buSzPct val="80000"/>
              <a:defRPr/>
            </a:pPr>
            <a:r>
              <a:rPr lang="en-US" sz="2400" dirty="0"/>
              <a:t>At this point in time you know that </a:t>
            </a:r>
            <a:r>
              <a:rPr lang="en-US" sz="2400" dirty="0">
                <a:solidFill>
                  <a:srgbClr val="0070C0"/>
                </a:solidFill>
              </a:rPr>
              <a:t>Portion A </a:t>
            </a:r>
            <a:r>
              <a:rPr lang="en-US" sz="2400" dirty="0"/>
              <a:t>will </a:t>
            </a:r>
            <a:r>
              <a:rPr lang="en-US" sz="2400" i="1" dirty="0"/>
              <a:t>NOT</a:t>
            </a:r>
            <a:r>
              <a:rPr lang="en-US" sz="2400" dirty="0"/>
              <a:t> lead you out of the maze, </a:t>
            </a:r>
          </a:p>
          <a:p>
            <a:pPr marL="647700" lvl="1" eaLnBrk="0" hangingPunct="0">
              <a:spcBef>
                <a:spcPts val="720"/>
              </a:spcBef>
              <a:buClr>
                <a:schemeClr val="accent1"/>
              </a:buClr>
              <a:buSzPct val="80000"/>
              <a:defRPr/>
            </a:pPr>
            <a:r>
              <a:rPr lang="en-US" sz="2400" dirty="0"/>
              <a:t>so you then start searching in </a:t>
            </a:r>
            <a:r>
              <a:rPr lang="en-US" sz="2400" dirty="0">
                <a:solidFill>
                  <a:srgbClr val="7030A0"/>
                </a:solidFill>
              </a:rPr>
              <a:t>Portion B</a:t>
            </a:r>
          </a:p>
          <a:p>
            <a:pPr marL="99060" eaLnBrk="0" hangingPunct="0">
              <a:spcBef>
                <a:spcPts val="720"/>
              </a:spcBef>
              <a:buClr>
                <a:schemeClr val="accent1"/>
              </a:buClr>
              <a:buSzPct val="80000"/>
              <a:defRPr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320" dirty="0"/>
              <a:t>Backtracking</a:t>
            </a:r>
          </a:p>
        </p:txBody>
      </p:sp>
    </p:spTree>
    <p:extLst>
      <p:ext uri="{BB962C8B-B14F-4D97-AF65-F5344CB8AC3E}">
        <p14:creationId xmlns:p14="http://schemas.microsoft.com/office/powerpoint/2010/main" val="253918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336" y="1737360"/>
            <a:ext cx="6852824" cy="576072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ea typeface="+mn-ea"/>
              </a:rPr>
              <a:t>Clearly, at a single junction you could have even more than 2 choices. 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The backtracking strategy says to try each choice, one after the other, 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if you ever get stuck, </a:t>
            </a:r>
            <a:r>
              <a:rPr lang="en-US" i="1" dirty="0">
                <a:solidFill>
                  <a:srgbClr val="FF0000"/>
                </a:solidFill>
                <a:ea typeface="+mn-ea"/>
              </a:rPr>
              <a:t>"backtrack"</a:t>
            </a:r>
            <a:r>
              <a:rPr lang="en-US" dirty="0">
                <a:solidFill>
                  <a:srgbClr val="FF0000"/>
                </a:solidFill>
                <a:ea typeface="+mn-ea"/>
              </a:rPr>
              <a:t> </a:t>
            </a:r>
            <a:r>
              <a:rPr lang="en-US" dirty="0">
                <a:ea typeface="+mn-ea"/>
              </a:rPr>
              <a:t>to the junction and try the next choice. 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If you try all choices and never found a way out, then there is no solution to the maze.</a:t>
            </a:r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</p:txBody>
      </p:sp>
      <p:pic>
        <p:nvPicPr>
          <p:cNvPr id="4" name="Picture 3" descr="maz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191" y="2834640"/>
            <a:ext cx="4423410" cy="452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 rot="20330493">
            <a:off x="9611160" y="4353979"/>
            <a:ext cx="1978427" cy="609398"/>
          </a:xfrm>
          <a:prstGeom prst="rect">
            <a:avLst/>
          </a:prstGeom>
          <a:solidFill>
            <a:schemeClr val="bg1">
              <a:lumMod val="85000"/>
              <a:alpha val="5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360" b="1" i="1" dirty="0">
                <a:solidFill>
                  <a:srgbClr val="C00000"/>
                </a:solidFill>
                <a:latin typeface="Aharoni" pitchFamily="2" charset="-79"/>
                <a:cs typeface="Aharoni" pitchFamily="2" charset="-79"/>
              </a:rPr>
              <a:t>Junction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978640" y="5303521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b="1" i="1">
                <a:solidFill>
                  <a:srgbClr val="0070C0"/>
                </a:solidFill>
              </a:rPr>
              <a:t>B</a:t>
            </a:r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 rot="16200000" flipH="1">
            <a:off x="10941368" y="4723448"/>
            <a:ext cx="535304" cy="990600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489056" y="4846321"/>
            <a:ext cx="375424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80" b="1" i="1" dirty="0">
                <a:solidFill>
                  <a:schemeClr val="accent4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1521440" y="5669281"/>
            <a:ext cx="450764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80" b="1" i="1"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651760" y="365760"/>
            <a:ext cx="9326880" cy="1371600"/>
          </a:xfrm>
        </p:spPr>
        <p:txBody>
          <a:bodyPr vert="horz" wrap="square" lIns="109728" tIns="54864" rIns="109728" bIns="54864" numCol="1" anchorCtr="0" compatLnSpc="1">
            <a:prstTxWarp prst="textNoShape">
              <a:avLst/>
            </a:prstTxWarp>
          </a:bodyPr>
          <a:lstStyle/>
          <a:p>
            <a:r>
              <a:rPr lang="en-US" sz="4320" dirty="0"/>
              <a:t>Backtracking</a:t>
            </a:r>
            <a:endParaRPr lang="en-US" sz="4320" dirty="0">
              <a:effectLst>
                <a:outerShdw blurRad="38100" dist="38100" dir="2700000" algn="tl">
                  <a:srgbClr val="DDDDDD"/>
                </a:outerShdw>
              </a:effectLst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69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2468880" y="4480560"/>
            <a:ext cx="118872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60" dirty="0">
                <a:latin typeface="Times New Roman" charset="0"/>
              </a:rPr>
              <a:t>start</a:t>
            </a: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3560446" y="4754880"/>
            <a:ext cx="91059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60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480560" y="4480560"/>
            <a:ext cx="54864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60">
                <a:latin typeface="Times New Roman" charset="0"/>
              </a:rPr>
              <a:t>?</a:t>
            </a: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V="1">
            <a:off x="4754880" y="3017520"/>
            <a:ext cx="1097280" cy="146304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60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4846320" y="4754880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60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852160" y="2743200"/>
            <a:ext cx="45720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60">
                <a:latin typeface="Times New Roman" charset="0"/>
              </a:rPr>
              <a:t>?</a:t>
            </a:r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V="1">
            <a:off x="6217920" y="2468880"/>
            <a:ext cx="1005840" cy="36576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60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6217920" y="3108960"/>
            <a:ext cx="822960" cy="27432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60"/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7040880" y="3200400"/>
            <a:ext cx="192024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60">
                <a:latin typeface="Times New Roman" charset="0"/>
              </a:rPr>
              <a:t>dead end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7223760" y="2194560"/>
            <a:ext cx="192024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60">
                <a:latin typeface="Times New Roman" charset="0"/>
              </a:rPr>
              <a:t>dead end</a:t>
            </a:r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 flipH="1">
            <a:off x="6309360" y="2651760"/>
            <a:ext cx="1005840" cy="36576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60"/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 flipH="1" flipV="1">
            <a:off x="6126480" y="3291840"/>
            <a:ext cx="914400" cy="27432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60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 flipH="1">
            <a:off x="4937760" y="3383280"/>
            <a:ext cx="914400" cy="118872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60"/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5760720" y="4480560"/>
            <a:ext cx="54864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60">
                <a:latin typeface="Times New Roman" charset="0"/>
              </a:rPr>
              <a:t>?</a:t>
            </a:r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 flipV="1">
            <a:off x="6217920" y="4389120"/>
            <a:ext cx="822960" cy="27432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60"/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7040880" y="4206240"/>
            <a:ext cx="54864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60">
                <a:latin typeface="Times New Roman" charset="0"/>
              </a:rPr>
              <a:t>?</a:t>
            </a:r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 flipV="1">
            <a:off x="7406640" y="3749040"/>
            <a:ext cx="182880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60"/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>
            <a:off x="7498080" y="4480560"/>
            <a:ext cx="1645920" cy="36576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60"/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9052560" y="4663440"/>
            <a:ext cx="192024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60">
                <a:latin typeface="Times New Roman" charset="0"/>
              </a:rPr>
              <a:t>dead end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9235440" y="3474720"/>
            <a:ext cx="192024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60">
                <a:latin typeface="Times New Roman" charset="0"/>
              </a:rPr>
              <a:t>dead end</a:t>
            </a:r>
          </a:p>
        </p:txBody>
      </p:sp>
      <p:sp>
        <p:nvSpPr>
          <p:cNvPr id="12316" name="Line 28"/>
          <p:cNvSpPr>
            <a:spLocks noChangeShapeType="1"/>
          </p:cNvSpPr>
          <p:nvPr/>
        </p:nvSpPr>
        <p:spPr bwMode="auto">
          <a:xfrm flipH="1">
            <a:off x="7498080" y="3931920"/>
            <a:ext cx="182880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60"/>
          </a:p>
        </p:txBody>
      </p:sp>
      <p:sp>
        <p:nvSpPr>
          <p:cNvPr id="12317" name="Line 29"/>
          <p:cNvSpPr>
            <a:spLocks noChangeShapeType="1"/>
          </p:cNvSpPr>
          <p:nvPr/>
        </p:nvSpPr>
        <p:spPr bwMode="auto">
          <a:xfrm flipH="1" flipV="1">
            <a:off x="7406640" y="4663440"/>
            <a:ext cx="1554480" cy="36576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60"/>
          </a:p>
        </p:txBody>
      </p:sp>
      <p:sp>
        <p:nvSpPr>
          <p:cNvPr id="12318" name="Line 30"/>
          <p:cNvSpPr>
            <a:spLocks noChangeShapeType="1"/>
          </p:cNvSpPr>
          <p:nvPr/>
        </p:nvSpPr>
        <p:spPr bwMode="auto">
          <a:xfrm flipH="1">
            <a:off x="6217920" y="4572000"/>
            <a:ext cx="822960" cy="27432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60"/>
          </a:p>
        </p:txBody>
      </p:sp>
      <p:sp>
        <p:nvSpPr>
          <p:cNvPr id="12319" name="Line 31"/>
          <p:cNvSpPr>
            <a:spLocks noChangeShapeType="1"/>
          </p:cNvSpPr>
          <p:nvPr/>
        </p:nvSpPr>
        <p:spPr bwMode="auto">
          <a:xfrm>
            <a:off x="6035040" y="5029200"/>
            <a:ext cx="914400" cy="914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60"/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6858000" y="5760720"/>
            <a:ext cx="54864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60">
                <a:latin typeface="Times New Roman" charset="0"/>
              </a:rPr>
              <a:t>?</a:t>
            </a:r>
          </a:p>
        </p:txBody>
      </p:sp>
      <p:sp>
        <p:nvSpPr>
          <p:cNvPr id="12321" name="Line 33"/>
          <p:cNvSpPr>
            <a:spLocks noChangeShapeType="1"/>
          </p:cNvSpPr>
          <p:nvPr/>
        </p:nvSpPr>
        <p:spPr bwMode="auto">
          <a:xfrm flipV="1">
            <a:off x="7223760" y="5486400"/>
            <a:ext cx="1005840" cy="36576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60"/>
          </a:p>
        </p:txBody>
      </p:sp>
      <p:sp>
        <p:nvSpPr>
          <p:cNvPr id="12322" name="Line 34"/>
          <p:cNvSpPr>
            <a:spLocks noChangeShapeType="1"/>
          </p:cNvSpPr>
          <p:nvPr/>
        </p:nvSpPr>
        <p:spPr bwMode="auto">
          <a:xfrm>
            <a:off x="7223760" y="6126480"/>
            <a:ext cx="91440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60"/>
          </a:p>
        </p:txBody>
      </p: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8046720" y="6400800"/>
            <a:ext cx="192024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60" b="1">
                <a:solidFill>
                  <a:srgbClr val="FF0000"/>
                </a:solidFill>
                <a:latin typeface="Times New Roman" charset="0"/>
              </a:rPr>
              <a:t>success!</a:t>
            </a:r>
            <a:endParaRPr lang="en-US" sz="2160">
              <a:latin typeface="Times New Roman" charset="0"/>
            </a:endParaRPr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8229600" y="5212080"/>
            <a:ext cx="192024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60">
                <a:latin typeface="Times New Roman" charset="0"/>
              </a:rPr>
              <a:t>dead end</a:t>
            </a:r>
          </a:p>
        </p:txBody>
      </p:sp>
      <p:sp>
        <p:nvSpPr>
          <p:cNvPr id="12325" name="Line 37"/>
          <p:cNvSpPr>
            <a:spLocks noChangeShapeType="1"/>
          </p:cNvSpPr>
          <p:nvPr/>
        </p:nvSpPr>
        <p:spPr bwMode="auto">
          <a:xfrm flipH="1">
            <a:off x="7315200" y="5669280"/>
            <a:ext cx="1005840" cy="36576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16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651760" y="365760"/>
            <a:ext cx="9326880" cy="1371600"/>
          </a:xfrm>
        </p:spPr>
        <p:txBody>
          <a:bodyPr vert="horz" wrap="square" lIns="109728" tIns="54864" rIns="109728" bIns="54864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20" dirty="0"/>
              <a:t>Backtracking-Simulation</a:t>
            </a:r>
            <a:endParaRPr lang="en-US" sz="4320" dirty="0">
              <a:effectLst>
                <a:outerShdw blurRad="38100" dist="38100" dir="2700000" algn="tl">
                  <a:srgbClr val="DDDDDD"/>
                </a:outerShdw>
              </a:effectLst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7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2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2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  <p:bldP spid="12294" grpId="0" animBg="1"/>
      <p:bldP spid="12295" grpId="0" autoUpdateAnimBg="0"/>
      <p:bldP spid="12296" grpId="0" animBg="1"/>
      <p:bldP spid="12297" grpId="0" animBg="1"/>
      <p:bldP spid="12299" grpId="0" autoUpdateAnimBg="0"/>
      <p:bldP spid="12300" grpId="0" animBg="1"/>
      <p:bldP spid="12301" grpId="0" animBg="1"/>
      <p:bldP spid="12303" grpId="0" autoUpdateAnimBg="0"/>
      <p:bldP spid="12305" grpId="0" autoUpdateAnimBg="0"/>
      <p:bldP spid="12306" grpId="0" animBg="1"/>
      <p:bldP spid="12307" grpId="0" animBg="1"/>
      <p:bldP spid="12308" grpId="0" animBg="1"/>
      <p:bldP spid="12309" grpId="0" autoUpdateAnimBg="0"/>
      <p:bldP spid="12310" grpId="0" animBg="1"/>
      <p:bldP spid="12311" grpId="0" autoUpdateAnimBg="0"/>
      <p:bldP spid="12312" grpId="0" animBg="1"/>
      <p:bldP spid="12313" grpId="0" animBg="1"/>
      <p:bldP spid="12314" grpId="0" autoUpdateAnimBg="0"/>
      <p:bldP spid="12315" grpId="0" autoUpdateAnimBg="0"/>
      <p:bldP spid="12316" grpId="0" animBg="1"/>
      <p:bldP spid="12317" grpId="0" animBg="1"/>
      <p:bldP spid="12318" grpId="0" animBg="1"/>
      <p:bldP spid="12319" grpId="0" animBg="1"/>
      <p:bldP spid="12320" grpId="0" autoUpdateAnimBg="0"/>
      <p:bldP spid="12321" grpId="0" animBg="1"/>
      <p:bldP spid="12322" grpId="0" animBg="1"/>
      <p:bldP spid="12323" grpId="0" autoUpdateAnimBg="0"/>
      <p:bldP spid="12324" grpId="0" autoUpdateAnimBg="0"/>
      <p:bldP spid="123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09728" tIns="54864" rIns="109728" bIns="54864" numCol="1" anchorCtr="0" compatLnSpc="1">
            <a:prstTxWarp prst="textNoShape">
              <a:avLst/>
            </a:prstTxWarp>
          </a:bodyPr>
          <a:lstStyle/>
          <a:p>
            <a:pPr algn="l"/>
            <a:endParaRPr lang="en-US" sz="4320" dirty="0">
              <a:effectLst>
                <a:outerShdw blurRad="38100" dist="38100" dir="2700000" algn="tl">
                  <a:srgbClr val="DDDDDD"/>
                </a:outerShdw>
              </a:effectLst>
              <a:latin typeface="Gill Sans M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8880" y="1645920"/>
            <a:ext cx="9692640" cy="60350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+mn-ea"/>
              </a:rPr>
              <a:t>Dealing with the maze: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From your start point, you will iterate through each possible starting move. 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From there, you recursively move forward. 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If you ever get stuck, the recursion takes you back to where you were, and you try the next possible move. 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/>
              <a:t>M</a:t>
            </a:r>
            <a:r>
              <a:rPr lang="en-US" dirty="0">
                <a:ea typeface="+mn-ea"/>
              </a:rPr>
              <a:t>ake sure you don't try too many possibilities, </a:t>
            </a:r>
          </a:p>
          <a:p>
            <a:pPr lvl="1">
              <a:defRPr/>
            </a:pPr>
            <a:r>
              <a:rPr lang="en-US" b="1" dirty="0">
                <a:ea typeface="+mn-ea"/>
              </a:rPr>
              <a:t>Mark</a:t>
            </a:r>
            <a:r>
              <a:rPr lang="en-US" dirty="0">
                <a:ea typeface="+mn-ea"/>
              </a:rPr>
              <a:t> which </a:t>
            </a:r>
            <a:r>
              <a:rPr lang="en-US" b="1" dirty="0">
                <a:ea typeface="+mn-ea"/>
              </a:rPr>
              <a:t>locations </a:t>
            </a:r>
            <a:r>
              <a:rPr lang="en-US" dirty="0">
                <a:ea typeface="+mn-ea"/>
              </a:rPr>
              <a:t>in the maze have been </a:t>
            </a:r>
            <a:r>
              <a:rPr lang="en-US" b="1" dirty="0">
                <a:ea typeface="+mn-ea"/>
              </a:rPr>
              <a:t>visited already </a:t>
            </a:r>
            <a:r>
              <a:rPr lang="en-US" dirty="0">
                <a:ea typeface="+mn-ea"/>
              </a:rPr>
              <a:t>so that no location in the maze gets visited twice. 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If a place has already been visited, there is no point in trying to reach the end of the maze from there again.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51760" y="365760"/>
            <a:ext cx="9326880" cy="867817"/>
          </a:xfrm>
        </p:spPr>
        <p:txBody>
          <a:bodyPr vert="horz" wrap="square" lIns="109728" tIns="54864" rIns="109728" bIns="54864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20" dirty="0"/>
              <a:t>Backtracking</a:t>
            </a:r>
            <a:endParaRPr lang="en-US" sz="4320" dirty="0">
              <a:effectLst>
                <a:outerShdw blurRad="38100" dist="38100" dir="2700000" algn="tl">
                  <a:srgbClr val="DDDDDD"/>
                </a:outerShdw>
              </a:effectLst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19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4320" dirty="0"/>
          </a:p>
        </p:txBody>
      </p:sp>
      <p:sp>
        <p:nvSpPr>
          <p:cNvPr id="2" name="TextBox 1"/>
          <p:cNvSpPr txBox="1"/>
          <p:nvPr/>
        </p:nvSpPr>
        <p:spPr>
          <a:xfrm>
            <a:off x="1742534" y="983411"/>
            <a:ext cx="11962579" cy="6521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neat thing about coding up backtracking is that it can be done recursively, without having to do all the bookkeeping at once.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Instead, the </a:t>
            </a:r>
            <a:r>
              <a:rPr lang="en-US" sz="2400" b="1" dirty="0"/>
              <a:t>stack of recursive calls does most of the bookkeeping </a:t>
            </a:r>
            <a:r>
              <a:rPr lang="en-US" sz="2400" dirty="0"/>
              <a:t>(i.e., keeps track of which locations we’ve tried so far.)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Backtracking is really just </a:t>
            </a:r>
            <a:r>
              <a:rPr lang="en-US" sz="2400" b="1" dirty="0"/>
              <a:t>depth-first search </a:t>
            </a:r>
            <a:r>
              <a:rPr lang="en-US" sz="2400" dirty="0"/>
              <a:t>on an implicit graph of configurations.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Backtracking can easily be used to </a:t>
            </a:r>
            <a:r>
              <a:rPr lang="en-US" sz="2400" b="1" dirty="0"/>
              <a:t>iterate through all subsets </a:t>
            </a:r>
            <a:r>
              <a:rPr lang="en-US" sz="2400" dirty="0"/>
              <a:t>or permutations of a set.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Backtracking </a:t>
            </a:r>
            <a:r>
              <a:rPr lang="en-US" sz="2400" b="1" dirty="0"/>
              <a:t>ensures correctness</a:t>
            </a:r>
            <a:r>
              <a:rPr lang="en-US" sz="2400" dirty="0"/>
              <a:t> by enumerating all possibilities.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 backtracking to be efficient, we </a:t>
            </a:r>
            <a:r>
              <a:rPr lang="en-US" sz="2400" b="1" dirty="0"/>
              <a:t>must prune the search space</a:t>
            </a:r>
            <a:r>
              <a:rPr lang="en-US" sz="2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79298" y="81088"/>
            <a:ext cx="9326880" cy="867817"/>
          </a:xfrm>
        </p:spPr>
        <p:txBody>
          <a:bodyPr vert="horz" wrap="square" lIns="109728" tIns="54864" rIns="109728" bIns="54864" numCol="1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20" dirty="0"/>
              <a:t>Backtracking- Key Points</a:t>
            </a:r>
            <a:endParaRPr lang="en-US" sz="4320" dirty="0">
              <a:effectLst>
                <a:outerShdw blurRad="38100" dist="38100" dir="2700000" algn="tl">
                  <a:srgbClr val="DDDDDD"/>
                </a:outerShdw>
              </a:effectLst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0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505"/>
          </a:xfrm>
          <a:prstGeom prst="rect">
            <a:avLst/>
          </a:prstGeom>
          <a:solidFill>
            <a:srgbClr val="FFFFFF"/>
          </a:solidFill>
          <a:ln w="13335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203609" y="591860"/>
            <a:ext cx="10098643" cy="6724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96"/>
              </a:lnSpc>
              <a:buNone/>
            </a:pPr>
            <a:r>
              <a:rPr lang="en-US" sz="4237" b="1" kern="0" spc="-12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Backtracking Algorithm for Rat in a Maze</a:t>
            </a:r>
            <a:endParaRPr lang="en-US" sz="4237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609" y="1694736"/>
            <a:ext cx="5111472" cy="86082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418755" y="2878336"/>
            <a:ext cx="3212068" cy="3363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48"/>
              </a:lnSpc>
              <a:buNone/>
            </a:pPr>
            <a:r>
              <a:rPr lang="en-US" sz="2118" b="1" kern="0" spc="-6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Define Recursive Function</a:t>
            </a:r>
            <a:endParaRPr lang="en-US" sz="2118" dirty="0"/>
          </a:p>
        </p:txBody>
      </p:sp>
      <p:sp>
        <p:nvSpPr>
          <p:cNvPr id="7" name="Text 4"/>
          <p:cNvSpPr/>
          <p:nvPr/>
        </p:nvSpPr>
        <p:spPr>
          <a:xfrm>
            <a:off x="2418755" y="3429833"/>
            <a:ext cx="4681180" cy="6886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1695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Define a function that explores paths and backtracks when necessary.</a:t>
            </a:r>
            <a:endParaRPr lang="en-US" sz="1695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081" y="1694736"/>
            <a:ext cx="5111591" cy="86082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530227" y="2878336"/>
            <a:ext cx="2908578" cy="3363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48"/>
              </a:lnSpc>
              <a:buNone/>
            </a:pPr>
            <a:r>
              <a:rPr lang="en-US" sz="2118" b="1" kern="0" spc="-6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Possible Moves</a:t>
            </a:r>
            <a:endParaRPr lang="en-US" sz="2118" dirty="0"/>
          </a:p>
        </p:txBody>
      </p:sp>
      <p:sp>
        <p:nvSpPr>
          <p:cNvPr id="10" name="Text 6"/>
          <p:cNvSpPr/>
          <p:nvPr/>
        </p:nvSpPr>
        <p:spPr>
          <a:xfrm>
            <a:off x="7530227" y="3429833"/>
            <a:ext cx="4681299" cy="6886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1695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Discuss how the algorithm tries moving in all possible directions to find the right path.</a:t>
            </a:r>
            <a:endParaRPr lang="en-US" sz="1695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3609" y="4656415"/>
            <a:ext cx="5111472" cy="86082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2418755" y="5840016"/>
            <a:ext cx="3470196" cy="3363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48"/>
              </a:lnSpc>
              <a:buNone/>
            </a:pPr>
            <a:r>
              <a:rPr lang="en-US" sz="2118" b="1" kern="0" spc="-6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Mark the Path and Backtrack</a:t>
            </a:r>
            <a:endParaRPr lang="en-US" sz="2118" dirty="0"/>
          </a:p>
        </p:txBody>
      </p:sp>
      <p:sp>
        <p:nvSpPr>
          <p:cNvPr id="13" name="Text 8"/>
          <p:cNvSpPr/>
          <p:nvPr/>
        </p:nvSpPr>
        <p:spPr>
          <a:xfrm>
            <a:off x="2418755" y="6391513"/>
            <a:ext cx="4681180" cy="10329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1695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Emphasize the importance of marking the path and undoing marks during backtracking for methodical navigation.</a:t>
            </a:r>
            <a:endParaRPr lang="en-US" sz="1695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081" y="4656415"/>
            <a:ext cx="5111591" cy="860822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7530227" y="5840016"/>
            <a:ext cx="2710934" cy="3363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48"/>
              </a:lnSpc>
              <a:buNone/>
            </a:pPr>
            <a:r>
              <a:rPr lang="en-US" sz="2118" b="1" kern="0" spc="-6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 Representation</a:t>
            </a:r>
            <a:endParaRPr lang="en-US" sz="2118" dirty="0"/>
          </a:p>
        </p:txBody>
      </p:sp>
      <p:sp>
        <p:nvSpPr>
          <p:cNvPr id="16" name="Text 10"/>
          <p:cNvSpPr/>
          <p:nvPr/>
        </p:nvSpPr>
        <p:spPr>
          <a:xfrm>
            <a:off x="7530227" y="6391513"/>
            <a:ext cx="4681299" cy="6886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1695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Show step-by-step visuals of the algorithm in action to aid understanding.</a:t>
            </a:r>
            <a:endParaRPr lang="en-US" sz="169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3331955" y="71004"/>
            <a:ext cx="735151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Rat in a Maze - Code Snippet</a:t>
            </a:r>
            <a:endParaRPr lang="en-US" sz="4374" dirty="0"/>
          </a:p>
        </p:txBody>
      </p:sp>
      <p:sp>
        <p:nvSpPr>
          <p:cNvPr id="5" name="Rectangle 4"/>
          <p:cNvSpPr/>
          <p:nvPr/>
        </p:nvSpPr>
        <p:spPr>
          <a:xfrm>
            <a:off x="1045029" y="1042751"/>
            <a:ext cx="126491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73239"/>
                </a:solidFill>
                <a:latin typeface="Nunito"/>
              </a:rPr>
              <a:t>Consider a rat placed at </a:t>
            </a:r>
            <a:r>
              <a:rPr lang="en-US" sz="2400" b="1" dirty="0">
                <a:solidFill>
                  <a:srgbClr val="273239"/>
                </a:solidFill>
                <a:latin typeface="Nunito"/>
              </a:rPr>
              <a:t>(0, 0)</a:t>
            </a:r>
            <a:r>
              <a:rPr lang="en-US" sz="2400" dirty="0">
                <a:solidFill>
                  <a:srgbClr val="273239"/>
                </a:solidFill>
                <a:latin typeface="Nunito"/>
              </a:rPr>
              <a:t> in a square matrix</a:t>
            </a:r>
            <a:r>
              <a:rPr lang="en-US" sz="2400" b="1" dirty="0">
                <a:solidFill>
                  <a:srgbClr val="273239"/>
                </a:solidFill>
                <a:latin typeface="Nunito"/>
              </a:rPr>
              <a:t> </a:t>
            </a:r>
            <a:r>
              <a:rPr lang="en-US" sz="2400" dirty="0">
                <a:solidFill>
                  <a:srgbClr val="273239"/>
                </a:solidFill>
                <a:latin typeface="Nunito"/>
              </a:rPr>
              <a:t>of order </a:t>
            </a:r>
            <a:r>
              <a:rPr lang="en-US" sz="2400" b="1" dirty="0">
                <a:solidFill>
                  <a:srgbClr val="273239"/>
                </a:solidFill>
                <a:latin typeface="Nunito"/>
              </a:rPr>
              <a:t>N * N</a:t>
            </a:r>
            <a:r>
              <a:rPr lang="en-US" sz="2400" dirty="0">
                <a:solidFill>
                  <a:srgbClr val="273239"/>
                </a:solidFill>
                <a:latin typeface="Nunito"/>
              </a:rPr>
              <a:t>. It has to reach the destination at </a:t>
            </a:r>
            <a:r>
              <a:rPr lang="en-US" sz="2400" b="1" dirty="0">
                <a:solidFill>
                  <a:srgbClr val="273239"/>
                </a:solidFill>
                <a:latin typeface="Nunito"/>
              </a:rPr>
              <a:t>(N – 1, N – 1)</a:t>
            </a:r>
            <a:r>
              <a:rPr lang="en-US" sz="2400" dirty="0">
                <a:solidFill>
                  <a:srgbClr val="273239"/>
                </a:solidFill>
                <a:latin typeface="Nunito"/>
              </a:rPr>
              <a:t>. Find all possible paths that the rat can take to reach from source to destination. The directions in which the rat can move are </a:t>
            </a:r>
            <a:r>
              <a:rPr lang="en-US" sz="2400" b="1" dirty="0">
                <a:solidFill>
                  <a:srgbClr val="273239"/>
                </a:solidFill>
                <a:latin typeface="Nunito"/>
              </a:rPr>
              <a:t>‘U'(up)</a:t>
            </a:r>
            <a:r>
              <a:rPr lang="en-US" sz="2400" dirty="0">
                <a:solidFill>
                  <a:srgbClr val="273239"/>
                </a:solidFill>
                <a:latin typeface="Nunito"/>
              </a:rPr>
              <a:t>, </a:t>
            </a:r>
            <a:r>
              <a:rPr lang="en-US" sz="2400" b="1" dirty="0">
                <a:solidFill>
                  <a:srgbClr val="273239"/>
                </a:solidFill>
                <a:latin typeface="Nunito"/>
              </a:rPr>
              <a:t>‘D'(down)</a:t>
            </a:r>
            <a:r>
              <a:rPr lang="en-US" sz="2400" dirty="0">
                <a:solidFill>
                  <a:srgbClr val="273239"/>
                </a:solidFill>
                <a:latin typeface="Nunito"/>
              </a:rPr>
              <a:t>, </a:t>
            </a:r>
            <a:r>
              <a:rPr lang="en-US" sz="2400" b="1" dirty="0">
                <a:solidFill>
                  <a:srgbClr val="273239"/>
                </a:solidFill>
                <a:latin typeface="Nunito"/>
              </a:rPr>
              <a:t>‘L’ (left)</a:t>
            </a:r>
            <a:r>
              <a:rPr lang="en-US" sz="2400" dirty="0">
                <a:solidFill>
                  <a:srgbClr val="273239"/>
                </a:solidFill>
                <a:latin typeface="Nunito"/>
              </a:rPr>
              <a:t>, </a:t>
            </a:r>
            <a:r>
              <a:rPr lang="en-US" sz="2400" b="1" dirty="0">
                <a:solidFill>
                  <a:srgbClr val="273239"/>
                </a:solidFill>
                <a:latin typeface="Nunito"/>
              </a:rPr>
              <a:t>‘R’ (right)</a:t>
            </a:r>
            <a:r>
              <a:rPr lang="en-US" sz="2400" dirty="0">
                <a:solidFill>
                  <a:srgbClr val="273239"/>
                </a:solidFill>
                <a:latin typeface="Nunito"/>
              </a:rPr>
              <a:t>. Value </a:t>
            </a:r>
            <a:r>
              <a:rPr lang="en-US" sz="2400" b="1" dirty="0">
                <a:solidFill>
                  <a:srgbClr val="273239"/>
                </a:solidFill>
                <a:latin typeface="Nunito"/>
              </a:rPr>
              <a:t>0</a:t>
            </a:r>
            <a:r>
              <a:rPr lang="en-US" sz="2400" dirty="0">
                <a:solidFill>
                  <a:srgbClr val="273239"/>
                </a:solidFill>
                <a:latin typeface="Nunito"/>
              </a:rPr>
              <a:t> at a cell in the matrix represents that it is blocked and rat cannot move to it while value </a:t>
            </a:r>
            <a:r>
              <a:rPr lang="en-US" sz="2400" b="1" dirty="0">
                <a:solidFill>
                  <a:srgbClr val="273239"/>
                </a:solidFill>
                <a:latin typeface="Nunito"/>
              </a:rPr>
              <a:t>1</a:t>
            </a:r>
            <a:r>
              <a:rPr lang="en-US" sz="2400" dirty="0">
                <a:solidFill>
                  <a:srgbClr val="273239"/>
                </a:solidFill>
                <a:latin typeface="Nunito"/>
              </a:rPr>
              <a:t> at a cell in the matrix represents that rat can be travel through it. 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3570514" y="3405069"/>
            <a:ext cx="901337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solidFill>
                  <a:srgbClr val="273239"/>
                </a:solidFill>
                <a:latin typeface="Nunito"/>
              </a:rPr>
              <a:t>Step-by-step approach: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3239"/>
                </a:solidFill>
                <a:latin typeface="Nunito"/>
              </a:rPr>
              <a:t>  Create</a:t>
            </a:r>
            <a:r>
              <a:rPr lang="en-US" sz="2000" b="1" dirty="0">
                <a:solidFill>
                  <a:srgbClr val="273239"/>
                </a:solidFill>
                <a:latin typeface="Nunito"/>
              </a:rPr>
              <a:t> </a:t>
            </a:r>
            <a:r>
              <a:rPr lang="en-US" sz="2000" b="1" dirty="0" err="1">
                <a:solidFill>
                  <a:srgbClr val="273239"/>
                </a:solidFill>
                <a:latin typeface="Nunito"/>
              </a:rPr>
              <a:t>isValid</a:t>
            </a:r>
            <a:r>
              <a:rPr lang="en-US" sz="2000" b="1" dirty="0">
                <a:solidFill>
                  <a:srgbClr val="273239"/>
                </a:solidFill>
                <a:latin typeface="Nunito"/>
              </a:rPr>
              <a:t>() </a:t>
            </a:r>
            <a:r>
              <a:rPr lang="en-US" sz="2000" dirty="0">
                <a:solidFill>
                  <a:srgbClr val="273239"/>
                </a:solidFill>
                <a:latin typeface="Nunito"/>
              </a:rPr>
              <a:t>function to check if a cell at position (r, c) is inside the maze and unblocked.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3239"/>
                </a:solidFill>
                <a:latin typeface="Nunito"/>
              </a:rPr>
              <a:t>  Create</a:t>
            </a:r>
            <a:r>
              <a:rPr lang="en-US" sz="2000" b="1" dirty="0">
                <a:solidFill>
                  <a:srgbClr val="273239"/>
                </a:solidFill>
                <a:latin typeface="Nunito"/>
              </a:rPr>
              <a:t> </a:t>
            </a:r>
            <a:r>
              <a:rPr lang="en-US" sz="2000" b="1" dirty="0" err="1">
                <a:solidFill>
                  <a:srgbClr val="273239"/>
                </a:solidFill>
                <a:latin typeface="Nunito"/>
              </a:rPr>
              <a:t>findPath</a:t>
            </a:r>
            <a:r>
              <a:rPr lang="en-US" sz="2000" b="1" dirty="0">
                <a:solidFill>
                  <a:srgbClr val="273239"/>
                </a:solidFill>
                <a:latin typeface="Nunito"/>
              </a:rPr>
              <a:t>()</a:t>
            </a:r>
            <a:r>
              <a:rPr lang="en-US" sz="2000" dirty="0">
                <a:solidFill>
                  <a:srgbClr val="273239"/>
                </a:solidFill>
                <a:latin typeface="Nunito"/>
              </a:rPr>
              <a:t> to get all valid paths: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73239"/>
                </a:solidFill>
                <a:latin typeface="Nunito"/>
              </a:rPr>
              <a:t>Base case: </a:t>
            </a:r>
            <a:r>
              <a:rPr lang="en-US" sz="2000" dirty="0">
                <a:solidFill>
                  <a:srgbClr val="273239"/>
                </a:solidFill>
                <a:latin typeface="Nunito"/>
              </a:rPr>
              <a:t>If the current position is the bottom-right cell, add the current path to the result and return.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3239"/>
                </a:solidFill>
                <a:latin typeface="Nunito"/>
              </a:rPr>
              <a:t>Mark the current cell as blocked.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3239"/>
                </a:solidFill>
                <a:latin typeface="Nunito"/>
              </a:rPr>
              <a:t>Iterate through all possible directions.</a:t>
            </a:r>
          </a:p>
          <a:p>
            <a:pPr marL="1600200" lvl="3" indent="-22860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3239"/>
                </a:solidFill>
                <a:latin typeface="Nunito"/>
              </a:rPr>
              <a:t>Calculate the next position based on the current direction.</a:t>
            </a:r>
          </a:p>
          <a:p>
            <a:pPr marL="1600200" lvl="3" indent="-22860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3239"/>
                </a:solidFill>
                <a:latin typeface="Nunito"/>
              </a:rPr>
              <a:t>If the next position is valid (</a:t>
            </a:r>
            <a:r>
              <a:rPr lang="en-US" sz="2000" dirty="0" err="1">
                <a:solidFill>
                  <a:srgbClr val="273239"/>
                </a:solidFill>
                <a:latin typeface="Nunito"/>
              </a:rPr>
              <a:t>i.e</a:t>
            </a:r>
            <a:r>
              <a:rPr lang="en-US" sz="2000" dirty="0">
                <a:solidFill>
                  <a:srgbClr val="273239"/>
                </a:solidFill>
                <a:latin typeface="Nunito"/>
              </a:rPr>
              <a:t>, if</a:t>
            </a:r>
            <a:r>
              <a:rPr lang="en-US" sz="2000" b="1" dirty="0">
                <a:solidFill>
                  <a:srgbClr val="273239"/>
                </a:solidFill>
                <a:latin typeface="Nunito"/>
              </a:rPr>
              <a:t> </a:t>
            </a:r>
            <a:r>
              <a:rPr lang="en-US" sz="2000" b="1" dirty="0" err="1">
                <a:solidFill>
                  <a:srgbClr val="273239"/>
                </a:solidFill>
                <a:latin typeface="Nunito"/>
              </a:rPr>
              <a:t>isValid</a:t>
            </a:r>
            <a:r>
              <a:rPr lang="en-US" sz="2000" b="1" dirty="0">
                <a:solidFill>
                  <a:srgbClr val="273239"/>
                </a:solidFill>
                <a:latin typeface="Nunito"/>
              </a:rPr>
              <a:t>()</a:t>
            </a:r>
            <a:r>
              <a:rPr lang="en-US" sz="2000" dirty="0">
                <a:solidFill>
                  <a:srgbClr val="273239"/>
                </a:solidFill>
                <a:latin typeface="Nunito"/>
              </a:rPr>
              <a:t> return </a:t>
            </a:r>
            <a:r>
              <a:rPr lang="en-US" sz="2000" b="1" dirty="0">
                <a:solidFill>
                  <a:srgbClr val="273239"/>
                </a:solidFill>
                <a:latin typeface="Nunito"/>
              </a:rPr>
              <a:t>true</a:t>
            </a:r>
            <a:r>
              <a:rPr lang="en-US" sz="2000" dirty="0">
                <a:solidFill>
                  <a:srgbClr val="273239"/>
                </a:solidFill>
                <a:latin typeface="Nunito"/>
              </a:rPr>
              <a:t>), append the direction to the current path and recursively call the </a:t>
            </a:r>
            <a:r>
              <a:rPr lang="en-US" sz="2000" b="1" dirty="0" err="1">
                <a:solidFill>
                  <a:srgbClr val="273239"/>
                </a:solidFill>
                <a:latin typeface="Nunito"/>
              </a:rPr>
              <a:t>findPath</a:t>
            </a:r>
            <a:r>
              <a:rPr lang="en-US" sz="2000" b="1" dirty="0">
                <a:solidFill>
                  <a:srgbClr val="273239"/>
                </a:solidFill>
                <a:latin typeface="Nunito"/>
              </a:rPr>
              <a:t>()</a:t>
            </a:r>
            <a:r>
              <a:rPr lang="en-US" sz="2000" dirty="0">
                <a:solidFill>
                  <a:srgbClr val="273239"/>
                </a:solidFill>
                <a:latin typeface="Nunito"/>
              </a:rPr>
              <a:t> function for the next cell.</a:t>
            </a:r>
          </a:p>
          <a:p>
            <a:pPr marL="1600200" lvl="3" indent="-22860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3239"/>
                </a:solidFill>
                <a:latin typeface="Nunito"/>
              </a:rPr>
              <a:t>Backtrack by removing the last direction from the current path.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3239"/>
                </a:solidFill>
                <a:latin typeface="Nunito"/>
              </a:rPr>
              <a:t>  Mark the current cell as unblocked before returning.</a:t>
            </a:r>
            <a:endParaRPr lang="en-US" sz="2000" b="0" i="0" dirty="0">
              <a:solidFill>
                <a:srgbClr val="273239"/>
              </a:solidFill>
              <a:effectLst/>
              <a:latin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6056" y="631724"/>
            <a:ext cx="13661571" cy="7725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374151"/>
                </a:solidFill>
                <a:latin typeface="Söhne"/>
              </a:rPr>
              <a:t>Robotics:</a:t>
            </a: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sz="2000" b="1" dirty="0">
                <a:solidFill>
                  <a:srgbClr val="0070C0"/>
                </a:solidFill>
                <a:latin typeface="Söhne"/>
              </a:rPr>
              <a:t>Autonomous robots 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often use maze-solving algorithms to </a:t>
            </a:r>
            <a:r>
              <a:rPr lang="en-US" sz="2000" b="1" dirty="0">
                <a:solidFill>
                  <a:srgbClr val="0070C0"/>
                </a:solidFill>
                <a:latin typeface="Söhne"/>
              </a:rPr>
              <a:t>navigate through unknown environments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. This is crucial for tasks like exploration, search and rescue missions, and automated warehouse systems.</a:t>
            </a:r>
          </a:p>
          <a:p>
            <a:pPr lvl="1"/>
            <a:endParaRPr lang="en-US" sz="1200" dirty="0">
              <a:solidFill>
                <a:srgbClr val="374151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374151"/>
                </a:solidFill>
                <a:latin typeface="Söhne"/>
              </a:rPr>
              <a:t>Computer Games/ Puzzle Solving :</a:t>
            </a: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sz="2000" dirty="0">
                <a:solidFill>
                  <a:srgbClr val="374151"/>
                </a:solidFill>
                <a:latin typeface="Söhne"/>
              </a:rPr>
              <a:t>Maze-solving algorithms are frequently used in the development of computer games, </a:t>
            </a:r>
            <a:r>
              <a:rPr lang="en-US" sz="2000" b="1" dirty="0">
                <a:solidFill>
                  <a:srgbClr val="0070C0"/>
                </a:solidFill>
                <a:latin typeface="Söhne"/>
              </a:rPr>
              <a:t>particularly in designing levels and creating challenging environments for players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lvl="1"/>
            <a:endParaRPr lang="en-US" sz="1200" dirty="0">
              <a:solidFill>
                <a:srgbClr val="374151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374151"/>
                </a:solidFill>
                <a:latin typeface="Söhne"/>
              </a:rPr>
              <a:t>Path Planning/ Network Routing :</a:t>
            </a: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sz="2000" dirty="0">
                <a:solidFill>
                  <a:srgbClr val="374151"/>
                </a:solidFill>
                <a:latin typeface="Söhne"/>
              </a:rPr>
              <a:t>Beyond mazes, these algorithms are applied to more </a:t>
            </a:r>
            <a:r>
              <a:rPr lang="en-US" sz="2000" b="1" dirty="0">
                <a:solidFill>
                  <a:srgbClr val="0070C0"/>
                </a:solidFill>
                <a:latin typeface="Söhne"/>
              </a:rPr>
              <a:t>complex path-planning problems 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in fields such as logistics, transportation, and traffic management and to </a:t>
            </a:r>
            <a:r>
              <a:rPr lang="en-US" sz="2000" b="1" dirty="0">
                <a:solidFill>
                  <a:srgbClr val="0070C0"/>
                </a:solidFill>
                <a:latin typeface="Söhne"/>
              </a:rPr>
              <a:t>find the most efficient path for data transmission in a network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lvl="1"/>
            <a:endParaRPr lang="en-US" sz="1200" dirty="0">
              <a:solidFill>
                <a:srgbClr val="374151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374151"/>
                </a:solidFill>
                <a:latin typeface="Söhne"/>
              </a:rPr>
              <a:t>Artificial Intelligence and Machine Learning:</a:t>
            </a: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sz="2000" dirty="0">
                <a:solidFill>
                  <a:srgbClr val="374151"/>
                </a:solidFill>
                <a:latin typeface="Söhne"/>
              </a:rPr>
              <a:t>Maze-solving problems are often used as benchmarks or exercises in AI and machine learning courses. </a:t>
            </a:r>
            <a:r>
              <a:rPr lang="en-US" sz="2000" b="1" dirty="0">
                <a:solidFill>
                  <a:srgbClr val="0070C0"/>
                </a:solidFill>
                <a:latin typeface="Söhne"/>
              </a:rPr>
              <a:t>Reinforcement learning algorithms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, for example, can be trained to solve mazes as part of their learning process.</a:t>
            </a:r>
          </a:p>
          <a:p>
            <a:pPr lvl="1"/>
            <a:endParaRPr lang="en-US" sz="1200" dirty="0">
              <a:solidFill>
                <a:srgbClr val="374151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374151"/>
                </a:solidFill>
                <a:latin typeface="Söhne"/>
              </a:rPr>
              <a:t>Maze Generation:</a:t>
            </a: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sz="2000" dirty="0">
                <a:solidFill>
                  <a:srgbClr val="374151"/>
                </a:solidFill>
                <a:latin typeface="Söhne"/>
              </a:rPr>
              <a:t>Algorithms used for maze solving </a:t>
            </a:r>
            <a:r>
              <a:rPr lang="en-US" sz="2000" b="1" dirty="0">
                <a:solidFill>
                  <a:srgbClr val="0070C0"/>
                </a:solidFill>
                <a:latin typeface="Söhne"/>
              </a:rPr>
              <a:t>can also be applied to generate interesting and challenging mazes 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for entertainment purposes, such as in video games or puzzles.</a:t>
            </a:r>
          </a:p>
          <a:p>
            <a:pPr lvl="1"/>
            <a:endParaRPr lang="en-US" sz="1200" dirty="0">
              <a:solidFill>
                <a:srgbClr val="374151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374151"/>
                </a:solidFill>
                <a:latin typeface="Söhne"/>
              </a:rPr>
              <a:t>Telecommunications:</a:t>
            </a: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sz="2000" dirty="0">
                <a:solidFill>
                  <a:srgbClr val="374151"/>
                </a:solidFill>
                <a:latin typeface="Söhne"/>
              </a:rPr>
              <a:t>Maze-solving principles are applicable in optimizing the </a:t>
            </a:r>
            <a:r>
              <a:rPr lang="en-US" sz="2000" b="1" dirty="0">
                <a:solidFill>
                  <a:srgbClr val="0070C0"/>
                </a:solidFill>
                <a:latin typeface="Söhne"/>
              </a:rPr>
              <a:t>routing of signals in telecommunications networks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, helping to ensure efficient data transmission.</a:t>
            </a:r>
          </a:p>
          <a:p>
            <a:pPr lvl="1"/>
            <a:endParaRPr lang="en-US" sz="1200" dirty="0">
              <a:solidFill>
                <a:srgbClr val="374151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374151"/>
                </a:solidFill>
                <a:latin typeface="Söhne"/>
              </a:rPr>
              <a:t>Circuit Design:</a:t>
            </a: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sz="2000" dirty="0">
                <a:solidFill>
                  <a:srgbClr val="374151"/>
                </a:solidFill>
                <a:latin typeface="Söhne"/>
              </a:rPr>
              <a:t>In electronic design automation, maze-solving algorithms can be used for </a:t>
            </a:r>
            <a:r>
              <a:rPr lang="en-US" sz="2000" b="1" dirty="0">
                <a:solidFill>
                  <a:srgbClr val="0070C0"/>
                </a:solidFill>
                <a:latin typeface="Söhne"/>
              </a:rPr>
              <a:t>optimizing the layout of components on a circuit board to minimize signal interference and improve overall performance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.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06503" y="108504"/>
            <a:ext cx="5980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Applications of Maze Solving Approach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306951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</TotalTime>
  <Words>1542</Words>
  <Application>Microsoft Office PowerPoint</Application>
  <PresentationFormat>Custom</PresentationFormat>
  <Paragraphs>142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Aharoni</vt:lpstr>
      <vt:lpstr>Arial</vt:lpstr>
      <vt:lpstr>Gill Sans MT</vt:lpstr>
      <vt:lpstr>Inter</vt:lpstr>
      <vt:lpstr>KaTeX_Main</vt:lpstr>
      <vt:lpstr>KaTeX_Math</vt:lpstr>
      <vt:lpstr>Nunito</vt:lpstr>
      <vt:lpstr>Söhne</vt:lpstr>
      <vt:lpstr>Times New Roman</vt:lpstr>
      <vt:lpstr>Office Theme</vt:lpstr>
      <vt:lpstr>PowerPoint Presentation</vt:lpstr>
      <vt:lpstr>Backtracking</vt:lpstr>
      <vt:lpstr>Backtracking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Gopal chandra jana</cp:lastModifiedBy>
  <cp:revision>46</cp:revision>
  <dcterms:created xsi:type="dcterms:W3CDTF">2023-12-05T04:16:59Z</dcterms:created>
  <dcterms:modified xsi:type="dcterms:W3CDTF">2025-02-02T09:27:30Z</dcterms:modified>
</cp:coreProperties>
</file>