
<file path=[Content_Types].xml><?xml version="1.0" encoding="utf-8"?>
<Types xmlns="http://schemas.openxmlformats.org/package/2006/content-types">
  <Default Extension="bin" ContentType="application/vnd.openxmlformats-officedocument.oleObject"/>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339" r:id="rId3"/>
    <p:sldId id="338" r:id="rId4"/>
    <p:sldId id="258" r:id="rId5"/>
    <p:sldId id="295" r:id="rId6"/>
    <p:sldId id="261" r:id="rId7"/>
    <p:sldId id="262" r:id="rId8"/>
    <p:sldId id="263" r:id="rId9"/>
    <p:sldId id="351" r:id="rId10"/>
    <p:sldId id="352" r:id="rId11"/>
    <p:sldId id="264" r:id="rId12"/>
    <p:sldId id="267" r:id="rId13"/>
    <p:sldId id="271" r:id="rId14"/>
    <p:sldId id="272" r:id="rId15"/>
    <p:sldId id="274" r:id="rId16"/>
    <p:sldId id="275" r:id="rId17"/>
    <p:sldId id="265" r:id="rId18"/>
    <p:sldId id="276" r:id="rId19"/>
    <p:sldId id="340" r:id="rId20"/>
    <p:sldId id="341" r:id="rId21"/>
    <p:sldId id="277" r:id="rId22"/>
    <p:sldId id="278" r:id="rId23"/>
    <p:sldId id="279" r:id="rId24"/>
    <p:sldId id="343" r:id="rId25"/>
    <p:sldId id="280" r:id="rId26"/>
    <p:sldId id="350" r:id="rId27"/>
    <p:sldId id="281" r:id="rId28"/>
    <p:sldId id="282" r:id="rId29"/>
    <p:sldId id="283" r:id="rId30"/>
    <p:sldId id="284" r:id="rId31"/>
    <p:sldId id="287" r:id="rId32"/>
    <p:sldId id="286" r:id="rId33"/>
    <p:sldId id="288" r:id="rId34"/>
    <p:sldId id="324" r:id="rId35"/>
    <p:sldId id="345" r:id="rId36"/>
    <p:sldId id="334" r:id="rId37"/>
    <p:sldId id="296" r:id="rId38"/>
    <p:sldId id="289" r:id="rId39"/>
    <p:sldId id="290" r:id="rId40"/>
    <p:sldId id="291" r:id="rId41"/>
    <p:sldId id="292" r:id="rId42"/>
    <p:sldId id="298" r:id="rId43"/>
    <p:sldId id="293" r:id="rId44"/>
    <p:sldId id="294" r:id="rId45"/>
    <p:sldId id="299" r:id="rId46"/>
    <p:sldId id="300" r:id="rId47"/>
    <p:sldId id="301" r:id="rId48"/>
    <p:sldId id="302" r:id="rId49"/>
    <p:sldId id="303" r:id="rId50"/>
    <p:sldId id="304" r:id="rId51"/>
    <p:sldId id="305" r:id="rId52"/>
    <p:sldId id="306" r:id="rId53"/>
    <p:sldId id="307" r:id="rId54"/>
    <p:sldId id="308" r:id="rId55"/>
    <p:sldId id="309" r:id="rId56"/>
    <p:sldId id="344" r:id="rId57"/>
    <p:sldId id="310" r:id="rId58"/>
    <p:sldId id="311" r:id="rId59"/>
    <p:sldId id="312" r:id="rId60"/>
    <p:sldId id="335" r:id="rId61"/>
    <p:sldId id="313" r:id="rId62"/>
    <p:sldId id="346" r:id="rId63"/>
    <p:sldId id="347" r:id="rId64"/>
    <p:sldId id="315" r:id="rId65"/>
    <p:sldId id="316" r:id="rId66"/>
    <p:sldId id="317" r:id="rId67"/>
    <p:sldId id="314" r:id="rId68"/>
    <p:sldId id="318" r:id="rId69"/>
    <p:sldId id="319" r:id="rId70"/>
    <p:sldId id="327" r:id="rId71"/>
    <p:sldId id="348" r:id="rId72"/>
    <p:sldId id="353" r:id="rId73"/>
    <p:sldId id="328" r:id="rId74"/>
    <p:sldId id="329" r:id="rId75"/>
    <p:sldId id="332" r:id="rId76"/>
    <p:sldId id="330" r:id="rId77"/>
    <p:sldId id="331" r:id="rId78"/>
    <p:sldId id="336" r:id="rId79"/>
    <p:sldId id="325" r:id="rId80"/>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p:cViewPr varScale="1">
        <p:scale>
          <a:sx n="95" d="100"/>
          <a:sy n="95"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FF4331-729C-4C6D-ADBF-35B74E99634A}" type="datetimeFigureOut">
              <a:rPr lang="en-US" smtClean="0"/>
              <a:t>11-Oct-19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3137568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F4331-729C-4C6D-ADBF-35B74E99634A}" type="datetimeFigureOut">
              <a:rPr lang="en-US" smtClean="0"/>
              <a:t>11-Oct-19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229951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F4331-729C-4C6D-ADBF-35B74E99634A}" type="datetimeFigureOut">
              <a:rPr lang="en-US" smtClean="0"/>
              <a:t>11-Oct-19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292C88-898B-4DC9-B941-1FE37A3704E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1619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FF4331-729C-4C6D-ADBF-35B74E99634A}" type="datetimeFigureOut">
              <a:rPr lang="en-US" smtClean="0"/>
              <a:t>11-Oct-19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592794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FF4331-729C-4C6D-ADBF-35B74E99634A}" type="datetimeFigureOut">
              <a:rPr lang="en-US" smtClean="0"/>
              <a:t>11-Oct-19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292C88-898B-4DC9-B941-1FE37A3704E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754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FF4331-729C-4C6D-ADBF-35B74E99634A}" type="datetimeFigureOut">
              <a:rPr lang="en-US" smtClean="0"/>
              <a:t>11-Oct-19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2618741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F4331-729C-4C6D-ADBF-35B74E99634A}" type="datetimeFigureOut">
              <a:rPr lang="en-US" smtClean="0"/>
              <a:t>11-Oct-19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462437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F4331-729C-4C6D-ADBF-35B74E99634A}" type="datetimeFigureOut">
              <a:rPr lang="en-US" smtClean="0"/>
              <a:t>11-Oct-19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43065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F4331-729C-4C6D-ADBF-35B74E99634A}" type="datetimeFigureOut">
              <a:rPr lang="en-US" smtClean="0"/>
              <a:t>11-Oct-19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22303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F4331-729C-4C6D-ADBF-35B74E99634A}" type="datetimeFigureOut">
              <a:rPr lang="en-US" smtClean="0"/>
              <a:t>11-Oct-19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88013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FF4331-729C-4C6D-ADBF-35B74E99634A}" type="datetimeFigureOut">
              <a:rPr lang="en-US" smtClean="0"/>
              <a:t>11-Oct-19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9363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F4331-729C-4C6D-ADBF-35B74E99634A}" type="datetimeFigureOut">
              <a:rPr lang="en-US" smtClean="0"/>
              <a:t>11-Oct-19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22446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F4331-729C-4C6D-ADBF-35B74E99634A}" type="datetimeFigureOut">
              <a:rPr lang="en-US" smtClean="0"/>
              <a:t>11-Oct-19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391965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F4331-729C-4C6D-ADBF-35B74E99634A}" type="datetimeFigureOut">
              <a:rPr lang="en-US" smtClean="0"/>
              <a:t>11-Oct-19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287202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F4331-729C-4C6D-ADBF-35B74E99634A}" type="datetimeFigureOut">
              <a:rPr lang="en-US" smtClean="0"/>
              <a:t>11-Oct-19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268434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F4331-729C-4C6D-ADBF-35B74E99634A}" type="datetimeFigureOut">
              <a:rPr lang="en-US" smtClean="0"/>
              <a:t>11-Oct-19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292C88-898B-4DC9-B941-1FE37A3704E9}" type="slidenum">
              <a:rPr lang="en-US" smtClean="0"/>
              <a:t>‹#›</a:t>
            </a:fld>
            <a:endParaRPr lang="en-US"/>
          </a:p>
        </p:txBody>
      </p:sp>
    </p:spTree>
    <p:extLst>
      <p:ext uri="{BB962C8B-B14F-4D97-AF65-F5344CB8AC3E}">
        <p14:creationId xmlns:p14="http://schemas.microsoft.com/office/powerpoint/2010/main" val="374721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FF4331-729C-4C6D-ADBF-35B74E99634A}" type="datetimeFigureOut">
              <a:rPr lang="en-US" smtClean="0"/>
              <a:t>11-Oct-19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292C88-898B-4DC9-B941-1FE37A3704E9}" type="slidenum">
              <a:rPr lang="en-US" smtClean="0"/>
              <a:t>‹#›</a:t>
            </a:fld>
            <a:endParaRPr lang="en-US"/>
          </a:p>
        </p:txBody>
      </p:sp>
    </p:spTree>
    <p:extLst>
      <p:ext uri="{BB962C8B-B14F-4D97-AF65-F5344CB8AC3E}">
        <p14:creationId xmlns:p14="http://schemas.microsoft.com/office/powerpoint/2010/main" val="147484081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mailto:c.chan4@uq.edu.a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FDF8-5C5B-4167-8F7C-88E68FA80F69}"/>
              </a:ext>
            </a:extLst>
          </p:cNvPr>
          <p:cNvSpPr>
            <a:spLocks noGrp="1"/>
          </p:cNvSpPr>
          <p:nvPr>
            <p:ph type="ctrTitle"/>
          </p:nvPr>
        </p:nvSpPr>
        <p:spPr/>
        <p:txBody>
          <a:bodyPr>
            <a:normAutofit fontScale="90000"/>
          </a:bodyPr>
          <a:lstStyle/>
          <a:p>
            <a:r>
              <a:rPr lang="en-US" dirty="0"/>
              <a:t>Common statistics concepts in public health research</a:t>
            </a:r>
          </a:p>
        </p:txBody>
      </p:sp>
      <p:sp>
        <p:nvSpPr>
          <p:cNvPr id="3" name="Subtitle 2">
            <a:extLst>
              <a:ext uri="{FF2B5EF4-FFF2-40B4-BE49-F238E27FC236}">
                <a16:creationId xmlns:a16="http://schemas.microsoft.com/office/drawing/2014/main" id="{A12373D5-F09F-4C3F-8E55-824292BE42BB}"/>
              </a:ext>
            </a:extLst>
          </p:cNvPr>
          <p:cNvSpPr>
            <a:spLocks noGrp="1"/>
          </p:cNvSpPr>
          <p:nvPr>
            <p:ph type="subTitle" idx="1"/>
          </p:nvPr>
        </p:nvSpPr>
        <p:spPr/>
        <p:txBody>
          <a:bodyPr>
            <a:normAutofit/>
          </a:bodyPr>
          <a:lstStyle/>
          <a:p>
            <a:r>
              <a:rPr lang="en-US" sz="2400" dirty="0"/>
              <a:t>Dr. Gary Chan</a:t>
            </a:r>
          </a:p>
          <a:p>
            <a:r>
              <a:rPr lang="en-US" sz="2400" dirty="0"/>
              <a:t>Centre for Youth Substance Abuse Research</a:t>
            </a:r>
          </a:p>
        </p:txBody>
      </p:sp>
    </p:spTree>
    <p:extLst>
      <p:ext uri="{BB962C8B-B14F-4D97-AF65-F5344CB8AC3E}">
        <p14:creationId xmlns:p14="http://schemas.microsoft.com/office/powerpoint/2010/main" val="240929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F9B1-7D65-4D20-B240-9DC293C06D5F}"/>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ADE42AA9-09E3-4D90-8091-4070B6B1C03C}"/>
              </a:ext>
            </a:extLst>
          </p:cNvPr>
          <p:cNvSpPr>
            <a:spLocks noGrp="1"/>
          </p:cNvSpPr>
          <p:nvPr>
            <p:ph idx="1"/>
          </p:nvPr>
        </p:nvSpPr>
        <p:spPr/>
        <p:txBody>
          <a:bodyPr>
            <a:normAutofit/>
          </a:bodyPr>
          <a:lstStyle/>
          <a:p>
            <a:r>
              <a:rPr lang="en-US" sz="2400" dirty="0"/>
              <a:t>Major disadvantages of case-control studies</a:t>
            </a:r>
          </a:p>
          <a:p>
            <a:pPr lvl="1"/>
            <a:r>
              <a:rPr lang="en-US" sz="2000" dirty="0"/>
              <a:t>Can investigate only one disease</a:t>
            </a:r>
          </a:p>
          <a:p>
            <a:pPr lvl="1"/>
            <a:r>
              <a:rPr lang="en-US" sz="2000" dirty="0"/>
              <a:t>Cannot generally establish time sequence of the event (with some exceptions e.g. genetic risk and cancer)</a:t>
            </a:r>
          </a:p>
          <a:p>
            <a:pPr lvl="1"/>
            <a:r>
              <a:rPr lang="en-US" sz="2000" dirty="0"/>
              <a:t>High risk of bias due to sampling of the control group</a:t>
            </a:r>
          </a:p>
        </p:txBody>
      </p:sp>
    </p:spTree>
    <p:extLst>
      <p:ext uri="{BB962C8B-B14F-4D97-AF65-F5344CB8AC3E}">
        <p14:creationId xmlns:p14="http://schemas.microsoft.com/office/powerpoint/2010/main" val="205662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0AEC-9F26-4714-B160-85789655CB33}"/>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F80C71FB-A057-4627-8C23-DC6DD89D2848}"/>
              </a:ext>
            </a:extLst>
          </p:cNvPr>
          <p:cNvSpPr>
            <a:spLocks noGrp="1"/>
          </p:cNvSpPr>
          <p:nvPr>
            <p:ph idx="1"/>
          </p:nvPr>
        </p:nvSpPr>
        <p:spPr/>
        <p:txBody>
          <a:bodyPr>
            <a:normAutofit/>
          </a:bodyPr>
          <a:lstStyle/>
          <a:p>
            <a:r>
              <a:rPr lang="en-US" sz="2400" dirty="0"/>
              <a:t>Findings</a:t>
            </a:r>
          </a:p>
          <a:p>
            <a:endParaRPr lang="en-US" sz="2400" dirty="0"/>
          </a:p>
        </p:txBody>
      </p:sp>
      <p:graphicFrame>
        <p:nvGraphicFramePr>
          <p:cNvPr id="4" name="Table 3">
            <a:extLst>
              <a:ext uri="{FF2B5EF4-FFF2-40B4-BE49-F238E27FC236}">
                <a16:creationId xmlns:a16="http://schemas.microsoft.com/office/drawing/2014/main" id="{5518A8E1-A4FC-421D-BE9C-E3A8C4637E39}"/>
              </a:ext>
            </a:extLst>
          </p:cNvPr>
          <p:cNvGraphicFramePr>
            <a:graphicFrameLocks noGrp="1"/>
          </p:cNvGraphicFramePr>
          <p:nvPr>
            <p:extLst>
              <p:ext uri="{D42A27DB-BD31-4B8C-83A1-F6EECF244321}">
                <p14:modId xmlns:p14="http://schemas.microsoft.com/office/powerpoint/2010/main" val="2671798534"/>
              </p:ext>
            </p:extLst>
          </p:nvPr>
        </p:nvGraphicFramePr>
        <p:xfrm>
          <a:off x="2998692" y="2857500"/>
          <a:ext cx="6067613" cy="1935629"/>
        </p:xfrm>
        <a:graphic>
          <a:graphicData uri="http://schemas.openxmlformats.org/drawingml/2006/table">
            <a:tbl>
              <a:tblPr>
                <a:tableStyleId>{5C22544A-7EE6-4342-B048-85BDC9FD1C3A}</a:tableStyleId>
              </a:tblPr>
              <a:tblGrid>
                <a:gridCol w="2969257">
                  <a:extLst>
                    <a:ext uri="{9D8B030D-6E8A-4147-A177-3AD203B41FA5}">
                      <a16:colId xmlns:a16="http://schemas.microsoft.com/office/drawing/2014/main" val="2618662347"/>
                    </a:ext>
                  </a:extLst>
                </a:gridCol>
                <a:gridCol w="1408058">
                  <a:extLst>
                    <a:ext uri="{9D8B030D-6E8A-4147-A177-3AD203B41FA5}">
                      <a16:colId xmlns:a16="http://schemas.microsoft.com/office/drawing/2014/main" val="868080829"/>
                    </a:ext>
                  </a:extLst>
                </a:gridCol>
                <a:gridCol w="1690298">
                  <a:extLst>
                    <a:ext uri="{9D8B030D-6E8A-4147-A177-3AD203B41FA5}">
                      <a16:colId xmlns:a16="http://schemas.microsoft.com/office/drawing/2014/main" val="2157816680"/>
                    </a:ext>
                  </a:extLst>
                </a:gridCol>
              </a:tblGrid>
              <a:tr h="433896">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Cases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Controls</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6684888"/>
                  </a:ext>
                </a:extLst>
              </a:tr>
              <a:tr h="519528">
                <a:tc>
                  <a:txBody>
                    <a:bodyPr/>
                    <a:lstStyle/>
                    <a:p>
                      <a:pPr algn="l" fontAlgn="b"/>
                      <a:r>
                        <a:rPr lang="en-US" sz="1800" u="none" strike="noStrike" dirty="0">
                          <a:effectLst/>
                        </a:rPr>
                        <a:t>Non-smokers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21 (3.0%)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59 (8.3%)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3351615"/>
                  </a:ext>
                </a:extLst>
              </a:tr>
              <a:tr h="548309">
                <a:tc>
                  <a:txBody>
                    <a:bodyPr/>
                    <a:lstStyle/>
                    <a:p>
                      <a:pPr algn="l" fontAlgn="b"/>
                      <a:r>
                        <a:rPr lang="en-US" sz="1800" u="none" strike="noStrike" dirty="0">
                          <a:effectLst/>
                        </a:rPr>
                        <a:t>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688 (97.0%)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650 (91.7%)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273126"/>
                  </a:ext>
                </a:extLst>
              </a:tr>
              <a:tr h="433896">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j-lt"/>
                        </a:rPr>
                        <a:t>Total</a:t>
                      </a:r>
                    </a:p>
                  </a:txBody>
                  <a:tcPr marL="9525" marR="9525" marT="9525" marB="0" anchor="b"/>
                </a:tc>
                <a:tc>
                  <a:txBody>
                    <a:bodyPr/>
                    <a:lstStyle/>
                    <a:p>
                      <a:pPr algn="l" fontAlgn="b"/>
                      <a:r>
                        <a:rPr lang="en-US" sz="1800" b="0" i="0" u="none" strike="noStrike" dirty="0">
                          <a:solidFill>
                            <a:srgbClr val="000000"/>
                          </a:solidFill>
                          <a:effectLst/>
                          <a:latin typeface="+mj-lt"/>
                        </a:rPr>
                        <a:t>709 (100%)</a:t>
                      </a:r>
                    </a:p>
                  </a:txBody>
                  <a:tcPr marL="9525" marR="9525" marT="9525" marB="0" anchor="b"/>
                </a:tc>
                <a:tc>
                  <a:txBody>
                    <a:bodyPr/>
                    <a:lstStyle/>
                    <a:p>
                      <a:pPr algn="l" fontAlgn="b"/>
                      <a:r>
                        <a:rPr lang="en-US" sz="1800" b="0" i="0" u="none" strike="noStrike" dirty="0">
                          <a:solidFill>
                            <a:srgbClr val="000000"/>
                          </a:solidFill>
                          <a:effectLst/>
                          <a:latin typeface="+mj-lt"/>
                        </a:rPr>
                        <a:t>709 (100%)</a:t>
                      </a:r>
                    </a:p>
                  </a:txBody>
                  <a:tcPr marL="9525" marR="9525" marT="9525" marB="0" anchor="b"/>
                </a:tc>
                <a:extLst>
                  <a:ext uri="{0D108BD9-81ED-4DB2-BD59-A6C34878D82A}">
                    <a16:rowId xmlns:a16="http://schemas.microsoft.com/office/drawing/2014/main" val="365115161"/>
                  </a:ext>
                </a:extLst>
              </a:tr>
            </a:tbl>
          </a:graphicData>
        </a:graphic>
      </p:graphicFrame>
    </p:spTree>
    <p:extLst>
      <p:ext uri="{BB962C8B-B14F-4D97-AF65-F5344CB8AC3E}">
        <p14:creationId xmlns:p14="http://schemas.microsoft.com/office/powerpoint/2010/main" val="315894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0AEC-9F26-4714-B160-85789655CB33}"/>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F80C71FB-A057-4627-8C23-DC6DD89D2848}"/>
              </a:ext>
            </a:extLst>
          </p:cNvPr>
          <p:cNvSpPr>
            <a:spLocks noGrp="1"/>
          </p:cNvSpPr>
          <p:nvPr>
            <p:ph idx="1"/>
          </p:nvPr>
        </p:nvSpPr>
        <p:spPr>
          <a:xfrm>
            <a:off x="2589212" y="1436919"/>
            <a:ext cx="8915400" cy="5044267"/>
          </a:xfrm>
        </p:spPr>
        <p:txBody>
          <a:bodyPr>
            <a:normAutofit/>
          </a:bodyPr>
          <a:lstStyle/>
          <a:p>
            <a:r>
              <a:rPr lang="en-US" sz="2000" dirty="0"/>
              <a:t>Evaluating and quantifying the association – Odds ratio</a:t>
            </a:r>
          </a:p>
          <a:p>
            <a:pPr lvl="1"/>
            <a:r>
              <a:rPr lang="en-US" sz="1800" dirty="0"/>
              <a:t>Since this is a case-control study, risk ratio (relative risk) cannot be calculated.</a:t>
            </a:r>
          </a:p>
          <a:p>
            <a:pPr lvl="1"/>
            <a:endParaRPr lang="en-US" sz="1800" dirty="0"/>
          </a:p>
          <a:p>
            <a:pPr lvl="1"/>
            <a:endParaRPr lang="en-US" sz="1800" dirty="0"/>
          </a:p>
          <a:p>
            <a:pPr lvl="1"/>
            <a:endParaRPr lang="en-US" sz="1800" dirty="0"/>
          </a:p>
          <a:p>
            <a:pPr lvl="1"/>
            <a:endParaRPr lang="en-US" sz="1800" dirty="0"/>
          </a:p>
          <a:p>
            <a:pPr lvl="1"/>
            <a:r>
              <a:rPr lang="en-US" sz="1800" dirty="0"/>
              <a:t>Odds of developing lung cancer for smokers:  D</a:t>
            </a:r>
            <a:r>
              <a:rPr lang="en-US" sz="1800" baseline="-25000" dirty="0"/>
              <a:t>E </a:t>
            </a:r>
            <a:r>
              <a:rPr lang="en-US" sz="1800" dirty="0"/>
              <a:t>/ND</a:t>
            </a:r>
            <a:r>
              <a:rPr lang="en-US" sz="1800" baseline="-25000" dirty="0"/>
              <a:t>E </a:t>
            </a:r>
          </a:p>
          <a:p>
            <a:pPr lvl="1"/>
            <a:r>
              <a:rPr lang="en-US" sz="1800" dirty="0"/>
              <a:t>Odds of developing lung cancer for non-smokers:  D</a:t>
            </a:r>
            <a:r>
              <a:rPr lang="en-US" sz="1800" baseline="-25000" dirty="0"/>
              <a:t>NE</a:t>
            </a:r>
            <a:r>
              <a:rPr lang="en-US" sz="1800" dirty="0"/>
              <a:t>/ND</a:t>
            </a:r>
            <a:r>
              <a:rPr lang="en-US" sz="1800" baseline="-25000" dirty="0"/>
              <a:t>NE</a:t>
            </a:r>
          </a:p>
          <a:p>
            <a:pPr lvl="1"/>
            <a:r>
              <a:rPr lang="en-US" sz="1800" dirty="0"/>
              <a:t>D for </a:t>
            </a:r>
            <a:r>
              <a:rPr lang="en-US" sz="1800" b="1" dirty="0"/>
              <a:t>D</a:t>
            </a:r>
            <a:r>
              <a:rPr lang="en-US" sz="1800" dirty="0"/>
              <a:t>isease; ND for </a:t>
            </a:r>
            <a:r>
              <a:rPr lang="en-US" sz="1800" b="1" dirty="0"/>
              <a:t>N</a:t>
            </a:r>
            <a:r>
              <a:rPr lang="en-US" sz="1800" dirty="0"/>
              <a:t>o </a:t>
            </a:r>
            <a:r>
              <a:rPr lang="en-US" sz="1800" b="1" dirty="0"/>
              <a:t>D</a:t>
            </a:r>
            <a:r>
              <a:rPr lang="en-US" sz="1800" dirty="0"/>
              <a:t>isease; subscript E for </a:t>
            </a:r>
            <a:r>
              <a:rPr lang="en-US" sz="1800" b="1" dirty="0"/>
              <a:t>E</a:t>
            </a:r>
            <a:r>
              <a:rPr lang="en-US" sz="1800" dirty="0"/>
              <a:t>xposed; subscript NE for </a:t>
            </a:r>
            <a:r>
              <a:rPr lang="en-US" sz="1800" b="1" dirty="0"/>
              <a:t>N</a:t>
            </a:r>
            <a:r>
              <a:rPr lang="en-US" sz="1800" dirty="0"/>
              <a:t>ot </a:t>
            </a:r>
            <a:r>
              <a:rPr lang="en-US" sz="1800" b="1" dirty="0"/>
              <a:t>E</a:t>
            </a:r>
            <a:r>
              <a:rPr lang="en-US" sz="1800" dirty="0"/>
              <a:t>xposed</a:t>
            </a:r>
          </a:p>
          <a:p>
            <a:pPr lvl="1"/>
            <a:r>
              <a:rPr lang="en-US" sz="1800" dirty="0"/>
              <a:t>Ratio between these two odds is the ODDS RATIO:</a:t>
            </a:r>
          </a:p>
        </p:txBody>
      </p:sp>
      <p:graphicFrame>
        <p:nvGraphicFramePr>
          <p:cNvPr id="4" name="Table 3">
            <a:extLst>
              <a:ext uri="{FF2B5EF4-FFF2-40B4-BE49-F238E27FC236}">
                <a16:creationId xmlns:a16="http://schemas.microsoft.com/office/drawing/2014/main" id="{5518A8E1-A4FC-421D-BE9C-E3A8C4637E39}"/>
              </a:ext>
            </a:extLst>
          </p:cNvPr>
          <p:cNvGraphicFramePr>
            <a:graphicFrameLocks noGrp="1"/>
          </p:cNvGraphicFramePr>
          <p:nvPr>
            <p:extLst>
              <p:ext uri="{D42A27DB-BD31-4B8C-83A1-F6EECF244321}">
                <p14:modId xmlns:p14="http://schemas.microsoft.com/office/powerpoint/2010/main" val="1422061066"/>
              </p:ext>
            </p:extLst>
          </p:nvPr>
        </p:nvGraphicFramePr>
        <p:xfrm>
          <a:off x="3064061" y="2559275"/>
          <a:ext cx="6063877" cy="1282097"/>
        </p:xfrm>
        <a:graphic>
          <a:graphicData uri="http://schemas.openxmlformats.org/drawingml/2006/table">
            <a:tbl>
              <a:tblPr>
                <a:tableStyleId>{5C22544A-7EE6-4342-B048-85BDC9FD1C3A}</a:tableStyleId>
              </a:tblPr>
              <a:tblGrid>
                <a:gridCol w="2967429">
                  <a:extLst>
                    <a:ext uri="{9D8B030D-6E8A-4147-A177-3AD203B41FA5}">
                      <a16:colId xmlns:a16="http://schemas.microsoft.com/office/drawing/2014/main" val="2618662347"/>
                    </a:ext>
                  </a:extLst>
                </a:gridCol>
                <a:gridCol w="1407191">
                  <a:extLst>
                    <a:ext uri="{9D8B030D-6E8A-4147-A177-3AD203B41FA5}">
                      <a16:colId xmlns:a16="http://schemas.microsoft.com/office/drawing/2014/main" val="868080829"/>
                    </a:ext>
                  </a:extLst>
                </a:gridCol>
                <a:gridCol w="1689257">
                  <a:extLst>
                    <a:ext uri="{9D8B030D-6E8A-4147-A177-3AD203B41FA5}">
                      <a16:colId xmlns:a16="http://schemas.microsoft.com/office/drawing/2014/main" val="2157816680"/>
                    </a:ext>
                  </a:extLst>
                </a:gridCol>
              </a:tblGrid>
              <a:tr h="370437">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Cases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Controls</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6684888"/>
                  </a:ext>
                </a:extLst>
              </a:tr>
              <a:tr h="443544">
                <a:tc>
                  <a:txBody>
                    <a:bodyPr/>
                    <a:lstStyle/>
                    <a:p>
                      <a:pPr algn="l" fontAlgn="b"/>
                      <a:r>
                        <a:rPr lang="en-US" sz="1800" u="none" strike="noStrike" dirty="0">
                          <a:effectLst/>
                        </a:rPr>
                        <a:t>Non-smokers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D</a:t>
                      </a:r>
                      <a:r>
                        <a:rPr lang="en-US" sz="1800" u="none" strike="noStrike" baseline="-25000" dirty="0">
                          <a:effectLst/>
                        </a:rPr>
                        <a:t>NE</a:t>
                      </a:r>
                      <a:endParaRPr lang="en-US" sz="1800" b="0" i="0" u="none" strike="noStrike" baseline="-25000"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ND</a:t>
                      </a:r>
                      <a:r>
                        <a:rPr lang="en-US" sz="1800" u="none" strike="noStrike" baseline="-25000" dirty="0">
                          <a:effectLst/>
                        </a:rPr>
                        <a:t>NE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3351615"/>
                  </a:ext>
                </a:extLst>
              </a:tr>
              <a:tr h="468116">
                <a:tc>
                  <a:txBody>
                    <a:bodyPr/>
                    <a:lstStyle/>
                    <a:p>
                      <a:pPr algn="l" fontAlgn="b"/>
                      <a:r>
                        <a:rPr lang="en-US" sz="1800" u="none" strike="noStrike" dirty="0">
                          <a:effectLst/>
                        </a:rPr>
                        <a:t>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D</a:t>
                      </a:r>
                      <a:r>
                        <a:rPr lang="en-US" sz="1800" u="none" strike="noStrike" baseline="-25000" dirty="0">
                          <a:effectLst/>
                        </a:rPr>
                        <a:t>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ND</a:t>
                      </a:r>
                      <a:r>
                        <a:rPr lang="en-US" sz="1800" u="none" strike="noStrike" baseline="-25000" dirty="0">
                          <a:effectLst/>
                        </a:rPr>
                        <a:t>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273126"/>
                  </a:ext>
                </a:extLst>
              </a:tr>
            </a:tbl>
          </a:graphicData>
        </a:graphic>
      </p:graphicFrame>
      <p:sp>
        <p:nvSpPr>
          <p:cNvPr id="5" name="Rectangle 2">
            <a:extLst>
              <a:ext uri="{FF2B5EF4-FFF2-40B4-BE49-F238E27FC236}">
                <a16:creationId xmlns:a16="http://schemas.microsoft.com/office/drawing/2014/main" id="{472C01AD-53A7-48A0-825A-E0749CD0234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37C52F0B-5B0A-454A-9075-1F89889DA8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1FAEFFE-3BDE-4D33-A8E9-E7AAB2D2D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482A9FAF-E75B-4A29-8E2E-A02BABDE37B3}"/>
              </a:ext>
            </a:extLst>
          </p:cNvPr>
          <p:cNvGraphicFramePr>
            <a:graphicFrameLocks noChangeAspect="1"/>
          </p:cNvGraphicFramePr>
          <p:nvPr>
            <p:extLst>
              <p:ext uri="{D42A27DB-BD31-4B8C-83A1-F6EECF244321}">
                <p14:modId xmlns:p14="http://schemas.microsoft.com/office/powerpoint/2010/main" val="3054844952"/>
              </p:ext>
            </p:extLst>
          </p:nvPr>
        </p:nvGraphicFramePr>
        <p:xfrm>
          <a:off x="9127938" y="5446988"/>
          <a:ext cx="1416423" cy="786902"/>
        </p:xfrm>
        <a:graphic>
          <a:graphicData uri="http://schemas.openxmlformats.org/presentationml/2006/ole">
            <mc:AlternateContent xmlns:mc="http://schemas.openxmlformats.org/markup-compatibility/2006">
              <mc:Choice xmlns:v="urn:schemas-microsoft-com:vml" Requires="v">
                <p:oleObj spid="_x0000_s2367" name="Equation" r:id="rId3" imgW="774360" imgH="431640" progId="Equation.DSMT4">
                  <p:embed/>
                </p:oleObj>
              </mc:Choice>
              <mc:Fallback>
                <p:oleObj name="Equation" r:id="rId3" imgW="774360" imgH="431640" progId="Equation.DSMT4">
                  <p:embed/>
                  <p:pic>
                    <p:nvPicPr>
                      <p:cNvPr id="0" name="Object 7"/>
                      <p:cNvPicPr>
                        <a:picLocks noChangeAspect="1" noChangeArrowheads="1"/>
                      </p:cNvPicPr>
                      <p:nvPr/>
                    </p:nvPicPr>
                    <p:blipFill>
                      <a:blip r:embed="rId4"/>
                      <a:srcRect/>
                      <a:stretch>
                        <a:fillRect/>
                      </a:stretch>
                    </p:blipFill>
                    <p:spPr bwMode="auto">
                      <a:xfrm>
                        <a:off x="9127938" y="5446988"/>
                        <a:ext cx="1416423" cy="786902"/>
                      </a:xfrm>
                      <a:prstGeom prst="rect">
                        <a:avLst/>
                      </a:prstGeom>
                      <a:noFill/>
                    </p:spPr>
                  </p:pic>
                </p:oleObj>
              </mc:Fallback>
            </mc:AlternateContent>
          </a:graphicData>
        </a:graphic>
      </p:graphicFrame>
    </p:spTree>
    <p:extLst>
      <p:ext uri="{BB962C8B-B14F-4D97-AF65-F5344CB8AC3E}">
        <p14:creationId xmlns:p14="http://schemas.microsoft.com/office/powerpoint/2010/main" val="340064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0AEC-9F26-4714-B160-85789655CB33}"/>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F80C71FB-A057-4627-8C23-DC6DD89D2848}"/>
              </a:ext>
            </a:extLst>
          </p:cNvPr>
          <p:cNvSpPr>
            <a:spLocks noGrp="1"/>
          </p:cNvSpPr>
          <p:nvPr>
            <p:ph idx="1"/>
          </p:nvPr>
        </p:nvSpPr>
        <p:spPr/>
        <p:txBody>
          <a:bodyPr>
            <a:normAutofit fontScale="92500" lnSpcReduction="20000"/>
          </a:bodyPr>
          <a:lstStyle/>
          <a:p>
            <a:r>
              <a:rPr lang="en-US" sz="2400" dirty="0"/>
              <a:t>Calculating the odds ratio</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OR =                = 2.974</a:t>
            </a:r>
          </a:p>
          <a:p>
            <a:pPr marL="0" indent="0">
              <a:buNone/>
            </a:pPr>
            <a:r>
              <a:rPr lang="en-US" sz="2400" dirty="0"/>
              <a:t>	What does this number mean?</a:t>
            </a:r>
          </a:p>
        </p:txBody>
      </p:sp>
      <p:graphicFrame>
        <p:nvGraphicFramePr>
          <p:cNvPr id="4" name="Table 3">
            <a:extLst>
              <a:ext uri="{FF2B5EF4-FFF2-40B4-BE49-F238E27FC236}">
                <a16:creationId xmlns:a16="http://schemas.microsoft.com/office/drawing/2014/main" id="{5518A8E1-A4FC-421D-BE9C-E3A8C4637E39}"/>
              </a:ext>
            </a:extLst>
          </p:cNvPr>
          <p:cNvGraphicFramePr>
            <a:graphicFrameLocks noGrp="1"/>
          </p:cNvGraphicFramePr>
          <p:nvPr/>
        </p:nvGraphicFramePr>
        <p:xfrm>
          <a:off x="2974786" y="2534771"/>
          <a:ext cx="6067613" cy="1935629"/>
        </p:xfrm>
        <a:graphic>
          <a:graphicData uri="http://schemas.openxmlformats.org/drawingml/2006/table">
            <a:tbl>
              <a:tblPr>
                <a:tableStyleId>{5C22544A-7EE6-4342-B048-85BDC9FD1C3A}</a:tableStyleId>
              </a:tblPr>
              <a:tblGrid>
                <a:gridCol w="2969257">
                  <a:extLst>
                    <a:ext uri="{9D8B030D-6E8A-4147-A177-3AD203B41FA5}">
                      <a16:colId xmlns:a16="http://schemas.microsoft.com/office/drawing/2014/main" val="2618662347"/>
                    </a:ext>
                  </a:extLst>
                </a:gridCol>
                <a:gridCol w="1408058">
                  <a:extLst>
                    <a:ext uri="{9D8B030D-6E8A-4147-A177-3AD203B41FA5}">
                      <a16:colId xmlns:a16="http://schemas.microsoft.com/office/drawing/2014/main" val="868080829"/>
                    </a:ext>
                  </a:extLst>
                </a:gridCol>
                <a:gridCol w="1690298">
                  <a:extLst>
                    <a:ext uri="{9D8B030D-6E8A-4147-A177-3AD203B41FA5}">
                      <a16:colId xmlns:a16="http://schemas.microsoft.com/office/drawing/2014/main" val="2157816680"/>
                    </a:ext>
                  </a:extLst>
                </a:gridCol>
              </a:tblGrid>
              <a:tr h="433896">
                <a:tc>
                  <a:txBody>
                    <a:bodyPr/>
                    <a:lstStyle/>
                    <a:p>
                      <a:pPr algn="l" fontAlgn="b"/>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Cases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Controls</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76684888"/>
                  </a:ext>
                </a:extLst>
              </a:tr>
              <a:tr h="519528">
                <a:tc>
                  <a:txBody>
                    <a:bodyPr/>
                    <a:lstStyle/>
                    <a:p>
                      <a:pPr algn="l" fontAlgn="b"/>
                      <a:r>
                        <a:rPr lang="en-US" sz="1800" u="none" strike="noStrike" dirty="0">
                          <a:effectLst/>
                          <a:latin typeface="+mj-lt"/>
                        </a:rPr>
                        <a:t>Non-smokers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21 (3.0%)</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59 (8.3%)</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03351615"/>
                  </a:ext>
                </a:extLst>
              </a:tr>
              <a:tr h="548309">
                <a:tc>
                  <a:txBody>
                    <a:bodyPr/>
                    <a:lstStyle/>
                    <a:p>
                      <a:pPr algn="l" fontAlgn="b"/>
                      <a:r>
                        <a:rPr lang="en-US" sz="1800" u="none" strike="noStrike" dirty="0">
                          <a:effectLst/>
                          <a:latin typeface="+mj-lt"/>
                        </a:rPr>
                        <a:t>Smokers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688 (97.0%)</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650 (91.7%)</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275273126"/>
                  </a:ext>
                </a:extLst>
              </a:tr>
              <a:tr h="433896">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j-lt"/>
                        </a:rPr>
                        <a:t>Total</a:t>
                      </a:r>
                    </a:p>
                  </a:txBody>
                  <a:tcPr marL="9525" marR="9525" marT="9525" marB="0" anchor="b"/>
                </a:tc>
                <a:tc>
                  <a:txBody>
                    <a:bodyPr/>
                    <a:lstStyle/>
                    <a:p>
                      <a:pPr algn="l" fontAlgn="b"/>
                      <a:r>
                        <a:rPr lang="en-US" sz="1800" b="0" i="0" u="none" strike="noStrike" dirty="0">
                          <a:solidFill>
                            <a:srgbClr val="000000"/>
                          </a:solidFill>
                          <a:effectLst/>
                          <a:latin typeface="+mj-lt"/>
                        </a:rPr>
                        <a:t>709 (100%)</a:t>
                      </a:r>
                    </a:p>
                  </a:txBody>
                  <a:tcPr marL="9525" marR="9525" marT="9525" marB="0" anchor="b"/>
                </a:tc>
                <a:tc>
                  <a:txBody>
                    <a:bodyPr/>
                    <a:lstStyle/>
                    <a:p>
                      <a:pPr algn="l" fontAlgn="b"/>
                      <a:r>
                        <a:rPr lang="en-US" sz="1800" b="0" i="0" u="none" strike="noStrike" dirty="0">
                          <a:solidFill>
                            <a:srgbClr val="000000"/>
                          </a:solidFill>
                          <a:effectLst/>
                          <a:latin typeface="+mj-lt"/>
                        </a:rPr>
                        <a:t>709 (100%)</a:t>
                      </a:r>
                    </a:p>
                  </a:txBody>
                  <a:tcPr marL="9525" marR="9525" marT="9525" marB="0" anchor="b"/>
                </a:tc>
                <a:extLst>
                  <a:ext uri="{0D108BD9-81ED-4DB2-BD59-A6C34878D82A}">
                    <a16:rowId xmlns:a16="http://schemas.microsoft.com/office/drawing/2014/main" val="365115161"/>
                  </a:ext>
                </a:extLst>
              </a:tr>
            </a:tbl>
          </a:graphicData>
        </a:graphic>
      </p:graphicFrame>
      <p:sp>
        <p:nvSpPr>
          <p:cNvPr id="5" name="Rectangle 2">
            <a:extLst>
              <a:ext uri="{FF2B5EF4-FFF2-40B4-BE49-F238E27FC236}">
                <a16:creationId xmlns:a16="http://schemas.microsoft.com/office/drawing/2014/main" id="{B93F1FBF-974D-4D2D-ABFB-5C23B21E9F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1DB3985A-0430-4AE3-8362-E6E37E7D0A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18A7DA53-1448-4074-95C4-63C5ED82490F}"/>
              </a:ext>
            </a:extLst>
          </p:cNvPr>
          <p:cNvGraphicFramePr>
            <a:graphicFrameLocks noChangeAspect="1"/>
          </p:cNvGraphicFramePr>
          <p:nvPr>
            <p:extLst>
              <p:ext uri="{D42A27DB-BD31-4B8C-83A1-F6EECF244321}">
                <p14:modId xmlns:p14="http://schemas.microsoft.com/office/powerpoint/2010/main" val="2964391542"/>
              </p:ext>
            </p:extLst>
          </p:nvPr>
        </p:nvGraphicFramePr>
        <p:xfrm>
          <a:off x="3882362" y="4780504"/>
          <a:ext cx="917575" cy="577850"/>
        </p:xfrm>
        <a:graphic>
          <a:graphicData uri="http://schemas.openxmlformats.org/presentationml/2006/ole">
            <mc:AlternateContent xmlns:mc="http://schemas.openxmlformats.org/markup-compatibility/2006">
              <mc:Choice xmlns:v="urn:schemas-microsoft-com:vml" Requires="v">
                <p:oleObj spid="_x0000_s4405" name="Equation" r:id="rId3" imgW="622030" imgH="393529" progId="Equation.DSMT4">
                  <p:embed/>
                </p:oleObj>
              </mc:Choice>
              <mc:Fallback>
                <p:oleObj name="Equation" r:id="rId3" imgW="622030" imgH="393529" progId="Equation.DSMT4">
                  <p:embed/>
                  <p:pic>
                    <p:nvPicPr>
                      <p:cNvPr id="8" name="Object 7">
                        <a:extLst>
                          <a:ext uri="{FF2B5EF4-FFF2-40B4-BE49-F238E27FC236}">
                            <a16:creationId xmlns:a16="http://schemas.microsoft.com/office/drawing/2014/main" id="{18A7DA53-1448-4074-95C4-63C5ED824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2362" y="4780504"/>
                        <a:ext cx="917575" cy="577850"/>
                      </a:xfrm>
                      <a:prstGeom prst="rect">
                        <a:avLst/>
                      </a:prstGeom>
                      <a:noFill/>
                    </p:spPr>
                  </p:pic>
                </p:oleObj>
              </mc:Fallback>
            </mc:AlternateContent>
          </a:graphicData>
        </a:graphic>
      </p:graphicFrame>
    </p:spTree>
    <p:extLst>
      <p:ext uri="{BB962C8B-B14F-4D97-AF65-F5344CB8AC3E}">
        <p14:creationId xmlns:p14="http://schemas.microsoft.com/office/powerpoint/2010/main" val="258973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0AEC-9F26-4714-B160-85789655CB33}"/>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F80C71FB-A057-4627-8C23-DC6DD89D2848}"/>
              </a:ext>
            </a:extLst>
          </p:cNvPr>
          <p:cNvSpPr>
            <a:spLocks noGrp="1"/>
          </p:cNvSpPr>
          <p:nvPr>
            <p:ph idx="1"/>
          </p:nvPr>
        </p:nvSpPr>
        <p:spPr/>
        <p:txBody>
          <a:bodyPr>
            <a:normAutofit lnSpcReduction="10000"/>
          </a:bodyPr>
          <a:lstStyle/>
          <a:p>
            <a:r>
              <a:rPr lang="en-US" sz="2400" dirty="0"/>
              <a:t>Calculating the odds ratio (based on hypothetical data)</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OR = ?</a:t>
            </a:r>
          </a:p>
        </p:txBody>
      </p:sp>
      <p:graphicFrame>
        <p:nvGraphicFramePr>
          <p:cNvPr id="4" name="Table 3">
            <a:extLst>
              <a:ext uri="{FF2B5EF4-FFF2-40B4-BE49-F238E27FC236}">
                <a16:creationId xmlns:a16="http://schemas.microsoft.com/office/drawing/2014/main" id="{5518A8E1-A4FC-421D-BE9C-E3A8C4637E39}"/>
              </a:ext>
            </a:extLst>
          </p:cNvPr>
          <p:cNvGraphicFramePr>
            <a:graphicFrameLocks noGrp="1"/>
          </p:cNvGraphicFramePr>
          <p:nvPr>
            <p:extLst>
              <p:ext uri="{D42A27DB-BD31-4B8C-83A1-F6EECF244321}">
                <p14:modId xmlns:p14="http://schemas.microsoft.com/office/powerpoint/2010/main" val="3170510367"/>
              </p:ext>
            </p:extLst>
          </p:nvPr>
        </p:nvGraphicFramePr>
        <p:xfrm>
          <a:off x="3062193" y="2816125"/>
          <a:ext cx="6067613" cy="1935629"/>
        </p:xfrm>
        <a:graphic>
          <a:graphicData uri="http://schemas.openxmlformats.org/drawingml/2006/table">
            <a:tbl>
              <a:tblPr>
                <a:tableStyleId>{5C22544A-7EE6-4342-B048-85BDC9FD1C3A}</a:tableStyleId>
              </a:tblPr>
              <a:tblGrid>
                <a:gridCol w="2969257">
                  <a:extLst>
                    <a:ext uri="{9D8B030D-6E8A-4147-A177-3AD203B41FA5}">
                      <a16:colId xmlns:a16="http://schemas.microsoft.com/office/drawing/2014/main" val="2618662347"/>
                    </a:ext>
                  </a:extLst>
                </a:gridCol>
                <a:gridCol w="1408058">
                  <a:extLst>
                    <a:ext uri="{9D8B030D-6E8A-4147-A177-3AD203B41FA5}">
                      <a16:colId xmlns:a16="http://schemas.microsoft.com/office/drawing/2014/main" val="868080829"/>
                    </a:ext>
                  </a:extLst>
                </a:gridCol>
                <a:gridCol w="1690298">
                  <a:extLst>
                    <a:ext uri="{9D8B030D-6E8A-4147-A177-3AD203B41FA5}">
                      <a16:colId xmlns:a16="http://schemas.microsoft.com/office/drawing/2014/main" val="2157816680"/>
                    </a:ext>
                  </a:extLst>
                </a:gridCol>
              </a:tblGrid>
              <a:tr h="433896">
                <a:tc>
                  <a:txBody>
                    <a:bodyPr/>
                    <a:lstStyle/>
                    <a:p>
                      <a:pPr algn="l" fontAlgn="b"/>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Cases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Controls</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76684888"/>
                  </a:ext>
                </a:extLst>
              </a:tr>
              <a:tr h="519528">
                <a:tc>
                  <a:txBody>
                    <a:bodyPr/>
                    <a:lstStyle/>
                    <a:p>
                      <a:pPr algn="l" fontAlgn="b"/>
                      <a:r>
                        <a:rPr lang="en-US" sz="1800" u="none" strike="noStrike" dirty="0">
                          <a:effectLst/>
                          <a:latin typeface="+mj-lt"/>
                        </a:rPr>
                        <a:t>Non-smokers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41 (5.0%)</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50 (6.0%)</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03351615"/>
                  </a:ext>
                </a:extLst>
              </a:tr>
              <a:tr h="548309">
                <a:tc>
                  <a:txBody>
                    <a:bodyPr/>
                    <a:lstStyle/>
                    <a:p>
                      <a:pPr algn="l" fontAlgn="b"/>
                      <a:r>
                        <a:rPr lang="en-US" sz="1800" u="none" strike="noStrike" dirty="0">
                          <a:effectLst/>
                          <a:latin typeface="+mj-lt"/>
                        </a:rPr>
                        <a:t>Smokers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779 (95.0%)</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770 (94.0%)</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275273126"/>
                  </a:ext>
                </a:extLst>
              </a:tr>
              <a:tr h="433896">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j-lt"/>
                        </a:rPr>
                        <a:t>Total</a:t>
                      </a:r>
                    </a:p>
                  </a:txBody>
                  <a:tcPr marL="9525" marR="9525" marT="9525" marB="0" anchor="b"/>
                </a:tc>
                <a:tc>
                  <a:txBody>
                    <a:bodyPr/>
                    <a:lstStyle/>
                    <a:p>
                      <a:pPr algn="l" fontAlgn="b"/>
                      <a:r>
                        <a:rPr lang="en-US" sz="1800" b="0" i="0" u="none" strike="noStrike" dirty="0">
                          <a:solidFill>
                            <a:srgbClr val="000000"/>
                          </a:solidFill>
                          <a:effectLst/>
                          <a:latin typeface="+mj-lt"/>
                        </a:rPr>
                        <a:t>820 (100%)</a:t>
                      </a:r>
                    </a:p>
                  </a:txBody>
                  <a:tcPr marL="9525" marR="9525" marT="9525" marB="0" anchor="b"/>
                </a:tc>
                <a:tc>
                  <a:txBody>
                    <a:bodyPr/>
                    <a:lstStyle/>
                    <a:p>
                      <a:pPr algn="l" fontAlgn="b"/>
                      <a:r>
                        <a:rPr lang="en-US" sz="1800" b="0" i="0" u="none" strike="noStrike" dirty="0">
                          <a:solidFill>
                            <a:srgbClr val="000000"/>
                          </a:solidFill>
                          <a:effectLst/>
                          <a:latin typeface="+mj-lt"/>
                        </a:rPr>
                        <a:t>820 (100%)</a:t>
                      </a:r>
                    </a:p>
                  </a:txBody>
                  <a:tcPr marL="9525" marR="9525" marT="9525" marB="0" anchor="b"/>
                </a:tc>
                <a:extLst>
                  <a:ext uri="{0D108BD9-81ED-4DB2-BD59-A6C34878D82A}">
                    <a16:rowId xmlns:a16="http://schemas.microsoft.com/office/drawing/2014/main" val="365115161"/>
                  </a:ext>
                </a:extLst>
              </a:tr>
            </a:tbl>
          </a:graphicData>
        </a:graphic>
      </p:graphicFrame>
      <p:sp>
        <p:nvSpPr>
          <p:cNvPr id="5" name="Rectangle 2">
            <a:extLst>
              <a:ext uri="{FF2B5EF4-FFF2-40B4-BE49-F238E27FC236}">
                <a16:creationId xmlns:a16="http://schemas.microsoft.com/office/drawing/2014/main" id="{B93F1FBF-974D-4D2D-ABFB-5C23B21E9F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1DB3985A-0430-4AE3-8362-E6E37E7D0A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1893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0AEC-9F26-4714-B160-85789655CB33}"/>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F80C71FB-A057-4627-8C23-DC6DD89D2848}"/>
              </a:ext>
            </a:extLst>
          </p:cNvPr>
          <p:cNvSpPr>
            <a:spLocks noGrp="1"/>
          </p:cNvSpPr>
          <p:nvPr>
            <p:ph idx="1"/>
          </p:nvPr>
        </p:nvSpPr>
        <p:spPr/>
        <p:txBody>
          <a:bodyPr>
            <a:normAutofit lnSpcReduction="10000"/>
          </a:bodyPr>
          <a:lstStyle/>
          <a:p>
            <a:r>
              <a:rPr lang="en-US" sz="2400" dirty="0"/>
              <a:t>Calculating the odds ratio (based on hypothetical data)</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OR = ?</a:t>
            </a:r>
          </a:p>
        </p:txBody>
      </p:sp>
      <p:graphicFrame>
        <p:nvGraphicFramePr>
          <p:cNvPr id="4" name="Table 3">
            <a:extLst>
              <a:ext uri="{FF2B5EF4-FFF2-40B4-BE49-F238E27FC236}">
                <a16:creationId xmlns:a16="http://schemas.microsoft.com/office/drawing/2014/main" id="{5518A8E1-A4FC-421D-BE9C-E3A8C4637E39}"/>
              </a:ext>
            </a:extLst>
          </p:cNvPr>
          <p:cNvGraphicFramePr>
            <a:graphicFrameLocks noGrp="1"/>
          </p:cNvGraphicFramePr>
          <p:nvPr>
            <p:extLst>
              <p:ext uri="{D42A27DB-BD31-4B8C-83A1-F6EECF244321}">
                <p14:modId xmlns:p14="http://schemas.microsoft.com/office/powerpoint/2010/main" val="2571228364"/>
              </p:ext>
            </p:extLst>
          </p:nvPr>
        </p:nvGraphicFramePr>
        <p:xfrm>
          <a:off x="2974786" y="2836221"/>
          <a:ext cx="6067613" cy="1935629"/>
        </p:xfrm>
        <a:graphic>
          <a:graphicData uri="http://schemas.openxmlformats.org/drawingml/2006/table">
            <a:tbl>
              <a:tblPr>
                <a:tableStyleId>{5C22544A-7EE6-4342-B048-85BDC9FD1C3A}</a:tableStyleId>
              </a:tblPr>
              <a:tblGrid>
                <a:gridCol w="2969257">
                  <a:extLst>
                    <a:ext uri="{9D8B030D-6E8A-4147-A177-3AD203B41FA5}">
                      <a16:colId xmlns:a16="http://schemas.microsoft.com/office/drawing/2014/main" val="2618662347"/>
                    </a:ext>
                  </a:extLst>
                </a:gridCol>
                <a:gridCol w="1408058">
                  <a:extLst>
                    <a:ext uri="{9D8B030D-6E8A-4147-A177-3AD203B41FA5}">
                      <a16:colId xmlns:a16="http://schemas.microsoft.com/office/drawing/2014/main" val="868080829"/>
                    </a:ext>
                  </a:extLst>
                </a:gridCol>
                <a:gridCol w="1690298">
                  <a:extLst>
                    <a:ext uri="{9D8B030D-6E8A-4147-A177-3AD203B41FA5}">
                      <a16:colId xmlns:a16="http://schemas.microsoft.com/office/drawing/2014/main" val="2157816680"/>
                    </a:ext>
                  </a:extLst>
                </a:gridCol>
              </a:tblGrid>
              <a:tr h="433896">
                <a:tc>
                  <a:txBody>
                    <a:bodyPr/>
                    <a:lstStyle/>
                    <a:p>
                      <a:pPr algn="l" fontAlgn="b"/>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Cases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Controls</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76684888"/>
                  </a:ext>
                </a:extLst>
              </a:tr>
              <a:tr h="519528">
                <a:tc>
                  <a:txBody>
                    <a:bodyPr/>
                    <a:lstStyle/>
                    <a:p>
                      <a:pPr algn="l" fontAlgn="b"/>
                      <a:r>
                        <a:rPr lang="en-US" sz="1800" u="none" strike="noStrike" dirty="0">
                          <a:effectLst/>
                          <a:latin typeface="+mj-lt"/>
                        </a:rPr>
                        <a:t>Non-smokers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123 (15.0%)</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82 (10.0%)</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03351615"/>
                  </a:ext>
                </a:extLst>
              </a:tr>
              <a:tr h="548309">
                <a:tc>
                  <a:txBody>
                    <a:bodyPr/>
                    <a:lstStyle/>
                    <a:p>
                      <a:pPr algn="l" fontAlgn="b"/>
                      <a:r>
                        <a:rPr lang="en-US" sz="1800" u="none" strike="noStrike" dirty="0">
                          <a:effectLst/>
                          <a:latin typeface="+mj-lt"/>
                        </a:rPr>
                        <a:t>Smokers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697 (85.0%)</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738 (90.0%)</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275273126"/>
                  </a:ext>
                </a:extLst>
              </a:tr>
              <a:tr h="433896">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j-lt"/>
                        </a:rPr>
                        <a:t>Total</a:t>
                      </a:r>
                    </a:p>
                  </a:txBody>
                  <a:tcPr marL="9525" marR="9525" marT="9525" marB="0" anchor="b"/>
                </a:tc>
                <a:tc>
                  <a:txBody>
                    <a:bodyPr/>
                    <a:lstStyle/>
                    <a:p>
                      <a:pPr algn="l" fontAlgn="b"/>
                      <a:r>
                        <a:rPr lang="en-US" sz="1800" b="0" i="0" u="none" strike="noStrike" dirty="0">
                          <a:solidFill>
                            <a:srgbClr val="000000"/>
                          </a:solidFill>
                          <a:effectLst/>
                          <a:latin typeface="+mj-lt"/>
                        </a:rPr>
                        <a:t>820 (100%)</a:t>
                      </a:r>
                    </a:p>
                  </a:txBody>
                  <a:tcPr marL="9525" marR="9525" marT="9525" marB="0" anchor="b"/>
                </a:tc>
                <a:tc>
                  <a:txBody>
                    <a:bodyPr/>
                    <a:lstStyle/>
                    <a:p>
                      <a:pPr algn="l" fontAlgn="b"/>
                      <a:r>
                        <a:rPr lang="en-US" sz="1800" b="0" i="0" u="none" strike="noStrike" dirty="0">
                          <a:solidFill>
                            <a:srgbClr val="000000"/>
                          </a:solidFill>
                          <a:effectLst/>
                          <a:latin typeface="+mj-lt"/>
                        </a:rPr>
                        <a:t>820 (100%)</a:t>
                      </a:r>
                    </a:p>
                  </a:txBody>
                  <a:tcPr marL="9525" marR="9525" marT="9525" marB="0" anchor="b"/>
                </a:tc>
                <a:extLst>
                  <a:ext uri="{0D108BD9-81ED-4DB2-BD59-A6C34878D82A}">
                    <a16:rowId xmlns:a16="http://schemas.microsoft.com/office/drawing/2014/main" val="365115161"/>
                  </a:ext>
                </a:extLst>
              </a:tr>
            </a:tbl>
          </a:graphicData>
        </a:graphic>
      </p:graphicFrame>
      <p:sp>
        <p:nvSpPr>
          <p:cNvPr id="5" name="Rectangle 2">
            <a:extLst>
              <a:ext uri="{FF2B5EF4-FFF2-40B4-BE49-F238E27FC236}">
                <a16:creationId xmlns:a16="http://schemas.microsoft.com/office/drawing/2014/main" id="{B93F1FBF-974D-4D2D-ABFB-5C23B21E9F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1DB3985A-0430-4AE3-8362-E6E37E7D0A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343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0AEC-9F26-4714-B160-85789655CB33}"/>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F80C71FB-A057-4627-8C23-DC6DD89D2848}"/>
              </a:ext>
            </a:extLst>
          </p:cNvPr>
          <p:cNvSpPr>
            <a:spLocks noGrp="1"/>
          </p:cNvSpPr>
          <p:nvPr>
            <p:ph idx="1"/>
          </p:nvPr>
        </p:nvSpPr>
        <p:spPr/>
        <p:txBody>
          <a:bodyPr>
            <a:normAutofit lnSpcReduction="10000"/>
          </a:bodyPr>
          <a:lstStyle/>
          <a:p>
            <a:r>
              <a:rPr lang="en-US" sz="2400" dirty="0"/>
              <a:t>Calculating the odds ratio (based on hypothetical data)</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OR = ?</a:t>
            </a:r>
          </a:p>
        </p:txBody>
      </p:sp>
      <p:graphicFrame>
        <p:nvGraphicFramePr>
          <p:cNvPr id="4" name="Table 3">
            <a:extLst>
              <a:ext uri="{FF2B5EF4-FFF2-40B4-BE49-F238E27FC236}">
                <a16:creationId xmlns:a16="http://schemas.microsoft.com/office/drawing/2014/main" id="{5518A8E1-A4FC-421D-BE9C-E3A8C4637E39}"/>
              </a:ext>
            </a:extLst>
          </p:cNvPr>
          <p:cNvGraphicFramePr>
            <a:graphicFrameLocks noGrp="1"/>
          </p:cNvGraphicFramePr>
          <p:nvPr>
            <p:extLst>
              <p:ext uri="{D42A27DB-BD31-4B8C-83A1-F6EECF244321}">
                <p14:modId xmlns:p14="http://schemas.microsoft.com/office/powerpoint/2010/main" val="3212838440"/>
              </p:ext>
            </p:extLst>
          </p:nvPr>
        </p:nvGraphicFramePr>
        <p:xfrm>
          <a:off x="2954689" y="2826173"/>
          <a:ext cx="6067613" cy="1935629"/>
        </p:xfrm>
        <a:graphic>
          <a:graphicData uri="http://schemas.openxmlformats.org/drawingml/2006/table">
            <a:tbl>
              <a:tblPr>
                <a:tableStyleId>{5C22544A-7EE6-4342-B048-85BDC9FD1C3A}</a:tableStyleId>
              </a:tblPr>
              <a:tblGrid>
                <a:gridCol w="2969257">
                  <a:extLst>
                    <a:ext uri="{9D8B030D-6E8A-4147-A177-3AD203B41FA5}">
                      <a16:colId xmlns:a16="http://schemas.microsoft.com/office/drawing/2014/main" val="2618662347"/>
                    </a:ext>
                  </a:extLst>
                </a:gridCol>
                <a:gridCol w="1408058">
                  <a:extLst>
                    <a:ext uri="{9D8B030D-6E8A-4147-A177-3AD203B41FA5}">
                      <a16:colId xmlns:a16="http://schemas.microsoft.com/office/drawing/2014/main" val="868080829"/>
                    </a:ext>
                  </a:extLst>
                </a:gridCol>
                <a:gridCol w="1690298">
                  <a:extLst>
                    <a:ext uri="{9D8B030D-6E8A-4147-A177-3AD203B41FA5}">
                      <a16:colId xmlns:a16="http://schemas.microsoft.com/office/drawing/2014/main" val="2157816680"/>
                    </a:ext>
                  </a:extLst>
                </a:gridCol>
              </a:tblGrid>
              <a:tr h="433896">
                <a:tc>
                  <a:txBody>
                    <a:bodyPr/>
                    <a:lstStyle/>
                    <a:p>
                      <a:pPr algn="l" fontAlgn="b"/>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Cases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Controls</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76684888"/>
                  </a:ext>
                </a:extLst>
              </a:tr>
              <a:tr h="519528">
                <a:tc>
                  <a:txBody>
                    <a:bodyPr/>
                    <a:lstStyle/>
                    <a:p>
                      <a:pPr algn="l" fontAlgn="b"/>
                      <a:r>
                        <a:rPr lang="en-US" sz="1800" u="none" strike="noStrike" dirty="0">
                          <a:effectLst/>
                          <a:latin typeface="+mj-lt"/>
                        </a:rPr>
                        <a:t>Non-smokers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82 (10.0%)</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74 (9.0%)</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03351615"/>
                  </a:ext>
                </a:extLst>
              </a:tr>
              <a:tr h="548309">
                <a:tc>
                  <a:txBody>
                    <a:bodyPr/>
                    <a:lstStyle/>
                    <a:p>
                      <a:pPr algn="l" fontAlgn="b"/>
                      <a:r>
                        <a:rPr lang="en-US" sz="1800" u="none" strike="noStrike" dirty="0">
                          <a:effectLst/>
                          <a:latin typeface="+mj-lt"/>
                        </a:rPr>
                        <a:t>Smokers</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738 (90.0%)</a:t>
                      </a:r>
                      <a:endParaRPr lang="en-US" sz="1800" b="0" i="0" u="none" strike="noStrike" dirty="0">
                        <a:solidFill>
                          <a:srgbClr val="000000"/>
                        </a:solidFill>
                        <a:effectLst/>
                        <a:latin typeface="+mj-lt"/>
                      </a:endParaRPr>
                    </a:p>
                  </a:txBody>
                  <a:tcPr marL="9525" marR="9525" marT="9525" marB="0" anchor="b"/>
                </a:tc>
                <a:tc>
                  <a:txBody>
                    <a:bodyPr/>
                    <a:lstStyle/>
                    <a:p>
                      <a:pPr algn="l" fontAlgn="b"/>
                      <a:r>
                        <a:rPr lang="en-US" sz="1800" u="none" strike="noStrike" dirty="0">
                          <a:effectLst/>
                          <a:latin typeface="+mj-lt"/>
                        </a:rPr>
                        <a:t>746 (91.0%)</a:t>
                      </a:r>
                      <a:endParaRPr lang="en-US" sz="18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275273126"/>
                  </a:ext>
                </a:extLst>
              </a:tr>
              <a:tr h="433896">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j-lt"/>
                        </a:rPr>
                        <a:t>Total</a:t>
                      </a:r>
                    </a:p>
                  </a:txBody>
                  <a:tcPr marL="9525" marR="9525" marT="9525" marB="0" anchor="b"/>
                </a:tc>
                <a:tc>
                  <a:txBody>
                    <a:bodyPr/>
                    <a:lstStyle/>
                    <a:p>
                      <a:pPr algn="l" fontAlgn="b"/>
                      <a:r>
                        <a:rPr lang="en-US" sz="1800" b="0" i="0" u="none" strike="noStrike" dirty="0">
                          <a:solidFill>
                            <a:srgbClr val="000000"/>
                          </a:solidFill>
                          <a:effectLst/>
                          <a:latin typeface="+mj-lt"/>
                        </a:rPr>
                        <a:t>820 (100%)</a:t>
                      </a:r>
                    </a:p>
                  </a:txBody>
                  <a:tcPr marL="9525" marR="9525" marT="9525" marB="0" anchor="b"/>
                </a:tc>
                <a:tc>
                  <a:txBody>
                    <a:bodyPr/>
                    <a:lstStyle/>
                    <a:p>
                      <a:pPr algn="l" fontAlgn="b"/>
                      <a:r>
                        <a:rPr lang="en-US" sz="1800" b="0" i="0" u="none" strike="noStrike" dirty="0">
                          <a:solidFill>
                            <a:srgbClr val="000000"/>
                          </a:solidFill>
                          <a:effectLst/>
                          <a:latin typeface="+mj-lt"/>
                        </a:rPr>
                        <a:t>820 (100%)</a:t>
                      </a:r>
                    </a:p>
                  </a:txBody>
                  <a:tcPr marL="9525" marR="9525" marT="9525" marB="0" anchor="b"/>
                </a:tc>
                <a:extLst>
                  <a:ext uri="{0D108BD9-81ED-4DB2-BD59-A6C34878D82A}">
                    <a16:rowId xmlns:a16="http://schemas.microsoft.com/office/drawing/2014/main" val="365115161"/>
                  </a:ext>
                </a:extLst>
              </a:tr>
            </a:tbl>
          </a:graphicData>
        </a:graphic>
      </p:graphicFrame>
      <p:sp>
        <p:nvSpPr>
          <p:cNvPr id="5" name="Rectangle 2">
            <a:extLst>
              <a:ext uri="{FF2B5EF4-FFF2-40B4-BE49-F238E27FC236}">
                <a16:creationId xmlns:a16="http://schemas.microsoft.com/office/drawing/2014/main" id="{B93F1FBF-974D-4D2D-ABFB-5C23B21E9F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1DB3985A-0430-4AE3-8362-E6E37E7D0A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8361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E778-561F-4DF2-96A1-C4EE4739AC1E}"/>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5134299F-E2CB-4611-BF49-9F19FB584879}"/>
              </a:ext>
            </a:extLst>
          </p:cNvPr>
          <p:cNvSpPr>
            <a:spLocks noGrp="1"/>
          </p:cNvSpPr>
          <p:nvPr>
            <p:ph idx="1"/>
          </p:nvPr>
        </p:nvSpPr>
        <p:spPr/>
        <p:txBody>
          <a:bodyPr>
            <a:normAutofit/>
          </a:bodyPr>
          <a:lstStyle/>
          <a:p>
            <a:pPr lvl="1"/>
            <a:r>
              <a:rPr lang="en-US" sz="2000" dirty="0"/>
              <a:t>Interpretation of odds ratio</a:t>
            </a:r>
          </a:p>
          <a:p>
            <a:pPr lvl="1"/>
            <a:endParaRPr lang="en-US" sz="2000" dirty="0"/>
          </a:p>
        </p:txBody>
      </p:sp>
      <p:graphicFrame>
        <p:nvGraphicFramePr>
          <p:cNvPr id="4" name="Table 3">
            <a:extLst>
              <a:ext uri="{FF2B5EF4-FFF2-40B4-BE49-F238E27FC236}">
                <a16:creationId xmlns:a16="http://schemas.microsoft.com/office/drawing/2014/main" id="{F9745635-FD0D-4975-A32A-6CDF45BD1AA3}"/>
              </a:ext>
            </a:extLst>
          </p:cNvPr>
          <p:cNvGraphicFramePr>
            <a:graphicFrameLocks noGrp="1"/>
          </p:cNvGraphicFramePr>
          <p:nvPr>
            <p:extLst>
              <p:ext uri="{D42A27DB-BD31-4B8C-83A1-F6EECF244321}">
                <p14:modId xmlns:p14="http://schemas.microsoft.com/office/powerpoint/2010/main" val="2710782373"/>
              </p:ext>
            </p:extLst>
          </p:nvPr>
        </p:nvGraphicFramePr>
        <p:xfrm>
          <a:off x="2879410" y="2748804"/>
          <a:ext cx="8335003" cy="2225128"/>
        </p:xfrm>
        <a:graphic>
          <a:graphicData uri="http://schemas.openxmlformats.org/drawingml/2006/table">
            <a:tbl>
              <a:tblPr>
                <a:tableStyleId>{5C22544A-7EE6-4342-B048-85BDC9FD1C3A}</a:tableStyleId>
              </a:tblPr>
              <a:tblGrid>
                <a:gridCol w="1081112">
                  <a:extLst>
                    <a:ext uri="{9D8B030D-6E8A-4147-A177-3AD203B41FA5}">
                      <a16:colId xmlns:a16="http://schemas.microsoft.com/office/drawing/2014/main" val="3312471314"/>
                    </a:ext>
                  </a:extLst>
                </a:gridCol>
                <a:gridCol w="7253891">
                  <a:extLst>
                    <a:ext uri="{9D8B030D-6E8A-4147-A177-3AD203B41FA5}">
                      <a16:colId xmlns:a16="http://schemas.microsoft.com/office/drawing/2014/main" val="1212217882"/>
                    </a:ext>
                  </a:extLst>
                </a:gridCol>
              </a:tblGrid>
              <a:tr h="735497">
                <a:tc>
                  <a:txBody>
                    <a:bodyPr/>
                    <a:lstStyle/>
                    <a:p>
                      <a:pPr marL="0" indent="0" algn="l" fontAlgn="b">
                        <a:buFont typeface="Wingdings" panose="05000000000000000000" pitchFamily="2" charset="2"/>
                        <a:buNone/>
                      </a:pPr>
                      <a:r>
                        <a:rPr lang="en-US" sz="1800" b="0" i="0" u="none" strike="noStrike" dirty="0">
                          <a:solidFill>
                            <a:srgbClr val="000000"/>
                          </a:solidFill>
                          <a:effectLst/>
                          <a:latin typeface="+mj-lt"/>
                        </a:rPr>
                        <a:t>&gt; 1</a:t>
                      </a:r>
                    </a:p>
                  </a:txBody>
                  <a:tcPr marL="9525" marR="9525" marT="9525" marB="0" anchor="b"/>
                </a:tc>
                <a:tc>
                  <a:txBody>
                    <a:bodyPr/>
                    <a:lstStyle/>
                    <a:p>
                      <a:pPr algn="l" fontAlgn="b"/>
                      <a:r>
                        <a:rPr lang="en-US" sz="1800" b="0" i="0" u="none" strike="noStrike" dirty="0">
                          <a:solidFill>
                            <a:srgbClr val="000000"/>
                          </a:solidFill>
                          <a:effectLst/>
                          <a:latin typeface="+mj-lt"/>
                        </a:rPr>
                        <a:t>Exposure increases the odds of developing the disease</a:t>
                      </a:r>
                    </a:p>
                  </a:txBody>
                  <a:tcPr marL="9525" marR="9525" marT="9525" marB="0" anchor="b"/>
                </a:tc>
                <a:extLst>
                  <a:ext uri="{0D108BD9-81ED-4DB2-BD59-A6C34878D82A}">
                    <a16:rowId xmlns:a16="http://schemas.microsoft.com/office/drawing/2014/main" val="2557656175"/>
                  </a:ext>
                </a:extLst>
              </a:tr>
              <a:tr h="735497">
                <a:tc>
                  <a:txBody>
                    <a:bodyPr/>
                    <a:lstStyle/>
                    <a:p>
                      <a:pPr algn="l" fontAlgn="b"/>
                      <a:r>
                        <a:rPr lang="en-US" sz="1800" b="0" i="0" u="none" strike="noStrike" dirty="0">
                          <a:solidFill>
                            <a:srgbClr val="000000"/>
                          </a:solidFill>
                          <a:effectLst/>
                          <a:latin typeface="+mj-lt"/>
                        </a:rPr>
                        <a:t>= 1</a:t>
                      </a:r>
                    </a:p>
                  </a:txBody>
                  <a:tcPr marL="9525" marR="9525" marT="9525" marB="0" anchor="b"/>
                </a:tc>
                <a:tc>
                  <a:txBody>
                    <a:bodyPr/>
                    <a:lstStyle/>
                    <a:p>
                      <a:pPr algn="l" fontAlgn="b"/>
                      <a:r>
                        <a:rPr lang="en-US" sz="1800" b="0" i="0" u="none" strike="noStrike" dirty="0">
                          <a:solidFill>
                            <a:srgbClr val="000000"/>
                          </a:solidFill>
                          <a:effectLst/>
                          <a:latin typeface="+mj-lt"/>
                        </a:rPr>
                        <a:t>Exposure does not change the odds of developing the disease</a:t>
                      </a:r>
                    </a:p>
                  </a:txBody>
                  <a:tcPr marL="9525" marR="9525" marT="9525" marB="0" anchor="b"/>
                </a:tc>
                <a:extLst>
                  <a:ext uri="{0D108BD9-81ED-4DB2-BD59-A6C34878D82A}">
                    <a16:rowId xmlns:a16="http://schemas.microsoft.com/office/drawing/2014/main" val="1239965216"/>
                  </a:ext>
                </a:extLst>
              </a:tr>
              <a:tr h="754134">
                <a:tc>
                  <a:txBody>
                    <a:bodyPr/>
                    <a:lstStyle/>
                    <a:p>
                      <a:pPr algn="l" fontAlgn="b"/>
                      <a:r>
                        <a:rPr lang="en-US" sz="1800" b="0" i="0" u="none" strike="noStrike" dirty="0">
                          <a:solidFill>
                            <a:srgbClr val="000000"/>
                          </a:solidFill>
                          <a:effectLst/>
                          <a:latin typeface="+mj-lt"/>
                        </a:rPr>
                        <a:t>&lt; 1</a:t>
                      </a:r>
                    </a:p>
                  </a:txBody>
                  <a:tcPr marL="9525" marR="9525" marT="9525" marB="0" anchor="b"/>
                </a:tc>
                <a:tc>
                  <a:txBody>
                    <a:bodyPr/>
                    <a:lstStyle/>
                    <a:p>
                      <a:pPr algn="l" fontAlgn="b"/>
                      <a:r>
                        <a:rPr lang="en-US" sz="1800" b="0" i="0" u="none" strike="noStrike" dirty="0">
                          <a:solidFill>
                            <a:srgbClr val="000000"/>
                          </a:solidFill>
                          <a:effectLst/>
                          <a:latin typeface="+mj-lt"/>
                        </a:rPr>
                        <a:t>Exposure reduces the odds of developing the disease</a:t>
                      </a:r>
                    </a:p>
                  </a:txBody>
                  <a:tcPr marL="9525" marR="9525" marT="9525" marB="0" anchor="b"/>
                </a:tc>
                <a:extLst>
                  <a:ext uri="{0D108BD9-81ED-4DB2-BD59-A6C34878D82A}">
                    <a16:rowId xmlns:a16="http://schemas.microsoft.com/office/drawing/2014/main" val="81283423"/>
                  </a:ext>
                </a:extLst>
              </a:tr>
            </a:tbl>
          </a:graphicData>
        </a:graphic>
      </p:graphicFrame>
    </p:spTree>
    <p:extLst>
      <p:ext uri="{BB962C8B-B14F-4D97-AF65-F5344CB8AC3E}">
        <p14:creationId xmlns:p14="http://schemas.microsoft.com/office/powerpoint/2010/main" val="216984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7D19-A40C-4BDE-8642-285CFC4C9F99}"/>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F4021FF7-048B-443E-82B1-EC4AD5080834}"/>
              </a:ext>
            </a:extLst>
          </p:cNvPr>
          <p:cNvSpPr>
            <a:spLocks noGrp="1"/>
          </p:cNvSpPr>
          <p:nvPr>
            <p:ph idx="1"/>
          </p:nvPr>
        </p:nvSpPr>
        <p:spPr>
          <a:xfrm>
            <a:off x="2589212" y="2133599"/>
            <a:ext cx="8915400" cy="4307393"/>
          </a:xfrm>
        </p:spPr>
        <p:txBody>
          <a:bodyPr>
            <a:normAutofit/>
          </a:bodyPr>
          <a:lstStyle/>
          <a:p>
            <a:r>
              <a:rPr lang="en-US" sz="2400" dirty="0"/>
              <a:t>How confidence are we about the odds ratio estimate?</a:t>
            </a:r>
          </a:p>
          <a:p>
            <a:pPr lvl="1"/>
            <a:r>
              <a:rPr lang="en-US" sz="2000" dirty="0"/>
              <a:t>Calculating the confidence interval (CI)</a:t>
            </a:r>
          </a:p>
          <a:p>
            <a:pPr lvl="2"/>
            <a:r>
              <a:rPr lang="en-US" sz="1800" dirty="0"/>
              <a:t>A range of values which we are fairly confident will contain the “true” odds ratio in the population</a:t>
            </a:r>
          </a:p>
          <a:p>
            <a:pPr lvl="2"/>
            <a:r>
              <a:rPr lang="en-US" sz="1800" dirty="0"/>
              <a:t>95% CI is usually specified.</a:t>
            </a:r>
          </a:p>
          <a:p>
            <a:pPr lvl="2"/>
            <a:r>
              <a:rPr lang="en-US" sz="1800" dirty="0"/>
              <a:t>We are 95% confident that the 95% confidence interval will contain the “true” odds ratio.</a:t>
            </a:r>
          </a:p>
          <a:p>
            <a:pPr lvl="2"/>
            <a:r>
              <a:rPr lang="en-US" sz="1800" dirty="0"/>
              <a:t>Imagining the study is repeated over and over again.</a:t>
            </a:r>
          </a:p>
          <a:p>
            <a:pPr lvl="3"/>
            <a:r>
              <a:rPr lang="en-US" sz="1800" dirty="0"/>
              <a:t>Coin tossing experiment</a:t>
            </a:r>
          </a:p>
        </p:txBody>
      </p:sp>
    </p:spTree>
    <p:extLst>
      <p:ext uri="{BB962C8B-B14F-4D97-AF65-F5344CB8AC3E}">
        <p14:creationId xmlns:p14="http://schemas.microsoft.com/office/powerpoint/2010/main" val="1726455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96AC-15FC-4C68-A363-AA0E9B73F2CC}"/>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FB3C1866-76FC-4312-AA15-D5CD79D40DEA}"/>
              </a:ext>
            </a:extLst>
          </p:cNvPr>
          <p:cNvSpPr>
            <a:spLocks noGrp="1"/>
          </p:cNvSpPr>
          <p:nvPr>
            <p:ph idx="1"/>
          </p:nvPr>
        </p:nvSpPr>
        <p:spPr/>
        <p:txBody>
          <a:bodyPr>
            <a:normAutofit/>
          </a:bodyPr>
          <a:lstStyle/>
          <a:p>
            <a:r>
              <a:rPr lang="en-US" sz="2400" dirty="0"/>
              <a:t>How do we decide if a coin is a fair coin? (i.e. probability of getting a head is 0.5; 50% chance)</a:t>
            </a:r>
          </a:p>
          <a:p>
            <a:pPr lvl="1"/>
            <a:r>
              <a:rPr lang="en-US" sz="2000" dirty="0"/>
              <a:t>Toss the coin 100 times</a:t>
            </a:r>
          </a:p>
          <a:p>
            <a:pPr lvl="1"/>
            <a:r>
              <a:rPr lang="en-US" sz="2000" dirty="0"/>
              <a:t>Count the number of heads</a:t>
            </a:r>
          </a:p>
          <a:p>
            <a:pPr lvl="2"/>
            <a:r>
              <a:rPr lang="en-US" sz="1800" dirty="0"/>
              <a:t>E.g. If we got 54 heads out of 100, we would estimate that the probability of getting a head is 0.54, with a 95% confidence interval of (0.44 – 0.64)</a:t>
            </a:r>
          </a:p>
          <a:p>
            <a:pPr lvl="2"/>
            <a:r>
              <a:rPr lang="en-US" sz="1800" dirty="0"/>
              <a:t>Repeat this experiment many times (e.g. 1000 times).</a:t>
            </a:r>
          </a:p>
          <a:p>
            <a:pPr lvl="2"/>
            <a:endParaRPr lang="en-US" sz="1800" dirty="0"/>
          </a:p>
          <a:p>
            <a:endParaRPr lang="en-US" sz="2400" dirty="0"/>
          </a:p>
        </p:txBody>
      </p:sp>
    </p:spTree>
    <p:extLst>
      <p:ext uri="{BB962C8B-B14F-4D97-AF65-F5344CB8AC3E}">
        <p14:creationId xmlns:p14="http://schemas.microsoft.com/office/powerpoint/2010/main" val="124401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8D04-35B3-42C2-93CA-84981CBA8A15}"/>
              </a:ext>
            </a:extLst>
          </p:cNvPr>
          <p:cNvSpPr>
            <a:spLocks noGrp="1"/>
          </p:cNvSpPr>
          <p:nvPr>
            <p:ph type="title"/>
          </p:nvPr>
        </p:nvSpPr>
        <p:spPr/>
        <p:txBody>
          <a:bodyPr/>
          <a:lstStyle/>
          <a:p>
            <a:r>
              <a:rPr lang="en-US" dirty="0"/>
              <a:t>Public health research and statistics</a:t>
            </a:r>
          </a:p>
        </p:txBody>
      </p:sp>
      <p:sp>
        <p:nvSpPr>
          <p:cNvPr id="3" name="Content Placeholder 2">
            <a:extLst>
              <a:ext uri="{FF2B5EF4-FFF2-40B4-BE49-F238E27FC236}">
                <a16:creationId xmlns:a16="http://schemas.microsoft.com/office/drawing/2014/main" id="{B424B063-49EE-4B78-93B8-E8662CB8243B}"/>
              </a:ext>
            </a:extLst>
          </p:cNvPr>
          <p:cNvSpPr>
            <a:spLocks noGrp="1"/>
          </p:cNvSpPr>
          <p:nvPr>
            <p:ph idx="1"/>
          </p:nvPr>
        </p:nvSpPr>
        <p:spPr/>
        <p:txBody>
          <a:bodyPr>
            <a:normAutofit/>
          </a:bodyPr>
          <a:lstStyle/>
          <a:p>
            <a:r>
              <a:rPr lang="en-US" sz="2400" dirty="0"/>
              <a:t>Aims</a:t>
            </a:r>
          </a:p>
          <a:p>
            <a:pPr lvl="1"/>
            <a:r>
              <a:rPr lang="en-US" sz="2000" dirty="0"/>
              <a:t>Interpret basic statistics commonly reported in public health research</a:t>
            </a:r>
          </a:p>
          <a:p>
            <a:pPr lvl="1"/>
            <a:r>
              <a:rPr lang="en-US" sz="2000" dirty="0"/>
              <a:t>E.g. Odd ratios, risk ratio, 95% confidence intervals, p-value, etc.</a:t>
            </a:r>
          </a:p>
          <a:p>
            <a:pPr lvl="1"/>
            <a:r>
              <a:rPr lang="en-US" sz="2000" dirty="0"/>
              <a:t>Be a critical consumer of public health research</a:t>
            </a:r>
          </a:p>
          <a:p>
            <a:r>
              <a:rPr lang="en-US" sz="2400" dirty="0"/>
              <a:t>This workshop will not teach you data analysis and statistical modelling</a:t>
            </a:r>
          </a:p>
          <a:p>
            <a:pPr lvl="1"/>
            <a:endParaRPr lang="en-US" sz="2000" dirty="0"/>
          </a:p>
          <a:p>
            <a:pPr lvl="1"/>
            <a:endParaRPr lang="en-US" sz="2000" dirty="0"/>
          </a:p>
        </p:txBody>
      </p:sp>
    </p:spTree>
    <p:extLst>
      <p:ext uri="{BB962C8B-B14F-4D97-AF65-F5344CB8AC3E}">
        <p14:creationId xmlns:p14="http://schemas.microsoft.com/office/powerpoint/2010/main" val="278822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A6587-F9D7-4874-BEA5-A40D9997A33A}"/>
              </a:ext>
            </a:extLst>
          </p:cNvPr>
          <p:cNvSpPr>
            <a:spLocks noGrp="1"/>
          </p:cNvSpPr>
          <p:nvPr>
            <p:ph type="title"/>
          </p:nvPr>
        </p:nvSpPr>
        <p:spPr>
          <a:xfrm>
            <a:off x="649224" y="645106"/>
            <a:ext cx="3650279" cy="1259894"/>
          </a:xfrm>
        </p:spPr>
        <p:txBody>
          <a:bodyPr>
            <a:normAutofit/>
          </a:bodyPr>
          <a:lstStyle/>
          <a:p>
            <a:r>
              <a:rPr lang="en-US" dirty="0"/>
              <a:t>Case study 1: Lung cancer</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44EE945-21E5-4100-840D-3815ED09288A}"/>
              </a:ext>
            </a:extLst>
          </p:cNvPr>
          <p:cNvSpPr>
            <a:spLocks noGrp="1"/>
          </p:cNvSpPr>
          <p:nvPr>
            <p:ph idx="1"/>
          </p:nvPr>
        </p:nvSpPr>
        <p:spPr>
          <a:xfrm>
            <a:off x="649224" y="2133600"/>
            <a:ext cx="4545773" cy="3759253"/>
          </a:xfrm>
        </p:spPr>
        <p:txBody>
          <a:bodyPr>
            <a:normAutofit/>
          </a:bodyPr>
          <a:lstStyle/>
          <a:p>
            <a:r>
              <a:rPr lang="en-US" sz="2400" dirty="0"/>
              <a:t>95% of confidence intervals will contain the true estimate.</a:t>
            </a:r>
          </a:p>
          <a:p>
            <a:r>
              <a:rPr lang="en-US" sz="2400" dirty="0"/>
              <a:t>It is possible that a small number (5%) of the 95% confidence intervals do not contain the true estimate.</a:t>
            </a:r>
          </a:p>
        </p:txBody>
      </p:sp>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FA8D0A7D-2C4F-40E2-82A1-DC6D8F0AB391}"/>
              </a:ext>
            </a:extLst>
          </p:cNvPr>
          <p:cNvGraphicFramePr>
            <a:graphicFrameLocks/>
          </p:cNvGraphicFramePr>
          <p:nvPr>
            <p:extLst>
              <p:ext uri="{D42A27DB-BD31-4B8C-83A1-F6EECF244321}">
                <p14:modId xmlns:p14="http://schemas.microsoft.com/office/powerpoint/2010/main" val="1749046602"/>
              </p:ext>
            </p:extLst>
          </p:nvPr>
        </p:nvGraphicFramePr>
        <p:xfrm>
          <a:off x="5466303" y="640080"/>
          <a:ext cx="6380704" cy="5252780"/>
        </p:xfrm>
        <a:graphic>
          <a:graphicData uri="http://schemas.openxmlformats.org/drawingml/2006/table">
            <a:tbl>
              <a:tblPr/>
              <a:tblGrid>
                <a:gridCol w="953860">
                  <a:extLst>
                    <a:ext uri="{9D8B030D-6E8A-4147-A177-3AD203B41FA5}">
                      <a16:colId xmlns:a16="http://schemas.microsoft.com/office/drawing/2014/main" val="3095839694"/>
                    </a:ext>
                  </a:extLst>
                </a:gridCol>
                <a:gridCol w="2553774">
                  <a:extLst>
                    <a:ext uri="{9D8B030D-6E8A-4147-A177-3AD203B41FA5}">
                      <a16:colId xmlns:a16="http://schemas.microsoft.com/office/drawing/2014/main" val="612731016"/>
                    </a:ext>
                  </a:extLst>
                </a:gridCol>
                <a:gridCol w="2873070">
                  <a:extLst>
                    <a:ext uri="{9D8B030D-6E8A-4147-A177-3AD203B41FA5}">
                      <a16:colId xmlns:a16="http://schemas.microsoft.com/office/drawing/2014/main" val="3857408388"/>
                    </a:ext>
                  </a:extLst>
                </a:gridCol>
              </a:tblGrid>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Trial #</a:t>
                      </a:r>
                      <a:endParaRPr lang="en-US" sz="3400" b="0" i="0" u="none" strike="noStrike">
                        <a:effectLst/>
                        <a:latin typeface="Arial" panose="020B0604020202020204" pitchFamily="34" charset="0"/>
                      </a:endParaRPr>
                    </a:p>
                  </a:txBody>
                  <a:tcPr marL="14535" marR="14535" marT="1453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Estimated probability</a:t>
                      </a:r>
                      <a:endParaRPr lang="en-US" sz="3400" b="0" i="0" u="none" strike="noStrike">
                        <a:effectLst/>
                        <a:latin typeface="Arial" panose="020B0604020202020204" pitchFamily="34" charset="0"/>
                      </a:endParaRPr>
                    </a:p>
                  </a:txBody>
                  <a:tcPr marL="14535" marR="14535" marT="1453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95% Confidence interval</a:t>
                      </a:r>
                      <a:endParaRPr lang="en-US" sz="3400" b="0" i="0" u="none" strike="noStrike">
                        <a:effectLst/>
                        <a:latin typeface="Arial" panose="020B0604020202020204" pitchFamily="34" charset="0"/>
                      </a:endParaRPr>
                    </a:p>
                  </a:txBody>
                  <a:tcPr marL="14535" marR="14535" marT="1453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792990"/>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1</a:t>
                      </a:r>
                      <a:endParaRPr lang="en-US" sz="3400" b="0" i="0" u="none" strike="noStrike">
                        <a:effectLst/>
                        <a:latin typeface="Arial" panose="020B0604020202020204" pitchFamily="34" charset="0"/>
                      </a:endParaRPr>
                    </a:p>
                  </a:txBody>
                  <a:tcPr marL="14535" marR="14535" marT="1453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0.53</a:t>
                      </a:r>
                      <a:endParaRPr lang="en-US" sz="3400" b="0" i="0" u="none" strike="noStrike">
                        <a:effectLst/>
                        <a:latin typeface="Arial" panose="020B0604020202020204" pitchFamily="34" charset="0"/>
                      </a:endParaRPr>
                    </a:p>
                  </a:txBody>
                  <a:tcPr marL="14535" marR="14535" marT="1453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(0.43, 0.63)</a:t>
                      </a:r>
                      <a:endParaRPr lang="en-US" sz="3400" b="0" i="0" u="none" strike="noStrike">
                        <a:effectLst/>
                        <a:latin typeface="Arial" panose="020B0604020202020204" pitchFamily="34" charset="0"/>
                      </a:endParaRPr>
                    </a:p>
                  </a:txBody>
                  <a:tcPr marL="14535" marR="14535" marT="1453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22792352"/>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2</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0.50</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(0.40, 0.60)</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2457611846"/>
                  </a:ext>
                </a:extLst>
              </a:tr>
              <a:tr h="404060">
                <a:tc>
                  <a:txBody>
                    <a:bodyPr/>
                    <a:lstStyle/>
                    <a:p>
                      <a:pPr algn="l" fontAlgn="b">
                        <a:spcBef>
                          <a:spcPts val="0"/>
                        </a:spcBef>
                        <a:spcAft>
                          <a:spcPts val="0"/>
                        </a:spcAft>
                      </a:pPr>
                      <a:r>
                        <a:rPr lang="en-US" sz="2100" b="0" i="0" u="none" strike="noStrike">
                          <a:solidFill>
                            <a:srgbClr val="FF0000"/>
                          </a:solidFill>
                          <a:effectLst/>
                          <a:latin typeface="Calibri" panose="020F0502020204030204" pitchFamily="34" charset="0"/>
                        </a:rPr>
                        <a:t>3</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FF0000"/>
                          </a:solidFill>
                          <a:effectLst/>
                          <a:latin typeface="Calibri" panose="020F0502020204030204" pitchFamily="34" charset="0"/>
                        </a:rPr>
                        <a:t>0.37</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FF0000"/>
                          </a:solidFill>
                          <a:effectLst/>
                          <a:latin typeface="Calibri" panose="020F0502020204030204" pitchFamily="34" charset="0"/>
                        </a:rPr>
                        <a:t>(0.28, 0.46)</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3270462845"/>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4</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0.55</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(0.45, 0.65)</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2026874769"/>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5</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0.59</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(0.49, 0.69)</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3910173412"/>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6</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dirty="0">
                          <a:solidFill>
                            <a:srgbClr val="000000"/>
                          </a:solidFill>
                          <a:effectLst/>
                          <a:latin typeface="Calibri" panose="020F0502020204030204" pitchFamily="34" charset="0"/>
                        </a:rPr>
                        <a:t>0.45</a:t>
                      </a:r>
                      <a:endParaRPr lang="en-US" sz="3400" b="0" i="0" u="none" strike="noStrike" dirty="0">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(0.35, 0.55)</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1007525118"/>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7</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0.50</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(0.40, 0.60)</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781483896"/>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8</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0.56</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(0.46, 0.66)</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2463806782"/>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9</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0.52</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(0.42, 0.62)</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3154561836"/>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10</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0.50</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(0.40, 0.60)</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2388227948"/>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11</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0.44</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(0.34, 0.54)</a:t>
                      </a:r>
                      <a:endParaRPr lang="en-US" sz="3400" b="0" i="0" u="none" strike="noStrike">
                        <a:effectLst/>
                        <a:latin typeface="Arial" panose="020B0604020202020204" pitchFamily="34" charset="0"/>
                      </a:endParaRPr>
                    </a:p>
                  </a:txBody>
                  <a:tcPr marL="14535" marR="14535" marT="14535" marB="0" anchor="b">
                    <a:lnL>
                      <a:noFill/>
                    </a:lnL>
                    <a:lnR>
                      <a:noFill/>
                    </a:lnR>
                    <a:lnT>
                      <a:noFill/>
                    </a:lnT>
                    <a:lnB>
                      <a:noFill/>
                    </a:lnB>
                  </a:tcPr>
                </a:tc>
                <a:extLst>
                  <a:ext uri="{0D108BD9-81ED-4DB2-BD59-A6C34878D82A}">
                    <a16:rowId xmlns:a16="http://schemas.microsoft.com/office/drawing/2014/main" val="3534857333"/>
                  </a:ext>
                </a:extLst>
              </a:tr>
              <a:tr h="404060">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12</a:t>
                      </a:r>
                      <a:endParaRPr lang="en-US" sz="3400" b="0" i="0" u="none" strike="noStrike">
                        <a:effectLst/>
                        <a:latin typeface="Arial" panose="020B0604020202020204" pitchFamily="34" charset="0"/>
                      </a:endParaRPr>
                    </a:p>
                  </a:txBody>
                  <a:tcPr marL="14535" marR="14535" marT="1453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a:solidFill>
                            <a:srgbClr val="000000"/>
                          </a:solidFill>
                          <a:effectLst/>
                          <a:latin typeface="Calibri" panose="020F0502020204030204" pitchFamily="34" charset="0"/>
                        </a:rPr>
                        <a:t>0.59</a:t>
                      </a:r>
                      <a:endParaRPr lang="en-US" sz="3400" b="0" i="0" u="none" strike="noStrike">
                        <a:effectLst/>
                        <a:latin typeface="Arial" panose="020B0604020202020204" pitchFamily="34" charset="0"/>
                      </a:endParaRPr>
                    </a:p>
                  </a:txBody>
                  <a:tcPr marL="14535" marR="14535" marT="1453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100" b="0" i="0" u="none" strike="noStrike" dirty="0">
                          <a:solidFill>
                            <a:srgbClr val="000000"/>
                          </a:solidFill>
                          <a:effectLst/>
                          <a:latin typeface="Calibri" panose="020F0502020204030204" pitchFamily="34" charset="0"/>
                        </a:rPr>
                        <a:t>(0.49, 0.69)</a:t>
                      </a:r>
                      <a:endParaRPr lang="en-US" sz="3400" b="0" i="0" u="none" strike="noStrike" dirty="0">
                        <a:effectLst/>
                        <a:latin typeface="Arial" panose="020B0604020202020204" pitchFamily="34" charset="0"/>
                      </a:endParaRPr>
                    </a:p>
                  </a:txBody>
                  <a:tcPr marL="14535" marR="14535" marT="1453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3494210"/>
                  </a:ext>
                </a:extLst>
              </a:tr>
            </a:tbl>
          </a:graphicData>
        </a:graphic>
      </p:graphicFrame>
    </p:spTree>
    <p:extLst>
      <p:ext uri="{BB962C8B-B14F-4D97-AF65-F5344CB8AC3E}">
        <p14:creationId xmlns:p14="http://schemas.microsoft.com/office/powerpoint/2010/main" val="146885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B501-D505-4565-9E8F-679CE069422C}"/>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63D8EE36-8FC6-47BA-8374-4B3C654D9EB8}"/>
              </a:ext>
            </a:extLst>
          </p:cNvPr>
          <p:cNvSpPr>
            <a:spLocks noGrp="1"/>
          </p:cNvSpPr>
          <p:nvPr>
            <p:ph idx="1"/>
          </p:nvPr>
        </p:nvSpPr>
        <p:spPr>
          <a:xfrm>
            <a:off x="2589212" y="1647943"/>
            <a:ext cx="8915400" cy="5024156"/>
          </a:xfrm>
        </p:spPr>
        <p:txBody>
          <a:bodyPr>
            <a:normAutofit lnSpcReduction="10000"/>
          </a:bodyPr>
          <a:lstStyle/>
          <a:p>
            <a:r>
              <a:rPr lang="en-US" sz="2400" dirty="0"/>
              <a:t>What is the 95% confidence interval in Doll and Hill’s data?</a:t>
            </a:r>
          </a:p>
          <a:p>
            <a:pPr lvl="1"/>
            <a:r>
              <a:rPr lang="en-US" sz="2000" dirty="0"/>
              <a:t>The confidence interval of OR can only be calculated in “log scale”.</a:t>
            </a:r>
          </a:p>
          <a:p>
            <a:pPr lvl="1"/>
            <a:r>
              <a:rPr lang="en-US" sz="2000" dirty="0"/>
              <a:t>1. Calculating the log-odds:</a:t>
            </a:r>
          </a:p>
          <a:p>
            <a:pPr lvl="2"/>
            <a:r>
              <a:rPr lang="en-US" sz="1800" dirty="0"/>
              <a:t>log(OR) = log(2.974)=1.090</a:t>
            </a:r>
          </a:p>
          <a:p>
            <a:pPr lvl="1"/>
            <a:r>
              <a:rPr lang="en-US" sz="2000" dirty="0"/>
              <a:t>2. Calculating the standard error (SE; a measure of uncertainty in the estimate) of log-odds:</a:t>
            </a:r>
          </a:p>
          <a:p>
            <a:pPr lvl="2"/>
            <a:r>
              <a:rPr lang="en-US" sz="1800" dirty="0"/>
              <a:t>SE(OR) = </a:t>
            </a:r>
          </a:p>
          <a:p>
            <a:pPr lvl="2"/>
            <a:endParaRPr lang="en-US" sz="1800" dirty="0"/>
          </a:p>
          <a:p>
            <a:pPr marL="914400" lvl="2" indent="0">
              <a:buNone/>
            </a:pPr>
            <a:r>
              <a:rPr lang="en-US" sz="1800" dirty="0"/>
              <a:t>= </a:t>
            </a:r>
          </a:p>
          <a:p>
            <a:pPr marL="914400" lvl="2" indent="0">
              <a:buNone/>
            </a:pPr>
            <a:endParaRPr lang="en-US" sz="1800" dirty="0"/>
          </a:p>
          <a:p>
            <a:pPr marL="914400" lvl="2" indent="0">
              <a:buNone/>
            </a:pPr>
            <a:r>
              <a:rPr lang="en-US" sz="1800" dirty="0"/>
              <a:t>= 0.260</a:t>
            </a:r>
          </a:p>
          <a:p>
            <a:pPr marL="914400" lvl="2" indent="0">
              <a:buNone/>
            </a:pPr>
            <a:endParaRPr lang="en-US" sz="1800" dirty="0"/>
          </a:p>
          <a:p>
            <a:pPr lvl="2"/>
            <a:endParaRPr lang="en-US" sz="1800" dirty="0"/>
          </a:p>
          <a:p>
            <a:pPr lvl="1"/>
            <a:endParaRPr lang="en-US" sz="2000" dirty="0"/>
          </a:p>
          <a:p>
            <a:pPr marL="914400" lvl="2" indent="0">
              <a:buNone/>
            </a:pPr>
            <a:endParaRPr lang="en-US" sz="1800" dirty="0"/>
          </a:p>
        </p:txBody>
      </p:sp>
      <p:sp>
        <p:nvSpPr>
          <p:cNvPr id="7" name="Rectangle 2">
            <a:extLst>
              <a:ext uri="{FF2B5EF4-FFF2-40B4-BE49-F238E27FC236}">
                <a16:creationId xmlns:a16="http://schemas.microsoft.com/office/drawing/2014/main" id="{31F3C762-A90A-4662-8B56-875B7AC1AD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CD3875B4-A38F-4905-A483-47F005469AD0}"/>
              </a:ext>
            </a:extLst>
          </p:cNvPr>
          <p:cNvGraphicFramePr>
            <a:graphicFrameLocks noChangeAspect="1"/>
          </p:cNvGraphicFramePr>
          <p:nvPr>
            <p:extLst>
              <p:ext uri="{D42A27DB-BD31-4B8C-83A1-F6EECF244321}">
                <p14:modId xmlns:p14="http://schemas.microsoft.com/office/powerpoint/2010/main" val="215880931"/>
              </p:ext>
            </p:extLst>
          </p:nvPr>
        </p:nvGraphicFramePr>
        <p:xfrm>
          <a:off x="4753560" y="4554141"/>
          <a:ext cx="2659869" cy="733261"/>
        </p:xfrm>
        <a:graphic>
          <a:graphicData uri="http://schemas.openxmlformats.org/presentationml/2006/ole">
            <mc:AlternateContent xmlns:mc="http://schemas.openxmlformats.org/markup-compatibility/2006">
              <mc:Choice xmlns:v="urn:schemas-microsoft-com:vml" Requires="v">
                <p:oleObj spid="_x0000_s9825" name="Equation" r:id="rId3" imgW="1765300" imgH="482600" progId="Equation.DSMT4">
                  <p:embed/>
                </p:oleObj>
              </mc:Choice>
              <mc:Fallback>
                <p:oleObj name="Equation" r:id="rId3" imgW="1765300" imgH="482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3560" y="4554141"/>
                        <a:ext cx="2659869" cy="733261"/>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3A1C6014-5D85-44DF-A8B1-49F15E4FA6B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32E897BE-51AC-4D6A-9BBB-9B6D85837E91}"/>
              </a:ext>
            </a:extLst>
          </p:cNvPr>
          <p:cNvGraphicFramePr>
            <a:graphicFrameLocks noChangeAspect="1"/>
          </p:cNvGraphicFramePr>
          <p:nvPr>
            <p:extLst>
              <p:ext uri="{D42A27DB-BD31-4B8C-83A1-F6EECF244321}">
                <p14:modId xmlns:p14="http://schemas.microsoft.com/office/powerpoint/2010/main" val="1819167572"/>
              </p:ext>
            </p:extLst>
          </p:nvPr>
        </p:nvGraphicFramePr>
        <p:xfrm>
          <a:off x="3796436" y="5287403"/>
          <a:ext cx="2051327" cy="651435"/>
        </p:xfrm>
        <a:graphic>
          <a:graphicData uri="http://schemas.openxmlformats.org/presentationml/2006/ole">
            <mc:AlternateContent xmlns:mc="http://schemas.openxmlformats.org/markup-compatibility/2006">
              <mc:Choice xmlns:v="urn:schemas-microsoft-com:vml" Requires="v">
                <p:oleObj spid="_x0000_s9826" name="Equation" r:id="rId5" imgW="1409088" imgH="444307" progId="Equation.DSMT4">
                  <p:embed/>
                </p:oleObj>
              </mc:Choice>
              <mc:Fallback>
                <p:oleObj name="Equation" r:id="rId5" imgW="1409088" imgH="444307"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6436" y="5287403"/>
                        <a:ext cx="2051327" cy="651435"/>
                      </a:xfrm>
                      <a:prstGeom prst="rect">
                        <a:avLst/>
                      </a:prstGeom>
                      <a:noFill/>
                    </p:spPr>
                  </p:pic>
                </p:oleObj>
              </mc:Fallback>
            </mc:AlternateContent>
          </a:graphicData>
        </a:graphic>
      </p:graphicFrame>
      <p:graphicFrame>
        <p:nvGraphicFramePr>
          <p:cNvPr id="11" name="Table 10">
            <a:extLst>
              <a:ext uri="{FF2B5EF4-FFF2-40B4-BE49-F238E27FC236}">
                <a16:creationId xmlns:a16="http://schemas.microsoft.com/office/drawing/2014/main" id="{69B85C98-009B-486A-B582-9D808BE09B2F}"/>
              </a:ext>
            </a:extLst>
          </p:cNvPr>
          <p:cNvGraphicFramePr>
            <a:graphicFrameLocks noGrp="1"/>
          </p:cNvGraphicFramePr>
          <p:nvPr>
            <p:extLst>
              <p:ext uri="{D42A27DB-BD31-4B8C-83A1-F6EECF244321}">
                <p14:modId xmlns:p14="http://schemas.microsoft.com/office/powerpoint/2010/main" val="3715933974"/>
              </p:ext>
            </p:extLst>
          </p:nvPr>
        </p:nvGraphicFramePr>
        <p:xfrm>
          <a:off x="7371378" y="4852148"/>
          <a:ext cx="4462819" cy="1557940"/>
        </p:xfrm>
        <a:graphic>
          <a:graphicData uri="http://schemas.openxmlformats.org/drawingml/2006/table">
            <a:tbl>
              <a:tblPr>
                <a:tableStyleId>{5C22544A-7EE6-4342-B048-85BDC9FD1C3A}</a:tableStyleId>
              </a:tblPr>
              <a:tblGrid>
                <a:gridCol w="2183932">
                  <a:extLst>
                    <a:ext uri="{9D8B030D-6E8A-4147-A177-3AD203B41FA5}">
                      <a16:colId xmlns:a16="http://schemas.microsoft.com/office/drawing/2014/main" val="3810445497"/>
                    </a:ext>
                  </a:extLst>
                </a:gridCol>
                <a:gridCol w="1035648">
                  <a:extLst>
                    <a:ext uri="{9D8B030D-6E8A-4147-A177-3AD203B41FA5}">
                      <a16:colId xmlns:a16="http://schemas.microsoft.com/office/drawing/2014/main" val="3904458940"/>
                    </a:ext>
                  </a:extLst>
                </a:gridCol>
                <a:gridCol w="1243239">
                  <a:extLst>
                    <a:ext uri="{9D8B030D-6E8A-4147-A177-3AD203B41FA5}">
                      <a16:colId xmlns:a16="http://schemas.microsoft.com/office/drawing/2014/main" val="1247357116"/>
                    </a:ext>
                  </a:extLst>
                </a:gridCol>
              </a:tblGrid>
              <a:tr h="451059">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Cases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Controls</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6006760"/>
                  </a:ext>
                </a:extLst>
              </a:tr>
              <a:tr h="538523">
                <a:tc>
                  <a:txBody>
                    <a:bodyPr/>
                    <a:lstStyle/>
                    <a:p>
                      <a:pPr algn="l" fontAlgn="b"/>
                      <a:r>
                        <a:rPr lang="en-US" sz="1800" u="none" strike="noStrike" dirty="0">
                          <a:effectLst/>
                        </a:rPr>
                        <a:t>Non-smokers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D</a:t>
                      </a:r>
                      <a:r>
                        <a:rPr lang="en-US" sz="1800" u="none" strike="noStrike" baseline="-25000" dirty="0">
                          <a:effectLst/>
                        </a:rPr>
                        <a:t>NE </a:t>
                      </a:r>
                      <a:r>
                        <a:rPr lang="en-US" sz="1800" u="none" strike="noStrike" baseline="0" dirty="0">
                          <a:effectLst/>
                        </a:rPr>
                        <a:t>(21)</a:t>
                      </a:r>
                      <a:endParaRPr lang="en-US" sz="1800" b="0" i="0" u="none" strike="noStrike" baseline="-25000"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ND</a:t>
                      </a:r>
                      <a:r>
                        <a:rPr lang="en-US" sz="1800" u="none" strike="noStrike" baseline="-25000" dirty="0">
                          <a:effectLst/>
                        </a:rPr>
                        <a:t>NE </a:t>
                      </a:r>
                      <a:r>
                        <a:rPr lang="en-US" sz="1800" u="none" strike="noStrike" baseline="0" dirty="0">
                          <a:effectLst/>
                        </a:rPr>
                        <a:t>(59)</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8454038"/>
                  </a:ext>
                </a:extLst>
              </a:tr>
              <a:tr h="568358">
                <a:tc>
                  <a:txBody>
                    <a:bodyPr/>
                    <a:lstStyle/>
                    <a:p>
                      <a:pPr algn="l" fontAlgn="b"/>
                      <a:r>
                        <a:rPr lang="en-US" sz="1800" u="none" strike="noStrike" dirty="0">
                          <a:effectLst/>
                        </a:rPr>
                        <a:t>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D</a:t>
                      </a:r>
                      <a:r>
                        <a:rPr lang="en-US" sz="1800" u="none" strike="noStrike" baseline="-25000" dirty="0">
                          <a:effectLst/>
                        </a:rPr>
                        <a:t>E </a:t>
                      </a:r>
                      <a:r>
                        <a:rPr lang="en-US" sz="1800" u="none" strike="noStrike" baseline="0" dirty="0">
                          <a:effectLst/>
                        </a:rPr>
                        <a:t>(688)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ND</a:t>
                      </a:r>
                      <a:r>
                        <a:rPr lang="en-US" sz="1800" u="none" strike="noStrike" baseline="-25000" dirty="0">
                          <a:effectLst/>
                        </a:rPr>
                        <a:t>E</a:t>
                      </a:r>
                      <a:r>
                        <a:rPr lang="en-US" sz="1800" u="none" strike="noStrike" baseline="0" dirty="0">
                          <a:effectLst/>
                        </a:rPr>
                        <a:t> (650)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0142638"/>
                  </a:ext>
                </a:extLst>
              </a:tr>
            </a:tbl>
          </a:graphicData>
        </a:graphic>
      </p:graphicFrame>
    </p:spTree>
    <p:extLst>
      <p:ext uri="{BB962C8B-B14F-4D97-AF65-F5344CB8AC3E}">
        <p14:creationId xmlns:p14="http://schemas.microsoft.com/office/powerpoint/2010/main" val="3877226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B501-D505-4565-9E8F-679CE069422C}"/>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63D8EE36-8FC6-47BA-8374-4B3C654D9EB8}"/>
              </a:ext>
            </a:extLst>
          </p:cNvPr>
          <p:cNvSpPr>
            <a:spLocks noGrp="1"/>
          </p:cNvSpPr>
          <p:nvPr>
            <p:ph idx="1"/>
          </p:nvPr>
        </p:nvSpPr>
        <p:spPr>
          <a:xfrm>
            <a:off x="2589211" y="1346480"/>
            <a:ext cx="9311637" cy="5245237"/>
          </a:xfrm>
        </p:spPr>
        <p:txBody>
          <a:bodyPr>
            <a:normAutofit/>
          </a:bodyPr>
          <a:lstStyle/>
          <a:p>
            <a:r>
              <a:rPr lang="en-US" sz="2400" dirty="0"/>
              <a:t>What is the 95% confidence interval in Doll and Hill’s data?</a:t>
            </a:r>
          </a:p>
          <a:p>
            <a:pPr lvl="1"/>
            <a:r>
              <a:rPr lang="en-US" sz="2000" dirty="0"/>
              <a:t>3. Calculating the upper and lower bound of the confidence interval in log scale</a:t>
            </a:r>
          </a:p>
          <a:p>
            <a:pPr lvl="2"/>
            <a:r>
              <a:rPr lang="en-US" sz="1800" dirty="0"/>
              <a:t>Upper bound: log(OR) + 1.96SE = 1.090 + 1.96*0.260</a:t>
            </a:r>
          </a:p>
          <a:p>
            <a:pPr lvl="2"/>
            <a:r>
              <a:rPr lang="en-US" sz="1800" dirty="0"/>
              <a:t>Lower bound: log(OR) – 1.96SE = 1.090 – 1.96*0.260</a:t>
            </a:r>
          </a:p>
          <a:p>
            <a:pPr lvl="2"/>
            <a:r>
              <a:rPr lang="en-US" sz="1800" dirty="0"/>
              <a:t>95% CI in log scale: (0.580, 1.600)</a:t>
            </a:r>
          </a:p>
          <a:p>
            <a:pPr lvl="1"/>
            <a:r>
              <a:rPr lang="en-US" sz="2000" dirty="0"/>
              <a:t>4. Converting the CI into odds ratio</a:t>
            </a:r>
          </a:p>
          <a:p>
            <a:pPr lvl="2"/>
            <a:r>
              <a:rPr lang="en-US" sz="1800" dirty="0"/>
              <a:t>Exponentiating 0.580 and 1.600</a:t>
            </a:r>
          </a:p>
          <a:p>
            <a:pPr lvl="2"/>
            <a:r>
              <a:rPr lang="en-US" sz="1800" dirty="0"/>
              <a:t>Lower bound: Exp(0.580) = 1.79</a:t>
            </a:r>
          </a:p>
          <a:p>
            <a:pPr lvl="2"/>
            <a:r>
              <a:rPr lang="en-US" sz="1800" dirty="0"/>
              <a:t>Upper bound: Exp(1.60) = 4.95</a:t>
            </a:r>
          </a:p>
          <a:p>
            <a:pPr lvl="2"/>
            <a:r>
              <a:rPr lang="en-US" sz="1800" dirty="0"/>
              <a:t>95% CI: (1.79, 4.95)</a:t>
            </a:r>
          </a:p>
          <a:p>
            <a:pPr lvl="1"/>
            <a:r>
              <a:rPr lang="en-US" sz="2000" dirty="0"/>
              <a:t>We are 95% confident that the true odds ratio in the population in between (1.79 and 4.95)</a:t>
            </a:r>
          </a:p>
          <a:p>
            <a:pPr marL="914400" lvl="2" indent="0">
              <a:buNone/>
            </a:pPr>
            <a:endParaRPr lang="en-US" sz="1800" dirty="0"/>
          </a:p>
          <a:p>
            <a:pPr lvl="2"/>
            <a:endParaRPr lang="en-US" sz="1800" dirty="0"/>
          </a:p>
          <a:p>
            <a:pPr lvl="2"/>
            <a:endParaRPr lang="en-US" sz="1800" dirty="0"/>
          </a:p>
          <a:p>
            <a:pPr lvl="2"/>
            <a:endParaRPr lang="en-US" sz="1800" dirty="0"/>
          </a:p>
          <a:p>
            <a:pPr lvl="1"/>
            <a:endParaRPr lang="en-US" sz="2000" dirty="0"/>
          </a:p>
          <a:p>
            <a:pPr marL="914400" lvl="2" indent="0">
              <a:buNone/>
            </a:pPr>
            <a:endParaRPr lang="en-US" sz="1800" dirty="0"/>
          </a:p>
        </p:txBody>
      </p:sp>
      <p:sp>
        <p:nvSpPr>
          <p:cNvPr id="7" name="Rectangle 2">
            <a:extLst>
              <a:ext uri="{FF2B5EF4-FFF2-40B4-BE49-F238E27FC236}">
                <a16:creationId xmlns:a16="http://schemas.microsoft.com/office/drawing/2014/main" id="{31F3C762-A90A-4662-8B56-875B7AC1AD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4">
            <a:extLst>
              <a:ext uri="{FF2B5EF4-FFF2-40B4-BE49-F238E27FC236}">
                <a16:creationId xmlns:a16="http://schemas.microsoft.com/office/drawing/2014/main" id="{3A1C6014-5D85-44DF-A8B1-49F15E4FA6B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7180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17AA-C33D-4FE2-8EFE-9FBD4FDAC304}"/>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DF699B27-50C5-41ED-8E62-7EBD91A33E1C}"/>
              </a:ext>
            </a:extLst>
          </p:cNvPr>
          <p:cNvSpPr>
            <a:spLocks noGrp="1"/>
          </p:cNvSpPr>
          <p:nvPr>
            <p:ph idx="1"/>
          </p:nvPr>
        </p:nvSpPr>
        <p:spPr/>
        <p:txBody>
          <a:bodyPr>
            <a:normAutofit/>
          </a:bodyPr>
          <a:lstStyle/>
          <a:p>
            <a:r>
              <a:rPr lang="en-US" sz="2400" dirty="0"/>
              <a:t>Limitations in this study</a:t>
            </a:r>
          </a:p>
          <a:p>
            <a:pPr lvl="1"/>
            <a:r>
              <a:rPr lang="en-US" sz="2000" dirty="0"/>
              <a:t>Causality can never be inferred from cross-sectional study.</a:t>
            </a:r>
          </a:p>
          <a:p>
            <a:pPr lvl="1"/>
            <a:r>
              <a:rPr lang="en-US" sz="2000" dirty="0"/>
              <a:t>Control group may not be sufficiently compatible with cases (the comparison is not “fair”)</a:t>
            </a:r>
          </a:p>
          <a:p>
            <a:pPr lvl="2"/>
            <a:r>
              <a:rPr lang="en-US" sz="1800" dirty="0"/>
              <a:t>E.g. cancer patients were from a wider catchment area; controls were mostly city dwellers.</a:t>
            </a:r>
          </a:p>
        </p:txBody>
      </p:sp>
    </p:spTree>
    <p:extLst>
      <p:ext uri="{BB962C8B-B14F-4D97-AF65-F5344CB8AC3E}">
        <p14:creationId xmlns:p14="http://schemas.microsoft.com/office/powerpoint/2010/main" val="3406586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0A25-A916-4997-9145-7E16A2EECCED}"/>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4F1C0330-737A-4328-AAA8-BE14444D8514}"/>
              </a:ext>
            </a:extLst>
          </p:cNvPr>
          <p:cNvSpPr>
            <a:spLocks noGrp="1"/>
          </p:cNvSpPr>
          <p:nvPr>
            <p:ph idx="1"/>
          </p:nvPr>
        </p:nvSpPr>
        <p:spPr/>
        <p:txBody>
          <a:bodyPr>
            <a:normAutofit/>
          </a:bodyPr>
          <a:lstStyle/>
          <a:p>
            <a:r>
              <a:rPr lang="en-US" sz="2400" dirty="0"/>
              <a:t>Key points</a:t>
            </a:r>
          </a:p>
        </p:txBody>
      </p:sp>
    </p:spTree>
    <p:extLst>
      <p:ext uri="{BB962C8B-B14F-4D97-AF65-F5344CB8AC3E}">
        <p14:creationId xmlns:p14="http://schemas.microsoft.com/office/powerpoint/2010/main" val="1101095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840F-0DDE-49F3-A19F-DEE9272E782C}"/>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2C3D95AD-E88E-4EF9-BB59-7133117BD228}"/>
              </a:ext>
            </a:extLst>
          </p:cNvPr>
          <p:cNvSpPr>
            <a:spLocks noGrp="1"/>
          </p:cNvSpPr>
          <p:nvPr>
            <p:ph idx="1"/>
          </p:nvPr>
        </p:nvSpPr>
        <p:spPr/>
        <p:txBody>
          <a:bodyPr>
            <a:normAutofit/>
          </a:bodyPr>
          <a:lstStyle/>
          <a:p>
            <a:r>
              <a:rPr lang="en-US" sz="2400" dirty="0"/>
              <a:t>Cohort study</a:t>
            </a:r>
          </a:p>
          <a:p>
            <a:pPr lvl="1"/>
            <a:r>
              <a:rPr lang="en-US" sz="2000" dirty="0"/>
              <a:t>Doll and Hill recruited a cohort of male doctors in the UK in 1951</a:t>
            </a:r>
          </a:p>
          <a:p>
            <a:pPr lvl="1"/>
            <a:r>
              <a:rPr lang="en-US" sz="2000" dirty="0"/>
              <a:t>Over 30,000 doctors participated, and they were followed for 50 years.</a:t>
            </a:r>
          </a:p>
          <a:p>
            <a:pPr lvl="1"/>
            <a:r>
              <a:rPr lang="en-US" sz="2000" dirty="0"/>
              <a:t>Conclusion: Smoking did predict developing lung caner later in life (Doll et al, 2004).</a:t>
            </a:r>
          </a:p>
          <a:p>
            <a:pPr lvl="1"/>
            <a:r>
              <a:rPr lang="en-US" sz="2000" dirty="0"/>
              <a:t>Still, causality cannot be inferred from this study alone – There may be other confounding factors (e.g. genetic risk that predispose an individual to smoking and developing lung cancer)</a:t>
            </a:r>
          </a:p>
          <a:p>
            <a:pPr lvl="1"/>
            <a:endParaRPr lang="en-US" sz="2000" dirty="0"/>
          </a:p>
        </p:txBody>
      </p:sp>
    </p:spTree>
    <p:extLst>
      <p:ext uri="{BB962C8B-B14F-4D97-AF65-F5344CB8AC3E}">
        <p14:creationId xmlns:p14="http://schemas.microsoft.com/office/powerpoint/2010/main" val="2162325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840F-0DDE-49F3-A19F-DEE9272E782C}"/>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2C3D95AD-E88E-4EF9-BB59-7133117BD228}"/>
              </a:ext>
            </a:extLst>
          </p:cNvPr>
          <p:cNvSpPr>
            <a:spLocks noGrp="1"/>
          </p:cNvSpPr>
          <p:nvPr>
            <p:ph idx="1"/>
          </p:nvPr>
        </p:nvSpPr>
        <p:spPr>
          <a:xfrm>
            <a:off x="2589212" y="1587640"/>
            <a:ext cx="8915400" cy="4833257"/>
          </a:xfrm>
        </p:spPr>
        <p:txBody>
          <a:bodyPr>
            <a:normAutofit/>
          </a:bodyPr>
          <a:lstStyle/>
          <a:p>
            <a:r>
              <a:rPr lang="en-US" sz="2400" dirty="0"/>
              <a:t>Advantages of cohort study</a:t>
            </a:r>
          </a:p>
          <a:p>
            <a:pPr lvl="1"/>
            <a:r>
              <a:rPr lang="en-US" sz="2000" dirty="0"/>
              <a:t>Give direct information on the sequence of events</a:t>
            </a:r>
          </a:p>
          <a:p>
            <a:pPr lvl="2"/>
            <a:r>
              <a:rPr lang="en-US" sz="1800" dirty="0"/>
              <a:t>Necessary for demonstrating causality (but not sufficient)</a:t>
            </a:r>
          </a:p>
          <a:p>
            <a:pPr lvl="1"/>
            <a:r>
              <a:rPr lang="en-US" sz="2000" dirty="0"/>
              <a:t>Many diseases can be studied simultaneously (e.g. heart problem, other cancers, etc.)</a:t>
            </a:r>
          </a:p>
          <a:p>
            <a:r>
              <a:rPr lang="en-US" sz="2400" dirty="0"/>
              <a:t>Major disadvantages of cohort study</a:t>
            </a:r>
          </a:p>
          <a:p>
            <a:pPr lvl="1"/>
            <a:r>
              <a:rPr lang="en-US" sz="2000" dirty="0"/>
              <a:t>Very expensive and time consuming</a:t>
            </a:r>
          </a:p>
          <a:p>
            <a:pPr lvl="1"/>
            <a:r>
              <a:rPr lang="en-US" sz="2000" dirty="0"/>
              <a:t>Generally not suitable for disease with a long latency (e.g. caner; Doll et al continuously collected data for 50 years!)</a:t>
            </a:r>
          </a:p>
          <a:p>
            <a:pPr lvl="1"/>
            <a:r>
              <a:rPr lang="en-US" sz="2000" dirty="0"/>
              <a:t>Generally not suitable for rare disease (e.g. cancer; unless you follow a large sample over a long period of time like Doll et al)</a:t>
            </a:r>
          </a:p>
          <a:p>
            <a:pPr lvl="1"/>
            <a:endParaRPr lang="en-US" sz="2000" dirty="0"/>
          </a:p>
          <a:p>
            <a:pPr lvl="1"/>
            <a:endParaRPr lang="en-US" sz="2000" dirty="0"/>
          </a:p>
          <a:p>
            <a:pPr lvl="1"/>
            <a:endParaRPr lang="en-US" sz="2000" dirty="0"/>
          </a:p>
          <a:p>
            <a:pPr lvl="1"/>
            <a:endParaRPr lang="en-US" sz="2000" dirty="0"/>
          </a:p>
        </p:txBody>
      </p:sp>
    </p:spTree>
    <p:extLst>
      <p:ext uri="{BB962C8B-B14F-4D97-AF65-F5344CB8AC3E}">
        <p14:creationId xmlns:p14="http://schemas.microsoft.com/office/powerpoint/2010/main" val="2133875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C084-8766-49F7-BB49-722C4836ACA5}"/>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9777CC23-71FB-4238-BC60-DF3E67E0AF41}"/>
              </a:ext>
            </a:extLst>
          </p:cNvPr>
          <p:cNvSpPr>
            <a:spLocks noGrp="1"/>
          </p:cNvSpPr>
          <p:nvPr>
            <p:ph idx="1"/>
          </p:nvPr>
        </p:nvSpPr>
        <p:spPr/>
        <p:txBody>
          <a:bodyPr>
            <a:normAutofit/>
          </a:bodyPr>
          <a:lstStyle/>
          <a:p>
            <a:r>
              <a:rPr lang="en-US" sz="2400" dirty="0"/>
              <a:t>Evidence from other studies, E.g. Peace (1985), increases the plausibility of a causal interpretation.</a:t>
            </a:r>
          </a:p>
          <a:p>
            <a:endParaRPr lang="en-US" sz="2400" dirty="0"/>
          </a:p>
        </p:txBody>
      </p:sp>
      <p:pic>
        <p:nvPicPr>
          <p:cNvPr id="5" name="Picture 4" descr="A close up of a map&#10;&#10;Description automatically generated">
            <a:extLst>
              <a:ext uri="{FF2B5EF4-FFF2-40B4-BE49-F238E27FC236}">
                <a16:creationId xmlns:a16="http://schemas.microsoft.com/office/drawing/2014/main" id="{D4058F8A-EEE6-443F-82D3-89057FC40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122" y="2962280"/>
            <a:ext cx="5640388" cy="3659086"/>
          </a:xfrm>
          <a:prstGeom prst="rect">
            <a:avLst/>
          </a:prstGeom>
        </p:spPr>
      </p:pic>
    </p:spTree>
    <p:extLst>
      <p:ext uri="{BB962C8B-B14F-4D97-AF65-F5344CB8AC3E}">
        <p14:creationId xmlns:p14="http://schemas.microsoft.com/office/powerpoint/2010/main" val="343442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BAFF-5D88-4836-8AA2-BF7D819A7742}"/>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52F757C1-CC2C-401D-A4EC-C4EC4E0A99A3}"/>
              </a:ext>
            </a:extLst>
          </p:cNvPr>
          <p:cNvSpPr>
            <a:spLocks noGrp="1"/>
          </p:cNvSpPr>
          <p:nvPr>
            <p:ph idx="1"/>
          </p:nvPr>
        </p:nvSpPr>
        <p:spPr/>
        <p:txBody>
          <a:bodyPr>
            <a:normAutofit/>
          </a:bodyPr>
          <a:lstStyle/>
          <a:p>
            <a:r>
              <a:rPr lang="en-US" sz="2400" dirty="0"/>
              <a:t>Hypothetical data (generated based on Doll and Hill’s study) of developing lung cancer over a 50-year period..</a:t>
            </a:r>
          </a:p>
          <a:p>
            <a:endParaRPr lang="en-US" sz="2400" dirty="0"/>
          </a:p>
          <a:p>
            <a:endParaRPr lang="en-US" sz="2400" dirty="0"/>
          </a:p>
          <a:p>
            <a:endParaRPr lang="en-US" sz="2400" dirty="0"/>
          </a:p>
          <a:p>
            <a:endParaRPr lang="en-US" sz="2400" dirty="0"/>
          </a:p>
          <a:p>
            <a:r>
              <a:rPr lang="en-US" sz="2400" dirty="0"/>
              <a:t>Quantifying this association using risk ratio (relative risk)</a:t>
            </a:r>
          </a:p>
        </p:txBody>
      </p:sp>
      <p:graphicFrame>
        <p:nvGraphicFramePr>
          <p:cNvPr id="5" name="Table 4">
            <a:extLst>
              <a:ext uri="{FF2B5EF4-FFF2-40B4-BE49-F238E27FC236}">
                <a16:creationId xmlns:a16="http://schemas.microsoft.com/office/drawing/2014/main" id="{3179B98D-9DAF-4396-B0B8-CFAEC5DCEAC8}"/>
              </a:ext>
            </a:extLst>
          </p:cNvPr>
          <p:cNvGraphicFramePr>
            <a:graphicFrameLocks noGrp="1"/>
          </p:cNvGraphicFramePr>
          <p:nvPr>
            <p:extLst>
              <p:ext uri="{D42A27DB-BD31-4B8C-83A1-F6EECF244321}">
                <p14:modId xmlns:p14="http://schemas.microsoft.com/office/powerpoint/2010/main" val="1552888796"/>
              </p:ext>
            </p:extLst>
          </p:nvPr>
        </p:nvGraphicFramePr>
        <p:xfrm>
          <a:off x="2589212" y="3191470"/>
          <a:ext cx="8343395" cy="1376821"/>
        </p:xfrm>
        <a:graphic>
          <a:graphicData uri="http://schemas.openxmlformats.org/drawingml/2006/table">
            <a:tbl>
              <a:tblPr>
                <a:tableStyleId>{5C22544A-7EE6-4342-B048-85BDC9FD1C3A}</a:tableStyleId>
              </a:tblPr>
              <a:tblGrid>
                <a:gridCol w="2756511">
                  <a:extLst>
                    <a:ext uri="{9D8B030D-6E8A-4147-A177-3AD203B41FA5}">
                      <a16:colId xmlns:a16="http://schemas.microsoft.com/office/drawing/2014/main" val="3242903584"/>
                    </a:ext>
                  </a:extLst>
                </a:gridCol>
                <a:gridCol w="1828800">
                  <a:extLst>
                    <a:ext uri="{9D8B030D-6E8A-4147-A177-3AD203B41FA5}">
                      <a16:colId xmlns:a16="http://schemas.microsoft.com/office/drawing/2014/main" val="2079551672"/>
                    </a:ext>
                  </a:extLst>
                </a:gridCol>
                <a:gridCol w="2061122">
                  <a:extLst>
                    <a:ext uri="{9D8B030D-6E8A-4147-A177-3AD203B41FA5}">
                      <a16:colId xmlns:a16="http://schemas.microsoft.com/office/drawing/2014/main" val="828235437"/>
                    </a:ext>
                  </a:extLst>
                </a:gridCol>
                <a:gridCol w="1696962">
                  <a:extLst>
                    <a:ext uri="{9D8B030D-6E8A-4147-A177-3AD203B41FA5}">
                      <a16:colId xmlns:a16="http://schemas.microsoft.com/office/drawing/2014/main" val="1211199925"/>
                    </a:ext>
                  </a:extLst>
                </a:gridCol>
              </a:tblGrid>
              <a:tr h="330938">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Lung cancer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No lung cancer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Total</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8912418"/>
                  </a:ext>
                </a:extLst>
              </a:tr>
              <a:tr h="330938">
                <a:tc>
                  <a:txBody>
                    <a:bodyPr/>
                    <a:lstStyle/>
                    <a:p>
                      <a:pPr algn="l" fontAlgn="b"/>
                      <a:r>
                        <a:rPr lang="en-US" sz="1800" u="none" strike="noStrike" dirty="0">
                          <a:effectLst/>
                        </a:rPr>
                        <a:t>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2179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15321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17500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6554325"/>
                  </a:ext>
                </a:extLst>
              </a:tr>
              <a:tr h="384007">
                <a:tc>
                  <a:txBody>
                    <a:bodyPr/>
                    <a:lstStyle/>
                    <a:p>
                      <a:pPr algn="l" fontAlgn="b"/>
                      <a:r>
                        <a:rPr lang="en-US" sz="1800" u="none" strike="noStrike" dirty="0">
                          <a:effectLst/>
                        </a:rPr>
                        <a:t>Lifelong non-smokers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115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13385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13500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2351431"/>
                  </a:ext>
                </a:extLst>
              </a:tr>
              <a:tr h="330938">
                <a:tc>
                  <a:txBody>
                    <a:bodyPr/>
                    <a:lstStyle/>
                    <a:p>
                      <a:pPr algn="l" fontAlgn="b"/>
                      <a:r>
                        <a:rPr lang="en-US" sz="1800" u="none" strike="noStrike">
                          <a:effectLst/>
                        </a:rPr>
                        <a:t>Total</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2294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28706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31000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0123528"/>
                  </a:ext>
                </a:extLst>
              </a:tr>
            </a:tbl>
          </a:graphicData>
        </a:graphic>
      </p:graphicFrame>
    </p:spTree>
    <p:extLst>
      <p:ext uri="{BB962C8B-B14F-4D97-AF65-F5344CB8AC3E}">
        <p14:creationId xmlns:p14="http://schemas.microsoft.com/office/powerpoint/2010/main" val="61791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8EC6-E3DB-4774-9275-8180AC0145AB}"/>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05B6F9DA-CAE1-425A-9269-C373A194667F}"/>
              </a:ext>
            </a:extLst>
          </p:cNvPr>
          <p:cNvSpPr>
            <a:spLocks noGrp="1"/>
          </p:cNvSpPr>
          <p:nvPr>
            <p:ph idx="1"/>
          </p:nvPr>
        </p:nvSpPr>
        <p:spPr>
          <a:xfrm>
            <a:off x="2589211" y="1507252"/>
            <a:ext cx="9113881" cy="4843305"/>
          </a:xfrm>
        </p:spPr>
        <p:txBody>
          <a:bodyPr>
            <a:normAutofit/>
          </a:bodyPr>
          <a:lstStyle/>
          <a:p>
            <a:r>
              <a:rPr lang="en-US" sz="2400" dirty="0"/>
              <a:t>Risk: Probability (chance) of developing a disease</a:t>
            </a:r>
          </a:p>
          <a:p>
            <a:endParaRPr lang="en-US" sz="2400" dirty="0"/>
          </a:p>
          <a:p>
            <a:endParaRPr lang="en-US" sz="2400" dirty="0"/>
          </a:p>
          <a:p>
            <a:endParaRPr lang="en-US" sz="2400" dirty="0"/>
          </a:p>
          <a:p>
            <a:endParaRPr lang="en-US" sz="2400" dirty="0"/>
          </a:p>
          <a:p>
            <a:r>
              <a:rPr lang="en-US" sz="2400" dirty="0"/>
              <a:t>Risk of developing lung cancer among smokers: D</a:t>
            </a:r>
            <a:r>
              <a:rPr lang="en-US" sz="2400" baseline="-25000" dirty="0"/>
              <a:t>E</a:t>
            </a:r>
            <a:r>
              <a:rPr lang="en-US" sz="2400" dirty="0"/>
              <a:t>/(D</a:t>
            </a:r>
            <a:r>
              <a:rPr lang="en-US" sz="2400" baseline="-25000" dirty="0"/>
              <a:t>E</a:t>
            </a:r>
            <a:r>
              <a:rPr lang="en-US" sz="2400" dirty="0"/>
              <a:t>+ND</a:t>
            </a:r>
            <a:r>
              <a:rPr lang="en-US" sz="2400" baseline="-25000" dirty="0"/>
              <a:t>E</a:t>
            </a:r>
            <a:r>
              <a:rPr lang="en-US" sz="2400" dirty="0"/>
              <a:t>)</a:t>
            </a:r>
          </a:p>
          <a:p>
            <a:r>
              <a:rPr lang="en-US" sz="2400" dirty="0"/>
              <a:t>Risk of developing lung cancer among lifelong non-smokers: D</a:t>
            </a:r>
            <a:r>
              <a:rPr lang="en-US" sz="2400" baseline="-25000" dirty="0"/>
              <a:t>NE</a:t>
            </a:r>
            <a:r>
              <a:rPr lang="en-US" sz="2400" dirty="0"/>
              <a:t>/(D</a:t>
            </a:r>
            <a:r>
              <a:rPr lang="en-US" sz="2400" baseline="-25000" dirty="0"/>
              <a:t>NE</a:t>
            </a:r>
            <a:r>
              <a:rPr lang="en-US" sz="2400" dirty="0"/>
              <a:t>+ND</a:t>
            </a:r>
            <a:r>
              <a:rPr lang="en-US" sz="2400" baseline="-25000" dirty="0"/>
              <a:t>NE</a:t>
            </a:r>
            <a:r>
              <a:rPr lang="en-US" sz="2400" dirty="0"/>
              <a:t>)</a:t>
            </a:r>
          </a:p>
          <a:p>
            <a:r>
              <a:rPr lang="en-US" sz="2400" dirty="0"/>
              <a:t>Risk ratio of developing lung cancer:</a:t>
            </a:r>
          </a:p>
          <a:p>
            <a:endParaRPr lang="en-US" sz="2400" dirty="0"/>
          </a:p>
          <a:p>
            <a:endParaRPr lang="en-US" sz="2400" dirty="0"/>
          </a:p>
          <a:p>
            <a:endParaRPr lang="en-US" sz="2400" dirty="0"/>
          </a:p>
          <a:p>
            <a:endParaRPr lang="en-US" sz="2400" dirty="0"/>
          </a:p>
          <a:p>
            <a:endParaRPr lang="en-US" sz="2400" dirty="0"/>
          </a:p>
        </p:txBody>
      </p:sp>
      <p:graphicFrame>
        <p:nvGraphicFramePr>
          <p:cNvPr id="5" name="Table 4">
            <a:extLst>
              <a:ext uri="{FF2B5EF4-FFF2-40B4-BE49-F238E27FC236}">
                <a16:creationId xmlns:a16="http://schemas.microsoft.com/office/drawing/2014/main" id="{287C01A6-AE91-4788-92C8-0C1E6600FCA0}"/>
              </a:ext>
            </a:extLst>
          </p:cNvPr>
          <p:cNvGraphicFramePr>
            <a:graphicFrameLocks noGrp="1"/>
          </p:cNvGraphicFramePr>
          <p:nvPr>
            <p:extLst>
              <p:ext uri="{D42A27DB-BD31-4B8C-83A1-F6EECF244321}">
                <p14:modId xmlns:p14="http://schemas.microsoft.com/office/powerpoint/2010/main" val="1761373288"/>
              </p:ext>
            </p:extLst>
          </p:nvPr>
        </p:nvGraphicFramePr>
        <p:xfrm>
          <a:off x="2662900" y="2181747"/>
          <a:ext cx="8470675" cy="1376821"/>
        </p:xfrm>
        <a:graphic>
          <a:graphicData uri="http://schemas.openxmlformats.org/drawingml/2006/table">
            <a:tbl>
              <a:tblPr>
                <a:tableStyleId>{5C22544A-7EE6-4342-B048-85BDC9FD1C3A}</a:tableStyleId>
              </a:tblPr>
              <a:tblGrid>
                <a:gridCol w="2712968">
                  <a:extLst>
                    <a:ext uri="{9D8B030D-6E8A-4147-A177-3AD203B41FA5}">
                      <a16:colId xmlns:a16="http://schemas.microsoft.com/office/drawing/2014/main" val="1362230465"/>
                    </a:ext>
                  </a:extLst>
                </a:gridCol>
                <a:gridCol w="1788607">
                  <a:extLst>
                    <a:ext uri="{9D8B030D-6E8A-4147-A177-3AD203B41FA5}">
                      <a16:colId xmlns:a16="http://schemas.microsoft.com/office/drawing/2014/main" val="4204409584"/>
                    </a:ext>
                  </a:extLst>
                </a:gridCol>
                <a:gridCol w="2246250">
                  <a:extLst>
                    <a:ext uri="{9D8B030D-6E8A-4147-A177-3AD203B41FA5}">
                      <a16:colId xmlns:a16="http://schemas.microsoft.com/office/drawing/2014/main" val="3643891564"/>
                    </a:ext>
                  </a:extLst>
                </a:gridCol>
                <a:gridCol w="1722850">
                  <a:extLst>
                    <a:ext uri="{9D8B030D-6E8A-4147-A177-3AD203B41FA5}">
                      <a16:colId xmlns:a16="http://schemas.microsoft.com/office/drawing/2014/main" val="2946527595"/>
                    </a:ext>
                  </a:extLst>
                </a:gridCol>
              </a:tblGrid>
              <a:tr h="330938">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Lung cancer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No lung cancer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Total</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9811155"/>
                  </a:ext>
                </a:extLst>
              </a:tr>
              <a:tr h="330938">
                <a:tc>
                  <a:txBody>
                    <a:bodyPr/>
                    <a:lstStyle/>
                    <a:p>
                      <a:pPr algn="l" fontAlgn="b"/>
                      <a:r>
                        <a:rPr lang="en-US" sz="1800" u="none" strike="noStrike" dirty="0">
                          <a:effectLst/>
                        </a:rPr>
                        <a:t>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fontAlgn="b"/>
                      <a:r>
                        <a:rPr lang="en-US" sz="1800" dirty="0"/>
                        <a:t>D</a:t>
                      </a:r>
                      <a:r>
                        <a:rPr lang="en-US" sz="1800" baseline="-25000" dirty="0"/>
                        <a:t>E</a:t>
                      </a:r>
                      <a:endParaRPr lang="en-US" sz="1800" dirty="0"/>
                    </a:p>
                  </a:txBody>
                  <a:tcPr marL="9525" marR="9525" marT="9525" marB="0" anchor="b"/>
                </a:tc>
                <a:tc>
                  <a:txBody>
                    <a:bodyPr/>
                    <a:lstStyle/>
                    <a:p>
                      <a:pPr fontAlgn="b"/>
                      <a:r>
                        <a:rPr lang="en-US" sz="1800" dirty="0"/>
                        <a:t>ND</a:t>
                      </a:r>
                      <a:r>
                        <a:rPr lang="en-US" sz="1800" baseline="-25000" dirty="0"/>
                        <a:t>E</a:t>
                      </a:r>
                      <a:endParaRPr lang="en-US" sz="1800" dirty="0"/>
                    </a:p>
                  </a:txBody>
                  <a:tcPr marL="9525" marR="9525" marT="9525"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dirty="0"/>
                        <a:t>D</a:t>
                      </a:r>
                      <a:r>
                        <a:rPr lang="en-US" sz="1800" baseline="-25000" dirty="0"/>
                        <a:t>E </a:t>
                      </a:r>
                      <a:r>
                        <a:rPr lang="en-US" sz="1800" baseline="0" dirty="0"/>
                        <a:t>+ </a:t>
                      </a:r>
                      <a:r>
                        <a:rPr lang="en-US" sz="1800" dirty="0"/>
                        <a:t>ND</a:t>
                      </a:r>
                      <a:r>
                        <a:rPr lang="en-US" sz="1800" baseline="-25000" dirty="0"/>
                        <a:t>E</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4914384"/>
                  </a:ext>
                </a:extLst>
              </a:tr>
              <a:tr h="384007">
                <a:tc>
                  <a:txBody>
                    <a:bodyPr/>
                    <a:lstStyle/>
                    <a:p>
                      <a:pPr algn="l" fontAlgn="b"/>
                      <a:r>
                        <a:rPr lang="en-US" sz="1800" u="none" strike="noStrike" dirty="0">
                          <a:effectLst/>
                        </a:rPr>
                        <a:t>Lifelong non-smokers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fontAlgn="b"/>
                      <a:r>
                        <a:rPr lang="en-US" sz="1800" dirty="0"/>
                        <a:t>D</a:t>
                      </a:r>
                      <a:r>
                        <a:rPr lang="en-US" sz="1800" baseline="-25000" dirty="0"/>
                        <a:t>NE</a:t>
                      </a:r>
                      <a:endParaRPr lang="en-US" sz="1800" dirty="0"/>
                    </a:p>
                  </a:txBody>
                  <a:tcPr marL="9525" marR="9525" marT="9525" marB="0" anchor="b"/>
                </a:tc>
                <a:tc>
                  <a:txBody>
                    <a:bodyPr/>
                    <a:lstStyle/>
                    <a:p>
                      <a:pPr fontAlgn="b"/>
                      <a:r>
                        <a:rPr lang="en-US" sz="1800" dirty="0"/>
                        <a:t>ND</a:t>
                      </a:r>
                      <a:r>
                        <a:rPr lang="en-US" sz="1800" baseline="-25000" dirty="0"/>
                        <a:t>NE</a:t>
                      </a:r>
                      <a:endParaRPr lang="en-US" sz="1800" dirty="0"/>
                    </a:p>
                  </a:txBody>
                  <a:tcPr marL="9525" marR="9525" marT="9525"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dirty="0"/>
                        <a:t>D</a:t>
                      </a:r>
                      <a:r>
                        <a:rPr lang="en-US" sz="1800" baseline="-25000" dirty="0"/>
                        <a:t>NE</a:t>
                      </a:r>
                      <a:r>
                        <a:rPr lang="en-US" sz="1800" b="0" i="0" u="none" strike="noStrike" baseline="0" dirty="0">
                          <a:solidFill>
                            <a:srgbClr val="000000"/>
                          </a:solidFill>
                          <a:effectLst/>
                          <a:latin typeface="Calibri" panose="020F0502020204030204" pitchFamily="34" charset="0"/>
                        </a:rPr>
                        <a:t>+</a:t>
                      </a:r>
                      <a:r>
                        <a:rPr lang="en-US" sz="1800" dirty="0"/>
                        <a:t>ND</a:t>
                      </a:r>
                      <a:r>
                        <a:rPr lang="en-US" sz="1800" baseline="-25000" dirty="0"/>
                        <a:t>NE</a:t>
                      </a:r>
                      <a:endParaRPr lang="en-US" sz="1800" dirty="0"/>
                    </a:p>
                  </a:txBody>
                  <a:tcPr marL="9525" marR="9525" marT="9525" marB="0" anchor="b"/>
                </a:tc>
                <a:extLst>
                  <a:ext uri="{0D108BD9-81ED-4DB2-BD59-A6C34878D82A}">
                    <a16:rowId xmlns:a16="http://schemas.microsoft.com/office/drawing/2014/main" val="1297960422"/>
                  </a:ext>
                </a:extLst>
              </a:tr>
              <a:tr h="330938">
                <a:tc>
                  <a:txBody>
                    <a:bodyPr/>
                    <a:lstStyle/>
                    <a:p>
                      <a:pPr algn="l" fontAlgn="b"/>
                      <a:r>
                        <a:rPr lang="en-US" sz="1800" u="none" strike="noStrike">
                          <a:effectLst/>
                        </a:rPr>
                        <a:t>Total</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dirty="0"/>
                        <a:t>D</a:t>
                      </a:r>
                      <a:r>
                        <a:rPr lang="en-US" sz="1800" baseline="-25000" dirty="0"/>
                        <a:t>E</a:t>
                      </a:r>
                      <a:r>
                        <a:rPr lang="en-US" sz="1800" baseline="0" dirty="0"/>
                        <a:t> + </a:t>
                      </a:r>
                      <a:r>
                        <a:rPr lang="en-US" sz="1800" dirty="0"/>
                        <a:t>D</a:t>
                      </a:r>
                      <a:r>
                        <a:rPr lang="en-US" sz="1800" baseline="-25000" dirty="0"/>
                        <a:t>NE</a:t>
                      </a:r>
                      <a:endParaRPr lang="en-US" sz="1800" dirty="0"/>
                    </a:p>
                  </a:txBody>
                  <a:tcPr marL="9525" marR="9525" marT="9525"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800" dirty="0"/>
                        <a:t>ND</a:t>
                      </a:r>
                      <a:r>
                        <a:rPr lang="en-US" sz="1800" baseline="-25000" dirty="0"/>
                        <a:t>E</a:t>
                      </a:r>
                      <a:r>
                        <a:rPr lang="en-US" sz="1800" b="0" i="0" u="none" strike="noStrike" baseline="0" dirty="0">
                          <a:solidFill>
                            <a:srgbClr val="000000"/>
                          </a:solidFill>
                          <a:effectLst/>
                          <a:latin typeface="Calibri" panose="020F0502020204030204" pitchFamily="34" charset="0"/>
                        </a:rPr>
                        <a:t> + </a:t>
                      </a:r>
                      <a:r>
                        <a:rPr lang="en-US" sz="1800" dirty="0"/>
                        <a:t>ND</a:t>
                      </a:r>
                      <a:r>
                        <a:rPr lang="en-US" sz="1800" baseline="-25000" dirty="0"/>
                        <a:t>NE</a:t>
                      </a:r>
                      <a:endParaRPr lang="en-US" sz="1800" dirty="0"/>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1765685"/>
                  </a:ext>
                </a:extLst>
              </a:tr>
            </a:tbl>
          </a:graphicData>
        </a:graphic>
      </p:graphicFrame>
      <p:graphicFrame>
        <p:nvGraphicFramePr>
          <p:cNvPr id="6" name="Object 5">
            <a:extLst>
              <a:ext uri="{FF2B5EF4-FFF2-40B4-BE49-F238E27FC236}">
                <a16:creationId xmlns:a16="http://schemas.microsoft.com/office/drawing/2014/main" id="{422CDC9C-CD40-45EB-950D-74F5765D95E3}"/>
              </a:ext>
            </a:extLst>
          </p:cNvPr>
          <p:cNvGraphicFramePr>
            <a:graphicFrameLocks noChangeAspect="1"/>
          </p:cNvGraphicFramePr>
          <p:nvPr>
            <p:extLst>
              <p:ext uri="{D42A27DB-BD31-4B8C-83A1-F6EECF244321}">
                <p14:modId xmlns:p14="http://schemas.microsoft.com/office/powerpoint/2010/main" val="271416745"/>
              </p:ext>
            </p:extLst>
          </p:nvPr>
        </p:nvGraphicFramePr>
        <p:xfrm>
          <a:off x="8675583" y="5564744"/>
          <a:ext cx="2320925" cy="785813"/>
        </p:xfrm>
        <a:graphic>
          <a:graphicData uri="http://schemas.openxmlformats.org/presentationml/2006/ole">
            <mc:AlternateContent xmlns:mc="http://schemas.openxmlformats.org/markup-compatibility/2006">
              <mc:Choice xmlns:v="urn:schemas-microsoft-com:vml" Requires="v">
                <p:oleObj spid="_x0000_s12582" name="Equation" r:id="rId3" imgW="1269720" imgH="431640" progId="Equation.DSMT4">
                  <p:embed/>
                </p:oleObj>
              </mc:Choice>
              <mc:Fallback>
                <p:oleObj name="Equation" r:id="rId3" imgW="1269720" imgH="431640" progId="Equation.DSMT4">
                  <p:embed/>
                  <p:pic>
                    <p:nvPicPr>
                      <p:cNvPr id="10" name="Object 9">
                        <a:extLst>
                          <a:ext uri="{FF2B5EF4-FFF2-40B4-BE49-F238E27FC236}">
                            <a16:creationId xmlns:a16="http://schemas.microsoft.com/office/drawing/2014/main" id="{482A9FAF-E75B-4A29-8E2E-A02BABDE37B3}"/>
                          </a:ext>
                        </a:extLst>
                      </p:cNvPr>
                      <p:cNvPicPr>
                        <a:picLocks noChangeAspect="1" noChangeArrowheads="1"/>
                      </p:cNvPicPr>
                      <p:nvPr/>
                    </p:nvPicPr>
                    <p:blipFill>
                      <a:blip r:embed="rId4"/>
                      <a:srcRect/>
                      <a:stretch>
                        <a:fillRect/>
                      </a:stretch>
                    </p:blipFill>
                    <p:spPr bwMode="auto">
                      <a:xfrm>
                        <a:off x="8675583" y="5564744"/>
                        <a:ext cx="2320925" cy="785813"/>
                      </a:xfrm>
                      <a:prstGeom prst="rect">
                        <a:avLst/>
                      </a:prstGeom>
                      <a:noFill/>
                    </p:spPr>
                  </p:pic>
                </p:oleObj>
              </mc:Fallback>
            </mc:AlternateContent>
          </a:graphicData>
        </a:graphic>
      </p:graphicFrame>
    </p:spTree>
    <p:extLst>
      <p:ext uri="{BB962C8B-B14F-4D97-AF65-F5344CB8AC3E}">
        <p14:creationId xmlns:p14="http://schemas.microsoft.com/office/powerpoint/2010/main" val="405461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32C7-3E1E-4408-962C-EB028625AEEA}"/>
              </a:ext>
            </a:extLst>
          </p:cNvPr>
          <p:cNvSpPr>
            <a:spLocks noGrp="1"/>
          </p:cNvSpPr>
          <p:nvPr>
            <p:ph type="title"/>
          </p:nvPr>
        </p:nvSpPr>
        <p:spPr/>
        <p:txBody>
          <a:bodyPr/>
          <a:lstStyle/>
          <a:p>
            <a:r>
              <a:rPr lang="en-US" dirty="0"/>
              <a:t>Public health research and statistics</a:t>
            </a:r>
          </a:p>
        </p:txBody>
      </p:sp>
      <p:sp>
        <p:nvSpPr>
          <p:cNvPr id="3" name="Content Placeholder 2">
            <a:extLst>
              <a:ext uri="{FF2B5EF4-FFF2-40B4-BE49-F238E27FC236}">
                <a16:creationId xmlns:a16="http://schemas.microsoft.com/office/drawing/2014/main" id="{F57724BC-6E14-4A06-BF8C-0E35D90246AC}"/>
              </a:ext>
            </a:extLst>
          </p:cNvPr>
          <p:cNvSpPr>
            <a:spLocks noGrp="1"/>
          </p:cNvSpPr>
          <p:nvPr>
            <p:ph idx="1"/>
          </p:nvPr>
        </p:nvSpPr>
        <p:spPr/>
        <p:txBody>
          <a:bodyPr>
            <a:normAutofit/>
          </a:bodyPr>
          <a:lstStyle/>
          <a:p>
            <a:r>
              <a:rPr lang="en-US" sz="2400" dirty="0"/>
              <a:t>Four case studies</a:t>
            </a:r>
          </a:p>
          <a:p>
            <a:pPr lvl="1"/>
            <a:r>
              <a:rPr lang="en-US" sz="2000" dirty="0"/>
              <a:t>Lung caner – What contributes to a surge of lung cancer after WW1?</a:t>
            </a:r>
          </a:p>
          <a:p>
            <a:pPr lvl="1"/>
            <a:r>
              <a:rPr lang="en-US" sz="2000" dirty="0"/>
              <a:t>Hospitalization rates in coal seam gas area – Are residents sicker in area where the coal seam gas industry is present?</a:t>
            </a:r>
          </a:p>
          <a:p>
            <a:pPr lvl="1"/>
            <a:r>
              <a:rPr lang="en-US" sz="2000" dirty="0"/>
              <a:t>Air pollution and heart failure – Does air pollution contribute to heart failure?</a:t>
            </a:r>
          </a:p>
          <a:p>
            <a:pPr lvl="1"/>
            <a:r>
              <a:rPr lang="en-US" sz="2000" dirty="0"/>
              <a:t>Mediterranean diet and BMI – Can Mediterranean diet be effective in weight management?</a:t>
            </a:r>
          </a:p>
          <a:p>
            <a:pPr lvl="1"/>
            <a:endParaRPr lang="en-US" sz="2000" dirty="0"/>
          </a:p>
          <a:p>
            <a:pPr lvl="1"/>
            <a:endParaRPr lang="en-US" sz="2000" dirty="0"/>
          </a:p>
          <a:p>
            <a:pPr lvl="1"/>
            <a:endParaRPr lang="en-US" sz="2000" dirty="0"/>
          </a:p>
          <a:p>
            <a:pPr lvl="1"/>
            <a:endParaRPr lang="en-US" sz="2000" dirty="0"/>
          </a:p>
        </p:txBody>
      </p:sp>
    </p:spTree>
    <p:extLst>
      <p:ext uri="{BB962C8B-B14F-4D97-AF65-F5344CB8AC3E}">
        <p14:creationId xmlns:p14="http://schemas.microsoft.com/office/powerpoint/2010/main" val="391070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F1E0-C166-4236-8FAE-D8C5F841D951}"/>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BC7C1BA0-E671-419C-8B4B-93D8141E01F1}"/>
              </a:ext>
            </a:extLst>
          </p:cNvPr>
          <p:cNvSpPr>
            <a:spLocks noGrp="1"/>
          </p:cNvSpPr>
          <p:nvPr>
            <p:ph idx="1"/>
          </p:nvPr>
        </p:nvSpPr>
        <p:spPr>
          <a:xfrm>
            <a:off x="2204114" y="2133599"/>
            <a:ext cx="9826388" cy="4478215"/>
          </a:xfrm>
        </p:spPr>
        <p:txBody>
          <a:bodyPr>
            <a:normAutofit lnSpcReduction="10000"/>
          </a:bodyPr>
          <a:lstStyle/>
          <a:p>
            <a:r>
              <a:rPr lang="en-US" sz="2400" dirty="0"/>
              <a:t>Calculating the risk ratio</a:t>
            </a:r>
          </a:p>
          <a:p>
            <a:endParaRPr lang="en-US" sz="2400" dirty="0"/>
          </a:p>
          <a:p>
            <a:endParaRPr lang="en-US" sz="2400" dirty="0"/>
          </a:p>
          <a:p>
            <a:endParaRPr lang="en-US" sz="2400" dirty="0"/>
          </a:p>
          <a:p>
            <a:endParaRPr lang="en-US" sz="2400" dirty="0"/>
          </a:p>
          <a:p>
            <a:r>
              <a:rPr lang="en-US" sz="2400" dirty="0"/>
              <a:t>Risk of lung cancer among smokers: 2179/17500 = 0.1245 (12.45% chance)</a:t>
            </a:r>
          </a:p>
          <a:p>
            <a:r>
              <a:rPr lang="en-US" sz="2400" dirty="0"/>
              <a:t>Risk of lung cancer among lifelong non-smokers: 115/13500 = 0.0085 (0.85% chance)</a:t>
            </a:r>
          </a:p>
          <a:p>
            <a:r>
              <a:rPr lang="en-US" sz="2400" dirty="0"/>
              <a:t>Risk ratio of developing lung cancer: 0.1245/0.0085 = 14.6</a:t>
            </a:r>
          </a:p>
          <a:p>
            <a:endParaRPr lang="en-US" sz="2400" dirty="0"/>
          </a:p>
        </p:txBody>
      </p:sp>
      <p:graphicFrame>
        <p:nvGraphicFramePr>
          <p:cNvPr id="4" name="Table 3">
            <a:extLst>
              <a:ext uri="{FF2B5EF4-FFF2-40B4-BE49-F238E27FC236}">
                <a16:creationId xmlns:a16="http://schemas.microsoft.com/office/drawing/2014/main" id="{41FDD56E-B5D8-4DD5-86EB-BC24D3E6C898}"/>
              </a:ext>
            </a:extLst>
          </p:cNvPr>
          <p:cNvGraphicFramePr>
            <a:graphicFrameLocks noGrp="1"/>
          </p:cNvGraphicFramePr>
          <p:nvPr>
            <p:extLst>
              <p:ext uri="{D42A27DB-BD31-4B8C-83A1-F6EECF244321}">
                <p14:modId xmlns:p14="http://schemas.microsoft.com/office/powerpoint/2010/main" val="1539331625"/>
              </p:ext>
            </p:extLst>
          </p:nvPr>
        </p:nvGraphicFramePr>
        <p:xfrm>
          <a:off x="2681738" y="2740589"/>
          <a:ext cx="8381498" cy="1376821"/>
        </p:xfrm>
        <a:graphic>
          <a:graphicData uri="http://schemas.openxmlformats.org/drawingml/2006/table">
            <a:tbl>
              <a:tblPr>
                <a:tableStyleId>{5C22544A-7EE6-4342-B048-85BDC9FD1C3A}</a:tableStyleId>
              </a:tblPr>
              <a:tblGrid>
                <a:gridCol w="2965436">
                  <a:extLst>
                    <a:ext uri="{9D8B030D-6E8A-4147-A177-3AD203B41FA5}">
                      <a16:colId xmlns:a16="http://schemas.microsoft.com/office/drawing/2014/main" val="2992486803"/>
                    </a:ext>
                  </a:extLst>
                </a:gridCol>
                <a:gridCol w="2006638">
                  <a:extLst>
                    <a:ext uri="{9D8B030D-6E8A-4147-A177-3AD203B41FA5}">
                      <a16:colId xmlns:a16="http://schemas.microsoft.com/office/drawing/2014/main" val="1998807324"/>
                    </a:ext>
                  </a:extLst>
                </a:gridCol>
                <a:gridCol w="2163427">
                  <a:extLst>
                    <a:ext uri="{9D8B030D-6E8A-4147-A177-3AD203B41FA5}">
                      <a16:colId xmlns:a16="http://schemas.microsoft.com/office/drawing/2014/main" val="4179451129"/>
                    </a:ext>
                  </a:extLst>
                </a:gridCol>
                <a:gridCol w="1245997">
                  <a:extLst>
                    <a:ext uri="{9D8B030D-6E8A-4147-A177-3AD203B41FA5}">
                      <a16:colId xmlns:a16="http://schemas.microsoft.com/office/drawing/2014/main" val="4025874062"/>
                    </a:ext>
                  </a:extLst>
                </a:gridCol>
              </a:tblGrid>
              <a:tr h="330938">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Lung cancer</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No lung cancer</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Total</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2797697"/>
                  </a:ext>
                </a:extLst>
              </a:tr>
              <a:tr h="330938">
                <a:tc>
                  <a:txBody>
                    <a:bodyPr/>
                    <a:lstStyle/>
                    <a:p>
                      <a:pPr algn="l" fontAlgn="b"/>
                      <a:r>
                        <a:rPr lang="en-US" sz="2000" u="none" strike="noStrike" dirty="0">
                          <a:effectLst/>
                        </a:rPr>
                        <a:t>Smokers</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2179</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15321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17500</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3500196"/>
                  </a:ext>
                </a:extLst>
              </a:tr>
              <a:tr h="384007">
                <a:tc>
                  <a:txBody>
                    <a:bodyPr/>
                    <a:lstStyle/>
                    <a:p>
                      <a:pPr algn="l" fontAlgn="b"/>
                      <a:r>
                        <a:rPr lang="en-US" sz="2000" u="none" strike="noStrike" dirty="0">
                          <a:effectLst/>
                        </a:rPr>
                        <a:t>Lifelong non-smokers</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115</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13385</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13500</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5638023"/>
                  </a:ext>
                </a:extLst>
              </a:tr>
              <a:tr h="330938">
                <a:tc>
                  <a:txBody>
                    <a:bodyPr/>
                    <a:lstStyle/>
                    <a:p>
                      <a:pPr algn="l" fontAlgn="b"/>
                      <a:r>
                        <a:rPr lang="en-US" sz="2000" u="none" strike="noStrike">
                          <a:effectLst/>
                        </a:rPr>
                        <a:t>Total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2294</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28706</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31000</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7307319"/>
                  </a:ext>
                </a:extLst>
              </a:tr>
            </a:tbl>
          </a:graphicData>
        </a:graphic>
      </p:graphicFrame>
    </p:spTree>
    <p:extLst>
      <p:ext uri="{BB962C8B-B14F-4D97-AF65-F5344CB8AC3E}">
        <p14:creationId xmlns:p14="http://schemas.microsoft.com/office/powerpoint/2010/main" val="1616648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E778-561F-4DF2-96A1-C4EE4739AC1E}"/>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5134299F-E2CB-4611-BF49-9F19FB584879}"/>
              </a:ext>
            </a:extLst>
          </p:cNvPr>
          <p:cNvSpPr>
            <a:spLocks noGrp="1"/>
          </p:cNvSpPr>
          <p:nvPr>
            <p:ph idx="1"/>
          </p:nvPr>
        </p:nvSpPr>
        <p:spPr/>
        <p:txBody>
          <a:bodyPr>
            <a:normAutofit/>
          </a:bodyPr>
          <a:lstStyle/>
          <a:p>
            <a:pPr lvl="1"/>
            <a:r>
              <a:rPr lang="en-US" sz="2000" dirty="0"/>
              <a:t>Interpretation of risk ratio</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Compared to lifelong non-smokers, smokers have 14 times higher risk of developing lung cancer over a period of 50 years.</a:t>
            </a:r>
          </a:p>
          <a:p>
            <a:pPr lvl="1"/>
            <a:endParaRPr lang="en-US" sz="2000" dirty="0"/>
          </a:p>
        </p:txBody>
      </p:sp>
      <p:graphicFrame>
        <p:nvGraphicFramePr>
          <p:cNvPr id="4" name="Table 3">
            <a:extLst>
              <a:ext uri="{FF2B5EF4-FFF2-40B4-BE49-F238E27FC236}">
                <a16:creationId xmlns:a16="http://schemas.microsoft.com/office/drawing/2014/main" id="{F9745635-FD0D-4975-A32A-6CDF45BD1AA3}"/>
              </a:ext>
            </a:extLst>
          </p:cNvPr>
          <p:cNvGraphicFramePr>
            <a:graphicFrameLocks noGrp="1"/>
          </p:cNvGraphicFramePr>
          <p:nvPr>
            <p:extLst>
              <p:ext uri="{D42A27DB-BD31-4B8C-83A1-F6EECF244321}">
                <p14:modId xmlns:p14="http://schemas.microsoft.com/office/powerpoint/2010/main" val="1080401453"/>
              </p:ext>
            </p:extLst>
          </p:nvPr>
        </p:nvGraphicFramePr>
        <p:xfrm>
          <a:off x="3331133" y="2648322"/>
          <a:ext cx="8284761" cy="2144742"/>
        </p:xfrm>
        <a:graphic>
          <a:graphicData uri="http://schemas.openxmlformats.org/drawingml/2006/table">
            <a:tbl>
              <a:tblPr>
                <a:tableStyleId>{5C22544A-7EE6-4342-B048-85BDC9FD1C3A}</a:tableStyleId>
              </a:tblPr>
              <a:tblGrid>
                <a:gridCol w="1074594">
                  <a:extLst>
                    <a:ext uri="{9D8B030D-6E8A-4147-A177-3AD203B41FA5}">
                      <a16:colId xmlns:a16="http://schemas.microsoft.com/office/drawing/2014/main" val="3312471314"/>
                    </a:ext>
                  </a:extLst>
                </a:gridCol>
                <a:gridCol w="7210167">
                  <a:extLst>
                    <a:ext uri="{9D8B030D-6E8A-4147-A177-3AD203B41FA5}">
                      <a16:colId xmlns:a16="http://schemas.microsoft.com/office/drawing/2014/main" val="1212217882"/>
                    </a:ext>
                  </a:extLst>
                </a:gridCol>
              </a:tblGrid>
              <a:tr h="708926">
                <a:tc>
                  <a:txBody>
                    <a:bodyPr/>
                    <a:lstStyle/>
                    <a:p>
                      <a:pPr marL="0" indent="0" algn="l" fontAlgn="b">
                        <a:buFont typeface="Wingdings" panose="05000000000000000000" pitchFamily="2" charset="2"/>
                        <a:buNone/>
                      </a:pPr>
                      <a:r>
                        <a:rPr lang="en-US" sz="1800" b="0" i="0" u="none" strike="noStrike" dirty="0">
                          <a:solidFill>
                            <a:srgbClr val="000000"/>
                          </a:solidFill>
                          <a:effectLst/>
                          <a:latin typeface="+mj-lt"/>
                        </a:rPr>
                        <a:t>&gt; 1</a:t>
                      </a:r>
                    </a:p>
                  </a:txBody>
                  <a:tcPr marL="9525" marR="9525" marT="9525" marB="0" anchor="b"/>
                </a:tc>
                <a:tc>
                  <a:txBody>
                    <a:bodyPr/>
                    <a:lstStyle/>
                    <a:p>
                      <a:pPr algn="l" fontAlgn="b"/>
                      <a:r>
                        <a:rPr lang="en-US" sz="1800" b="0" i="0" u="none" strike="noStrike" dirty="0">
                          <a:solidFill>
                            <a:srgbClr val="000000"/>
                          </a:solidFill>
                          <a:effectLst/>
                          <a:latin typeface="+mj-lt"/>
                        </a:rPr>
                        <a:t>Exposure increases the risk of developing the disease</a:t>
                      </a:r>
                    </a:p>
                  </a:txBody>
                  <a:tcPr marL="9525" marR="9525" marT="9525" marB="0" anchor="b"/>
                </a:tc>
                <a:extLst>
                  <a:ext uri="{0D108BD9-81ED-4DB2-BD59-A6C34878D82A}">
                    <a16:rowId xmlns:a16="http://schemas.microsoft.com/office/drawing/2014/main" val="2557656175"/>
                  </a:ext>
                </a:extLst>
              </a:tr>
              <a:tr h="708926">
                <a:tc>
                  <a:txBody>
                    <a:bodyPr/>
                    <a:lstStyle/>
                    <a:p>
                      <a:pPr algn="l" fontAlgn="b"/>
                      <a:r>
                        <a:rPr lang="en-US" sz="1800" b="0" i="0" u="none" strike="noStrike" dirty="0">
                          <a:solidFill>
                            <a:srgbClr val="000000"/>
                          </a:solidFill>
                          <a:effectLst/>
                          <a:latin typeface="+mj-lt"/>
                        </a:rPr>
                        <a:t>= 1</a:t>
                      </a:r>
                    </a:p>
                  </a:txBody>
                  <a:tcPr marL="9525" marR="9525" marT="9525" marB="0" anchor="b"/>
                </a:tc>
                <a:tc>
                  <a:txBody>
                    <a:bodyPr/>
                    <a:lstStyle/>
                    <a:p>
                      <a:pPr algn="l" fontAlgn="b"/>
                      <a:r>
                        <a:rPr lang="en-US" sz="1800" b="0" i="0" u="none" strike="noStrike" dirty="0">
                          <a:solidFill>
                            <a:srgbClr val="000000"/>
                          </a:solidFill>
                          <a:effectLst/>
                          <a:latin typeface="+mj-lt"/>
                        </a:rPr>
                        <a:t>Exposure has no impact on the risk of developing the disease</a:t>
                      </a:r>
                    </a:p>
                  </a:txBody>
                  <a:tcPr marL="9525" marR="9525" marT="9525" marB="0" anchor="b"/>
                </a:tc>
                <a:extLst>
                  <a:ext uri="{0D108BD9-81ED-4DB2-BD59-A6C34878D82A}">
                    <a16:rowId xmlns:a16="http://schemas.microsoft.com/office/drawing/2014/main" val="1239965216"/>
                  </a:ext>
                </a:extLst>
              </a:tr>
              <a:tr h="726890">
                <a:tc>
                  <a:txBody>
                    <a:bodyPr/>
                    <a:lstStyle/>
                    <a:p>
                      <a:pPr algn="l" fontAlgn="b"/>
                      <a:r>
                        <a:rPr lang="en-US" sz="1800" b="0" i="0" u="none" strike="noStrike" dirty="0">
                          <a:solidFill>
                            <a:srgbClr val="000000"/>
                          </a:solidFill>
                          <a:effectLst/>
                          <a:latin typeface="+mj-lt"/>
                        </a:rPr>
                        <a:t>&lt; 1</a:t>
                      </a:r>
                    </a:p>
                  </a:txBody>
                  <a:tcPr marL="9525" marR="9525" marT="9525" marB="0" anchor="b"/>
                </a:tc>
                <a:tc>
                  <a:txBody>
                    <a:bodyPr/>
                    <a:lstStyle/>
                    <a:p>
                      <a:pPr algn="l" fontAlgn="b"/>
                      <a:r>
                        <a:rPr lang="en-US" sz="1800" b="0" i="0" u="none" strike="noStrike" dirty="0">
                          <a:solidFill>
                            <a:srgbClr val="000000"/>
                          </a:solidFill>
                          <a:effectLst/>
                          <a:latin typeface="+mj-lt"/>
                        </a:rPr>
                        <a:t>Exposure reduces the risk of developing the disease</a:t>
                      </a:r>
                    </a:p>
                  </a:txBody>
                  <a:tcPr marL="9525" marR="9525" marT="9525" marB="0" anchor="b"/>
                </a:tc>
                <a:extLst>
                  <a:ext uri="{0D108BD9-81ED-4DB2-BD59-A6C34878D82A}">
                    <a16:rowId xmlns:a16="http://schemas.microsoft.com/office/drawing/2014/main" val="81283423"/>
                  </a:ext>
                </a:extLst>
              </a:tr>
            </a:tbl>
          </a:graphicData>
        </a:graphic>
      </p:graphicFrame>
    </p:spTree>
    <p:extLst>
      <p:ext uri="{BB962C8B-B14F-4D97-AF65-F5344CB8AC3E}">
        <p14:creationId xmlns:p14="http://schemas.microsoft.com/office/powerpoint/2010/main" val="3450734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89DE-F942-4A6F-9074-5D98D15C1653}"/>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5839654A-82F1-46A2-8372-6F250B6B9548}"/>
              </a:ext>
            </a:extLst>
          </p:cNvPr>
          <p:cNvSpPr>
            <a:spLocks noGrp="1"/>
          </p:cNvSpPr>
          <p:nvPr>
            <p:ph idx="1"/>
          </p:nvPr>
        </p:nvSpPr>
        <p:spPr>
          <a:xfrm>
            <a:off x="2589212" y="1487155"/>
            <a:ext cx="8915400" cy="5064369"/>
          </a:xfrm>
        </p:spPr>
        <p:txBody>
          <a:bodyPr>
            <a:normAutofit/>
          </a:bodyPr>
          <a:lstStyle/>
          <a:p>
            <a:r>
              <a:rPr lang="en-US" sz="2400" dirty="0"/>
              <a:t>Odds ratio or risk ratio?</a:t>
            </a:r>
          </a:p>
          <a:p>
            <a:pPr lvl="1"/>
            <a:r>
              <a:rPr lang="en-US" sz="2000" dirty="0"/>
              <a:t>Risk and risk ratio are more natural way to describe the impact of exposure on disease outcome</a:t>
            </a:r>
          </a:p>
          <a:p>
            <a:pPr lvl="2"/>
            <a:r>
              <a:rPr lang="en-US" sz="1800" dirty="0"/>
              <a:t>Risk is the probability (chance) of developing a disease</a:t>
            </a:r>
          </a:p>
          <a:p>
            <a:pPr lvl="2"/>
            <a:r>
              <a:rPr lang="en-US" sz="1800" dirty="0"/>
              <a:t>At face value, it is more difficult to interpret “odds”.</a:t>
            </a:r>
          </a:p>
          <a:p>
            <a:pPr lvl="1"/>
            <a:r>
              <a:rPr lang="en-US" sz="2000" dirty="0"/>
              <a:t>Odds ratio can be calculated using data from longitudinal studies , case-control studies or cross-sectional study using random sample</a:t>
            </a:r>
          </a:p>
          <a:p>
            <a:pPr lvl="2"/>
            <a:r>
              <a:rPr lang="en-US" sz="1800" dirty="0"/>
              <a:t>Risk ratio cannot be calculated using data from case-control study</a:t>
            </a:r>
          </a:p>
          <a:p>
            <a:pPr lvl="1"/>
            <a:r>
              <a:rPr lang="en-US" sz="2000" dirty="0"/>
              <a:t>Odds ratio can be obtained easily from logistic regression (a common statistical modelling technique)</a:t>
            </a:r>
          </a:p>
          <a:p>
            <a:pPr lvl="1"/>
            <a:r>
              <a:rPr lang="en-US" sz="2000" dirty="0"/>
              <a:t>Odds ratio is very close to risk ratio, when the disease is not common (&lt; 10% in the  population).</a:t>
            </a:r>
          </a:p>
          <a:p>
            <a:pPr marL="914400" lvl="2" indent="0">
              <a:buNone/>
            </a:pPr>
            <a:endParaRPr lang="en-US" sz="1800" dirty="0"/>
          </a:p>
          <a:p>
            <a:pPr lvl="1"/>
            <a:endParaRPr lang="en-US" sz="2000" dirty="0"/>
          </a:p>
        </p:txBody>
      </p:sp>
    </p:spTree>
    <p:extLst>
      <p:ext uri="{BB962C8B-B14F-4D97-AF65-F5344CB8AC3E}">
        <p14:creationId xmlns:p14="http://schemas.microsoft.com/office/powerpoint/2010/main" val="414472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7268-A045-4AD3-B4D1-EFE073779976}"/>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B3CF4DC7-67E9-4C6F-AA29-43C8EECA9D49}"/>
              </a:ext>
            </a:extLst>
          </p:cNvPr>
          <p:cNvSpPr>
            <a:spLocks noGrp="1"/>
          </p:cNvSpPr>
          <p:nvPr>
            <p:ph idx="1"/>
          </p:nvPr>
        </p:nvSpPr>
        <p:spPr>
          <a:xfrm>
            <a:off x="2589212" y="1416818"/>
            <a:ext cx="8915400" cy="4817072"/>
          </a:xfrm>
        </p:spPr>
        <p:txBody>
          <a:bodyPr>
            <a:normAutofit fontScale="92500" lnSpcReduction="10000"/>
          </a:bodyPr>
          <a:lstStyle/>
          <a:p>
            <a:r>
              <a:rPr lang="en-US" sz="2400" dirty="0"/>
              <a:t>Other way to quantify the association between exposure and disease outcome</a:t>
            </a:r>
          </a:p>
          <a:p>
            <a:pPr lvl="1"/>
            <a:r>
              <a:rPr lang="en-US" sz="2000" dirty="0"/>
              <a:t>Attributable fraction for the population (population attributable risk)</a:t>
            </a:r>
          </a:p>
          <a:p>
            <a:pPr lvl="2"/>
            <a:r>
              <a:rPr lang="en-US" sz="1800" dirty="0"/>
              <a:t>Proportion of the disease cases in the population that can be attributable to the exposure</a:t>
            </a:r>
          </a:p>
          <a:p>
            <a:pPr lvl="2"/>
            <a:r>
              <a:rPr lang="en-US" sz="1800" dirty="0"/>
              <a:t>Proportion of the disease cases in the population that can be eliminated if the everyone in the population was not exposed (i.e. eliminating the exposure from the population).</a:t>
            </a:r>
          </a:p>
          <a:p>
            <a:pPr lvl="1"/>
            <a:r>
              <a:rPr lang="en-US" sz="2000" dirty="0"/>
              <a:t>Attributable fraction among the exposed (attributable risk among the exposed)</a:t>
            </a:r>
          </a:p>
          <a:p>
            <a:pPr lvl="2"/>
            <a:r>
              <a:rPr lang="en-US" sz="1800" dirty="0"/>
              <a:t>Proportion of the disease cases in the exposure group that can be attributable to the exposure</a:t>
            </a:r>
          </a:p>
          <a:p>
            <a:pPr lvl="2"/>
            <a:r>
              <a:rPr lang="en-US" sz="1800" dirty="0"/>
              <a:t>Proportion of the disease cases in the exposure group that can be eliminated if everyone in the exposure group was not exposed (i.e. eliminating the exposure from the exposure group).</a:t>
            </a:r>
          </a:p>
        </p:txBody>
      </p:sp>
    </p:spTree>
    <p:extLst>
      <p:ext uri="{BB962C8B-B14F-4D97-AF65-F5344CB8AC3E}">
        <p14:creationId xmlns:p14="http://schemas.microsoft.com/office/powerpoint/2010/main" val="919477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5411-7B01-4BFC-9568-201EAD8991E0}"/>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FE8C771A-770C-4E53-82A9-0203F979892E}"/>
              </a:ext>
            </a:extLst>
          </p:cNvPr>
          <p:cNvSpPr>
            <a:spLocks noGrp="1"/>
          </p:cNvSpPr>
          <p:nvPr>
            <p:ph idx="1"/>
          </p:nvPr>
        </p:nvSpPr>
        <p:spPr/>
        <p:txBody>
          <a:bodyPr>
            <a:normAutofit/>
          </a:bodyPr>
          <a:lstStyle/>
          <a:p>
            <a:r>
              <a:rPr lang="en-US" sz="2400" dirty="0"/>
              <a:t>Adjusted odds ratio</a:t>
            </a:r>
          </a:p>
          <a:p>
            <a:pPr lvl="1"/>
            <a:r>
              <a:rPr lang="en-US" sz="2000" dirty="0"/>
              <a:t>The odds ratio we computed above is generally referred to “crude odds ratio” or “unadjusted odds ratio”. They will be an unbiased estimates of the true odds ratio in the population in well-designed study in which the sample is a simple random sample.</a:t>
            </a:r>
          </a:p>
          <a:p>
            <a:pPr lvl="1"/>
            <a:r>
              <a:rPr lang="en-US" sz="2000" dirty="0"/>
              <a:t>Adjusted odds ratio will be needed if the sample is not a simple random sample, and it can be estimated using logistic regression.</a:t>
            </a:r>
          </a:p>
        </p:txBody>
      </p:sp>
    </p:spTree>
    <p:extLst>
      <p:ext uri="{BB962C8B-B14F-4D97-AF65-F5344CB8AC3E}">
        <p14:creationId xmlns:p14="http://schemas.microsoft.com/office/powerpoint/2010/main" val="552308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6ED1-B8C6-4449-BA31-C6F2AB672226}"/>
              </a:ext>
            </a:extLst>
          </p:cNvPr>
          <p:cNvSpPr>
            <a:spLocks noGrp="1"/>
          </p:cNvSpPr>
          <p:nvPr>
            <p:ph type="title"/>
          </p:nvPr>
        </p:nvSpPr>
        <p:spPr/>
        <p:txBody>
          <a:bodyPr/>
          <a:lstStyle/>
          <a:p>
            <a:r>
              <a:rPr lang="en-US" dirty="0"/>
              <a:t>Case study 1: Lung cancer</a:t>
            </a:r>
          </a:p>
        </p:txBody>
      </p:sp>
      <p:sp>
        <p:nvSpPr>
          <p:cNvPr id="6" name="Content Placeholder 5">
            <a:extLst>
              <a:ext uri="{FF2B5EF4-FFF2-40B4-BE49-F238E27FC236}">
                <a16:creationId xmlns:a16="http://schemas.microsoft.com/office/drawing/2014/main" id="{57E4F778-DEB8-4EC4-9C71-D16C1EDE6246}"/>
              </a:ext>
            </a:extLst>
          </p:cNvPr>
          <p:cNvSpPr>
            <a:spLocks noGrp="1"/>
          </p:cNvSpPr>
          <p:nvPr>
            <p:ph idx="1"/>
          </p:nvPr>
        </p:nvSpPr>
        <p:spPr>
          <a:xfrm>
            <a:off x="2589212" y="1743959"/>
            <a:ext cx="8915400" cy="4167263"/>
          </a:xfrm>
        </p:spPr>
        <p:txBody>
          <a:bodyPr>
            <a:normAutofit/>
          </a:bodyPr>
          <a:lstStyle/>
          <a:p>
            <a:r>
              <a:rPr lang="en-US" sz="2400" dirty="0"/>
              <a:t>Exercise</a:t>
            </a:r>
          </a:p>
          <a:p>
            <a:pPr lvl="1"/>
            <a:r>
              <a:rPr lang="en-US" sz="2000" dirty="0"/>
              <a:t>Calculate the odds ratio and risk ratio of cardiovascular death </a:t>
            </a:r>
          </a:p>
          <a:p>
            <a:endParaRPr lang="en-US" sz="2400" dirty="0"/>
          </a:p>
        </p:txBody>
      </p:sp>
      <p:pic>
        <p:nvPicPr>
          <p:cNvPr id="9" name="Picture 8" descr="A screenshot of a cell phone&#10;&#10;Description automatically generated">
            <a:extLst>
              <a:ext uri="{FF2B5EF4-FFF2-40B4-BE49-F238E27FC236}">
                <a16:creationId xmlns:a16="http://schemas.microsoft.com/office/drawing/2014/main" id="{6F3852A1-4DA9-4771-89B0-ACE6F4E9D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174" y="2690737"/>
            <a:ext cx="8901338" cy="4167263"/>
          </a:xfrm>
          <a:prstGeom prst="rect">
            <a:avLst/>
          </a:prstGeom>
        </p:spPr>
      </p:pic>
    </p:spTree>
    <p:extLst>
      <p:ext uri="{BB962C8B-B14F-4D97-AF65-F5344CB8AC3E}">
        <p14:creationId xmlns:p14="http://schemas.microsoft.com/office/powerpoint/2010/main" val="3526929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69D2-318A-440A-9851-C2EB65578E64}"/>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883694EA-FCE8-446E-8E9D-483005D9F714}"/>
              </a:ext>
            </a:extLst>
          </p:cNvPr>
          <p:cNvSpPr>
            <a:spLocks noGrp="1"/>
          </p:cNvSpPr>
          <p:nvPr>
            <p:ph idx="1"/>
          </p:nvPr>
        </p:nvSpPr>
        <p:spPr/>
        <p:txBody>
          <a:bodyPr>
            <a:normAutofit/>
          </a:bodyPr>
          <a:lstStyle/>
          <a:p>
            <a:r>
              <a:rPr lang="en-US" sz="2400" dirty="0"/>
              <a:t>Key points</a:t>
            </a:r>
          </a:p>
        </p:txBody>
      </p:sp>
    </p:spTree>
    <p:extLst>
      <p:ext uri="{BB962C8B-B14F-4D97-AF65-F5344CB8AC3E}">
        <p14:creationId xmlns:p14="http://schemas.microsoft.com/office/powerpoint/2010/main" val="370928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2B71-A628-4E0F-BAAB-4C231B4436DF}"/>
              </a:ext>
            </a:extLst>
          </p:cNvPr>
          <p:cNvSpPr>
            <a:spLocks noGrp="1"/>
          </p:cNvSpPr>
          <p:nvPr>
            <p:ph type="title"/>
          </p:nvPr>
        </p:nvSpPr>
        <p:spPr/>
        <p:txBody>
          <a:bodyPr/>
          <a:lstStyle/>
          <a:p>
            <a:r>
              <a:rPr lang="en-US" dirty="0"/>
              <a:t>Public health research and statistics</a:t>
            </a:r>
          </a:p>
        </p:txBody>
      </p:sp>
      <p:sp>
        <p:nvSpPr>
          <p:cNvPr id="3" name="Content Placeholder 2">
            <a:extLst>
              <a:ext uri="{FF2B5EF4-FFF2-40B4-BE49-F238E27FC236}">
                <a16:creationId xmlns:a16="http://schemas.microsoft.com/office/drawing/2014/main" id="{7A961B3A-59AD-42B7-A9A7-E34A5140D5EF}"/>
              </a:ext>
            </a:extLst>
          </p:cNvPr>
          <p:cNvSpPr>
            <a:spLocks noGrp="1"/>
          </p:cNvSpPr>
          <p:nvPr>
            <p:ph idx="1"/>
          </p:nvPr>
        </p:nvSpPr>
        <p:spPr/>
        <p:txBody>
          <a:bodyPr>
            <a:normAutofit/>
          </a:bodyPr>
          <a:lstStyle/>
          <a:p>
            <a:r>
              <a:rPr lang="en-US" sz="2400" dirty="0"/>
              <a:t>Two key goals of public health research</a:t>
            </a:r>
          </a:p>
          <a:p>
            <a:pPr lvl="1"/>
            <a:r>
              <a:rPr lang="en-US" sz="2000" dirty="0">
                <a:solidFill>
                  <a:srgbClr val="FF0000"/>
                </a:solidFill>
              </a:rPr>
              <a:t>Understanding the distribution of a disease</a:t>
            </a:r>
          </a:p>
          <a:p>
            <a:pPr lvl="2"/>
            <a:r>
              <a:rPr lang="en-US" sz="1800" dirty="0">
                <a:solidFill>
                  <a:srgbClr val="FF0000"/>
                </a:solidFill>
              </a:rPr>
              <a:t>Geographical distribution, distribution by age, sex, social class, etc.</a:t>
            </a:r>
          </a:p>
          <a:p>
            <a:pPr lvl="1"/>
            <a:r>
              <a:rPr lang="en-US" sz="2000" dirty="0"/>
              <a:t>Identifying determinants of disease</a:t>
            </a:r>
          </a:p>
          <a:p>
            <a:pPr lvl="2"/>
            <a:r>
              <a:rPr lang="en-US" sz="1800" dirty="0"/>
              <a:t>Smoking for lung cancer, sugar drink for diabetes, etc.</a:t>
            </a:r>
          </a:p>
        </p:txBody>
      </p:sp>
    </p:spTree>
    <p:extLst>
      <p:ext uri="{BB962C8B-B14F-4D97-AF65-F5344CB8AC3E}">
        <p14:creationId xmlns:p14="http://schemas.microsoft.com/office/powerpoint/2010/main" val="885032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B669-0C32-410A-83B9-722A9199B088}"/>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F43BE2F5-53D3-4B3A-AE0B-B703DC546640}"/>
              </a:ext>
            </a:extLst>
          </p:cNvPr>
          <p:cNvSpPr>
            <a:spLocks noGrp="1"/>
          </p:cNvSpPr>
          <p:nvPr>
            <p:ph idx="1"/>
          </p:nvPr>
        </p:nvSpPr>
        <p:spPr/>
        <p:txBody>
          <a:bodyPr>
            <a:normAutofit/>
          </a:bodyPr>
          <a:lstStyle/>
          <a:p>
            <a:r>
              <a:rPr lang="en-US" sz="2400" dirty="0"/>
              <a:t>Werner et al (2016) examined trends of hospitalization rates in three geographical area in Queensland: a coal seam area, a coal mining area and a rural area.</a:t>
            </a:r>
          </a:p>
          <a:p>
            <a:pPr lvl="1"/>
            <a:r>
              <a:rPr lang="en-US" sz="2000" dirty="0"/>
              <a:t>The coal seam gas industry has expanding rapidly in the last two decades. </a:t>
            </a:r>
          </a:p>
          <a:p>
            <a:pPr lvl="1"/>
            <a:r>
              <a:rPr lang="en-US" sz="2000" dirty="0"/>
              <a:t>Public has voiced concerns about the potential health impacts related to the coal seam gas industry.</a:t>
            </a:r>
          </a:p>
        </p:txBody>
      </p:sp>
    </p:spTree>
    <p:extLst>
      <p:ext uri="{BB962C8B-B14F-4D97-AF65-F5344CB8AC3E}">
        <p14:creationId xmlns:p14="http://schemas.microsoft.com/office/powerpoint/2010/main" val="2091399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B669-0C32-410A-83B9-722A9199B088}"/>
              </a:ext>
            </a:extLst>
          </p:cNvPr>
          <p:cNvSpPr>
            <a:spLocks noGrp="1"/>
          </p:cNvSpPr>
          <p:nvPr>
            <p:ph type="title"/>
          </p:nvPr>
        </p:nvSpPr>
        <p:spPr/>
        <p:txBody>
          <a:bodyPr/>
          <a:lstStyle/>
          <a:p>
            <a:r>
              <a:rPr lang="en-US" dirty="0"/>
              <a:t>Case study 2: Hospitalization rates</a:t>
            </a:r>
          </a:p>
        </p:txBody>
      </p:sp>
      <p:pic>
        <p:nvPicPr>
          <p:cNvPr id="5" name="Content Placeholder 4" descr="A close up of a map&#10;&#10;Description automatically generated">
            <a:extLst>
              <a:ext uri="{FF2B5EF4-FFF2-40B4-BE49-F238E27FC236}">
                <a16:creationId xmlns:a16="http://schemas.microsoft.com/office/drawing/2014/main" id="{B54EEA61-BAD9-4E96-8175-06F3231CC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023" y="1403110"/>
            <a:ext cx="11385715" cy="4997690"/>
          </a:xfrm>
        </p:spPr>
      </p:pic>
      <p:cxnSp>
        <p:nvCxnSpPr>
          <p:cNvPr id="10" name="Straight Arrow Connector 9">
            <a:extLst>
              <a:ext uri="{FF2B5EF4-FFF2-40B4-BE49-F238E27FC236}">
                <a16:creationId xmlns:a16="http://schemas.microsoft.com/office/drawing/2014/main" id="{1C26145E-317E-424E-8FA8-FD7122B4FE18}"/>
              </a:ext>
            </a:extLst>
          </p:cNvPr>
          <p:cNvCxnSpPr/>
          <p:nvPr/>
        </p:nvCxnSpPr>
        <p:spPr>
          <a:xfrm flipH="1">
            <a:off x="3615655" y="4001549"/>
            <a:ext cx="335560" cy="830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C3E8F65-72CA-4A39-A454-834B32F827EF}"/>
              </a:ext>
            </a:extLst>
          </p:cNvPr>
          <p:cNvCxnSpPr>
            <a:cxnSpLocks/>
          </p:cNvCxnSpPr>
          <p:nvPr/>
        </p:nvCxnSpPr>
        <p:spPr>
          <a:xfrm>
            <a:off x="1007141" y="6038229"/>
            <a:ext cx="14748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29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2B71-A628-4E0F-BAAB-4C231B4436DF}"/>
              </a:ext>
            </a:extLst>
          </p:cNvPr>
          <p:cNvSpPr>
            <a:spLocks noGrp="1"/>
          </p:cNvSpPr>
          <p:nvPr>
            <p:ph type="title"/>
          </p:nvPr>
        </p:nvSpPr>
        <p:spPr/>
        <p:txBody>
          <a:bodyPr/>
          <a:lstStyle/>
          <a:p>
            <a:r>
              <a:rPr lang="en-US" dirty="0"/>
              <a:t>Public health research and statistics</a:t>
            </a:r>
          </a:p>
        </p:txBody>
      </p:sp>
      <p:sp>
        <p:nvSpPr>
          <p:cNvPr id="3" name="Content Placeholder 2">
            <a:extLst>
              <a:ext uri="{FF2B5EF4-FFF2-40B4-BE49-F238E27FC236}">
                <a16:creationId xmlns:a16="http://schemas.microsoft.com/office/drawing/2014/main" id="{7A961B3A-59AD-42B7-A9A7-E34A5140D5EF}"/>
              </a:ext>
            </a:extLst>
          </p:cNvPr>
          <p:cNvSpPr>
            <a:spLocks noGrp="1"/>
          </p:cNvSpPr>
          <p:nvPr>
            <p:ph idx="1"/>
          </p:nvPr>
        </p:nvSpPr>
        <p:spPr/>
        <p:txBody>
          <a:bodyPr>
            <a:normAutofit/>
          </a:bodyPr>
          <a:lstStyle/>
          <a:p>
            <a:r>
              <a:rPr lang="en-US" sz="2400" dirty="0"/>
              <a:t>Two key goals of public health research</a:t>
            </a:r>
          </a:p>
          <a:p>
            <a:pPr lvl="1"/>
            <a:r>
              <a:rPr lang="en-US" sz="2000" dirty="0"/>
              <a:t>Understanding the distribution of a disease</a:t>
            </a:r>
          </a:p>
          <a:p>
            <a:pPr lvl="2"/>
            <a:r>
              <a:rPr lang="en-US" sz="1800" dirty="0"/>
              <a:t>Geographical distribution, distribution by age, sex, social class, etc.</a:t>
            </a:r>
          </a:p>
          <a:p>
            <a:pPr lvl="2"/>
            <a:r>
              <a:rPr lang="en-US" sz="1800" dirty="0"/>
              <a:t>Is certain disease more common in males, in low SES groups, in Black Americans?</a:t>
            </a:r>
          </a:p>
          <a:p>
            <a:pPr lvl="1"/>
            <a:r>
              <a:rPr lang="en-US" sz="2000" dirty="0"/>
              <a:t>Identifying determinants of disease</a:t>
            </a:r>
          </a:p>
          <a:p>
            <a:pPr lvl="2"/>
            <a:r>
              <a:rPr lang="en-US" sz="1800" dirty="0"/>
              <a:t>Smoking for lung cancer, sugar drink for diabetes, etc.</a:t>
            </a:r>
          </a:p>
        </p:txBody>
      </p:sp>
    </p:spTree>
    <p:extLst>
      <p:ext uri="{BB962C8B-B14F-4D97-AF65-F5344CB8AC3E}">
        <p14:creationId xmlns:p14="http://schemas.microsoft.com/office/powerpoint/2010/main" val="2022803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B669-0C32-410A-83B9-722A9199B088}"/>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F43BE2F5-53D3-4B3A-AE0B-B703DC546640}"/>
              </a:ext>
            </a:extLst>
          </p:cNvPr>
          <p:cNvSpPr>
            <a:spLocks noGrp="1"/>
          </p:cNvSpPr>
          <p:nvPr>
            <p:ph idx="1"/>
          </p:nvPr>
        </p:nvSpPr>
        <p:spPr>
          <a:xfrm>
            <a:off x="2589212" y="1457011"/>
            <a:ext cx="8915400" cy="5094513"/>
          </a:xfrm>
        </p:spPr>
        <p:txBody>
          <a:bodyPr>
            <a:normAutofit/>
          </a:bodyPr>
          <a:lstStyle/>
          <a:p>
            <a:r>
              <a:rPr lang="en-US" sz="2400" dirty="0"/>
              <a:t>What is an “age-standardized rate”?</a:t>
            </a:r>
          </a:p>
          <a:p>
            <a:pPr lvl="1"/>
            <a:r>
              <a:rPr lang="en-US" sz="2000" dirty="0"/>
              <a:t>Rate, such as number of disease cases or hospitalizations per 1000 or 100,000 population, is an important tool for comparison for data collected at the same time point.</a:t>
            </a:r>
          </a:p>
          <a:p>
            <a:pPr lvl="1"/>
            <a:r>
              <a:rPr lang="en-US" sz="2000" dirty="0"/>
              <a:t>Percentage is a form of rate when the denominator is 100.</a:t>
            </a:r>
          </a:p>
          <a:p>
            <a:pPr lvl="1"/>
            <a:r>
              <a:rPr lang="en-US" sz="2000" dirty="0"/>
              <a:t>Adjustment may be needed for comparison over time.</a:t>
            </a:r>
          </a:p>
          <a:p>
            <a:pPr lvl="1"/>
            <a:r>
              <a:rPr lang="en-US" sz="2000" dirty="0"/>
              <a:t>E.g. If the age structure of the population change over time, adjusting for age is necessary for a “fair comparison”.</a:t>
            </a:r>
          </a:p>
          <a:p>
            <a:pPr lvl="1"/>
            <a:r>
              <a:rPr lang="en-US" sz="2000" dirty="0"/>
              <a:t>Rate that is not adjusted for any factor is usually referred to as a “Crude rate”.</a:t>
            </a:r>
          </a:p>
          <a:p>
            <a:pPr lvl="1"/>
            <a:r>
              <a:rPr lang="en-US" sz="2000" dirty="0"/>
              <a:t>“Age-standardized rate” means that the rate is adjusted for age.</a:t>
            </a:r>
          </a:p>
        </p:txBody>
      </p:sp>
    </p:spTree>
    <p:extLst>
      <p:ext uri="{BB962C8B-B14F-4D97-AF65-F5344CB8AC3E}">
        <p14:creationId xmlns:p14="http://schemas.microsoft.com/office/powerpoint/2010/main" val="1898965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B669-0C32-410A-83B9-722A9199B088}"/>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F43BE2F5-53D3-4B3A-AE0B-B703DC546640}"/>
              </a:ext>
            </a:extLst>
          </p:cNvPr>
          <p:cNvSpPr>
            <a:spLocks noGrp="1"/>
          </p:cNvSpPr>
          <p:nvPr>
            <p:ph idx="1"/>
          </p:nvPr>
        </p:nvSpPr>
        <p:spPr>
          <a:xfrm>
            <a:off x="2589212" y="1703709"/>
            <a:ext cx="8915400" cy="4207513"/>
          </a:xfrm>
        </p:spPr>
        <p:txBody>
          <a:bodyPr>
            <a:normAutofit/>
          </a:bodyPr>
          <a:lstStyle/>
          <a:p>
            <a:r>
              <a:rPr lang="en-US" sz="2000" dirty="0"/>
              <a:t>Cancer deaths and population estimates in Canada in 2000 and 2011.</a:t>
            </a:r>
          </a:p>
        </p:txBody>
      </p:sp>
      <p:graphicFrame>
        <p:nvGraphicFramePr>
          <p:cNvPr id="5" name="Table 4">
            <a:extLst>
              <a:ext uri="{FF2B5EF4-FFF2-40B4-BE49-F238E27FC236}">
                <a16:creationId xmlns:a16="http://schemas.microsoft.com/office/drawing/2014/main" id="{9772669B-25EF-48D9-A607-7E19EB4F8E3E}"/>
              </a:ext>
            </a:extLst>
          </p:cNvPr>
          <p:cNvGraphicFramePr>
            <a:graphicFrameLocks noGrp="1"/>
          </p:cNvGraphicFramePr>
          <p:nvPr>
            <p:extLst>
              <p:ext uri="{D42A27DB-BD31-4B8C-83A1-F6EECF244321}">
                <p14:modId xmlns:p14="http://schemas.microsoft.com/office/powerpoint/2010/main" val="1897487542"/>
              </p:ext>
            </p:extLst>
          </p:nvPr>
        </p:nvGraphicFramePr>
        <p:xfrm>
          <a:off x="2589211" y="2524884"/>
          <a:ext cx="8695087" cy="4207513"/>
        </p:xfrm>
        <a:graphic>
          <a:graphicData uri="http://schemas.openxmlformats.org/drawingml/2006/table">
            <a:tbl>
              <a:tblPr/>
              <a:tblGrid>
                <a:gridCol w="1829990">
                  <a:extLst>
                    <a:ext uri="{9D8B030D-6E8A-4147-A177-3AD203B41FA5}">
                      <a16:colId xmlns:a16="http://schemas.microsoft.com/office/drawing/2014/main" val="1733748316"/>
                    </a:ext>
                  </a:extLst>
                </a:gridCol>
                <a:gridCol w="3462856">
                  <a:extLst>
                    <a:ext uri="{9D8B030D-6E8A-4147-A177-3AD203B41FA5}">
                      <a16:colId xmlns:a16="http://schemas.microsoft.com/office/drawing/2014/main" val="1282862588"/>
                    </a:ext>
                  </a:extLst>
                </a:gridCol>
                <a:gridCol w="1588464">
                  <a:extLst>
                    <a:ext uri="{9D8B030D-6E8A-4147-A177-3AD203B41FA5}">
                      <a16:colId xmlns:a16="http://schemas.microsoft.com/office/drawing/2014/main" val="2241860978"/>
                    </a:ext>
                  </a:extLst>
                </a:gridCol>
                <a:gridCol w="1813777">
                  <a:extLst>
                    <a:ext uri="{9D8B030D-6E8A-4147-A177-3AD203B41FA5}">
                      <a16:colId xmlns:a16="http://schemas.microsoft.com/office/drawing/2014/main" val="1749759786"/>
                    </a:ext>
                  </a:extLst>
                </a:gridCol>
              </a:tblGrid>
              <a:tr h="470285">
                <a:tc>
                  <a:txBody>
                    <a:bodyPr/>
                    <a:lstStyle/>
                    <a:p>
                      <a:pPr algn="l" fontAlgn="b"/>
                      <a:r>
                        <a:rPr lang="en-US" sz="1400" dirty="0">
                          <a:effectLst/>
                        </a:rPr>
                        <a:t>Age group</a:t>
                      </a:r>
                    </a:p>
                  </a:txBody>
                  <a:tcPr marL="27291" marR="27291" marT="27291" marB="2729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0843F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0F0"/>
                    </a:solidFill>
                  </a:tcPr>
                </a:tc>
                <a:tc>
                  <a:txBody>
                    <a:bodyPr/>
                    <a:lstStyle/>
                    <a:p>
                      <a:pPr algn="l" fontAlgn="b"/>
                      <a:r>
                        <a:rPr lang="en-US" sz="1400" dirty="0">
                          <a:effectLst/>
                        </a:rPr>
                        <a:t>Characteristic</a:t>
                      </a:r>
                    </a:p>
                  </a:txBody>
                  <a:tcPr marL="27291" marR="27291" marT="27291" marB="2729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0843F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0F0"/>
                    </a:solidFill>
                  </a:tcPr>
                </a:tc>
                <a:tc>
                  <a:txBody>
                    <a:bodyPr/>
                    <a:lstStyle/>
                    <a:p>
                      <a:pPr algn="l" fontAlgn="b"/>
                      <a:r>
                        <a:rPr lang="en-US" sz="1400">
                          <a:effectLst/>
                        </a:rPr>
                        <a:t>2000</a:t>
                      </a:r>
                    </a:p>
                  </a:txBody>
                  <a:tcPr marL="27291" marR="27291" marT="27291" marB="2729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0843F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0F0"/>
                    </a:solidFill>
                  </a:tcPr>
                </a:tc>
                <a:tc>
                  <a:txBody>
                    <a:bodyPr/>
                    <a:lstStyle/>
                    <a:p>
                      <a:pPr algn="l" fontAlgn="b"/>
                      <a:r>
                        <a:rPr lang="en-US" sz="1400">
                          <a:effectLst/>
                        </a:rPr>
                        <a:t>2011</a:t>
                      </a:r>
                    </a:p>
                  </a:txBody>
                  <a:tcPr marL="27291" marR="27291" marT="27291" marB="2729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6045F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0F0"/>
                    </a:solidFill>
                  </a:tcPr>
                </a:tc>
                <a:extLst>
                  <a:ext uri="{0D108BD9-81ED-4DB2-BD59-A6C34878D82A}">
                    <a16:rowId xmlns:a16="http://schemas.microsoft.com/office/drawing/2014/main" val="441986612"/>
                  </a:ext>
                </a:extLst>
              </a:tr>
              <a:tr h="470285">
                <a:tc rowSpan="3">
                  <a:txBody>
                    <a:bodyPr/>
                    <a:lstStyle/>
                    <a:p>
                      <a:pPr algn="l" fontAlgn="t"/>
                      <a:r>
                        <a:rPr lang="en-US" sz="1400" dirty="0">
                          <a:effectLst/>
                        </a:rPr>
                        <a:t>0 to 39 years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Estimate of population</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17,068,876</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17,191,850</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04005165"/>
                  </a:ext>
                </a:extLst>
              </a:tr>
              <a:tr h="470285">
                <a:tc vMerge="1">
                  <a:txBody>
                    <a:bodyPr/>
                    <a:lstStyle/>
                    <a:p>
                      <a:endParaRPr lang="en-US"/>
                    </a:p>
                  </a:txBody>
                  <a:tcPr/>
                </a:tc>
                <a:tc>
                  <a:txBody>
                    <a:bodyPr/>
                    <a:lstStyle/>
                    <a:p>
                      <a:pPr fontAlgn="t"/>
                      <a:r>
                        <a:rPr lang="en-US" sz="1400" dirty="0">
                          <a:effectLst/>
                        </a:rPr>
                        <a:t>Number of deaths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1,345</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1,004</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9180028"/>
                  </a:ext>
                </a:extLst>
              </a:tr>
              <a:tr h="281542">
                <a:tc vMerge="1">
                  <a:txBody>
                    <a:bodyPr/>
                    <a:lstStyle/>
                    <a:p>
                      <a:endParaRPr lang="en-US"/>
                    </a:p>
                  </a:txBody>
                  <a:tcPr/>
                </a:tc>
                <a:tc>
                  <a:txBody>
                    <a:bodyPr/>
                    <a:lstStyle/>
                    <a:p>
                      <a:pPr fontAlgn="t"/>
                      <a:r>
                        <a:rPr lang="en-US" sz="1400" dirty="0">
                          <a:effectLst/>
                        </a:rPr>
                        <a:t>Crude rate (per 100,000 population)</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35952240"/>
                  </a:ext>
                </a:extLst>
              </a:tr>
              <a:tr h="470285">
                <a:tc rowSpan="3">
                  <a:txBody>
                    <a:bodyPr/>
                    <a:lstStyle/>
                    <a:p>
                      <a:pPr algn="l" fontAlgn="t"/>
                      <a:r>
                        <a:rPr lang="en-US" sz="1400">
                          <a:effectLst/>
                        </a:rPr>
                        <a:t>40 years and over</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Estimate of population</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13,616,854</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17,150,930</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139584"/>
                  </a:ext>
                </a:extLst>
              </a:tr>
              <a:tr h="470285">
                <a:tc vMerge="1">
                  <a:txBody>
                    <a:bodyPr/>
                    <a:lstStyle/>
                    <a:p>
                      <a:endParaRPr lang="en-US"/>
                    </a:p>
                  </a:txBody>
                  <a:tcPr/>
                </a:tc>
                <a:tc>
                  <a:txBody>
                    <a:bodyPr/>
                    <a:lstStyle/>
                    <a:p>
                      <a:pPr fontAlgn="t"/>
                      <a:r>
                        <a:rPr lang="en-US" sz="1400" dirty="0">
                          <a:effectLst/>
                        </a:rPr>
                        <a:t>Number of deaths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61,325</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71,472</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2812398"/>
                  </a:ext>
                </a:extLst>
              </a:tr>
              <a:tr h="281542">
                <a:tc vMerge="1">
                  <a:txBody>
                    <a:bodyPr/>
                    <a:lstStyle/>
                    <a:p>
                      <a:endParaRPr lang="en-US"/>
                    </a:p>
                  </a:txBody>
                  <a:tcPr/>
                </a:tc>
                <a:tc>
                  <a:txBody>
                    <a:bodyPr/>
                    <a:lstStyle/>
                    <a:p>
                      <a:pPr fontAlgn="t"/>
                      <a:r>
                        <a:rPr lang="en-US" sz="1400" dirty="0">
                          <a:effectLst/>
                        </a:rPr>
                        <a:t>Crude rate (per 100,00 population)</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61222034"/>
                  </a:ext>
                </a:extLst>
              </a:tr>
              <a:tr h="505731">
                <a:tc rowSpan="3">
                  <a:txBody>
                    <a:bodyPr/>
                    <a:lstStyle/>
                    <a:p>
                      <a:pPr algn="l" fontAlgn="t"/>
                      <a:r>
                        <a:rPr lang="en-US" sz="1400">
                          <a:effectLst/>
                        </a:rPr>
                        <a:t>Total all ages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Estimate of population</a:t>
                      </a:r>
                    </a:p>
                    <a:p>
                      <a:pPr fontAlgn="t"/>
                      <a:r>
                        <a:rPr lang="en-US" sz="1400" dirty="0">
                          <a:effectLst/>
                        </a:rPr>
                        <a:t>(Sum of the above 2 age groups)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74968903"/>
                  </a:ext>
                </a:extLst>
              </a:tr>
              <a:tr h="505731">
                <a:tc vMerge="1">
                  <a:txBody>
                    <a:bodyPr/>
                    <a:lstStyle/>
                    <a:p>
                      <a:endParaRPr lang="en-US"/>
                    </a:p>
                  </a:txBody>
                  <a:tcPr/>
                </a:tc>
                <a:tc>
                  <a:txBody>
                    <a:bodyPr/>
                    <a:lstStyle/>
                    <a:p>
                      <a:pPr fontAlgn="t"/>
                      <a:r>
                        <a:rPr lang="en-US" sz="1400" dirty="0">
                          <a:effectLst/>
                        </a:rPr>
                        <a:t>Number of deaths</a:t>
                      </a:r>
                    </a:p>
                    <a:p>
                      <a:pPr fontAlgn="t"/>
                      <a:r>
                        <a:rPr lang="en-US" sz="1400" dirty="0">
                          <a:effectLst/>
                        </a:rPr>
                        <a:t>(Sum of the above 2 age groups)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81523699"/>
                  </a:ext>
                </a:extLst>
              </a:tr>
              <a:tr h="281542">
                <a:tc vMerge="1">
                  <a:txBody>
                    <a:bodyPr/>
                    <a:lstStyle/>
                    <a:p>
                      <a:endParaRPr lang="en-US"/>
                    </a:p>
                  </a:txBody>
                  <a:tcPr/>
                </a:tc>
                <a:tc>
                  <a:txBody>
                    <a:bodyPr/>
                    <a:lstStyle/>
                    <a:p>
                      <a:pPr fontAlgn="t"/>
                      <a:r>
                        <a:rPr lang="en-US" sz="1400" dirty="0">
                          <a:effectLst/>
                        </a:rPr>
                        <a:t>Crude rate</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2157304"/>
                  </a:ext>
                </a:extLst>
              </a:tr>
            </a:tbl>
          </a:graphicData>
        </a:graphic>
      </p:graphicFrame>
    </p:spTree>
    <p:extLst>
      <p:ext uri="{BB962C8B-B14F-4D97-AF65-F5344CB8AC3E}">
        <p14:creationId xmlns:p14="http://schemas.microsoft.com/office/powerpoint/2010/main" val="3012857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B669-0C32-410A-83B9-722A9199B088}"/>
              </a:ext>
            </a:extLst>
          </p:cNvPr>
          <p:cNvSpPr>
            <a:spLocks noGrp="1"/>
          </p:cNvSpPr>
          <p:nvPr>
            <p:ph type="title"/>
          </p:nvPr>
        </p:nvSpPr>
        <p:spPr/>
        <p:txBody>
          <a:bodyPr>
            <a:normAutofit/>
          </a:bodyPr>
          <a:lstStyle/>
          <a:p>
            <a:r>
              <a:rPr lang="en-US" dirty="0"/>
              <a:t>Case study 2: Hospitalization rates</a:t>
            </a:r>
            <a:br>
              <a:rPr lang="en-US" dirty="0"/>
            </a:br>
            <a:r>
              <a:rPr lang="en-US" dirty="0"/>
              <a:t>                                     </a:t>
            </a:r>
            <a:r>
              <a:rPr lang="en-US" sz="1600" b="1" dirty="0">
                <a:solidFill>
                  <a:srgbClr val="FF0000"/>
                </a:solidFill>
              </a:rPr>
              <a:t>Crude rate = 1345/17068876 * 100000</a:t>
            </a:r>
          </a:p>
        </p:txBody>
      </p:sp>
      <p:sp>
        <p:nvSpPr>
          <p:cNvPr id="3" name="Content Placeholder 2">
            <a:extLst>
              <a:ext uri="{FF2B5EF4-FFF2-40B4-BE49-F238E27FC236}">
                <a16:creationId xmlns:a16="http://schemas.microsoft.com/office/drawing/2014/main" id="{F43BE2F5-53D3-4B3A-AE0B-B703DC546640}"/>
              </a:ext>
            </a:extLst>
          </p:cNvPr>
          <p:cNvSpPr>
            <a:spLocks noGrp="1"/>
          </p:cNvSpPr>
          <p:nvPr>
            <p:ph idx="1"/>
          </p:nvPr>
        </p:nvSpPr>
        <p:spPr>
          <a:xfrm>
            <a:off x="2589212" y="1808703"/>
            <a:ext cx="8915400" cy="4102519"/>
          </a:xfrm>
        </p:spPr>
        <p:txBody>
          <a:bodyPr>
            <a:normAutofit/>
          </a:bodyPr>
          <a:lstStyle/>
          <a:p>
            <a:r>
              <a:rPr lang="en-US" sz="2000" dirty="0"/>
              <a:t>Cancer deaths and population estimates in Canada in 2000 and 2011.</a:t>
            </a:r>
          </a:p>
        </p:txBody>
      </p:sp>
      <p:graphicFrame>
        <p:nvGraphicFramePr>
          <p:cNvPr id="5" name="Table 4">
            <a:extLst>
              <a:ext uri="{FF2B5EF4-FFF2-40B4-BE49-F238E27FC236}">
                <a16:creationId xmlns:a16="http://schemas.microsoft.com/office/drawing/2014/main" id="{9772669B-25EF-48D9-A607-7E19EB4F8E3E}"/>
              </a:ext>
            </a:extLst>
          </p:cNvPr>
          <p:cNvGraphicFramePr>
            <a:graphicFrameLocks noGrp="1"/>
          </p:cNvGraphicFramePr>
          <p:nvPr>
            <p:extLst>
              <p:ext uri="{D42A27DB-BD31-4B8C-83A1-F6EECF244321}">
                <p14:modId xmlns:p14="http://schemas.microsoft.com/office/powerpoint/2010/main" val="3349112770"/>
              </p:ext>
            </p:extLst>
          </p:nvPr>
        </p:nvGraphicFramePr>
        <p:xfrm>
          <a:off x="2589212" y="2524884"/>
          <a:ext cx="8019906" cy="4004270"/>
        </p:xfrm>
        <a:graphic>
          <a:graphicData uri="http://schemas.openxmlformats.org/drawingml/2006/table">
            <a:tbl>
              <a:tblPr/>
              <a:tblGrid>
                <a:gridCol w="1687890">
                  <a:extLst>
                    <a:ext uri="{9D8B030D-6E8A-4147-A177-3AD203B41FA5}">
                      <a16:colId xmlns:a16="http://schemas.microsoft.com/office/drawing/2014/main" val="1733748316"/>
                    </a:ext>
                  </a:extLst>
                </a:gridCol>
                <a:gridCol w="3193962">
                  <a:extLst>
                    <a:ext uri="{9D8B030D-6E8A-4147-A177-3AD203B41FA5}">
                      <a16:colId xmlns:a16="http://schemas.microsoft.com/office/drawing/2014/main" val="1282862588"/>
                    </a:ext>
                  </a:extLst>
                </a:gridCol>
                <a:gridCol w="1465118">
                  <a:extLst>
                    <a:ext uri="{9D8B030D-6E8A-4147-A177-3AD203B41FA5}">
                      <a16:colId xmlns:a16="http://schemas.microsoft.com/office/drawing/2014/main" val="2241860978"/>
                    </a:ext>
                  </a:extLst>
                </a:gridCol>
                <a:gridCol w="1672936">
                  <a:extLst>
                    <a:ext uri="{9D8B030D-6E8A-4147-A177-3AD203B41FA5}">
                      <a16:colId xmlns:a16="http://schemas.microsoft.com/office/drawing/2014/main" val="1749759786"/>
                    </a:ext>
                  </a:extLst>
                </a:gridCol>
              </a:tblGrid>
              <a:tr h="447568">
                <a:tc>
                  <a:txBody>
                    <a:bodyPr/>
                    <a:lstStyle/>
                    <a:p>
                      <a:pPr algn="l" fontAlgn="b"/>
                      <a:r>
                        <a:rPr lang="en-US" sz="1400" dirty="0">
                          <a:effectLst/>
                        </a:rPr>
                        <a:t>Age group</a:t>
                      </a:r>
                    </a:p>
                  </a:txBody>
                  <a:tcPr marL="27291" marR="27291" marT="27291" marB="2729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0843F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0F0"/>
                    </a:solidFill>
                  </a:tcPr>
                </a:tc>
                <a:tc>
                  <a:txBody>
                    <a:bodyPr/>
                    <a:lstStyle/>
                    <a:p>
                      <a:pPr algn="l" fontAlgn="b"/>
                      <a:r>
                        <a:rPr lang="en-US" sz="1400" dirty="0">
                          <a:effectLst/>
                        </a:rPr>
                        <a:t>Characteristic</a:t>
                      </a:r>
                    </a:p>
                  </a:txBody>
                  <a:tcPr marL="27291" marR="27291" marT="27291" marB="2729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0843F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0F0"/>
                    </a:solidFill>
                  </a:tcPr>
                </a:tc>
                <a:tc>
                  <a:txBody>
                    <a:bodyPr/>
                    <a:lstStyle/>
                    <a:p>
                      <a:pPr algn="l" fontAlgn="b"/>
                      <a:r>
                        <a:rPr lang="en-US" sz="1400">
                          <a:effectLst/>
                        </a:rPr>
                        <a:t>2000</a:t>
                      </a:r>
                    </a:p>
                  </a:txBody>
                  <a:tcPr marL="27291" marR="27291" marT="27291" marB="2729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0843F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0F0"/>
                    </a:solidFill>
                  </a:tcPr>
                </a:tc>
                <a:tc>
                  <a:txBody>
                    <a:bodyPr/>
                    <a:lstStyle/>
                    <a:p>
                      <a:pPr algn="l" fontAlgn="b"/>
                      <a:r>
                        <a:rPr lang="en-US" sz="1400">
                          <a:effectLst/>
                        </a:rPr>
                        <a:t>2011</a:t>
                      </a:r>
                    </a:p>
                  </a:txBody>
                  <a:tcPr marL="27291" marR="27291" marT="27291" marB="2729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6045F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0F0"/>
                    </a:solidFill>
                  </a:tcPr>
                </a:tc>
                <a:extLst>
                  <a:ext uri="{0D108BD9-81ED-4DB2-BD59-A6C34878D82A}">
                    <a16:rowId xmlns:a16="http://schemas.microsoft.com/office/drawing/2014/main" val="441986612"/>
                  </a:ext>
                </a:extLst>
              </a:tr>
              <a:tr h="447568">
                <a:tc rowSpan="3">
                  <a:txBody>
                    <a:bodyPr/>
                    <a:lstStyle/>
                    <a:p>
                      <a:pPr algn="l" fontAlgn="t"/>
                      <a:r>
                        <a:rPr lang="en-US" sz="1400">
                          <a:effectLst/>
                        </a:rPr>
                        <a:t>0 to 39 years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Estimate of population</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17,068,876</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17,191,850</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04005165"/>
                  </a:ext>
                </a:extLst>
              </a:tr>
              <a:tr h="447568">
                <a:tc vMerge="1">
                  <a:txBody>
                    <a:bodyPr/>
                    <a:lstStyle/>
                    <a:p>
                      <a:endParaRPr lang="en-US"/>
                    </a:p>
                  </a:txBody>
                  <a:tcPr/>
                </a:tc>
                <a:tc>
                  <a:txBody>
                    <a:bodyPr/>
                    <a:lstStyle/>
                    <a:p>
                      <a:pPr fontAlgn="t"/>
                      <a:r>
                        <a:rPr lang="en-US" sz="1400" dirty="0">
                          <a:effectLst/>
                        </a:rPr>
                        <a:t>Number of deaths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1,345</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1,004</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9180028"/>
                  </a:ext>
                </a:extLst>
              </a:tr>
              <a:tr h="251075">
                <a:tc vMerge="1">
                  <a:txBody>
                    <a:bodyPr/>
                    <a:lstStyle/>
                    <a:p>
                      <a:endParaRPr lang="en-US"/>
                    </a:p>
                  </a:txBody>
                  <a:tcPr/>
                </a:tc>
                <a:tc>
                  <a:txBody>
                    <a:bodyPr/>
                    <a:lstStyle/>
                    <a:p>
                      <a:pPr fontAlgn="t"/>
                      <a:r>
                        <a:rPr lang="en-US" sz="1400" dirty="0">
                          <a:effectLst/>
                        </a:rPr>
                        <a:t>Crude rate (per 100,000 population)</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b="1" dirty="0">
                          <a:solidFill>
                            <a:srgbClr val="FF0000"/>
                          </a:solidFill>
                          <a:effectLst/>
                        </a:rPr>
                        <a:t>7.880</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35952240"/>
                  </a:ext>
                </a:extLst>
              </a:tr>
              <a:tr h="447568">
                <a:tc rowSpan="3">
                  <a:txBody>
                    <a:bodyPr/>
                    <a:lstStyle/>
                    <a:p>
                      <a:pPr algn="l" fontAlgn="t"/>
                      <a:r>
                        <a:rPr lang="en-US" sz="1400">
                          <a:effectLst/>
                        </a:rPr>
                        <a:t>40 years and over</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Estimate of population</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13,616,854</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17,150,930</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139584"/>
                  </a:ext>
                </a:extLst>
              </a:tr>
              <a:tr h="447568">
                <a:tc vMerge="1">
                  <a:txBody>
                    <a:bodyPr/>
                    <a:lstStyle/>
                    <a:p>
                      <a:endParaRPr lang="en-US"/>
                    </a:p>
                  </a:txBody>
                  <a:tcPr/>
                </a:tc>
                <a:tc>
                  <a:txBody>
                    <a:bodyPr/>
                    <a:lstStyle/>
                    <a:p>
                      <a:pPr fontAlgn="t"/>
                      <a:r>
                        <a:rPr lang="en-US" sz="1400" dirty="0">
                          <a:effectLst/>
                        </a:rPr>
                        <a:t>Number of deaths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61,325</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71,472</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2812398"/>
                  </a:ext>
                </a:extLst>
              </a:tr>
              <a:tr h="251075">
                <a:tc vMerge="1">
                  <a:txBody>
                    <a:bodyPr/>
                    <a:lstStyle/>
                    <a:p>
                      <a:endParaRPr lang="en-US"/>
                    </a:p>
                  </a:txBody>
                  <a:tcPr/>
                </a:tc>
                <a:tc>
                  <a:txBody>
                    <a:bodyPr/>
                    <a:lstStyle/>
                    <a:p>
                      <a:pPr fontAlgn="t"/>
                      <a:r>
                        <a:rPr lang="en-US" sz="1400" dirty="0">
                          <a:effectLst/>
                        </a:rPr>
                        <a:t>Crude rate (per 100,00 population)</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61222034"/>
                  </a:ext>
                </a:extLst>
              </a:tr>
              <a:tr h="447568">
                <a:tc rowSpan="3">
                  <a:txBody>
                    <a:bodyPr/>
                    <a:lstStyle/>
                    <a:p>
                      <a:pPr algn="l" fontAlgn="t"/>
                      <a:r>
                        <a:rPr lang="en-US" sz="1400">
                          <a:effectLst/>
                        </a:rPr>
                        <a:t>Total all ages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Estimate of population</a:t>
                      </a:r>
                    </a:p>
                    <a:p>
                      <a:pPr fontAlgn="t"/>
                      <a:r>
                        <a:rPr lang="en-US" sz="1400" b="0" i="1" dirty="0">
                          <a:effectLst/>
                        </a:rPr>
                        <a:t>(Sum of the above 2 age groups)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74968903"/>
                  </a:ext>
                </a:extLst>
              </a:tr>
              <a:tr h="447568">
                <a:tc vMerge="1">
                  <a:txBody>
                    <a:bodyPr/>
                    <a:lstStyle/>
                    <a:p>
                      <a:endParaRPr lang="en-US"/>
                    </a:p>
                  </a:txBody>
                  <a:tcPr/>
                </a:tc>
                <a:tc>
                  <a:txBody>
                    <a:bodyPr/>
                    <a:lstStyle/>
                    <a:p>
                      <a:pPr fontAlgn="t"/>
                      <a:r>
                        <a:rPr lang="en-US" sz="1400" dirty="0">
                          <a:effectLst/>
                        </a:rPr>
                        <a:t>Number of deaths</a:t>
                      </a:r>
                    </a:p>
                    <a:p>
                      <a:pPr fontAlgn="t"/>
                      <a:r>
                        <a:rPr lang="en-US" sz="1400" i="1" dirty="0">
                          <a:effectLst/>
                        </a:rPr>
                        <a:t>(Sum of the above 2 age groups)</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81523699"/>
                  </a:ext>
                </a:extLst>
              </a:tr>
              <a:tr h="251075">
                <a:tc vMerge="1">
                  <a:txBody>
                    <a:bodyPr/>
                    <a:lstStyle/>
                    <a:p>
                      <a:endParaRPr lang="en-US"/>
                    </a:p>
                  </a:txBody>
                  <a:tcPr/>
                </a:tc>
                <a:tc>
                  <a:txBody>
                    <a:bodyPr/>
                    <a:lstStyle/>
                    <a:p>
                      <a:pPr fontAlgn="t"/>
                      <a:r>
                        <a:rPr lang="en-US" sz="1400" dirty="0">
                          <a:effectLst/>
                        </a:rPr>
                        <a:t>Crude rate</a:t>
                      </a: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endParaRPr lang="en-US" sz="1400" dirty="0">
                        <a:effectLst/>
                      </a:endParaRPr>
                    </a:p>
                  </a:txBody>
                  <a:tcPr marL="27291" marR="27291" marT="27291" marB="2729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2157304"/>
                  </a:ext>
                </a:extLst>
              </a:tr>
            </a:tbl>
          </a:graphicData>
        </a:graphic>
      </p:graphicFrame>
      <p:cxnSp>
        <p:nvCxnSpPr>
          <p:cNvPr id="8" name="Straight Arrow Connector 7">
            <a:extLst>
              <a:ext uri="{FF2B5EF4-FFF2-40B4-BE49-F238E27FC236}">
                <a16:creationId xmlns:a16="http://schemas.microsoft.com/office/drawing/2014/main" id="{1A2440F5-38A0-4BD1-9396-33469F752CD2}"/>
              </a:ext>
            </a:extLst>
          </p:cNvPr>
          <p:cNvCxnSpPr/>
          <p:nvPr/>
        </p:nvCxnSpPr>
        <p:spPr>
          <a:xfrm flipH="1">
            <a:off x="7917873" y="1905000"/>
            <a:ext cx="540327" cy="1846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083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B669-0C32-410A-83B9-722A9199B088}"/>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F43BE2F5-53D3-4B3A-AE0B-B703DC546640}"/>
              </a:ext>
            </a:extLst>
          </p:cNvPr>
          <p:cNvSpPr>
            <a:spLocks noGrp="1"/>
          </p:cNvSpPr>
          <p:nvPr>
            <p:ph idx="1"/>
          </p:nvPr>
        </p:nvSpPr>
        <p:spPr/>
        <p:txBody>
          <a:bodyPr>
            <a:normAutofit/>
          </a:bodyPr>
          <a:lstStyle/>
          <a:p>
            <a:r>
              <a:rPr lang="en-US" sz="2400" dirty="0"/>
              <a:t>Did the rate increase over time for the age group 0-39?</a:t>
            </a:r>
          </a:p>
          <a:p>
            <a:r>
              <a:rPr lang="en-US" sz="2400" dirty="0"/>
              <a:t>Did the rate increase over time for the age group 40 or above?</a:t>
            </a:r>
          </a:p>
          <a:p>
            <a:r>
              <a:rPr lang="en-US" sz="2400" dirty="0"/>
              <a:t>Did the rate increase over time for the whole population?</a:t>
            </a:r>
          </a:p>
          <a:p>
            <a:endParaRPr lang="en-US" sz="2400" dirty="0"/>
          </a:p>
          <a:p>
            <a:endParaRPr lang="en-US" sz="2400" dirty="0"/>
          </a:p>
        </p:txBody>
      </p:sp>
    </p:spTree>
    <p:extLst>
      <p:ext uri="{BB962C8B-B14F-4D97-AF65-F5344CB8AC3E}">
        <p14:creationId xmlns:p14="http://schemas.microsoft.com/office/powerpoint/2010/main" val="3057320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B669-0C32-410A-83B9-722A9199B088}"/>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F43BE2F5-53D3-4B3A-AE0B-B703DC546640}"/>
              </a:ext>
            </a:extLst>
          </p:cNvPr>
          <p:cNvSpPr>
            <a:spLocks noGrp="1"/>
          </p:cNvSpPr>
          <p:nvPr>
            <p:ph idx="1"/>
          </p:nvPr>
        </p:nvSpPr>
        <p:spPr>
          <a:xfrm>
            <a:off x="2589212" y="1517301"/>
            <a:ext cx="8915400" cy="4863402"/>
          </a:xfrm>
        </p:spPr>
        <p:txBody>
          <a:bodyPr>
            <a:normAutofit/>
          </a:bodyPr>
          <a:lstStyle/>
          <a:p>
            <a:r>
              <a:rPr lang="en-US" sz="2400" dirty="0"/>
              <a:t>The rates are counter-intuitive.</a:t>
            </a:r>
          </a:p>
          <a:p>
            <a:pPr lvl="1"/>
            <a:r>
              <a:rPr lang="en-US" sz="2000" dirty="0"/>
              <a:t>Rates decrease for both age group, while the rate increase for the overall population.</a:t>
            </a:r>
          </a:p>
          <a:p>
            <a:pPr lvl="1"/>
            <a:r>
              <a:rPr lang="en-US" sz="2000" dirty="0"/>
              <a:t>How could this happen?</a:t>
            </a:r>
          </a:p>
          <a:p>
            <a:pPr lvl="2"/>
            <a:r>
              <a:rPr lang="en-US" sz="1800" dirty="0"/>
              <a:t>The crude rate accurately represents the incidence of cancer death each year, but it is not a correct indicator for comparison across year.</a:t>
            </a:r>
          </a:p>
          <a:p>
            <a:pPr lvl="2"/>
            <a:r>
              <a:rPr lang="en-US" sz="1800" dirty="0"/>
              <a:t>There is a substantial shift in the age structure of the population</a:t>
            </a:r>
          </a:p>
          <a:p>
            <a:pPr lvl="2"/>
            <a:r>
              <a:rPr lang="en-US" sz="1800" dirty="0"/>
              <a:t>A much higher proportion of the population is now over 40 years old</a:t>
            </a:r>
          </a:p>
          <a:p>
            <a:pPr lvl="2"/>
            <a:r>
              <a:rPr lang="en-US" sz="1800" dirty="0"/>
              <a:t>Older people are more likely to die of cancer.</a:t>
            </a:r>
          </a:p>
          <a:p>
            <a:pPr lvl="2"/>
            <a:r>
              <a:rPr lang="en-US" sz="1800" dirty="0"/>
              <a:t>A shift in the age structure can cause a higher rate of cancer death, even the rate decrease at each individual age group.</a:t>
            </a:r>
          </a:p>
        </p:txBody>
      </p:sp>
    </p:spTree>
    <p:extLst>
      <p:ext uri="{BB962C8B-B14F-4D97-AF65-F5344CB8AC3E}">
        <p14:creationId xmlns:p14="http://schemas.microsoft.com/office/powerpoint/2010/main" val="439205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4AD2-6957-4A20-9FBC-9F2434602A74}"/>
              </a:ext>
            </a:extLst>
          </p:cNvPr>
          <p:cNvSpPr>
            <a:spLocks noGrp="1"/>
          </p:cNvSpPr>
          <p:nvPr>
            <p:ph type="title"/>
          </p:nvPr>
        </p:nvSpPr>
        <p:spPr/>
        <p:txBody>
          <a:bodyPr>
            <a:normAutofit fontScale="90000"/>
          </a:bodyPr>
          <a:lstStyle/>
          <a:p>
            <a:r>
              <a:rPr lang="en-US" dirty="0"/>
              <a:t>Case study 2: Hospitalization rates</a:t>
            </a:r>
            <a:br>
              <a:rPr lang="en-US" dirty="0"/>
            </a:br>
            <a:br>
              <a:rPr lang="en-US" sz="1300" dirty="0"/>
            </a:br>
            <a:r>
              <a:rPr lang="en-US" sz="1800" dirty="0">
                <a:solidFill>
                  <a:srgbClr val="FF0000"/>
                </a:solidFill>
              </a:rPr>
              <a:t>The crude rate of the older age group in 2000, multiplied by the proportion of the older age group in the reference year (1991)</a:t>
            </a:r>
            <a:endParaRPr lang="en-US" sz="1300" dirty="0">
              <a:solidFill>
                <a:srgbClr val="FF0000"/>
              </a:solidFill>
            </a:endParaRPr>
          </a:p>
        </p:txBody>
      </p:sp>
      <p:sp>
        <p:nvSpPr>
          <p:cNvPr id="3" name="Content Placeholder 2">
            <a:extLst>
              <a:ext uri="{FF2B5EF4-FFF2-40B4-BE49-F238E27FC236}">
                <a16:creationId xmlns:a16="http://schemas.microsoft.com/office/drawing/2014/main" id="{C57C6E2E-D448-4A83-943B-1CB79448633D}"/>
              </a:ext>
            </a:extLst>
          </p:cNvPr>
          <p:cNvSpPr>
            <a:spLocks noGrp="1"/>
          </p:cNvSpPr>
          <p:nvPr>
            <p:ph idx="1"/>
          </p:nvPr>
        </p:nvSpPr>
        <p:spPr/>
        <p:txBody>
          <a:bodyPr/>
          <a:lstStyle/>
          <a:p>
            <a:r>
              <a:rPr lang="en-US" dirty="0"/>
              <a:t>Solution: Standardized the rate to one of the year (usually the first year of the study), or a year that is important to be used as a reference point (e.g. Year 2000).</a:t>
            </a:r>
          </a:p>
          <a:p>
            <a:r>
              <a:rPr lang="en-US" dirty="0"/>
              <a:t>For example, we could choose the year 1991 as the reference. In this year, 61.6% of the Canadians were under 40 and 38.4% were 40 or above.</a:t>
            </a:r>
          </a:p>
          <a:p>
            <a:r>
              <a:rPr lang="en-US" dirty="0"/>
              <a:t>The age-standardized rate in 2000 (with reference to 1991) will be </a:t>
            </a:r>
            <a:br>
              <a:rPr lang="en-US" dirty="0"/>
            </a:br>
            <a:r>
              <a:rPr lang="en-US" b="1" dirty="0"/>
              <a:t>(7.880 * 0.616)+(450.361*0.384)</a:t>
            </a:r>
            <a:br>
              <a:rPr lang="en-US" b="1" dirty="0"/>
            </a:br>
            <a:r>
              <a:rPr lang="en-US" b="1" dirty="0"/>
              <a:t>= 174.80 cancer deaths per 100,000 standard population.</a:t>
            </a:r>
            <a:br>
              <a:rPr lang="en-US" dirty="0"/>
            </a:br>
            <a:br>
              <a:rPr lang="en-US" dirty="0"/>
            </a:br>
            <a:br>
              <a:rPr lang="en-US" sz="2400" dirty="0"/>
            </a:br>
            <a:r>
              <a:rPr lang="en-US" sz="1600" dirty="0">
                <a:solidFill>
                  <a:srgbClr val="FF0000"/>
                </a:solidFill>
              </a:rPr>
              <a:t>The crude rate of the younger age group in 2000, multiplied by the proportion of the young age group in the reference year (1991).</a:t>
            </a:r>
            <a:endParaRPr lang="en-US" sz="1300" dirty="0">
              <a:solidFill>
                <a:srgbClr val="FF0000"/>
              </a:solidFill>
            </a:endParaRPr>
          </a:p>
        </p:txBody>
      </p:sp>
      <p:cxnSp>
        <p:nvCxnSpPr>
          <p:cNvPr id="7" name="Straight Arrow Connector 6">
            <a:extLst>
              <a:ext uri="{FF2B5EF4-FFF2-40B4-BE49-F238E27FC236}">
                <a16:creationId xmlns:a16="http://schemas.microsoft.com/office/drawing/2014/main" id="{A9B6E44B-6858-4A99-A072-1F35A49EDD9C}"/>
              </a:ext>
            </a:extLst>
          </p:cNvPr>
          <p:cNvCxnSpPr/>
          <p:nvPr/>
        </p:nvCxnSpPr>
        <p:spPr>
          <a:xfrm flipV="1">
            <a:off x="3626427" y="4333009"/>
            <a:ext cx="135082" cy="727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08B4903-3F9E-4EA2-88A7-4ECB391C41F8}"/>
              </a:ext>
            </a:extLst>
          </p:cNvPr>
          <p:cNvCxnSpPr/>
          <p:nvPr/>
        </p:nvCxnSpPr>
        <p:spPr>
          <a:xfrm>
            <a:off x="4852555" y="1905000"/>
            <a:ext cx="509154" cy="22305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26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06B9-4006-4CEE-914E-6DCAC823F717}"/>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E5336B01-ABDF-420C-BBBE-4C14494B92AA}"/>
              </a:ext>
            </a:extLst>
          </p:cNvPr>
          <p:cNvSpPr>
            <a:spLocks noGrp="1"/>
          </p:cNvSpPr>
          <p:nvPr>
            <p:ph idx="1"/>
          </p:nvPr>
        </p:nvSpPr>
        <p:spPr/>
        <p:txBody>
          <a:bodyPr>
            <a:normAutofit/>
          </a:bodyPr>
          <a:lstStyle/>
          <a:p>
            <a:r>
              <a:rPr lang="en-US" sz="2400" dirty="0"/>
              <a:t>What are the other age-standardized rate?</a:t>
            </a:r>
          </a:p>
        </p:txBody>
      </p:sp>
    </p:spTree>
    <p:extLst>
      <p:ext uri="{BB962C8B-B14F-4D97-AF65-F5344CB8AC3E}">
        <p14:creationId xmlns:p14="http://schemas.microsoft.com/office/powerpoint/2010/main" val="3317389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E2BD-1B41-4FF3-9AF1-DBB7FD5DCC4A}"/>
              </a:ext>
            </a:extLst>
          </p:cNvPr>
          <p:cNvSpPr>
            <a:spLocks noGrp="1"/>
          </p:cNvSpPr>
          <p:nvPr>
            <p:ph type="title"/>
          </p:nvPr>
        </p:nvSpPr>
        <p:spPr>
          <a:xfrm>
            <a:off x="2592925" y="624110"/>
            <a:ext cx="8911687" cy="1280890"/>
          </a:xfrm>
        </p:spPr>
        <p:txBody>
          <a:bodyPr/>
          <a:lstStyle/>
          <a:p>
            <a:r>
              <a:rPr lang="en-US" dirty="0"/>
              <a:t>Case study 2: Hospitalization rates</a:t>
            </a:r>
          </a:p>
        </p:txBody>
      </p:sp>
      <p:pic>
        <p:nvPicPr>
          <p:cNvPr id="5" name="Content Placeholder 4" descr="A close up of text on a white background&#10;&#10;Description automatically generated">
            <a:extLst>
              <a:ext uri="{FF2B5EF4-FFF2-40B4-BE49-F238E27FC236}">
                <a16:creationId xmlns:a16="http://schemas.microsoft.com/office/drawing/2014/main" id="{E99B8131-FDD1-4CF5-986D-354E68ED60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215851"/>
            <a:ext cx="8045969" cy="5521407"/>
          </a:xfrm>
        </p:spPr>
      </p:pic>
    </p:spTree>
    <p:extLst>
      <p:ext uri="{BB962C8B-B14F-4D97-AF65-F5344CB8AC3E}">
        <p14:creationId xmlns:p14="http://schemas.microsoft.com/office/powerpoint/2010/main" val="3390044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17A8-6B8E-4288-A033-7F18822234C0}"/>
              </a:ext>
            </a:extLst>
          </p:cNvPr>
          <p:cNvSpPr>
            <a:spLocks noGrp="1"/>
          </p:cNvSpPr>
          <p:nvPr>
            <p:ph type="title"/>
          </p:nvPr>
        </p:nvSpPr>
        <p:spPr/>
        <p:txBody>
          <a:bodyPr/>
          <a:lstStyle/>
          <a:p>
            <a:r>
              <a:rPr lang="en-US" dirty="0"/>
              <a:t>Case study 2: Hospitalization rates</a:t>
            </a:r>
          </a:p>
        </p:txBody>
      </p:sp>
      <p:pic>
        <p:nvPicPr>
          <p:cNvPr id="5" name="Content Placeholder 4" descr="A screenshot of a cell phone&#10;&#10;Description automatically generated">
            <a:extLst>
              <a:ext uri="{FF2B5EF4-FFF2-40B4-BE49-F238E27FC236}">
                <a16:creationId xmlns:a16="http://schemas.microsoft.com/office/drawing/2014/main" id="{7FED1F22-FF47-4F42-AD26-FC4300962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407" y="1503904"/>
            <a:ext cx="11632492" cy="2076113"/>
          </a:xfrm>
        </p:spPr>
      </p:pic>
      <p:pic>
        <p:nvPicPr>
          <p:cNvPr id="7" name="Picture 6" descr="A close up of text on a white background&#10;&#10;Description automatically generated">
            <a:extLst>
              <a:ext uri="{FF2B5EF4-FFF2-40B4-BE49-F238E27FC236}">
                <a16:creationId xmlns:a16="http://schemas.microsoft.com/office/drawing/2014/main" id="{82EDF642-4322-488A-BC6D-F11E89CD6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 y="4149969"/>
            <a:ext cx="12108109" cy="1926290"/>
          </a:xfrm>
          <a:prstGeom prst="rect">
            <a:avLst/>
          </a:prstGeom>
        </p:spPr>
      </p:pic>
      <p:cxnSp>
        <p:nvCxnSpPr>
          <p:cNvPr id="11" name="Straight Arrow Connector 10">
            <a:extLst>
              <a:ext uri="{FF2B5EF4-FFF2-40B4-BE49-F238E27FC236}">
                <a16:creationId xmlns:a16="http://schemas.microsoft.com/office/drawing/2014/main" id="{23413624-D80D-4874-8124-8D9584122E51}"/>
              </a:ext>
            </a:extLst>
          </p:cNvPr>
          <p:cNvCxnSpPr/>
          <p:nvPr/>
        </p:nvCxnSpPr>
        <p:spPr>
          <a:xfrm flipV="1">
            <a:off x="4932727" y="2382473"/>
            <a:ext cx="1384183" cy="33891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F08694-7654-4B1E-98B8-017A639DA069}"/>
              </a:ext>
            </a:extLst>
          </p:cNvPr>
          <p:cNvCxnSpPr/>
          <p:nvPr/>
        </p:nvCxnSpPr>
        <p:spPr>
          <a:xfrm flipH="1" flipV="1">
            <a:off x="7222921" y="2726422"/>
            <a:ext cx="3070371" cy="3045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62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D9B9-5151-4013-9BE0-782C07FF9149}"/>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80D16B03-9C98-432A-A2A3-0B18990C1B26}"/>
              </a:ext>
            </a:extLst>
          </p:cNvPr>
          <p:cNvSpPr>
            <a:spLocks noGrp="1"/>
          </p:cNvSpPr>
          <p:nvPr>
            <p:ph idx="1"/>
          </p:nvPr>
        </p:nvSpPr>
        <p:spPr/>
        <p:txBody>
          <a:bodyPr>
            <a:normAutofit/>
          </a:bodyPr>
          <a:lstStyle/>
          <a:p>
            <a:r>
              <a:rPr lang="en-US" sz="2400" dirty="0"/>
              <a:t>How should we interpret the results?</a:t>
            </a:r>
          </a:p>
          <a:p>
            <a:pPr lvl="1"/>
            <a:r>
              <a:rPr lang="en-US" sz="2000" dirty="0"/>
              <a:t>Do the authors interpret the results correctly?</a:t>
            </a:r>
          </a:p>
        </p:txBody>
      </p:sp>
    </p:spTree>
    <p:extLst>
      <p:ext uri="{BB962C8B-B14F-4D97-AF65-F5344CB8AC3E}">
        <p14:creationId xmlns:p14="http://schemas.microsoft.com/office/powerpoint/2010/main" val="207804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2B71-A628-4E0F-BAAB-4C231B4436DF}"/>
              </a:ext>
            </a:extLst>
          </p:cNvPr>
          <p:cNvSpPr>
            <a:spLocks noGrp="1"/>
          </p:cNvSpPr>
          <p:nvPr>
            <p:ph type="title"/>
          </p:nvPr>
        </p:nvSpPr>
        <p:spPr/>
        <p:txBody>
          <a:bodyPr/>
          <a:lstStyle/>
          <a:p>
            <a:r>
              <a:rPr lang="en-US" dirty="0"/>
              <a:t>Public health research and statistics</a:t>
            </a:r>
          </a:p>
        </p:txBody>
      </p:sp>
      <p:sp>
        <p:nvSpPr>
          <p:cNvPr id="3" name="Content Placeholder 2">
            <a:extLst>
              <a:ext uri="{FF2B5EF4-FFF2-40B4-BE49-F238E27FC236}">
                <a16:creationId xmlns:a16="http://schemas.microsoft.com/office/drawing/2014/main" id="{7A961B3A-59AD-42B7-A9A7-E34A5140D5EF}"/>
              </a:ext>
            </a:extLst>
          </p:cNvPr>
          <p:cNvSpPr>
            <a:spLocks noGrp="1"/>
          </p:cNvSpPr>
          <p:nvPr>
            <p:ph idx="1"/>
          </p:nvPr>
        </p:nvSpPr>
        <p:spPr/>
        <p:txBody>
          <a:bodyPr>
            <a:normAutofit/>
          </a:bodyPr>
          <a:lstStyle/>
          <a:p>
            <a:r>
              <a:rPr lang="en-US" sz="2400" dirty="0"/>
              <a:t>Two key goals of public health research</a:t>
            </a:r>
          </a:p>
          <a:p>
            <a:pPr lvl="1"/>
            <a:r>
              <a:rPr lang="en-US" sz="2000" dirty="0"/>
              <a:t>Understanding the distribution of a disease</a:t>
            </a:r>
          </a:p>
          <a:p>
            <a:pPr lvl="2"/>
            <a:r>
              <a:rPr lang="en-US" sz="1800" dirty="0"/>
              <a:t>Geographical distribution, distribution by age, sex, social class, etc.</a:t>
            </a:r>
          </a:p>
          <a:p>
            <a:pPr lvl="2"/>
            <a:r>
              <a:rPr lang="en-US" sz="1800" dirty="0"/>
              <a:t>Is certain disease more common in males, in low SES groups, in Black Americans?</a:t>
            </a:r>
          </a:p>
          <a:p>
            <a:pPr lvl="1"/>
            <a:r>
              <a:rPr lang="en-US" sz="2000" dirty="0">
                <a:solidFill>
                  <a:srgbClr val="FF0000"/>
                </a:solidFill>
              </a:rPr>
              <a:t>Identifying determinants of disease</a:t>
            </a:r>
          </a:p>
          <a:p>
            <a:pPr lvl="2"/>
            <a:r>
              <a:rPr lang="en-US" sz="1800" dirty="0">
                <a:solidFill>
                  <a:srgbClr val="FF0000"/>
                </a:solidFill>
              </a:rPr>
              <a:t>Smoking for lung cancer, sugar drink for diabetes, etc.</a:t>
            </a:r>
          </a:p>
        </p:txBody>
      </p:sp>
    </p:spTree>
    <p:extLst>
      <p:ext uri="{BB962C8B-B14F-4D97-AF65-F5344CB8AC3E}">
        <p14:creationId xmlns:p14="http://schemas.microsoft.com/office/powerpoint/2010/main" val="13804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CEF6-5807-40AC-9950-FFF27974D32B}"/>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9E27CF35-9066-4F20-ABD9-BA54B7977705}"/>
              </a:ext>
            </a:extLst>
          </p:cNvPr>
          <p:cNvSpPr>
            <a:spLocks noGrp="1"/>
          </p:cNvSpPr>
          <p:nvPr>
            <p:ph idx="1"/>
          </p:nvPr>
        </p:nvSpPr>
        <p:spPr>
          <a:xfrm>
            <a:off x="2589212" y="1718267"/>
            <a:ext cx="8915400" cy="4662435"/>
          </a:xfrm>
        </p:spPr>
        <p:txBody>
          <a:bodyPr>
            <a:normAutofit/>
          </a:bodyPr>
          <a:lstStyle/>
          <a:p>
            <a:r>
              <a:rPr lang="en-US" sz="2400" dirty="0"/>
              <a:t>The authors use an alpha level of 0.05 for statistical significance.</a:t>
            </a:r>
          </a:p>
          <a:p>
            <a:pPr lvl="1"/>
            <a:r>
              <a:rPr lang="en-US" sz="2000" dirty="0"/>
              <a:t>i.e. declaring an association to be statistically significant if the p-value is less than 0.05.</a:t>
            </a:r>
          </a:p>
          <a:p>
            <a:pPr lvl="1"/>
            <a:r>
              <a:rPr lang="en-US" sz="2000" dirty="0"/>
              <a:t>Alpha level is the probability of mistakenly rejecting the null hypothesis when it is true.</a:t>
            </a:r>
          </a:p>
          <a:p>
            <a:pPr lvl="1"/>
            <a:r>
              <a:rPr lang="en-US" sz="2000" dirty="0"/>
              <a:t>What is p-value?</a:t>
            </a:r>
          </a:p>
          <a:p>
            <a:pPr lvl="2"/>
            <a:r>
              <a:rPr lang="en-US" sz="1800" dirty="0"/>
              <a:t>The most mis-interpreted statistics.</a:t>
            </a:r>
          </a:p>
          <a:p>
            <a:pPr lvl="2"/>
            <a:r>
              <a:rPr lang="en-US" sz="1800" dirty="0"/>
              <a:t>P-value is the chance of seeing a difference at least as big as the one currently observed, if in fact, there were no real effect.</a:t>
            </a:r>
          </a:p>
          <a:p>
            <a:pPr lvl="2"/>
            <a:r>
              <a:rPr lang="en-US" sz="1800" dirty="0"/>
              <a:t>Coin tossing</a:t>
            </a:r>
          </a:p>
        </p:txBody>
      </p:sp>
    </p:spTree>
    <p:extLst>
      <p:ext uri="{BB962C8B-B14F-4D97-AF65-F5344CB8AC3E}">
        <p14:creationId xmlns:p14="http://schemas.microsoft.com/office/powerpoint/2010/main" val="249061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34FB-6ACD-49AE-BC50-192752A49C8C}"/>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3704979A-22EA-4292-A61D-91B7E427CCFF}"/>
              </a:ext>
            </a:extLst>
          </p:cNvPr>
          <p:cNvSpPr>
            <a:spLocks noGrp="1"/>
          </p:cNvSpPr>
          <p:nvPr>
            <p:ph idx="1"/>
          </p:nvPr>
        </p:nvSpPr>
        <p:spPr/>
        <p:txBody>
          <a:bodyPr>
            <a:normAutofit/>
          </a:bodyPr>
          <a:lstStyle/>
          <a:p>
            <a:r>
              <a:rPr lang="en-US" sz="2400" dirty="0"/>
              <a:t>Misuse of the p-value has been widespread.</a:t>
            </a:r>
          </a:p>
          <a:p>
            <a:pPr lvl="1"/>
            <a:r>
              <a:rPr lang="en-US" sz="2000" dirty="0"/>
              <a:t>P-hacking: Researchers select data or analysis strategy to make “non-significant” result “significant”.</a:t>
            </a:r>
          </a:p>
          <a:p>
            <a:pPr lvl="1"/>
            <a:r>
              <a:rPr lang="en-US" sz="2000" dirty="0"/>
              <a:t>Outcome switching: Researchers only reported on outcome variables where they found a “significant” result.</a:t>
            </a:r>
          </a:p>
          <a:p>
            <a:pPr lvl="1"/>
            <a:r>
              <a:rPr lang="en-US" sz="2000" dirty="0"/>
              <a:t>These practices contributed to the reproducibility and replicability crisis.</a:t>
            </a:r>
          </a:p>
          <a:p>
            <a:pPr lvl="1"/>
            <a:r>
              <a:rPr lang="en-US" sz="2000" dirty="0"/>
              <a:t>This workshop will skip many aspect of the p-value discussion</a:t>
            </a:r>
          </a:p>
          <a:p>
            <a:pPr lvl="2"/>
            <a:r>
              <a:rPr lang="en-US" sz="1800" dirty="0"/>
              <a:t>Focus on the concept of “Multiple comparison”.</a:t>
            </a:r>
          </a:p>
          <a:p>
            <a:pPr lvl="1"/>
            <a:endParaRPr lang="en-US" sz="2000" dirty="0"/>
          </a:p>
        </p:txBody>
      </p:sp>
    </p:spTree>
    <p:extLst>
      <p:ext uri="{BB962C8B-B14F-4D97-AF65-F5344CB8AC3E}">
        <p14:creationId xmlns:p14="http://schemas.microsoft.com/office/powerpoint/2010/main" val="1411757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889C-B954-4BAB-93E1-A17913BBD3F3}"/>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931D31CE-175A-4A4E-A5DE-50293B834F3B}"/>
              </a:ext>
            </a:extLst>
          </p:cNvPr>
          <p:cNvSpPr>
            <a:spLocks noGrp="1"/>
          </p:cNvSpPr>
          <p:nvPr>
            <p:ph idx="1"/>
          </p:nvPr>
        </p:nvSpPr>
        <p:spPr>
          <a:xfrm>
            <a:off x="2589212" y="1537398"/>
            <a:ext cx="8915400" cy="4853354"/>
          </a:xfrm>
        </p:spPr>
        <p:txBody>
          <a:bodyPr>
            <a:normAutofit/>
          </a:bodyPr>
          <a:lstStyle/>
          <a:p>
            <a:r>
              <a:rPr lang="en-US" sz="2400" dirty="0"/>
              <a:t>For a </a:t>
            </a:r>
            <a:r>
              <a:rPr lang="en-US" sz="2400" b="1" dirty="0"/>
              <a:t>single</a:t>
            </a:r>
            <a:r>
              <a:rPr lang="en-US" sz="2400" dirty="0"/>
              <a:t> well-designed un-biased experiment with a hypothesis specified a-priori, the alpha level (level of significance) is usually set at 0.05.</a:t>
            </a:r>
          </a:p>
          <a:p>
            <a:pPr lvl="1"/>
            <a:r>
              <a:rPr lang="en-US" sz="2000" dirty="0"/>
              <a:t>The probability of </a:t>
            </a:r>
            <a:r>
              <a:rPr lang="en-US" sz="2000" u="sng" dirty="0"/>
              <a:t>incorrectly rejecting the null hypothesis when it is true</a:t>
            </a:r>
            <a:r>
              <a:rPr lang="en-US" sz="2000" dirty="0"/>
              <a:t> is 0.05</a:t>
            </a:r>
          </a:p>
          <a:p>
            <a:r>
              <a:rPr lang="en-US" sz="2400" dirty="0"/>
              <a:t>Problem with multiple comparisons</a:t>
            </a:r>
          </a:p>
          <a:p>
            <a:pPr lvl="1"/>
            <a:r>
              <a:rPr lang="en-US" sz="2000" dirty="0"/>
              <a:t>If you make many comparisons, and use 0.05 as alpha level for each comparison, it is nearly certain that you will have the p-value from one of the comparisons less than the 0.05 (purely by chance)</a:t>
            </a:r>
          </a:p>
          <a:p>
            <a:pPr lvl="1"/>
            <a:r>
              <a:rPr lang="en-US" sz="2000" dirty="0"/>
              <a:t>That is, it is very likely that you will make an error in at least one of the comparison.</a:t>
            </a:r>
          </a:p>
          <a:p>
            <a:pPr lvl="1"/>
            <a:endParaRPr lang="en-US" sz="2000" dirty="0"/>
          </a:p>
          <a:p>
            <a:pPr marL="457200" lvl="1" indent="0">
              <a:buNone/>
            </a:pPr>
            <a:endParaRPr lang="en-US" sz="2000" dirty="0"/>
          </a:p>
        </p:txBody>
      </p:sp>
    </p:spTree>
    <p:extLst>
      <p:ext uri="{BB962C8B-B14F-4D97-AF65-F5344CB8AC3E}">
        <p14:creationId xmlns:p14="http://schemas.microsoft.com/office/powerpoint/2010/main" val="3824643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9530-78BF-4469-93BB-EE70EC8AE41C}"/>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FD904779-B923-4467-BE0A-445F697AA871}"/>
              </a:ext>
            </a:extLst>
          </p:cNvPr>
          <p:cNvSpPr>
            <a:spLocks noGrp="1"/>
          </p:cNvSpPr>
          <p:nvPr>
            <p:ph idx="1"/>
          </p:nvPr>
        </p:nvSpPr>
        <p:spPr>
          <a:xfrm>
            <a:off x="2589212" y="1587640"/>
            <a:ext cx="8915400" cy="4863402"/>
          </a:xfrm>
        </p:spPr>
        <p:txBody>
          <a:bodyPr>
            <a:normAutofit/>
          </a:bodyPr>
          <a:lstStyle/>
          <a:p>
            <a:r>
              <a:rPr lang="en-US" sz="2400" dirty="0"/>
              <a:t>Coin tossing experiment</a:t>
            </a:r>
          </a:p>
          <a:p>
            <a:pPr lvl="1"/>
            <a:r>
              <a:rPr lang="en-US" sz="2000" dirty="0"/>
              <a:t>Decide if a coin is biased (i.e. testing if the probability of getting a head is larger than 0.50)</a:t>
            </a:r>
          </a:p>
          <a:p>
            <a:pPr lvl="1"/>
            <a:r>
              <a:rPr lang="en-US" sz="2000" dirty="0"/>
              <a:t>Experiment: Toss the coin 100 times and count the number of heads</a:t>
            </a:r>
          </a:p>
          <a:p>
            <a:pPr lvl="2"/>
            <a:r>
              <a:rPr lang="en-US" sz="1800" dirty="0"/>
              <a:t>If the number of heads is close to 50, the coin is unlikely to be biased (i.e. it is a fair coin)</a:t>
            </a:r>
          </a:p>
          <a:p>
            <a:pPr lvl="1"/>
            <a:r>
              <a:rPr lang="en-US" sz="2000" dirty="0"/>
              <a:t>However, if you repeat this experiment many times with a different coin each time, it is likely that in at least one trial, you will have many heads (e.g. 80) purely due to chance.</a:t>
            </a:r>
          </a:p>
          <a:p>
            <a:pPr lvl="2"/>
            <a:r>
              <a:rPr lang="en-US" sz="1800" dirty="0"/>
              <a:t>So you will conclude that one of the coin is “biased”, while in fact it is a fair coin.</a:t>
            </a:r>
          </a:p>
          <a:p>
            <a:pPr lvl="2"/>
            <a:endParaRPr lang="en-US" sz="1800" dirty="0"/>
          </a:p>
        </p:txBody>
      </p:sp>
    </p:spTree>
    <p:extLst>
      <p:ext uri="{BB962C8B-B14F-4D97-AF65-F5344CB8AC3E}">
        <p14:creationId xmlns:p14="http://schemas.microsoft.com/office/powerpoint/2010/main" val="20661192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8629-712A-476A-877F-41727770564D}"/>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B78E5239-5EF0-415C-B6EA-A58BD7C0B238}"/>
              </a:ext>
            </a:extLst>
          </p:cNvPr>
          <p:cNvSpPr>
            <a:spLocks noGrp="1"/>
          </p:cNvSpPr>
          <p:nvPr>
            <p:ph idx="1"/>
          </p:nvPr>
        </p:nvSpPr>
        <p:spPr/>
        <p:txBody>
          <a:bodyPr>
            <a:normAutofit/>
          </a:bodyPr>
          <a:lstStyle/>
          <a:p>
            <a:r>
              <a:rPr lang="en-US" sz="2400" dirty="0"/>
              <a:t>A total of 15 comparisons were made.</a:t>
            </a:r>
          </a:p>
          <a:p>
            <a:pPr lvl="1"/>
            <a:r>
              <a:rPr lang="en-US" sz="2000" dirty="0"/>
              <a:t>If an alpha level (level of significance) is set to be 0.05, it is very likely that you will have a result that is “statistically significant”, while in fact the “significant result” is purely due to chance.</a:t>
            </a:r>
          </a:p>
        </p:txBody>
      </p:sp>
      <p:pic>
        <p:nvPicPr>
          <p:cNvPr id="4" name="Content Placeholder 4" descr="A screenshot of a cell phone&#10;&#10;Description automatically generated">
            <a:extLst>
              <a:ext uri="{FF2B5EF4-FFF2-40B4-BE49-F238E27FC236}">
                <a16:creationId xmlns:a16="http://schemas.microsoft.com/office/drawing/2014/main" id="{5F5D632C-9DD4-46F8-AFC6-E3567F916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88" y="3896644"/>
            <a:ext cx="11837568" cy="2112714"/>
          </a:xfrm>
          <a:prstGeom prst="rect">
            <a:avLst/>
          </a:prstGeom>
        </p:spPr>
      </p:pic>
    </p:spTree>
    <p:extLst>
      <p:ext uri="{BB962C8B-B14F-4D97-AF65-F5344CB8AC3E}">
        <p14:creationId xmlns:p14="http://schemas.microsoft.com/office/powerpoint/2010/main" val="234591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83BB-2639-4A6D-8973-7266461D5189}"/>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A1D50718-089D-4CBE-8A22-C8B5B1F07730}"/>
              </a:ext>
            </a:extLst>
          </p:cNvPr>
          <p:cNvSpPr>
            <a:spLocks noGrp="1"/>
          </p:cNvSpPr>
          <p:nvPr>
            <p:ph idx="1"/>
          </p:nvPr>
        </p:nvSpPr>
        <p:spPr>
          <a:xfrm>
            <a:off x="2589212" y="1557495"/>
            <a:ext cx="8915400" cy="4353727"/>
          </a:xfrm>
        </p:spPr>
        <p:txBody>
          <a:bodyPr>
            <a:normAutofit/>
          </a:bodyPr>
          <a:lstStyle/>
          <a:p>
            <a:r>
              <a:rPr lang="en-US" sz="2400" dirty="0"/>
              <a:t>An easy and ad hoc solution (but far from perfect way)</a:t>
            </a:r>
          </a:p>
          <a:p>
            <a:pPr lvl="1"/>
            <a:r>
              <a:rPr lang="en-US" sz="2000" dirty="0"/>
              <a:t>Adjust the alpha level (level of significance) for each comparison</a:t>
            </a:r>
          </a:p>
          <a:p>
            <a:pPr lvl="1"/>
            <a:r>
              <a:rPr lang="en-US" sz="2000" dirty="0"/>
              <a:t>0.05/Number of comparisons = 0.05/15 = 0.0033</a:t>
            </a:r>
          </a:p>
          <a:p>
            <a:r>
              <a:rPr lang="en-US" sz="2400" dirty="0"/>
              <a:t>This is a simple way to defend against making a false positive claim</a:t>
            </a:r>
          </a:p>
          <a:p>
            <a:pPr lvl="1"/>
            <a:r>
              <a:rPr lang="en-US" sz="2000" dirty="0"/>
              <a:t>But this is NOT the best solution (in fact, far from perfect)</a:t>
            </a:r>
          </a:p>
          <a:p>
            <a:pPr lvl="1"/>
            <a:r>
              <a:rPr lang="en-US" sz="2000" dirty="0"/>
              <a:t>Contact a statistician when planning a study</a:t>
            </a:r>
          </a:p>
          <a:p>
            <a:pPr lvl="1"/>
            <a:r>
              <a:rPr lang="en-US" sz="2000" dirty="0"/>
              <a:t>Issue about multiple comparisons needs to be taken into consideration when interpreting results from existing research</a:t>
            </a:r>
          </a:p>
          <a:p>
            <a:pPr lvl="1"/>
            <a:endParaRPr lang="en-US" sz="2000" dirty="0"/>
          </a:p>
        </p:txBody>
      </p:sp>
    </p:spTree>
    <p:extLst>
      <p:ext uri="{BB962C8B-B14F-4D97-AF65-F5344CB8AC3E}">
        <p14:creationId xmlns:p14="http://schemas.microsoft.com/office/powerpoint/2010/main" val="1750062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D351-52F3-47A1-9DC7-5D3F8BCE81FE}"/>
              </a:ext>
            </a:extLst>
          </p:cNvPr>
          <p:cNvSpPr>
            <a:spLocks noGrp="1"/>
          </p:cNvSpPr>
          <p:nvPr>
            <p:ph type="title"/>
          </p:nvPr>
        </p:nvSpPr>
        <p:spPr>
          <a:xfrm>
            <a:off x="2592925" y="624110"/>
            <a:ext cx="8911687" cy="1280890"/>
          </a:xfrm>
        </p:spPr>
        <p:txBody>
          <a:bodyPr/>
          <a:lstStyle/>
          <a:p>
            <a:r>
              <a:rPr lang="en-US" dirty="0"/>
              <a:t>Case study 2: Hospitalization rates</a:t>
            </a:r>
          </a:p>
        </p:txBody>
      </p:sp>
      <p:sp>
        <p:nvSpPr>
          <p:cNvPr id="7" name="Content Placeholder 6">
            <a:extLst>
              <a:ext uri="{FF2B5EF4-FFF2-40B4-BE49-F238E27FC236}">
                <a16:creationId xmlns:a16="http://schemas.microsoft.com/office/drawing/2014/main" id="{DA7B7038-5D22-4904-9294-8712C36A8703}"/>
              </a:ext>
            </a:extLst>
          </p:cNvPr>
          <p:cNvSpPr>
            <a:spLocks noGrp="1"/>
          </p:cNvSpPr>
          <p:nvPr>
            <p:ph idx="1"/>
          </p:nvPr>
        </p:nvSpPr>
        <p:spPr>
          <a:xfrm>
            <a:off x="2589212" y="1982946"/>
            <a:ext cx="8915400" cy="3928276"/>
          </a:xfrm>
        </p:spPr>
        <p:txBody>
          <a:bodyPr/>
          <a:lstStyle/>
          <a:p>
            <a:r>
              <a:rPr lang="en-US" dirty="0"/>
              <a:t>What should the conclusion be after making an adjustment for multiple comparison?</a:t>
            </a:r>
          </a:p>
          <a:p>
            <a:endParaRPr lang="en-US" dirty="0"/>
          </a:p>
        </p:txBody>
      </p:sp>
      <p:pic>
        <p:nvPicPr>
          <p:cNvPr id="14" name="Content Placeholder 5" descr="A screenshot of a cell phone&#10;&#10;Description automatically generated">
            <a:extLst>
              <a:ext uri="{FF2B5EF4-FFF2-40B4-BE49-F238E27FC236}">
                <a16:creationId xmlns:a16="http://schemas.microsoft.com/office/drawing/2014/main" id="{7F6823DF-E499-49CA-AD92-DD6DBF585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84" y="4706771"/>
            <a:ext cx="10985989" cy="1714126"/>
          </a:xfrm>
          <a:prstGeom prst="rect">
            <a:avLst/>
          </a:prstGeom>
        </p:spPr>
      </p:pic>
      <p:pic>
        <p:nvPicPr>
          <p:cNvPr id="16" name="Content Placeholder 4" descr="A screenshot of a cell phone&#10;&#10;Description automatically generated">
            <a:extLst>
              <a:ext uri="{FF2B5EF4-FFF2-40B4-BE49-F238E27FC236}">
                <a16:creationId xmlns:a16="http://schemas.microsoft.com/office/drawing/2014/main" id="{68AC2146-5E79-433B-93E8-4BEBD24B3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285" y="2647729"/>
            <a:ext cx="10745748" cy="1917851"/>
          </a:xfrm>
          <a:prstGeom prst="rect">
            <a:avLst/>
          </a:prstGeom>
        </p:spPr>
      </p:pic>
      <p:cxnSp>
        <p:nvCxnSpPr>
          <p:cNvPr id="11" name="Straight Connector 10">
            <a:extLst>
              <a:ext uri="{FF2B5EF4-FFF2-40B4-BE49-F238E27FC236}">
                <a16:creationId xmlns:a16="http://schemas.microsoft.com/office/drawing/2014/main" id="{E4D026D9-8CFB-4778-8DE6-602FC7566D49}"/>
              </a:ext>
            </a:extLst>
          </p:cNvPr>
          <p:cNvCxnSpPr/>
          <p:nvPr/>
        </p:nvCxnSpPr>
        <p:spPr>
          <a:xfrm>
            <a:off x="5978554" y="3563332"/>
            <a:ext cx="23975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724A4AB-751E-4375-BA48-E2A75F69718F}"/>
              </a:ext>
            </a:extLst>
          </p:cNvPr>
          <p:cNvCxnSpPr>
            <a:cxnSpLocks/>
          </p:cNvCxnSpPr>
          <p:nvPr/>
        </p:nvCxnSpPr>
        <p:spPr>
          <a:xfrm>
            <a:off x="5135538" y="6101563"/>
            <a:ext cx="66009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83EFBC-13A1-495B-8295-08DB84108342}"/>
              </a:ext>
            </a:extLst>
          </p:cNvPr>
          <p:cNvCxnSpPr>
            <a:cxnSpLocks/>
          </p:cNvCxnSpPr>
          <p:nvPr/>
        </p:nvCxnSpPr>
        <p:spPr>
          <a:xfrm>
            <a:off x="1026929" y="6340860"/>
            <a:ext cx="50690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0462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3BDC-45CF-4452-8B18-7B09F1046926}"/>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4478B75C-921D-4AFD-8059-7B30C28F8E76}"/>
              </a:ext>
            </a:extLst>
          </p:cNvPr>
          <p:cNvSpPr>
            <a:spLocks noGrp="1"/>
          </p:cNvSpPr>
          <p:nvPr>
            <p:ph idx="1"/>
          </p:nvPr>
        </p:nvSpPr>
        <p:spPr>
          <a:xfrm>
            <a:off x="2589212" y="1653387"/>
            <a:ext cx="8915400" cy="4878042"/>
          </a:xfrm>
        </p:spPr>
        <p:txBody>
          <a:bodyPr>
            <a:normAutofit/>
          </a:bodyPr>
          <a:lstStyle/>
          <a:p>
            <a:r>
              <a:rPr lang="en-US" dirty="0"/>
              <a:t>Consider the “Effect size”</a:t>
            </a:r>
          </a:p>
          <a:p>
            <a:endParaRPr lang="en-US" dirty="0"/>
          </a:p>
          <a:p>
            <a:endParaRPr lang="en-US" dirty="0"/>
          </a:p>
          <a:p>
            <a:endParaRPr lang="en-US" dirty="0"/>
          </a:p>
          <a:p>
            <a:endParaRPr lang="en-US" dirty="0"/>
          </a:p>
          <a:p>
            <a:endParaRPr lang="en-US" dirty="0"/>
          </a:p>
          <a:p>
            <a:r>
              <a:rPr lang="en-US" dirty="0"/>
              <a:t>Compared to RLI, the rate of hospitalization from blood/immune system disease was 14% higher in coal seam gas (CSG) area than in rural low impact (RLI) area.</a:t>
            </a:r>
          </a:p>
          <a:p>
            <a:r>
              <a:rPr lang="en-US" dirty="0"/>
              <a:t>The hospitalization rate in in RLI area is ~3 per 1000.</a:t>
            </a:r>
          </a:p>
          <a:p>
            <a:r>
              <a:rPr lang="en-US" dirty="0"/>
              <a:t>A 14% increase is ~0.5 per 1000. Even this effect is genuine, is it clinically significant?</a:t>
            </a:r>
          </a:p>
          <a:p>
            <a:endParaRPr lang="en-US" dirty="0"/>
          </a:p>
        </p:txBody>
      </p:sp>
      <p:pic>
        <p:nvPicPr>
          <p:cNvPr id="4" name="Content Placeholder 4" descr="A screenshot of a cell phone&#10;&#10;Description automatically generated">
            <a:extLst>
              <a:ext uri="{FF2B5EF4-FFF2-40B4-BE49-F238E27FC236}">
                <a16:creationId xmlns:a16="http://schemas.microsoft.com/office/drawing/2014/main" id="{E36B7011-2DF5-4C7C-8A00-89986DB40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65" y="2077569"/>
            <a:ext cx="10745748" cy="1917851"/>
          </a:xfrm>
          <a:prstGeom prst="rect">
            <a:avLst/>
          </a:prstGeom>
        </p:spPr>
      </p:pic>
      <p:cxnSp>
        <p:nvCxnSpPr>
          <p:cNvPr id="8" name="Straight Connector 7">
            <a:extLst>
              <a:ext uri="{FF2B5EF4-FFF2-40B4-BE49-F238E27FC236}">
                <a16:creationId xmlns:a16="http://schemas.microsoft.com/office/drawing/2014/main" id="{07FA2F41-6C92-44EC-9ABB-D0BAAD765776}"/>
              </a:ext>
            </a:extLst>
          </p:cNvPr>
          <p:cNvCxnSpPr/>
          <p:nvPr/>
        </p:nvCxnSpPr>
        <p:spPr>
          <a:xfrm>
            <a:off x="5757930" y="3312045"/>
            <a:ext cx="23504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text, map&#10;&#10;Description automatically generated">
            <a:extLst>
              <a:ext uri="{FF2B5EF4-FFF2-40B4-BE49-F238E27FC236}">
                <a16:creationId xmlns:a16="http://schemas.microsoft.com/office/drawing/2014/main" id="{D3ED25F0-593E-441D-A24A-E13CFA57A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764" y="1264555"/>
            <a:ext cx="3918236" cy="2615053"/>
          </a:xfrm>
          <a:prstGeom prst="rect">
            <a:avLst/>
          </a:prstGeom>
        </p:spPr>
      </p:pic>
    </p:spTree>
    <p:extLst>
      <p:ext uri="{BB962C8B-B14F-4D97-AF65-F5344CB8AC3E}">
        <p14:creationId xmlns:p14="http://schemas.microsoft.com/office/powerpoint/2010/main" val="38561070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53351-0D82-4CEC-8019-D2054A020423}"/>
              </a:ext>
            </a:extLst>
          </p:cNvPr>
          <p:cNvSpPr>
            <a:spLocks noGrp="1"/>
          </p:cNvSpPr>
          <p:nvPr>
            <p:ph type="title"/>
          </p:nvPr>
        </p:nvSpPr>
        <p:spPr>
          <a:xfrm>
            <a:off x="649224" y="645106"/>
            <a:ext cx="3650279" cy="1259894"/>
          </a:xfrm>
        </p:spPr>
        <p:txBody>
          <a:bodyPr>
            <a:normAutofit/>
          </a:bodyPr>
          <a:lstStyle/>
          <a:p>
            <a:pPr>
              <a:lnSpc>
                <a:spcPct val="90000"/>
              </a:lnSpc>
            </a:pPr>
            <a:r>
              <a:rPr lang="en-US" sz="2800" dirty="0"/>
              <a:t>Case study 2: Hospitalization rates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CD7ACAA-AE1B-49F9-BBF5-4CB6771E0066}"/>
              </a:ext>
            </a:extLst>
          </p:cNvPr>
          <p:cNvSpPr>
            <a:spLocks noGrp="1"/>
          </p:cNvSpPr>
          <p:nvPr>
            <p:ph idx="1"/>
          </p:nvPr>
        </p:nvSpPr>
        <p:spPr>
          <a:xfrm>
            <a:off x="649224" y="2133600"/>
            <a:ext cx="4023259" cy="3759253"/>
          </a:xfrm>
        </p:spPr>
        <p:txBody>
          <a:bodyPr>
            <a:normAutofit/>
          </a:bodyPr>
          <a:lstStyle/>
          <a:p>
            <a:r>
              <a:rPr lang="en-US" sz="2400" dirty="0"/>
              <a:t>Bottom line</a:t>
            </a:r>
          </a:p>
          <a:p>
            <a:pPr lvl="1"/>
            <a:r>
              <a:rPr lang="en-US" sz="2000" dirty="0"/>
              <a:t>Never draw conclusion based on a single study</a:t>
            </a:r>
          </a:p>
          <a:p>
            <a:pPr lvl="1"/>
            <a:r>
              <a:rPr lang="en-US" sz="2000" dirty="0"/>
              <a:t>You can nearly always find a study that “supports” your pre-existing belief.</a:t>
            </a:r>
          </a:p>
          <a:p>
            <a:pPr lvl="1"/>
            <a:r>
              <a:rPr lang="en-US" sz="2000" dirty="0"/>
              <a:t>E.g. Study on climate change, vaccination, etc.</a:t>
            </a:r>
          </a:p>
          <a:p>
            <a:pPr lvl="1"/>
            <a:endParaRPr lang="en-US" sz="2000" dirty="0"/>
          </a:p>
        </p:txBody>
      </p:sp>
      <p:pic>
        <p:nvPicPr>
          <p:cNvPr id="5" name="Picture 4" descr="A screenshot of a cell phone&#10;&#10;Description automatically generated">
            <a:extLst>
              <a:ext uri="{FF2B5EF4-FFF2-40B4-BE49-F238E27FC236}">
                <a16:creationId xmlns:a16="http://schemas.microsoft.com/office/drawing/2014/main" id="{46B458B2-6ADA-46F2-B8AD-315D1CFC3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846" y="797947"/>
            <a:ext cx="7241933" cy="526327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165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3F1F-8E44-447F-8C8E-BD98D3F13301}"/>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607374AC-D128-469A-BAA4-B1BAD51628AF}"/>
              </a:ext>
            </a:extLst>
          </p:cNvPr>
          <p:cNvSpPr>
            <a:spLocks noGrp="1"/>
          </p:cNvSpPr>
          <p:nvPr>
            <p:ph idx="1"/>
          </p:nvPr>
        </p:nvSpPr>
        <p:spPr/>
        <p:txBody>
          <a:bodyPr>
            <a:normAutofit fontScale="92500" lnSpcReduction="20000"/>
          </a:bodyPr>
          <a:lstStyle/>
          <a:p>
            <a:r>
              <a:rPr lang="en-US" sz="2400" dirty="0"/>
              <a:t>Bottom line</a:t>
            </a:r>
          </a:p>
          <a:p>
            <a:pPr lvl="1"/>
            <a:r>
              <a:rPr lang="en-US" sz="2000" dirty="0"/>
              <a:t>Meta-analysis and systematic review</a:t>
            </a:r>
          </a:p>
          <a:p>
            <a:pPr lvl="1"/>
            <a:r>
              <a:rPr lang="en-US" sz="2000" dirty="0"/>
              <a:t>Meta-analysis based on RCTs usually provides the strongest evidence</a:t>
            </a:r>
          </a:p>
          <a:p>
            <a:pPr lvl="2"/>
            <a:r>
              <a:rPr lang="en-US" sz="1800" dirty="0"/>
              <a:t>Meta-analysis of longitudinal studies can also provide important information, especially for “exposure” that cannot be randomized (e.g. smoking)</a:t>
            </a:r>
          </a:p>
          <a:p>
            <a:pPr lvl="2"/>
            <a:r>
              <a:rPr lang="en-US" sz="1800" dirty="0"/>
              <a:t>Meta-analysis of cross-sectional studies will need to be interpreted with caution.</a:t>
            </a:r>
          </a:p>
          <a:p>
            <a:pPr lvl="1"/>
            <a:r>
              <a:rPr lang="en-US" sz="2000" dirty="0"/>
              <a:t>Publication bias</a:t>
            </a:r>
          </a:p>
          <a:p>
            <a:pPr lvl="2"/>
            <a:r>
              <a:rPr lang="en-US" sz="1800" dirty="0"/>
              <a:t>Traditionally, research that report a “significant” finding is much more likely to be published.</a:t>
            </a:r>
          </a:p>
        </p:txBody>
      </p:sp>
    </p:spTree>
    <p:extLst>
      <p:ext uri="{BB962C8B-B14F-4D97-AF65-F5344CB8AC3E}">
        <p14:creationId xmlns:p14="http://schemas.microsoft.com/office/powerpoint/2010/main" val="332057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D8B5-9133-4DE7-A39B-66C3D65A0385}"/>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1962EEA5-69E0-4E58-8909-EED861536BB9}"/>
              </a:ext>
            </a:extLst>
          </p:cNvPr>
          <p:cNvSpPr>
            <a:spLocks noGrp="1"/>
          </p:cNvSpPr>
          <p:nvPr>
            <p:ph idx="1"/>
          </p:nvPr>
        </p:nvSpPr>
        <p:spPr/>
        <p:txBody>
          <a:bodyPr>
            <a:normAutofit/>
          </a:bodyPr>
          <a:lstStyle/>
          <a:p>
            <a:r>
              <a:rPr lang="en-US" sz="2400" dirty="0"/>
              <a:t>Surge of lung cancer cases after World War 1. </a:t>
            </a:r>
            <a:r>
              <a:rPr lang="en-US" sz="1600" dirty="0"/>
              <a:t>(Figure adapted from Woodward, 2014)</a:t>
            </a:r>
          </a:p>
        </p:txBody>
      </p:sp>
      <p:pic>
        <p:nvPicPr>
          <p:cNvPr id="5" name="Picture 4" descr="A screenshot of a cell phone&#10;&#10;Description automatically generated">
            <a:extLst>
              <a:ext uri="{FF2B5EF4-FFF2-40B4-BE49-F238E27FC236}">
                <a16:creationId xmlns:a16="http://schemas.microsoft.com/office/drawing/2014/main" id="{97E012CA-5425-4270-BB30-138F6875C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68" y="2954470"/>
            <a:ext cx="5823110" cy="3777623"/>
          </a:xfrm>
          <a:prstGeom prst="rect">
            <a:avLst/>
          </a:prstGeom>
        </p:spPr>
      </p:pic>
    </p:spTree>
    <p:extLst>
      <p:ext uri="{BB962C8B-B14F-4D97-AF65-F5344CB8AC3E}">
        <p14:creationId xmlns:p14="http://schemas.microsoft.com/office/powerpoint/2010/main" val="3393815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E1A1-0D75-4718-8A29-76C8ACA7798E}"/>
              </a:ext>
            </a:extLst>
          </p:cNvPr>
          <p:cNvSpPr>
            <a:spLocks noGrp="1"/>
          </p:cNvSpPr>
          <p:nvPr>
            <p:ph type="title"/>
          </p:nvPr>
        </p:nvSpPr>
        <p:spPr/>
        <p:txBody>
          <a:bodyPr/>
          <a:lstStyle/>
          <a:p>
            <a:r>
              <a:rPr lang="en-US" dirty="0"/>
              <a:t>Case study 2: Hospitalization rates</a:t>
            </a:r>
          </a:p>
        </p:txBody>
      </p:sp>
      <p:sp>
        <p:nvSpPr>
          <p:cNvPr id="3" name="Content Placeholder 2">
            <a:extLst>
              <a:ext uri="{FF2B5EF4-FFF2-40B4-BE49-F238E27FC236}">
                <a16:creationId xmlns:a16="http://schemas.microsoft.com/office/drawing/2014/main" id="{58A284BD-6DF7-4B2C-B71F-88DA46D12019}"/>
              </a:ext>
            </a:extLst>
          </p:cNvPr>
          <p:cNvSpPr>
            <a:spLocks noGrp="1"/>
          </p:cNvSpPr>
          <p:nvPr>
            <p:ph idx="1"/>
          </p:nvPr>
        </p:nvSpPr>
        <p:spPr/>
        <p:txBody>
          <a:bodyPr>
            <a:normAutofit/>
          </a:bodyPr>
          <a:lstStyle/>
          <a:p>
            <a:r>
              <a:rPr lang="en-US" sz="2400" dirty="0"/>
              <a:t>Key points</a:t>
            </a:r>
          </a:p>
        </p:txBody>
      </p:sp>
    </p:spTree>
    <p:extLst>
      <p:ext uri="{BB962C8B-B14F-4D97-AF65-F5344CB8AC3E}">
        <p14:creationId xmlns:p14="http://schemas.microsoft.com/office/powerpoint/2010/main" val="3898845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75A5-DC13-4291-85EF-7225BD8516E4}"/>
              </a:ext>
            </a:extLst>
          </p:cNvPr>
          <p:cNvSpPr>
            <a:spLocks noGrp="1"/>
          </p:cNvSpPr>
          <p:nvPr>
            <p:ph type="title"/>
          </p:nvPr>
        </p:nvSpPr>
        <p:spPr/>
        <p:txBody>
          <a:bodyPr>
            <a:normAutofit/>
          </a:bodyPr>
          <a:lstStyle/>
          <a:p>
            <a:r>
              <a:rPr lang="en-US" sz="3100" dirty="0"/>
              <a:t>Case study 3: Air pollution and heart disease</a:t>
            </a:r>
          </a:p>
        </p:txBody>
      </p:sp>
      <p:sp>
        <p:nvSpPr>
          <p:cNvPr id="3" name="Content Placeholder 2">
            <a:extLst>
              <a:ext uri="{FF2B5EF4-FFF2-40B4-BE49-F238E27FC236}">
                <a16:creationId xmlns:a16="http://schemas.microsoft.com/office/drawing/2014/main" id="{2020D515-4D1D-4475-838A-D74E36C2A43B}"/>
              </a:ext>
            </a:extLst>
          </p:cNvPr>
          <p:cNvSpPr>
            <a:spLocks noGrp="1"/>
          </p:cNvSpPr>
          <p:nvPr>
            <p:ph idx="1"/>
          </p:nvPr>
        </p:nvSpPr>
        <p:spPr/>
        <p:txBody>
          <a:bodyPr>
            <a:normAutofit/>
          </a:bodyPr>
          <a:lstStyle/>
          <a:p>
            <a:r>
              <a:rPr lang="en-US" sz="2400" dirty="0"/>
              <a:t>Is air pollution associated with heart failure?</a:t>
            </a:r>
          </a:p>
        </p:txBody>
      </p:sp>
      <p:pic>
        <p:nvPicPr>
          <p:cNvPr id="5" name="Picture 4" descr="A screenshot of a cell phone&#10;&#10;Description automatically generated">
            <a:extLst>
              <a:ext uri="{FF2B5EF4-FFF2-40B4-BE49-F238E27FC236}">
                <a16:creationId xmlns:a16="http://schemas.microsoft.com/office/drawing/2014/main" id="{37A446C0-BD45-44C2-85A8-EBFD42BFE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579427"/>
            <a:ext cx="9342582" cy="3218472"/>
          </a:xfrm>
          <a:prstGeom prst="rect">
            <a:avLst/>
          </a:prstGeom>
        </p:spPr>
      </p:pic>
    </p:spTree>
    <p:extLst>
      <p:ext uri="{BB962C8B-B14F-4D97-AF65-F5344CB8AC3E}">
        <p14:creationId xmlns:p14="http://schemas.microsoft.com/office/powerpoint/2010/main" val="4258297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8CE1-0E71-4BF7-83C3-274EC7672DF6}"/>
              </a:ext>
            </a:extLst>
          </p:cNvPr>
          <p:cNvSpPr>
            <a:spLocks noGrp="1"/>
          </p:cNvSpPr>
          <p:nvPr>
            <p:ph type="title"/>
          </p:nvPr>
        </p:nvSpPr>
        <p:spPr/>
        <p:txBody>
          <a:bodyPr>
            <a:normAutofit/>
          </a:bodyPr>
          <a:lstStyle/>
          <a:p>
            <a:r>
              <a:rPr lang="en-US" sz="3100" dirty="0"/>
              <a:t>Case study 3: Air pollution and heart disease</a:t>
            </a:r>
          </a:p>
        </p:txBody>
      </p:sp>
      <p:sp>
        <p:nvSpPr>
          <p:cNvPr id="3" name="Content Placeholder 2">
            <a:extLst>
              <a:ext uri="{FF2B5EF4-FFF2-40B4-BE49-F238E27FC236}">
                <a16:creationId xmlns:a16="http://schemas.microsoft.com/office/drawing/2014/main" id="{FF7AC763-9FA9-4B81-8238-882EF9A81641}"/>
              </a:ext>
            </a:extLst>
          </p:cNvPr>
          <p:cNvSpPr>
            <a:spLocks noGrp="1"/>
          </p:cNvSpPr>
          <p:nvPr>
            <p:ph idx="1"/>
          </p:nvPr>
        </p:nvSpPr>
        <p:spPr>
          <a:xfrm>
            <a:off x="2589212" y="1587639"/>
            <a:ext cx="8915400" cy="4853353"/>
          </a:xfrm>
        </p:spPr>
        <p:txBody>
          <a:bodyPr>
            <a:normAutofit/>
          </a:bodyPr>
          <a:lstStyle/>
          <a:p>
            <a:r>
              <a:rPr lang="en-US" sz="2400" dirty="0"/>
              <a:t>Science is a cumulative process.</a:t>
            </a:r>
          </a:p>
          <a:p>
            <a:r>
              <a:rPr lang="en-US" sz="2400" dirty="0"/>
              <a:t>Findings from one single study is not sufficient for making policy decision.</a:t>
            </a:r>
          </a:p>
          <a:p>
            <a:r>
              <a:rPr lang="en-US" sz="2400" dirty="0"/>
              <a:t>Meta-analysis</a:t>
            </a:r>
          </a:p>
          <a:p>
            <a:pPr lvl="1"/>
            <a:r>
              <a:rPr lang="en-US" sz="2000" dirty="0"/>
              <a:t>Systematic review of existing literature</a:t>
            </a:r>
          </a:p>
          <a:p>
            <a:pPr lvl="2"/>
            <a:r>
              <a:rPr lang="en-US" sz="1800" dirty="0"/>
              <a:t>Identifying related literature with a structured methodology (e.g. Cochrane review procedure).</a:t>
            </a:r>
          </a:p>
          <a:p>
            <a:pPr lvl="2"/>
            <a:r>
              <a:rPr lang="en-US" sz="1800" dirty="0"/>
              <a:t>“A systematic review attempts to identify, appraise, and synthesize all the empirical evidence that meets pre-specified eligibility criteria to answer a given research question.</a:t>
            </a:r>
          </a:p>
          <a:p>
            <a:pPr lvl="2"/>
            <a:r>
              <a:rPr lang="en-US" sz="1800" dirty="0"/>
              <a:t>Is air pollution associated with heart failure?</a:t>
            </a:r>
          </a:p>
          <a:p>
            <a:pPr lvl="1"/>
            <a:r>
              <a:rPr lang="en-US" sz="2000" dirty="0"/>
              <a:t>Aggregating results from multiple studies</a:t>
            </a:r>
          </a:p>
        </p:txBody>
      </p:sp>
    </p:spTree>
    <p:extLst>
      <p:ext uri="{BB962C8B-B14F-4D97-AF65-F5344CB8AC3E}">
        <p14:creationId xmlns:p14="http://schemas.microsoft.com/office/powerpoint/2010/main" val="3378317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D3BA-E848-4788-9405-C8F286BF5CC1}"/>
              </a:ext>
            </a:extLst>
          </p:cNvPr>
          <p:cNvSpPr>
            <a:spLocks noGrp="1"/>
          </p:cNvSpPr>
          <p:nvPr>
            <p:ph type="title"/>
          </p:nvPr>
        </p:nvSpPr>
        <p:spPr/>
        <p:txBody>
          <a:bodyPr>
            <a:normAutofit/>
          </a:bodyPr>
          <a:lstStyle/>
          <a:p>
            <a:r>
              <a:rPr lang="en-US" sz="3100" dirty="0"/>
              <a:t>Case study 3: Air pollution and heart disease</a:t>
            </a:r>
          </a:p>
        </p:txBody>
      </p:sp>
      <p:sp>
        <p:nvSpPr>
          <p:cNvPr id="3" name="Content Placeholder 2">
            <a:extLst>
              <a:ext uri="{FF2B5EF4-FFF2-40B4-BE49-F238E27FC236}">
                <a16:creationId xmlns:a16="http://schemas.microsoft.com/office/drawing/2014/main" id="{A336ED75-54C0-41FF-A906-387EC56D8854}"/>
              </a:ext>
            </a:extLst>
          </p:cNvPr>
          <p:cNvSpPr>
            <a:spLocks noGrp="1"/>
          </p:cNvSpPr>
          <p:nvPr>
            <p:ph idx="1"/>
          </p:nvPr>
        </p:nvSpPr>
        <p:spPr>
          <a:xfrm>
            <a:off x="2589212" y="1693216"/>
            <a:ext cx="8915400" cy="4218006"/>
          </a:xfrm>
        </p:spPr>
        <p:txBody>
          <a:bodyPr>
            <a:normAutofit/>
          </a:bodyPr>
          <a:lstStyle/>
          <a:p>
            <a:r>
              <a:rPr lang="en-US" sz="2400" dirty="0"/>
              <a:t>Interpreting findings from a systematic review and meta-analysis</a:t>
            </a:r>
          </a:p>
          <a:p>
            <a:pPr lvl="1"/>
            <a:r>
              <a:rPr lang="en-US" sz="2000" dirty="0"/>
              <a:t>What is the research question?</a:t>
            </a:r>
          </a:p>
          <a:p>
            <a:endParaRPr lang="en-US" sz="2400" dirty="0"/>
          </a:p>
        </p:txBody>
      </p:sp>
      <p:pic>
        <p:nvPicPr>
          <p:cNvPr id="5" name="Picture 4" descr="A close up of text on a white background&#10;&#10;Description automatically generated">
            <a:extLst>
              <a:ext uri="{FF2B5EF4-FFF2-40B4-BE49-F238E27FC236}">
                <a16:creationId xmlns:a16="http://schemas.microsoft.com/office/drawing/2014/main" id="{356D7930-DED3-4E63-8DF7-BB1AC1FC9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396" y="3082297"/>
            <a:ext cx="7038975" cy="2828925"/>
          </a:xfrm>
          <a:prstGeom prst="rect">
            <a:avLst/>
          </a:prstGeom>
        </p:spPr>
      </p:pic>
      <p:cxnSp>
        <p:nvCxnSpPr>
          <p:cNvPr id="7" name="Straight Connector 6">
            <a:extLst>
              <a:ext uri="{FF2B5EF4-FFF2-40B4-BE49-F238E27FC236}">
                <a16:creationId xmlns:a16="http://schemas.microsoft.com/office/drawing/2014/main" id="{E091B97A-A0B0-48D0-BCE0-DEF99F7BB2EF}"/>
              </a:ext>
            </a:extLst>
          </p:cNvPr>
          <p:cNvCxnSpPr/>
          <p:nvPr/>
        </p:nvCxnSpPr>
        <p:spPr>
          <a:xfrm>
            <a:off x="6438637" y="4439570"/>
            <a:ext cx="35062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E2EC0FC-804C-4725-9E87-C2BDCDC37AE7}"/>
              </a:ext>
            </a:extLst>
          </p:cNvPr>
          <p:cNvCxnSpPr/>
          <p:nvPr/>
        </p:nvCxnSpPr>
        <p:spPr>
          <a:xfrm>
            <a:off x="3153103" y="4836861"/>
            <a:ext cx="68359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40A166-E166-4849-93A4-47EF9C6778AC}"/>
              </a:ext>
            </a:extLst>
          </p:cNvPr>
          <p:cNvCxnSpPr/>
          <p:nvPr/>
        </p:nvCxnSpPr>
        <p:spPr>
          <a:xfrm>
            <a:off x="3153103" y="5164783"/>
            <a:ext cx="68359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5B11581-1BD3-4876-97CA-8737D66278E8}"/>
              </a:ext>
            </a:extLst>
          </p:cNvPr>
          <p:cNvCxnSpPr/>
          <p:nvPr/>
        </p:nvCxnSpPr>
        <p:spPr>
          <a:xfrm>
            <a:off x="3153103" y="5543156"/>
            <a:ext cx="68359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F60E67-0328-4162-8DD4-13DEEC66C531}"/>
              </a:ext>
            </a:extLst>
          </p:cNvPr>
          <p:cNvCxnSpPr/>
          <p:nvPr/>
        </p:nvCxnSpPr>
        <p:spPr>
          <a:xfrm>
            <a:off x="3153103" y="5858466"/>
            <a:ext cx="12675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078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75A5-DC13-4291-85EF-7225BD8516E4}"/>
              </a:ext>
            </a:extLst>
          </p:cNvPr>
          <p:cNvSpPr>
            <a:spLocks noGrp="1"/>
          </p:cNvSpPr>
          <p:nvPr>
            <p:ph type="title"/>
          </p:nvPr>
        </p:nvSpPr>
        <p:spPr/>
        <p:txBody>
          <a:bodyPr>
            <a:normAutofit/>
          </a:bodyPr>
          <a:lstStyle/>
          <a:p>
            <a:r>
              <a:rPr lang="en-US" sz="3100" dirty="0"/>
              <a:t>Case study 3: Air pollution and heart disease</a:t>
            </a:r>
          </a:p>
        </p:txBody>
      </p:sp>
      <p:sp>
        <p:nvSpPr>
          <p:cNvPr id="3" name="Content Placeholder 2">
            <a:extLst>
              <a:ext uri="{FF2B5EF4-FFF2-40B4-BE49-F238E27FC236}">
                <a16:creationId xmlns:a16="http://schemas.microsoft.com/office/drawing/2014/main" id="{2020D515-4D1D-4475-838A-D74E36C2A43B}"/>
              </a:ext>
            </a:extLst>
          </p:cNvPr>
          <p:cNvSpPr>
            <a:spLocks noGrp="1"/>
          </p:cNvSpPr>
          <p:nvPr>
            <p:ph idx="1"/>
          </p:nvPr>
        </p:nvSpPr>
        <p:spPr>
          <a:xfrm>
            <a:off x="2589212" y="1718268"/>
            <a:ext cx="8915400" cy="4192954"/>
          </a:xfrm>
        </p:spPr>
        <p:txBody>
          <a:bodyPr>
            <a:normAutofit/>
          </a:bodyPr>
          <a:lstStyle/>
          <a:p>
            <a:r>
              <a:rPr lang="en-US" sz="2000" dirty="0"/>
              <a:t>Interpreting findings from a systematic review and meta-analysis</a:t>
            </a:r>
          </a:p>
          <a:p>
            <a:pPr lvl="1"/>
            <a:r>
              <a:rPr lang="en-US" sz="1800" dirty="0"/>
              <a:t>What database and what terms were used to find the relevant studies</a:t>
            </a:r>
          </a:p>
          <a:p>
            <a:pPr lvl="1"/>
            <a:r>
              <a:rPr lang="en-US" altLang="zh-TW" sz="1800" dirty="0"/>
              <a:t>Are</a:t>
            </a:r>
            <a:r>
              <a:rPr lang="zh-TW" altLang="en-US" sz="1800" dirty="0"/>
              <a:t> </a:t>
            </a:r>
            <a:r>
              <a:rPr lang="en-US" altLang="zh-TW" sz="1800" dirty="0"/>
              <a:t>the</a:t>
            </a:r>
            <a:r>
              <a:rPr lang="zh-TW" altLang="en-US" sz="1800" dirty="0"/>
              <a:t> </a:t>
            </a:r>
            <a:r>
              <a:rPr lang="en-US" altLang="zh-TW" sz="1800" dirty="0"/>
              <a:t>search terms comprehensive enough to identify studies in the area?</a:t>
            </a:r>
            <a:endParaRPr lang="en-US" sz="1800" dirty="0"/>
          </a:p>
          <a:p>
            <a:pPr lvl="1"/>
            <a:endParaRPr lang="en-US" sz="1800" dirty="0"/>
          </a:p>
          <a:p>
            <a:pPr lvl="2"/>
            <a:endParaRPr lang="en-US" sz="1600" dirty="0"/>
          </a:p>
        </p:txBody>
      </p:sp>
      <p:pic>
        <p:nvPicPr>
          <p:cNvPr id="6" name="Picture 5" descr="A close up of text on a white background&#10;&#10;Description automatically generated">
            <a:extLst>
              <a:ext uri="{FF2B5EF4-FFF2-40B4-BE49-F238E27FC236}">
                <a16:creationId xmlns:a16="http://schemas.microsoft.com/office/drawing/2014/main" id="{9E69B55D-4134-4660-A80A-4969EA7E9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922" y="3323444"/>
            <a:ext cx="4727385" cy="3391111"/>
          </a:xfrm>
          <a:prstGeom prst="rect">
            <a:avLst/>
          </a:prstGeom>
        </p:spPr>
      </p:pic>
      <p:cxnSp>
        <p:nvCxnSpPr>
          <p:cNvPr id="8" name="Straight Connector 7">
            <a:extLst>
              <a:ext uri="{FF2B5EF4-FFF2-40B4-BE49-F238E27FC236}">
                <a16:creationId xmlns:a16="http://schemas.microsoft.com/office/drawing/2014/main" id="{8C140F8F-8957-400A-B3C7-F85D1AE536DD}"/>
              </a:ext>
            </a:extLst>
          </p:cNvPr>
          <p:cNvCxnSpPr/>
          <p:nvPr/>
        </p:nvCxnSpPr>
        <p:spPr>
          <a:xfrm>
            <a:off x="4838131" y="4797188"/>
            <a:ext cx="281143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D5993F-57FA-4E3E-90A8-5F4114F6283D}"/>
              </a:ext>
            </a:extLst>
          </p:cNvPr>
          <p:cNvCxnSpPr>
            <a:stCxn id="6" idx="1"/>
          </p:cNvCxnSpPr>
          <p:nvPr/>
        </p:nvCxnSpPr>
        <p:spPr>
          <a:xfrm flipV="1">
            <a:off x="3063922" y="5018999"/>
            <a:ext cx="4588808"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DAB5A8-7494-4053-9117-A2B0623128A5}"/>
              </a:ext>
            </a:extLst>
          </p:cNvPr>
          <p:cNvCxnSpPr/>
          <p:nvPr/>
        </p:nvCxnSpPr>
        <p:spPr>
          <a:xfrm>
            <a:off x="3111415" y="5253197"/>
            <a:ext cx="453815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5A151C-CF4D-4B05-B611-D2892A1508DE}"/>
              </a:ext>
            </a:extLst>
          </p:cNvPr>
          <p:cNvCxnSpPr/>
          <p:nvPr/>
        </p:nvCxnSpPr>
        <p:spPr>
          <a:xfrm>
            <a:off x="3063922" y="5486400"/>
            <a:ext cx="78392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244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FABCB-61F8-4EA2-B650-C020531053E9}"/>
              </a:ext>
            </a:extLst>
          </p:cNvPr>
          <p:cNvSpPr>
            <a:spLocks noGrp="1"/>
          </p:cNvSpPr>
          <p:nvPr>
            <p:ph type="title"/>
          </p:nvPr>
        </p:nvSpPr>
        <p:spPr>
          <a:xfrm>
            <a:off x="649224" y="645106"/>
            <a:ext cx="3650279" cy="1259894"/>
          </a:xfrm>
        </p:spPr>
        <p:txBody>
          <a:bodyPr>
            <a:normAutofit/>
          </a:bodyPr>
          <a:lstStyle/>
          <a:p>
            <a:pPr>
              <a:lnSpc>
                <a:spcPct val="90000"/>
              </a:lnSpc>
            </a:pPr>
            <a:r>
              <a:rPr lang="en-US" sz="2800"/>
              <a:t>Case study 3: Air pollution and heart disease</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8642389-3142-40FB-A65F-BE1C69CB0878}"/>
              </a:ext>
            </a:extLst>
          </p:cNvPr>
          <p:cNvSpPr>
            <a:spLocks noGrp="1"/>
          </p:cNvSpPr>
          <p:nvPr>
            <p:ph idx="1"/>
          </p:nvPr>
        </p:nvSpPr>
        <p:spPr>
          <a:xfrm>
            <a:off x="649225" y="2133600"/>
            <a:ext cx="4927610" cy="3759253"/>
          </a:xfrm>
        </p:spPr>
        <p:txBody>
          <a:bodyPr>
            <a:normAutofit/>
          </a:bodyPr>
          <a:lstStyle/>
          <a:p>
            <a:r>
              <a:rPr lang="en-US" sz="2400" dirty="0"/>
              <a:t>Interpreting results from a meta-analysis</a:t>
            </a:r>
          </a:p>
          <a:p>
            <a:pPr lvl="1"/>
            <a:r>
              <a:rPr lang="en-US" sz="2000" dirty="0"/>
              <a:t>What type of studies are included?</a:t>
            </a:r>
          </a:p>
        </p:txBody>
      </p:sp>
      <p:pic>
        <p:nvPicPr>
          <p:cNvPr id="5" name="Picture 4" descr="A close up of a newspaper&#10;&#10;Description automatically generated">
            <a:extLst>
              <a:ext uri="{FF2B5EF4-FFF2-40B4-BE49-F238E27FC236}">
                <a16:creationId xmlns:a16="http://schemas.microsoft.com/office/drawing/2014/main" id="{3FA9BF47-0508-4192-AD6A-AF62AE568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7351" y="149828"/>
            <a:ext cx="4652494" cy="6552810"/>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F46BFDE-B42A-42E5-B5A4-3886CC7B6D35}"/>
              </a:ext>
            </a:extLst>
          </p:cNvPr>
          <p:cNvCxnSpPr>
            <a:endCxn id="5" idx="3"/>
          </p:cNvCxnSpPr>
          <p:nvPr/>
        </p:nvCxnSpPr>
        <p:spPr>
          <a:xfrm>
            <a:off x="6257499" y="3426233"/>
            <a:ext cx="44423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0F4440-8884-4563-85CB-39941DBFFF92}"/>
              </a:ext>
            </a:extLst>
          </p:cNvPr>
          <p:cNvCxnSpPr/>
          <p:nvPr/>
        </p:nvCxnSpPr>
        <p:spPr>
          <a:xfrm>
            <a:off x="6096000" y="3676011"/>
            <a:ext cx="7036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9096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75A5-DC13-4291-85EF-7225BD8516E4}"/>
              </a:ext>
            </a:extLst>
          </p:cNvPr>
          <p:cNvSpPr>
            <a:spLocks noGrp="1"/>
          </p:cNvSpPr>
          <p:nvPr>
            <p:ph type="title"/>
          </p:nvPr>
        </p:nvSpPr>
        <p:spPr/>
        <p:txBody>
          <a:bodyPr>
            <a:normAutofit/>
          </a:bodyPr>
          <a:lstStyle/>
          <a:p>
            <a:r>
              <a:rPr lang="en-US" sz="3100" dirty="0"/>
              <a:t>Case study 3: Air pollution and heart disease</a:t>
            </a:r>
          </a:p>
        </p:txBody>
      </p:sp>
      <p:pic>
        <p:nvPicPr>
          <p:cNvPr id="10" name="Content Placeholder 9" descr="A screenshot of a cell phone&#10;&#10;Description automatically generated">
            <a:extLst>
              <a:ext uri="{FF2B5EF4-FFF2-40B4-BE49-F238E27FC236}">
                <a16:creationId xmlns:a16="http://schemas.microsoft.com/office/drawing/2014/main" id="{4047F5DF-6C3A-4A1F-AE13-FABFE7738F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901" y="1195754"/>
            <a:ext cx="11086855" cy="5215094"/>
          </a:xfrm>
        </p:spPr>
      </p:pic>
    </p:spTree>
    <p:extLst>
      <p:ext uri="{BB962C8B-B14F-4D97-AF65-F5344CB8AC3E}">
        <p14:creationId xmlns:p14="http://schemas.microsoft.com/office/powerpoint/2010/main" val="3705500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4A9F8-47A2-4EF8-9797-D1A466F9B4AC}"/>
              </a:ext>
            </a:extLst>
          </p:cNvPr>
          <p:cNvSpPr>
            <a:spLocks noGrp="1"/>
          </p:cNvSpPr>
          <p:nvPr>
            <p:ph type="title"/>
          </p:nvPr>
        </p:nvSpPr>
        <p:spPr>
          <a:xfrm>
            <a:off x="649224" y="645106"/>
            <a:ext cx="3650279" cy="1259894"/>
          </a:xfrm>
        </p:spPr>
        <p:txBody>
          <a:bodyPr>
            <a:normAutofit/>
          </a:bodyPr>
          <a:lstStyle/>
          <a:p>
            <a:pPr>
              <a:lnSpc>
                <a:spcPct val="90000"/>
              </a:lnSpc>
            </a:pPr>
            <a:r>
              <a:rPr lang="en-US" sz="2800"/>
              <a:t>Case study 3: Air pollution and heart disease</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BD7A164-F833-4D6D-AA75-5754BDE91226}"/>
              </a:ext>
            </a:extLst>
          </p:cNvPr>
          <p:cNvSpPr>
            <a:spLocks noGrp="1"/>
          </p:cNvSpPr>
          <p:nvPr>
            <p:ph idx="1"/>
          </p:nvPr>
        </p:nvSpPr>
        <p:spPr>
          <a:xfrm>
            <a:off x="649225" y="2133600"/>
            <a:ext cx="3650278" cy="3759253"/>
          </a:xfrm>
        </p:spPr>
        <p:txBody>
          <a:bodyPr>
            <a:normAutofit/>
          </a:bodyPr>
          <a:lstStyle/>
          <a:p>
            <a:r>
              <a:rPr lang="en-US" sz="2400" dirty="0"/>
              <a:t>Interpreting results from a meta-analysis</a:t>
            </a:r>
          </a:p>
          <a:p>
            <a:pPr lvl="1"/>
            <a:r>
              <a:rPr lang="en-US" sz="2000" dirty="0"/>
              <a:t>What is the combined result?</a:t>
            </a:r>
          </a:p>
        </p:txBody>
      </p:sp>
      <p:pic>
        <p:nvPicPr>
          <p:cNvPr id="5" name="Picture 4" descr="A screenshot of a cell phone&#10;&#10;Description automatically generated">
            <a:extLst>
              <a:ext uri="{FF2B5EF4-FFF2-40B4-BE49-F238E27FC236}">
                <a16:creationId xmlns:a16="http://schemas.microsoft.com/office/drawing/2014/main" id="{6F7640C3-57ED-454E-B44B-E872682A6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747" y="808450"/>
            <a:ext cx="6003169"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314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5BDDF5B-1133-45D7-A901-9F28E0872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375A5-DC13-4291-85EF-7225BD8516E4}"/>
              </a:ext>
            </a:extLst>
          </p:cNvPr>
          <p:cNvSpPr>
            <a:spLocks noGrp="1"/>
          </p:cNvSpPr>
          <p:nvPr>
            <p:ph type="title"/>
          </p:nvPr>
        </p:nvSpPr>
        <p:spPr>
          <a:xfrm>
            <a:off x="649224" y="645106"/>
            <a:ext cx="5122652" cy="1259894"/>
          </a:xfrm>
        </p:spPr>
        <p:txBody>
          <a:bodyPr>
            <a:normAutofit/>
          </a:bodyPr>
          <a:lstStyle/>
          <a:p>
            <a:pPr>
              <a:lnSpc>
                <a:spcPct val="90000"/>
              </a:lnSpc>
            </a:pPr>
            <a:r>
              <a:rPr lang="en-US" sz="3100" dirty="0"/>
              <a:t>Case study 3: Air pollution and heart disease</a:t>
            </a:r>
            <a:endParaRPr lang="en-US" sz="3100"/>
          </a:p>
        </p:txBody>
      </p:sp>
      <p:sp>
        <p:nvSpPr>
          <p:cNvPr id="15" name="Rectangle 14">
            <a:extLst>
              <a:ext uri="{FF2B5EF4-FFF2-40B4-BE49-F238E27FC236}">
                <a16:creationId xmlns:a16="http://schemas.microsoft.com/office/drawing/2014/main" id="{F22C7101-14DA-4743-898E-3563B0FC9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020D515-4D1D-4475-838A-D74E36C2A43B}"/>
              </a:ext>
            </a:extLst>
          </p:cNvPr>
          <p:cNvSpPr>
            <a:spLocks noGrp="1"/>
          </p:cNvSpPr>
          <p:nvPr>
            <p:ph idx="1"/>
          </p:nvPr>
        </p:nvSpPr>
        <p:spPr>
          <a:xfrm>
            <a:off x="649225" y="2133600"/>
            <a:ext cx="5122652" cy="3759253"/>
          </a:xfrm>
        </p:spPr>
        <p:txBody>
          <a:bodyPr>
            <a:normAutofit/>
          </a:bodyPr>
          <a:lstStyle/>
          <a:p>
            <a:r>
              <a:rPr lang="en-US" sz="2400" dirty="0"/>
              <a:t>How publication bias affect the results?</a:t>
            </a:r>
          </a:p>
          <a:p>
            <a:pPr lvl="1"/>
            <a:r>
              <a:rPr lang="en-US" sz="2000" dirty="0"/>
              <a:t>How the authors check if the results are affected by publication bias?</a:t>
            </a:r>
          </a:p>
        </p:txBody>
      </p:sp>
      <p:sp>
        <p:nvSpPr>
          <p:cNvPr id="17" name="Rectangle 16">
            <a:extLst>
              <a:ext uri="{FF2B5EF4-FFF2-40B4-BE49-F238E27FC236}">
                <a16:creationId xmlns:a16="http://schemas.microsoft.com/office/drawing/2014/main" id="{EDD0748D-5151-4F2A-8DD0-FC4BB9444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0E0116EE-41B1-44BF-B92C-163C1A052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808" y="1465225"/>
            <a:ext cx="5119835" cy="1318357"/>
          </a:xfrm>
          <a:prstGeom prst="rect">
            <a:avLst/>
          </a:prstGeom>
        </p:spPr>
      </p:pic>
      <p:pic>
        <p:nvPicPr>
          <p:cNvPr id="6" name="Picture 5" descr="A close up of a logo&#10;&#10;Description automatically generated">
            <a:extLst>
              <a:ext uri="{FF2B5EF4-FFF2-40B4-BE49-F238E27FC236}">
                <a16:creationId xmlns:a16="http://schemas.microsoft.com/office/drawing/2014/main" id="{0236D923-0FAF-43F2-93DA-B865FDDB0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220" y="915640"/>
            <a:ext cx="5112423" cy="549585"/>
          </a:xfrm>
          <a:prstGeom prst="rect">
            <a:avLst/>
          </a:prstGeom>
        </p:spPr>
      </p:pic>
      <p:sp>
        <p:nvSpPr>
          <p:cNvPr id="19" name="Freeform 12">
            <a:extLst>
              <a:ext uri="{FF2B5EF4-FFF2-40B4-BE49-F238E27FC236}">
                <a16:creationId xmlns:a16="http://schemas.microsoft.com/office/drawing/2014/main" id="{EE1A7EAA-DE31-45FD-8A51-7ADE79018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D45EA69-7CE2-4515-B746-4883C3D5C08D}"/>
              </a:ext>
            </a:extLst>
          </p:cNvPr>
          <p:cNvCxnSpPr/>
          <p:nvPr/>
        </p:nvCxnSpPr>
        <p:spPr>
          <a:xfrm>
            <a:off x="10140287" y="1412543"/>
            <a:ext cx="11600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EF4CF1-B6FE-4CB2-98F4-B589337EABD8}"/>
              </a:ext>
            </a:extLst>
          </p:cNvPr>
          <p:cNvCxnSpPr/>
          <p:nvPr/>
        </p:nvCxnSpPr>
        <p:spPr>
          <a:xfrm>
            <a:off x="6302609" y="1785842"/>
            <a:ext cx="50480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B09C164-0BB5-47F1-ACC2-EABA7CD36166}"/>
              </a:ext>
            </a:extLst>
          </p:cNvPr>
          <p:cNvCxnSpPr/>
          <p:nvPr/>
        </p:nvCxnSpPr>
        <p:spPr>
          <a:xfrm>
            <a:off x="6308746" y="2006770"/>
            <a:ext cx="50418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2664D-DC9A-4430-94BF-3F1F132188BE}"/>
              </a:ext>
            </a:extLst>
          </p:cNvPr>
          <p:cNvCxnSpPr/>
          <p:nvPr/>
        </p:nvCxnSpPr>
        <p:spPr>
          <a:xfrm>
            <a:off x="6302609" y="2276795"/>
            <a:ext cx="42467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3069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75A5-DC13-4291-85EF-7225BD8516E4}"/>
              </a:ext>
            </a:extLst>
          </p:cNvPr>
          <p:cNvSpPr>
            <a:spLocks noGrp="1"/>
          </p:cNvSpPr>
          <p:nvPr>
            <p:ph type="title"/>
          </p:nvPr>
        </p:nvSpPr>
        <p:spPr/>
        <p:txBody>
          <a:bodyPr>
            <a:normAutofit/>
          </a:bodyPr>
          <a:lstStyle/>
          <a:p>
            <a:r>
              <a:rPr lang="en-US" sz="3100" dirty="0"/>
              <a:t>Case study 3: Air pollution and heart disease</a:t>
            </a:r>
          </a:p>
        </p:txBody>
      </p:sp>
      <p:sp>
        <p:nvSpPr>
          <p:cNvPr id="3" name="Content Placeholder 2">
            <a:extLst>
              <a:ext uri="{FF2B5EF4-FFF2-40B4-BE49-F238E27FC236}">
                <a16:creationId xmlns:a16="http://schemas.microsoft.com/office/drawing/2014/main" id="{2020D515-4D1D-4475-838A-D74E36C2A43B}"/>
              </a:ext>
            </a:extLst>
          </p:cNvPr>
          <p:cNvSpPr>
            <a:spLocks noGrp="1"/>
          </p:cNvSpPr>
          <p:nvPr>
            <p:ph idx="1"/>
          </p:nvPr>
        </p:nvSpPr>
        <p:spPr/>
        <p:txBody>
          <a:bodyPr>
            <a:normAutofit/>
          </a:bodyPr>
          <a:lstStyle/>
          <a:p>
            <a:r>
              <a:rPr lang="en-US" sz="2400" dirty="0"/>
              <a:t>Key points</a:t>
            </a:r>
          </a:p>
        </p:txBody>
      </p:sp>
    </p:spTree>
    <p:extLst>
      <p:ext uri="{BB962C8B-B14F-4D97-AF65-F5344CB8AC3E}">
        <p14:creationId xmlns:p14="http://schemas.microsoft.com/office/powerpoint/2010/main" val="281632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BD4C-82C1-4B9E-BF70-CDB1779C45F9}"/>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100A91D9-21B7-45D0-B16B-B7EF988342C3}"/>
              </a:ext>
            </a:extLst>
          </p:cNvPr>
          <p:cNvSpPr>
            <a:spLocks noGrp="1"/>
          </p:cNvSpPr>
          <p:nvPr>
            <p:ph idx="1"/>
          </p:nvPr>
        </p:nvSpPr>
        <p:spPr/>
        <p:txBody>
          <a:bodyPr>
            <a:normAutofit lnSpcReduction="10000"/>
          </a:bodyPr>
          <a:lstStyle/>
          <a:p>
            <a:r>
              <a:rPr lang="en-US" sz="2400" dirty="0"/>
              <a:t>Possible explanation</a:t>
            </a:r>
          </a:p>
          <a:p>
            <a:pPr lvl="1"/>
            <a:r>
              <a:rPr lang="en-US" sz="2000" dirty="0"/>
              <a:t>Increased pollution</a:t>
            </a:r>
          </a:p>
          <a:p>
            <a:pPr lvl="2"/>
            <a:r>
              <a:rPr lang="en-US" sz="1800" dirty="0"/>
              <a:t>car ownership increased exponentially (many cars used diesel fuel)</a:t>
            </a:r>
          </a:p>
          <a:p>
            <a:pPr lvl="2"/>
            <a:r>
              <a:rPr lang="en-US" sz="1800" dirty="0"/>
              <a:t>thriving manufacturing industry</a:t>
            </a:r>
          </a:p>
          <a:p>
            <a:pPr lvl="2"/>
            <a:r>
              <a:rPr lang="en-US" sz="1800" dirty="0"/>
              <a:t>Expanding agricultural production (more burnings in farm)</a:t>
            </a:r>
          </a:p>
          <a:p>
            <a:pPr lvl="1"/>
            <a:r>
              <a:rPr lang="en-US" sz="2000" dirty="0"/>
              <a:t>Medical advances</a:t>
            </a:r>
          </a:p>
          <a:p>
            <a:pPr lvl="2"/>
            <a:r>
              <a:rPr lang="en-US" sz="1800" dirty="0"/>
              <a:t>increase life expectancy</a:t>
            </a:r>
          </a:p>
          <a:p>
            <a:pPr lvl="2"/>
            <a:r>
              <a:rPr lang="en-US" sz="1800" dirty="0"/>
              <a:t>reduced mortality from infectious diseases</a:t>
            </a:r>
          </a:p>
          <a:p>
            <a:pPr lvl="2"/>
            <a:r>
              <a:rPr lang="en-US" sz="1800" dirty="0"/>
              <a:t>improved diagnostic technologies (cancer cases in the early 1900 were misdiagnosed as tuberculosis, pneumonia, </a:t>
            </a:r>
            <a:r>
              <a:rPr lang="en-US" sz="1800" dirty="0" err="1"/>
              <a:t>etc</a:t>
            </a:r>
            <a:r>
              <a:rPr lang="en-US" sz="1800" dirty="0"/>
              <a:t>)</a:t>
            </a:r>
          </a:p>
          <a:p>
            <a:pPr marL="914400" lvl="2" indent="0">
              <a:buNone/>
            </a:pPr>
            <a:endParaRPr lang="en-US" sz="1800" dirty="0"/>
          </a:p>
        </p:txBody>
      </p:sp>
    </p:spTree>
    <p:extLst>
      <p:ext uri="{BB962C8B-B14F-4D97-AF65-F5344CB8AC3E}">
        <p14:creationId xmlns:p14="http://schemas.microsoft.com/office/powerpoint/2010/main" val="31261389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0BAC6-E8EF-4E22-BCCE-31362034DB38}"/>
              </a:ext>
            </a:extLst>
          </p:cNvPr>
          <p:cNvSpPr>
            <a:spLocks noGrp="1"/>
          </p:cNvSpPr>
          <p:nvPr>
            <p:ph type="title"/>
          </p:nvPr>
        </p:nvSpPr>
        <p:spPr>
          <a:xfrm>
            <a:off x="649224" y="645106"/>
            <a:ext cx="3650279" cy="1259894"/>
          </a:xfrm>
        </p:spPr>
        <p:txBody>
          <a:bodyPr>
            <a:normAutofit/>
          </a:bodyPr>
          <a:lstStyle/>
          <a:p>
            <a:pPr>
              <a:lnSpc>
                <a:spcPct val="90000"/>
              </a:lnSpc>
            </a:pPr>
            <a:r>
              <a:rPr lang="en-US" sz="2800" dirty="0"/>
              <a:t>Case study 4: Mediterranean diet and BMI</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DB451A7-EF71-4FEB-85B1-B5D469668FCF}"/>
              </a:ext>
            </a:extLst>
          </p:cNvPr>
          <p:cNvSpPr>
            <a:spLocks noGrp="1"/>
          </p:cNvSpPr>
          <p:nvPr>
            <p:ph idx="1"/>
          </p:nvPr>
        </p:nvSpPr>
        <p:spPr>
          <a:xfrm>
            <a:off x="649225" y="2133600"/>
            <a:ext cx="4047078" cy="3759253"/>
          </a:xfrm>
        </p:spPr>
        <p:txBody>
          <a:bodyPr>
            <a:normAutofit/>
          </a:bodyPr>
          <a:lstStyle/>
          <a:p>
            <a:r>
              <a:rPr lang="en-US" sz="2400" dirty="0"/>
              <a:t>Will Mediterranean diet be useful for weight management for overweight adolescents?</a:t>
            </a:r>
          </a:p>
          <a:p>
            <a:pPr lvl="1"/>
            <a:r>
              <a:rPr lang="en-US" sz="2000" dirty="0"/>
              <a:t>Existing studies mainly focused on adults.</a:t>
            </a:r>
          </a:p>
        </p:txBody>
      </p:sp>
      <p:pic>
        <p:nvPicPr>
          <p:cNvPr id="5" name="Picture 4" descr="A screenshot of a social media post&#10;&#10;Description automatically generated">
            <a:extLst>
              <a:ext uri="{FF2B5EF4-FFF2-40B4-BE49-F238E27FC236}">
                <a16:creationId xmlns:a16="http://schemas.microsoft.com/office/drawing/2014/main" id="{D1EDF0A7-1FBB-4773-BC28-E5D0CF7A2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847" y="1302012"/>
            <a:ext cx="7356609" cy="4248441"/>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8793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E0BE-D841-4506-9582-F1BC4E0A239B}"/>
              </a:ext>
            </a:extLst>
          </p:cNvPr>
          <p:cNvSpPr>
            <a:spLocks noGrp="1"/>
          </p:cNvSpPr>
          <p:nvPr>
            <p:ph type="title"/>
          </p:nvPr>
        </p:nvSpPr>
        <p:spPr/>
        <p:txBody>
          <a:bodyPr>
            <a:normAutofit/>
          </a:bodyPr>
          <a:lstStyle/>
          <a:p>
            <a:r>
              <a:rPr lang="en-US" sz="3200" dirty="0"/>
              <a:t>Case study 4: Mediterranean diet and BMI</a:t>
            </a:r>
          </a:p>
        </p:txBody>
      </p:sp>
      <p:sp>
        <p:nvSpPr>
          <p:cNvPr id="3" name="Content Placeholder 2">
            <a:extLst>
              <a:ext uri="{FF2B5EF4-FFF2-40B4-BE49-F238E27FC236}">
                <a16:creationId xmlns:a16="http://schemas.microsoft.com/office/drawing/2014/main" id="{119C793B-E4B0-4436-AB62-9F7DBCE90055}"/>
              </a:ext>
            </a:extLst>
          </p:cNvPr>
          <p:cNvSpPr>
            <a:spLocks noGrp="1"/>
          </p:cNvSpPr>
          <p:nvPr>
            <p:ph idx="1"/>
          </p:nvPr>
        </p:nvSpPr>
        <p:spPr>
          <a:xfrm>
            <a:off x="2589212" y="1577591"/>
            <a:ext cx="8915400" cy="4913644"/>
          </a:xfrm>
        </p:spPr>
        <p:txBody>
          <a:bodyPr>
            <a:normAutofit/>
          </a:bodyPr>
          <a:lstStyle/>
          <a:p>
            <a:r>
              <a:rPr lang="en-US" sz="2400" dirty="0"/>
              <a:t>An intervention study can be used to examine the effect of Mediterranean diet on weight management among obese adolescents.</a:t>
            </a:r>
          </a:p>
          <a:p>
            <a:pPr lvl="1"/>
            <a:r>
              <a:rPr lang="en-US" sz="2000" dirty="0"/>
              <a:t>A well-designed intervention study can provide strong evidence on the causal effect of an exposure on an outcome.</a:t>
            </a:r>
          </a:p>
          <a:p>
            <a:pPr lvl="1"/>
            <a:r>
              <a:rPr lang="en-US" sz="2000" dirty="0"/>
              <a:t>An intervention study is an experiment</a:t>
            </a:r>
          </a:p>
          <a:p>
            <a:pPr lvl="2"/>
            <a:r>
              <a:rPr lang="en-US" sz="1800" dirty="0"/>
              <a:t>The exposure is manipulated (e.g. whether an obese adolescents receive Mediterranean diet) and the outcome (e.g. weight loss) is measured at the end of the experiment for participants receiving different level of exposure (e.g. Mediterranean diet vs vegan diet).</a:t>
            </a:r>
          </a:p>
          <a:p>
            <a:pPr lvl="1"/>
            <a:r>
              <a:rPr lang="en-US" sz="2000" dirty="0"/>
              <a:t>It is the gold standard for etiological investigation.</a:t>
            </a:r>
          </a:p>
          <a:p>
            <a:pPr lvl="2"/>
            <a:r>
              <a:rPr lang="en-US" sz="1800" dirty="0"/>
              <a:t>Randomization is the key – Participants are randomly assigned to a “treatment” condition and a “control” condition.</a:t>
            </a:r>
          </a:p>
        </p:txBody>
      </p:sp>
    </p:spTree>
    <p:extLst>
      <p:ext uri="{BB962C8B-B14F-4D97-AF65-F5344CB8AC3E}">
        <p14:creationId xmlns:p14="http://schemas.microsoft.com/office/powerpoint/2010/main" val="2614862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CCEB-8148-40B3-9FB9-814489A5F831}"/>
              </a:ext>
            </a:extLst>
          </p:cNvPr>
          <p:cNvSpPr>
            <a:spLocks noGrp="1"/>
          </p:cNvSpPr>
          <p:nvPr>
            <p:ph type="title"/>
          </p:nvPr>
        </p:nvSpPr>
        <p:spPr/>
        <p:txBody>
          <a:bodyPr>
            <a:normAutofit/>
          </a:bodyPr>
          <a:lstStyle/>
          <a:p>
            <a:r>
              <a:rPr lang="en-US" sz="3100" dirty="0"/>
              <a:t>Case study 4: Mediterranean diet and BMI</a:t>
            </a:r>
          </a:p>
        </p:txBody>
      </p:sp>
      <p:sp>
        <p:nvSpPr>
          <p:cNvPr id="3" name="Content Placeholder 2">
            <a:extLst>
              <a:ext uri="{FF2B5EF4-FFF2-40B4-BE49-F238E27FC236}">
                <a16:creationId xmlns:a16="http://schemas.microsoft.com/office/drawing/2014/main" id="{205046F2-F31E-4F22-8772-FF28EBFC54CA}"/>
              </a:ext>
            </a:extLst>
          </p:cNvPr>
          <p:cNvSpPr>
            <a:spLocks noGrp="1"/>
          </p:cNvSpPr>
          <p:nvPr>
            <p:ph idx="1"/>
          </p:nvPr>
        </p:nvSpPr>
        <p:spPr/>
        <p:txBody>
          <a:bodyPr>
            <a:normAutofit/>
          </a:bodyPr>
          <a:lstStyle/>
          <a:p>
            <a:r>
              <a:rPr lang="en-US" sz="2400" dirty="0"/>
              <a:t>Advantages of intervention study</a:t>
            </a:r>
          </a:p>
          <a:p>
            <a:pPr lvl="1"/>
            <a:r>
              <a:rPr lang="en-US" sz="2000" dirty="0"/>
              <a:t>Establish causality</a:t>
            </a:r>
          </a:p>
          <a:p>
            <a:pPr lvl="1"/>
            <a:r>
              <a:rPr lang="en-US" sz="2000" dirty="0"/>
              <a:t>Eliminate confounding by randomization</a:t>
            </a:r>
          </a:p>
          <a:p>
            <a:r>
              <a:rPr lang="en-US" sz="2400" dirty="0"/>
              <a:t>Disadvantages of intervention study</a:t>
            </a:r>
          </a:p>
          <a:p>
            <a:pPr lvl="1"/>
            <a:r>
              <a:rPr lang="en-US" sz="2000" dirty="0"/>
              <a:t>Expensive and time consuming</a:t>
            </a:r>
          </a:p>
          <a:p>
            <a:pPr lvl="1"/>
            <a:r>
              <a:rPr lang="en-US" sz="2000" dirty="0"/>
              <a:t>Ethical issues (e.g. not possible to expose participants to cigarette smoke for 20 years and see if they develop lung cancer)</a:t>
            </a:r>
          </a:p>
          <a:p>
            <a:pPr lvl="1"/>
            <a:endParaRPr lang="en-US" sz="2000" dirty="0"/>
          </a:p>
          <a:p>
            <a:pPr lvl="1"/>
            <a:endParaRPr lang="en-US" sz="2000" dirty="0"/>
          </a:p>
        </p:txBody>
      </p:sp>
    </p:spTree>
    <p:extLst>
      <p:ext uri="{BB962C8B-B14F-4D97-AF65-F5344CB8AC3E}">
        <p14:creationId xmlns:p14="http://schemas.microsoft.com/office/powerpoint/2010/main" val="386365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E0EA-E9FF-431C-AE48-B7BC229769DB}"/>
              </a:ext>
            </a:extLst>
          </p:cNvPr>
          <p:cNvSpPr>
            <a:spLocks noGrp="1"/>
          </p:cNvSpPr>
          <p:nvPr>
            <p:ph type="title"/>
          </p:nvPr>
        </p:nvSpPr>
        <p:spPr/>
        <p:txBody>
          <a:bodyPr>
            <a:normAutofit/>
          </a:bodyPr>
          <a:lstStyle/>
          <a:p>
            <a:r>
              <a:rPr lang="en-US" sz="3200" dirty="0"/>
              <a:t>Case study 4: Mediterranean diet and BMI</a:t>
            </a:r>
          </a:p>
        </p:txBody>
      </p:sp>
      <p:sp>
        <p:nvSpPr>
          <p:cNvPr id="3" name="Content Placeholder 2">
            <a:extLst>
              <a:ext uri="{FF2B5EF4-FFF2-40B4-BE49-F238E27FC236}">
                <a16:creationId xmlns:a16="http://schemas.microsoft.com/office/drawing/2014/main" id="{60E3E66A-1E82-4896-B9DC-2ABAE8E277A2}"/>
              </a:ext>
            </a:extLst>
          </p:cNvPr>
          <p:cNvSpPr>
            <a:spLocks noGrp="1"/>
          </p:cNvSpPr>
          <p:nvPr>
            <p:ph idx="1"/>
          </p:nvPr>
        </p:nvSpPr>
        <p:spPr/>
        <p:txBody>
          <a:bodyPr>
            <a:normAutofit/>
          </a:bodyPr>
          <a:lstStyle/>
          <a:p>
            <a:r>
              <a:rPr lang="en-US" sz="2400" dirty="0"/>
              <a:t>Designing a study</a:t>
            </a:r>
          </a:p>
          <a:p>
            <a:pPr lvl="1"/>
            <a:r>
              <a:rPr lang="en-US" sz="2000" dirty="0"/>
              <a:t>Clearly define the research question</a:t>
            </a:r>
          </a:p>
          <a:p>
            <a:pPr lvl="1"/>
            <a:r>
              <a:rPr lang="en-US" sz="2000" dirty="0"/>
              <a:t>“Will Mediterranean diet be useful for weight management for overweight adolescents?”</a:t>
            </a:r>
          </a:p>
          <a:p>
            <a:pPr marL="457200" lvl="1" indent="0">
              <a:buNone/>
            </a:pPr>
            <a:endParaRPr lang="en-US" sz="2000" dirty="0"/>
          </a:p>
        </p:txBody>
      </p:sp>
      <p:sp>
        <p:nvSpPr>
          <p:cNvPr id="26" name="TextBox 25">
            <a:extLst>
              <a:ext uri="{FF2B5EF4-FFF2-40B4-BE49-F238E27FC236}">
                <a16:creationId xmlns:a16="http://schemas.microsoft.com/office/drawing/2014/main" id="{D6CA3E52-3DB3-4EB3-ACF5-A07D67CF2A1F}"/>
              </a:ext>
            </a:extLst>
          </p:cNvPr>
          <p:cNvSpPr txBox="1"/>
          <p:nvPr/>
        </p:nvSpPr>
        <p:spPr>
          <a:xfrm>
            <a:off x="5007720" y="1319436"/>
            <a:ext cx="5271743" cy="923330"/>
          </a:xfrm>
          <a:prstGeom prst="rect">
            <a:avLst/>
          </a:prstGeom>
          <a:noFill/>
        </p:spPr>
        <p:txBody>
          <a:bodyPr wrap="square" rtlCol="0">
            <a:spAutoFit/>
          </a:bodyPr>
          <a:lstStyle/>
          <a:p>
            <a:r>
              <a:rPr lang="en-US" dirty="0">
                <a:solidFill>
                  <a:srgbClr val="FF0000"/>
                </a:solidFill>
              </a:rPr>
              <a:t>What do you want to compare with – e.g. other type of diets (low fat diet), or simple dietitian consultation</a:t>
            </a:r>
          </a:p>
        </p:txBody>
      </p:sp>
      <p:sp>
        <p:nvSpPr>
          <p:cNvPr id="32" name="TextBox 31">
            <a:extLst>
              <a:ext uri="{FF2B5EF4-FFF2-40B4-BE49-F238E27FC236}">
                <a16:creationId xmlns:a16="http://schemas.microsoft.com/office/drawing/2014/main" id="{7C1F84C6-434D-4CF2-9ECB-78B0C1FC788C}"/>
              </a:ext>
            </a:extLst>
          </p:cNvPr>
          <p:cNvSpPr txBox="1"/>
          <p:nvPr/>
        </p:nvSpPr>
        <p:spPr>
          <a:xfrm>
            <a:off x="6898402" y="4352836"/>
            <a:ext cx="5107319" cy="1200329"/>
          </a:xfrm>
          <a:prstGeom prst="rect">
            <a:avLst/>
          </a:prstGeom>
          <a:noFill/>
        </p:spPr>
        <p:txBody>
          <a:bodyPr wrap="square" rtlCol="0">
            <a:spAutoFit/>
          </a:bodyPr>
          <a:lstStyle/>
          <a:p>
            <a:r>
              <a:rPr lang="en-US" dirty="0">
                <a:solidFill>
                  <a:srgbClr val="FF0000"/>
                </a:solidFill>
              </a:rPr>
              <a:t>What does weight management mean?</a:t>
            </a:r>
            <a:br>
              <a:rPr lang="en-US" dirty="0">
                <a:solidFill>
                  <a:srgbClr val="FF0000"/>
                </a:solidFill>
              </a:rPr>
            </a:br>
            <a:r>
              <a:rPr lang="en-US" dirty="0">
                <a:solidFill>
                  <a:srgbClr val="FF0000"/>
                </a:solidFill>
              </a:rPr>
              <a:t>E.g. Reduction in BMI? Reduction in body fat percentage? Reduction in hip-to-waist ratio?</a:t>
            </a:r>
          </a:p>
        </p:txBody>
      </p:sp>
      <p:sp>
        <p:nvSpPr>
          <p:cNvPr id="33" name="TextBox 32">
            <a:extLst>
              <a:ext uri="{FF2B5EF4-FFF2-40B4-BE49-F238E27FC236}">
                <a16:creationId xmlns:a16="http://schemas.microsoft.com/office/drawing/2014/main" id="{06B132CD-7A01-4141-A749-E11537A9984B}"/>
              </a:ext>
            </a:extLst>
          </p:cNvPr>
          <p:cNvSpPr txBox="1"/>
          <p:nvPr/>
        </p:nvSpPr>
        <p:spPr>
          <a:xfrm>
            <a:off x="1778591" y="4710893"/>
            <a:ext cx="4180081" cy="1200329"/>
          </a:xfrm>
          <a:prstGeom prst="rect">
            <a:avLst/>
          </a:prstGeom>
          <a:noFill/>
        </p:spPr>
        <p:txBody>
          <a:bodyPr wrap="square" rtlCol="0">
            <a:spAutoFit/>
          </a:bodyPr>
          <a:lstStyle/>
          <a:p>
            <a:r>
              <a:rPr lang="en-US" dirty="0">
                <a:solidFill>
                  <a:srgbClr val="FF0000"/>
                </a:solidFill>
              </a:rPr>
              <a:t>What does overweight adolescents mean?</a:t>
            </a:r>
          </a:p>
          <a:p>
            <a:r>
              <a:rPr lang="en-US" dirty="0">
                <a:solidFill>
                  <a:srgbClr val="FF0000"/>
                </a:solidFill>
              </a:rPr>
              <a:t>E.g. Healthy individuals aged 12-18 whose BMI is between 25 and 30?</a:t>
            </a:r>
          </a:p>
        </p:txBody>
      </p:sp>
      <p:cxnSp>
        <p:nvCxnSpPr>
          <p:cNvPr id="6" name="Straight Arrow Connector 5">
            <a:extLst>
              <a:ext uri="{FF2B5EF4-FFF2-40B4-BE49-F238E27FC236}">
                <a16:creationId xmlns:a16="http://schemas.microsoft.com/office/drawing/2014/main" id="{9F729E47-1F82-41C0-B364-2FE8DE46FC16}"/>
              </a:ext>
            </a:extLst>
          </p:cNvPr>
          <p:cNvCxnSpPr/>
          <p:nvPr/>
        </p:nvCxnSpPr>
        <p:spPr>
          <a:xfrm flipH="1">
            <a:off x="5496448" y="2242766"/>
            <a:ext cx="1085222" cy="9023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86F1F9-2561-4314-B8EB-A0D4CD1AE3B7}"/>
              </a:ext>
            </a:extLst>
          </p:cNvPr>
          <p:cNvCxnSpPr/>
          <p:nvPr/>
        </p:nvCxnSpPr>
        <p:spPr>
          <a:xfrm flipV="1">
            <a:off x="9083710" y="3429000"/>
            <a:ext cx="0" cy="8515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A53CD4-5037-4341-AFE4-312EE2FD40A3}"/>
              </a:ext>
            </a:extLst>
          </p:cNvPr>
          <p:cNvCxnSpPr/>
          <p:nvPr/>
        </p:nvCxnSpPr>
        <p:spPr>
          <a:xfrm flipV="1">
            <a:off x="3557116" y="3697793"/>
            <a:ext cx="643095" cy="1013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9866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B00AA-E9BC-4592-A0F2-FC372223AD89}"/>
              </a:ext>
            </a:extLst>
          </p:cNvPr>
          <p:cNvSpPr>
            <a:spLocks noGrp="1"/>
          </p:cNvSpPr>
          <p:nvPr>
            <p:ph type="title"/>
          </p:nvPr>
        </p:nvSpPr>
        <p:spPr>
          <a:xfrm>
            <a:off x="649224" y="645106"/>
            <a:ext cx="3650279" cy="1259894"/>
          </a:xfrm>
        </p:spPr>
        <p:txBody>
          <a:bodyPr>
            <a:normAutofit/>
          </a:bodyPr>
          <a:lstStyle/>
          <a:p>
            <a:pPr>
              <a:lnSpc>
                <a:spcPct val="90000"/>
              </a:lnSpc>
            </a:pPr>
            <a:r>
              <a:rPr lang="en-US" sz="2800" dirty="0"/>
              <a:t>Case study 4: Mediterranean diet and BMI</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8D4F3C-A95F-4956-915D-5402601B1D03}"/>
              </a:ext>
            </a:extLst>
          </p:cNvPr>
          <p:cNvSpPr>
            <a:spLocks noGrp="1"/>
          </p:cNvSpPr>
          <p:nvPr>
            <p:ph idx="1"/>
          </p:nvPr>
        </p:nvSpPr>
        <p:spPr>
          <a:xfrm>
            <a:off x="649225" y="2133600"/>
            <a:ext cx="4422494" cy="3759253"/>
          </a:xfrm>
        </p:spPr>
        <p:txBody>
          <a:bodyPr>
            <a:normAutofit lnSpcReduction="10000"/>
          </a:bodyPr>
          <a:lstStyle/>
          <a:p>
            <a:r>
              <a:rPr lang="en-US" sz="2400" dirty="0"/>
              <a:t>Consider different study designs</a:t>
            </a:r>
          </a:p>
          <a:p>
            <a:pPr lvl="1"/>
            <a:r>
              <a:rPr lang="en-US" sz="2000" dirty="0"/>
              <a:t>Look at existing studies in the area (e.g. Shai, et al 2008)</a:t>
            </a:r>
          </a:p>
          <a:p>
            <a:pPr lvl="1"/>
            <a:r>
              <a:rPr lang="en-US" sz="2000" dirty="0"/>
              <a:t>A simple design can be a 3-arm randomized control trials with multiple follow-up</a:t>
            </a:r>
          </a:p>
          <a:p>
            <a:pPr lvl="1"/>
            <a:r>
              <a:rPr lang="en-US" sz="2000" dirty="0"/>
              <a:t>Consult an experience researcher or a statistician for more complex design</a:t>
            </a:r>
          </a:p>
          <a:p>
            <a:pPr marL="457200" lvl="1" indent="0">
              <a:buNone/>
            </a:pPr>
            <a:endParaRPr lang="en-US" sz="2000" dirty="0"/>
          </a:p>
        </p:txBody>
      </p:sp>
      <p:pic>
        <p:nvPicPr>
          <p:cNvPr id="5" name="Picture 4" descr="A screenshot of a cell phone&#10;&#10;Description automatically generated">
            <a:extLst>
              <a:ext uri="{FF2B5EF4-FFF2-40B4-BE49-F238E27FC236}">
                <a16:creationId xmlns:a16="http://schemas.microsoft.com/office/drawing/2014/main" id="{ED414447-EE22-45E1-8AAE-589D9E781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719" y="790362"/>
            <a:ext cx="6953577" cy="4711048"/>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9829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2F47-7BD0-4E0C-AD6A-051392877636}"/>
              </a:ext>
            </a:extLst>
          </p:cNvPr>
          <p:cNvSpPr>
            <a:spLocks noGrp="1"/>
          </p:cNvSpPr>
          <p:nvPr>
            <p:ph type="title"/>
          </p:nvPr>
        </p:nvSpPr>
        <p:spPr/>
        <p:txBody>
          <a:bodyPr>
            <a:normAutofit/>
          </a:bodyPr>
          <a:lstStyle/>
          <a:p>
            <a:r>
              <a:rPr lang="en-US" sz="3200" dirty="0"/>
              <a:t>Case study 4: Mediterranean diet and BMI</a:t>
            </a:r>
          </a:p>
        </p:txBody>
      </p:sp>
      <p:sp>
        <p:nvSpPr>
          <p:cNvPr id="3" name="Content Placeholder 2">
            <a:extLst>
              <a:ext uri="{FF2B5EF4-FFF2-40B4-BE49-F238E27FC236}">
                <a16:creationId xmlns:a16="http://schemas.microsoft.com/office/drawing/2014/main" id="{E2671A54-5C76-46B4-BAE1-7B0C3256774F}"/>
              </a:ext>
            </a:extLst>
          </p:cNvPr>
          <p:cNvSpPr>
            <a:spLocks noGrp="1"/>
          </p:cNvSpPr>
          <p:nvPr>
            <p:ph idx="1"/>
          </p:nvPr>
        </p:nvSpPr>
        <p:spPr/>
        <p:txBody>
          <a:bodyPr>
            <a:normAutofit/>
          </a:bodyPr>
          <a:lstStyle/>
          <a:p>
            <a:r>
              <a:rPr lang="en-US" sz="2400" dirty="0"/>
              <a:t>Specify your null and alternative hypothesis.</a:t>
            </a:r>
          </a:p>
          <a:p>
            <a:r>
              <a:rPr lang="en-US" sz="2400" dirty="0"/>
              <a:t>An example can be</a:t>
            </a:r>
          </a:p>
          <a:p>
            <a:pPr lvl="1"/>
            <a:r>
              <a:rPr lang="en-US" sz="2000" dirty="0"/>
              <a:t>Null hypothesis: At the end of the trails, there will be no difference in BMI reduction between participants in the low-fat diet group and in the Mediterranean diet group.</a:t>
            </a:r>
          </a:p>
          <a:p>
            <a:pPr lvl="1"/>
            <a:r>
              <a:rPr lang="en-US" sz="2000" dirty="0"/>
              <a:t>Alternative hypothesis: At the end of the trails, participants in the Mediterranean diet group will have a larger reduction in BMI than in the low-fat diet group.</a:t>
            </a:r>
          </a:p>
        </p:txBody>
      </p:sp>
    </p:spTree>
    <p:extLst>
      <p:ext uri="{BB962C8B-B14F-4D97-AF65-F5344CB8AC3E}">
        <p14:creationId xmlns:p14="http://schemas.microsoft.com/office/powerpoint/2010/main" val="7365664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0983-5A49-4E1A-B0C8-6905CC7107A6}"/>
              </a:ext>
            </a:extLst>
          </p:cNvPr>
          <p:cNvSpPr>
            <a:spLocks noGrp="1"/>
          </p:cNvSpPr>
          <p:nvPr>
            <p:ph type="title"/>
          </p:nvPr>
        </p:nvSpPr>
        <p:spPr/>
        <p:txBody>
          <a:bodyPr>
            <a:normAutofit/>
          </a:bodyPr>
          <a:lstStyle/>
          <a:p>
            <a:r>
              <a:rPr lang="en-US" sz="3200" dirty="0"/>
              <a:t>Case study 4: Mediterranean diet and BMI</a:t>
            </a:r>
          </a:p>
        </p:txBody>
      </p:sp>
      <p:sp>
        <p:nvSpPr>
          <p:cNvPr id="3" name="Content Placeholder 2">
            <a:extLst>
              <a:ext uri="{FF2B5EF4-FFF2-40B4-BE49-F238E27FC236}">
                <a16:creationId xmlns:a16="http://schemas.microsoft.com/office/drawing/2014/main" id="{0E19B89B-DE30-4B1E-BB48-9CE7233B9866}"/>
              </a:ext>
            </a:extLst>
          </p:cNvPr>
          <p:cNvSpPr>
            <a:spLocks noGrp="1"/>
          </p:cNvSpPr>
          <p:nvPr>
            <p:ph idx="1"/>
          </p:nvPr>
        </p:nvSpPr>
        <p:spPr>
          <a:xfrm>
            <a:off x="2589212" y="1798655"/>
            <a:ext cx="8915400" cy="4112567"/>
          </a:xfrm>
        </p:spPr>
        <p:txBody>
          <a:bodyPr>
            <a:normAutofit fontScale="92500" lnSpcReduction="10000"/>
          </a:bodyPr>
          <a:lstStyle/>
          <a:p>
            <a:r>
              <a:rPr lang="en-US" sz="2400" dirty="0"/>
              <a:t>Consider statistical power and sample size</a:t>
            </a:r>
          </a:p>
          <a:p>
            <a:pPr lvl="1"/>
            <a:r>
              <a:rPr lang="en-US" sz="2000" dirty="0"/>
              <a:t>For hypothesis testing, statistical power is the probability that the test rejects the null hypothesis when a specific alternative hypothesis is true.</a:t>
            </a:r>
          </a:p>
          <a:p>
            <a:pPr lvl="1"/>
            <a:r>
              <a:rPr lang="en-US" sz="2000" dirty="0"/>
              <a:t>Statistical power increases with sample size.</a:t>
            </a:r>
          </a:p>
          <a:p>
            <a:pPr lvl="1"/>
            <a:r>
              <a:rPr lang="en-US" sz="2000" dirty="0"/>
              <a:t>A minimum of 0.80 power should be used (i.e. 80% to reject the null hypothesis if the alternative hypothesis is true).</a:t>
            </a:r>
          </a:p>
          <a:p>
            <a:r>
              <a:rPr lang="en-US" sz="2400" dirty="0"/>
              <a:t>Sample size</a:t>
            </a:r>
          </a:p>
          <a:p>
            <a:pPr lvl="1"/>
            <a:r>
              <a:rPr lang="en-US" sz="2000" dirty="0"/>
              <a:t>Calculation required specialized software for most design (G power, R, </a:t>
            </a:r>
            <a:r>
              <a:rPr lang="en-US" sz="2000" dirty="0" err="1"/>
              <a:t>etc</a:t>
            </a:r>
            <a:r>
              <a:rPr lang="en-US" sz="2000" dirty="0"/>
              <a:t>)</a:t>
            </a:r>
          </a:p>
          <a:p>
            <a:pPr lvl="1"/>
            <a:r>
              <a:rPr lang="en-US" sz="2000" dirty="0"/>
              <a:t>Consult a statistician or an experienced researcher</a:t>
            </a:r>
          </a:p>
          <a:p>
            <a:pPr lvl="1"/>
            <a:endParaRPr lang="en-US" sz="2000" dirty="0"/>
          </a:p>
        </p:txBody>
      </p:sp>
    </p:spTree>
    <p:extLst>
      <p:ext uri="{BB962C8B-B14F-4D97-AF65-F5344CB8AC3E}">
        <p14:creationId xmlns:p14="http://schemas.microsoft.com/office/powerpoint/2010/main" val="14301162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3083-A59B-44D0-989C-1E71E96E3752}"/>
              </a:ext>
            </a:extLst>
          </p:cNvPr>
          <p:cNvSpPr>
            <a:spLocks noGrp="1"/>
          </p:cNvSpPr>
          <p:nvPr>
            <p:ph type="title"/>
          </p:nvPr>
        </p:nvSpPr>
        <p:spPr/>
        <p:txBody>
          <a:bodyPr>
            <a:normAutofit/>
          </a:bodyPr>
          <a:lstStyle/>
          <a:p>
            <a:r>
              <a:rPr lang="en-US" sz="3200" dirty="0"/>
              <a:t>Case study 4: Mediterranean diet and BMI</a:t>
            </a:r>
          </a:p>
        </p:txBody>
      </p:sp>
      <p:sp>
        <p:nvSpPr>
          <p:cNvPr id="3" name="Content Placeholder 2">
            <a:extLst>
              <a:ext uri="{FF2B5EF4-FFF2-40B4-BE49-F238E27FC236}">
                <a16:creationId xmlns:a16="http://schemas.microsoft.com/office/drawing/2014/main" id="{E660D8F7-A2E8-420B-A94B-7701A914113B}"/>
              </a:ext>
            </a:extLst>
          </p:cNvPr>
          <p:cNvSpPr>
            <a:spLocks noGrp="1"/>
          </p:cNvSpPr>
          <p:nvPr>
            <p:ph idx="1"/>
          </p:nvPr>
        </p:nvSpPr>
        <p:spPr>
          <a:xfrm>
            <a:off x="2589212" y="1356527"/>
            <a:ext cx="8915400" cy="5094515"/>
          </a:xfrm>
        </p:spPr>
        <p:txBody>
          <a:bodyPr>
            <a:normAutofit/>
          </a:bodyPr>
          <a:lstStyle/>
          <a:p>
            <a:r>
              <a:rPr lang="en-US" sz="2000" dirty="0"/>
              <a:t>Statisticians will need the following information to assist with power calculation</a:t>
            </a:r>
          </a:p>
          <a:p>
            <a:pPr lvl="1"/>
            <a:r>
              <a:rPr lang="en-US" sz="1800" dirty="0"/>
              <a:t>A clearly defined research question</a:t>
            </a:r>
          </a:p>
          <a:p>
            <a:pPr lvl="1"/>
            <a:r>
              <a:rPr lang="en-US" sz="1800" dirty="0"/>
              <a:t>How the outcome variables and exposure variables are defined and measured</a:t>
            </a:r>
          </a:p>
          <a:p>
            <a:pPr lvl="1"/>
            <a:r>
              <a:rPr lang="en-US" sz="1800" dirty="0"/>
              <a:t>Design of the trials (How are the participants recruited?</a:t>
            </a:r>
          </a:p>
          <a:p>
            <a:pPr lvl="1"/>
            <a:r>
              <a:rPr lang="en-US" sz="1800" dirty="0"/>
              <a:t>The expected </a:t>
            </a:r>
            <a:r>
              <a:rPr lang="en-US" sz="1800" b="1" u="sng" dirty="0"/>
              <a:t>effect size </a:t>
            </a:r>
            <a:r>
              <a:rPr lang="en-US" sz="1800" dirty="0"/>
              <a:t>– How big the difference you expect between the treatment group and control group?</a:t>
            </a:r>
          </a:p>
          <a:p>
            <a:pPr lvl="2"/>
            <a:r>
              <a:rPr lang="en-US" sz="1600" dirty="0"/>
              <a:t>How big the difference in BMI reduction between the low-fat diet group and Mediterranean diet group will you expect?</a:t>
            </a:r>
          </a:p>
          <a:p>
            <a:pPr lvl="2"/>
            <a:r>
              <a:rPr lang="en-US" sz="1600" dirty="0"/>
              <a:t>Look at existing literature for guidance (e.g. Meta-analysis in closely related area).</a:t>
            </a:r>
          </a:p>
          <a:p>
            <a:pPr lvl="2"/>
            <a:r>
              <a:rPr lang="en-US" sz="1600" dirty="0"/>
              <a:t>Esposito et al 2011 (a meta-analysis of Mediterranean diet on weight loss) suggests a mean BMI reduction of </a:t>
            </a:r>
            <a:r>
              <a:rPr lang="en-US" sz="1600" b="1" dirty="0"/>
              <a:t>0.57</a:t>
            </a:r>
            <a:r>
              <a:rPr lang="en-US" sz="1600" dirty="0"/>
              <a:t>, with a 95% confidence interval of </a:t>
            </a:r>
            <a:r>
              <a:rPr lang="en-US" sz="1600" b="1" dirty="0"/>
              <a:t>(0.21, 0.97)</a:t>
            </a:r>
            <a:r>
              <a:rPr lang="en-US" sz="1600" dirty="0"/>
              <a:t>.</a:t>
            </a:r>
          </a:p>
        </p:txBody>
      </p:sp>
    </p:spTree>
    <p:extLst>
      <p:ext uri="{BB962C8B-B14F-4D97-AF65-F5344CB8AC3E}">
        <p14:creationId xmlns:p14="http://schemas.microsoft.com/office/powerpoint/2010/main" val="10699764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1B74-DD7D-48C1-AD74-C29DDE9B639E}"/>
              </a:ext>
            </a:extLst>
          </p:cNvPr>
          <p:cNvSpPr>
            <a:spLocks noGrp="1"/>
          </p:cNvSpPr>
          <p:nvPr>
            <p:ph type="title"/>
          </p:nvPr>
        </p:nvSpPr>
        <p:spPr/>
        <p:txBody>
          <a:bodyPr>
            <a:normAutofit/>
          </a:bodyPr>
          <a:lstStyle/>
          <a:p>
            <a:r>
              <a:rPr lang="en-US" sz="3200" dirty="0"/>
              <a:t>Case study 4: Mediterranean diet and BMI</a:t>
            </a:r>
          </a:p>
        </p:txBody>
      </p:sp>
      <p:sp>
        <p:nvSpPr>
          <p:cNvPr id="3" name="Content Placeholder 2">
            <a:extLst>
              <a:ext uri="{FF2B5EF4-FFF2-40B4-BE49-F238E27FC236}">
                <a16:creationId xmlns:a16="http://schemas.microsoft.com/office/drawing/2014/main" id="{F0EFB4AF-B1E3-494D-8912-EC004E4640C7}"/>
              </a:ext>
            </a:extLst>
          </p:cNvPr>
          <p:cNvSpPr>
            <a:spLocks noGrp="1"/>
          </p:cNvSpPr>
          <p:nvPr>
            <p:ph idx="1"/>
          </p:nvPr>
        </p:nvSpPr>
        <p:spPr/>
        <p:txBody>
          <a:bodyPr>
            <a:normAutofit/>
          </a:bodyPr>
          <a:lstStyle/>
          <a:p>
            <a:r>
              <a:rPr lang="en-US" sz="2400" dirty="0"/>
              <a:t>Key points</a:t>
            </a:r>
          </a:p>
        </p:txBody>
      </p:sp>
    </p:spTree>
    <p:extLst>
      <p:ext uri="{BB962C8B-B14F-4D97-AF65-F5344CB8AC3E}">
        <p14:creationId xmlns:p14="http://schemas.microsoft.com/office/powerpoint/2010/main" val="11583411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72D2-1CFB-4D64-A21D-3B59CD2CC4C1}"/>
              </a:ext>
            </a:extLst>
          </p:cNvPr>
          <p:cNvSpPr>
            <a:spLocks noGrp="1"/>
          </p:cNvSpPr>
          <p:nvPr>
            <p:ph type="title"/>
          </p:nvPr>
        </p:nvSpPr>
        <p:spPr>
          <a:xfrm>
            <a:off x="2592925" y="624110"/>
            <a:ext cx="8911687" cy="1280890"/>
          </a:xfrm>
        </p:spPr>
        <p:txBody>
          <a:bodyPr/>
          <a:lstStyle/>
          <a:p>
            <a:r>
              <a:rPr lang="en-US"/>
              <a:t>Statistical consultation</a:t>
            </a:r>
            <a:endParaRPr lang="en-US" dirty="0"/>
          </a:p>
        </p:txBody>
      </p:sp>
      <p:sp>
        <p:nvSpPr>
          <p:cNvPr id="3" name="Content Placeholder 2">
            <a:extLst>
              <a:ext uri="{FF2B5EF4-FFF2-40B4-BE49-F238E27FC236}">
                <a16:creationId xmlns:a16="http://schemas.microsoft.com/office/drawing/2014/main" id="{FFA5FC67-EDEC-462F-AE2F-997ACE301B92}"/>
              </a:ext>
            </a:extLst>
          </p:cNvPr>
          <p:cNvSpPr>
            <a:spLocks noGrp="1"/>
          </p:cNvSpPr>
          <p:nvPr>
            <p:ph idx="1"/>
          </p:nvPr>
        </p:nvSpPr>
        <p:spPr>
          <a:xfrm>
            <a:off x="2589212" y="2133600"/>
            <a:ext cx="5389179" cy="3777622"/>
          </a:xfrm>
        </p:spPr>
        <p:txBody>
          <a:bodyPr>
            <a:normAutofit/>
          </a:bodyPr>
          <a:lstStyle/>
          <a:p>
            <a:r>
              <a:rPr lang="en-US" sz="2400" dirty="0"/>
              <a:t>Dr. Gary Chan</a:t>
            </a:r>
            <a:br>
              <a:rPr lang="en-US" sz="2400" dirty="0"/>
            </a:br>
            <a:r>
              <a:rPr lang="en-US" sz="2400" dirty="0"/>
              <a:t>Centre for Youth Substance Abuse Research</a:t>
            </a:r>
            <a:br>
              <a:rPr lang="en-US" sz="2400" dirty="0"/>
            </a:br>
            <a:r>
              <a:rPr lang="en-US" sz="2400" dirty="0"/>
              <a:t>Faculty of Health and </a:t>
            </a:r>
            <a:r>
              <a:rPr lang="en-US" sz="2400" dirty="0" err="1"/>
              <a:t>Behavioural</a:t>
            </a:r>
            <a:r>
              <a:rPr lang="en-US" sz="2400" dirty="0"/>
              <a:t> Sciences</a:t>
            </a:r>
            <a:br>
              <a:rPr lang="en-US" sz="2400" dirty="0"/>
            </a:br>
            <a:r>
              <a:rPr lang="en-US" sz="2400" dirty="0"/>
              <a:t>University of Queensland</a:t>
            </a:r>
            <a:br>
              <a:rPr lang="en-US" sz="2400" dirty="0"/>
            </a:br>
            <a:r>
              <a:rPr lang="en-US" sz="2400" dirty="0"/>
              <a:t>Email: </a:t>
            </a:r>
            <a:r>
              <a:rPr lang="en-US" sz="2400" dirty="0">
                <a:hlinkClick r:id="rId2"/>
              </a:rPr>
              <a:t>c.chan4@uq.edu.au</a:t>
            </a:r>
            <a:endParaRPr lang="en-US" sz="2400" dirty="0"/>
          </a:p>
        </p:txBody>
      </p:sp>
      <p:pic>
        <p:nvPicPr>
          <p:cNvPr id="6" name="Picture 5" descr="A person posing for the camera&#10;&#10;Description automatically generated">
            <a:extLst>
              <a:ext uri="{FF2B5EF4-FFF2-40B4-BE49-F238E27FC236}">
                <a16:creationId xmlns:a16="http://schemas.microsoft.com/office/drawing/2014/main" id="{36BEDDDF-0684-42B2-8C9B-CA5D4409B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388" y="2133600"/>
            <a:ext cx="3098800" cy="2260600"/>
          </a:xfrm>
          <a:prstGeom prst="rect">
            <a:avLst/>
          </a:prstGeom>
        </p:spPr>
      </p:pic>
    </p:spTree>
    <p:extLst>
      <p:ext uri="{BB962C8B-B14F-4D97-AF65-F5344CB8AC3E}">
        <p14:creationId xmlns:p14="http://schemas.microsoft.com/office/powerpoint/2010/main" val="110622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C73F-6901-4657-A87D-ADA1DDDABCC2}"/>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DE4B48BC-6BBF-4A23-8C9B-88C1BB8C7FA8}"/>
              </a:ext>
            </a:extLst>
          </p:cNvPr>
          <p:cNvSpPr>
            <a:spLocks noGrp="1"/>
          </p:cNvSpPr>
          <p:nvPr>
            <p:ph idx="1"/>
          </p:nvPr>
        </p:nvSpPr>
        <p:spPr>
          <a:xfrm>
            <a:off x="2589212" y="1547446"/>
            <a:ext cx="8915400" cy="5064369"/>
          </a:xfrm>
        </p:spPr>
        <p:txBody>
          <a:bodyPr>
            <a:normAutofit/>
          </a:bodyPr>
          <a:lstStyle/>
          <a:p>
            <a:r>
              <a:rPr lang="en-US" sz="2400" dirty="0"/>
              <a:t>And… maybe cigarette smoking?</a:t>
            </a:r>
          </a:p>
          <a:p>
            <a:pPr lvl="1"/>
            <a:r>
              <a:rPr lang="en-US" sz="2000" dirty="0"/>
              <a:t>Sir Richard Doll and Sir Austin Bradford Hill’s study on smoking</a:t>
            </a:r>
          </a:p>
          <a:p>
            <a:pPr lvl="2"/>
            <a:r>
              <a:rPr lang="en-US" sz="1800" dirty="0"/>
              <a:t>Recruited 709 lung cancer patients in 20 hospital in London</a:t>
            </a:r>
          </a:p>
          <a:p>
            <a:pPr lvl="2"/>
            <a:r>
              <a:rPr lang="en-US" sz="1800" dirty="0"/>
              <a:t>Recruited another 709 noncancer patients of the same sex and 5-year age group from the same hospital at about the same time (Why?)</a:t>
            </a:r>
          </a:p>
          <a:p>
            <a:pPr lvl="2"/>
            <a:r>
              <a:rPr lang="en-US" sz="1800" dirty="0"/>
              <a:t>This is an example of </a:t>
            </a:r>
            <a:r>
              <a:rPr lang="en-US" sz="1800" b="1" dirty="0"/>
              <a:t>case-control study.</a:t>
            </a:r>
          </a:p>
          <a:p>
            <a:pPr lvl="3"/>
            <a:r>
              <a:rPr lang="en-US" sz="1800" dirty="0"/>
              <a:t>While there was a surge in lung cancer cases, it was still a relatively rare disease.</a:t>
            </a:r>
          </a:p>
          <a:p>
            <a:pPr lvl="3"/>
            <a:r>
              <a:rPr lang="en-US" sz="1800" dirty="0"/>
              <a:t>Case-control study ensures that there is a sufficient sample size (enough disease cases).</a:t>
            </a:r>
          </a:p>
          <a:p>
            <a:pPr lvl="3"/>
            <a:r>
              <a:rPr lang="en-US" sz="1800" dirty="0"/>
              <a:t>Impossible to perfectly match the case with control.</a:t>
            </a:r>
          </a:p>
          <a:p>
            <a:endParaRPr lang="en-US" sz="2400" dirty="0"/>
          </a:p>
        </p:txBody>
      </p:sp>
    </p:spTree>
    <p:extLst>
      <p:ext uri="{BB962C8B-B14F-4D97-AF65-F5344CB8AC3E}">
        <p14:creationId xmlns:p14="http://schemas.microsoft.com/office/powerpoint/2010/main" val="265991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554A-3111-453C-88C3-C1DCDB995A9F}"/>
              </a:ext>
            </a:extLst>
          </p:cNvPr>
          <p:cNvSpPr>
            <a:spLocks noGrp="1"/>
          </p:cNvSpPr>
          <p:nvPr>
            <p:ph type="title"/>
          </p:nvPr>
        </p:nvSpPr>
        <p:spPr/>
        <p:txBody>
          <a:bodyPr/>
          <a:lstStyle/>
          <a:p>
            <a:r>
              <a:rPr lang="en-US" dirty="0"/>
              <a:t>Case study 1: Lung cancer</a:t>
            </a:r>
          </a:p>
        </p:txBody>
      </p:sp>
      <p:sp>
        <p:nvSpPr>
          <p:cNvPr id="3" name="Content Placeholder 2">
            <a:extLst>
              <a:ext uri="{FF2B5EF4-FFF2-40B4-BE49-F238E27FC236}">
                <a16:creationId xmlns:a16="http://schemas.microsoft.com/office/drawing/2014/main" id="{E6AB0B04-53C7-434F-B222-EC1E34CD7101}"/>
              </a:ext>
            </a:extLst>
          </p:cNvPr>
          <p:cNvSpPr>
            <a:spLocks noGrp="1"/>
          </p:cNvSpPr>
          <p:nvPr>
            <p:ph idx="1"/>
          </p:nvPr>
        </p:nvSpPr>
        <p:spPr/>
        <p:txBody>
          <a:bodyPr>
            <a:normAutofit/>
          </a:bodyPr>
          <a:lstStyle/>
          <a:p>
            <a:r>
              <a:rPr lang="en-US" sz="2400" dirty="0"/>
              <a:t>Advantages of case-control studies</a:t>
            </a:r>
          </a:p>
          <a:p>
            <a:pPr lvl="1"/>
            <a:r>
              <a:rPr lang="en-US" sz="2000" dirty="0"/>
              <a:t>Quick and cheap</a:t>
            </a:r>
          </a:p>
          <a:p>
            <a:pPr lvl="1"/>
            <a:r>
              <a:rPr lang="en-US" sz="2000" dirty="0"/>
              <a:t>Many risk factors can be studied simultaneously</a:t>
            </a:r>
          </a:p>
          <a:p>
            <a:pPr lvl="1"/>
            <a:r>
              <a:rPr lang="en-US" sz="2000" dirty="0"/>
              <a:t>Well suited for rare disease</a:t>
            </a:r>
          </a:p>
          <a:p>
            <a:pPr lvl="1"/>
            <a:r>
              <a:rPr lang="en-US" sz="2000" dirty="0"/>
              <a:t>Require a relatively small size</a:t>
            </a:r>
          </a:p>
        </p:txBody>
      </p:sp>
    </p:spTree>
    <p:extLst>
      <p:ext uri="{BB962C8B-B14F-4D97-AF65-F5344CB8AC3E}">
        <p14:creationId xmlns:p14="http://schemas.microsoft.com/office/powerpoint/2010/main" val="3401339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246</TotalTime>
  <Words>4840</Words>
  <Application>Microsoft Office PowerPoint</Application>
  <PresentationFormat>Widescreen</PresentationFormat>
  <Paragraphs>671</Paragraphs>
  <Slides>79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6" baseType="lpstr">
      <vt:lpstr>Arial</vt:lpstr>
      <vt:lpstr>Calibri</vt:lpstr>
      <vt:lpstr>Century Gothic</vt:lpstr>
      <vt:lpstr>Wingdings</vt:lpstr>
      <vt:lpstr>Wingdings 3</vt:lpstr>
      <vt:lpstr>Wisp</vt:lpstr>
      <vt:lpstr>Equation</vt:lpstr>
      <vt:lpstr>Common statistics concepts in public health research</vt:lpstr>
      <vt:lpstr>Public health research and statistics</vt:lpstr>
      <vt:lpstr>Public health research and statistics</vt:lpstr>
      <vt:lpstr>Public health research and statistics</vt:lpstr>
      <vt:lpstr>Public health research and statistics</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Case study 1: Lung cancer</vt:lpstr>
      <vt:lpstr>Public health research and statistics</vt:lpstr>
      <vt:lpstr>Case study 2: Hospitalization rates</vt:lpstr>
      <vt:lpstr>Case study 2: Hospitalization rates</vt:lpstr>
      <vt:lpstr>Case study 2: Hospitalization rates</vt:lpstr>
      <vt:lpstr>Case study 2: Hospitalization rates</vt:lpstr>
      <vt:lpstr>Case study 2: Hospitalization rates                                      Crude rate = 1345/17068876 * 100000</vt:lpstr>
      <vt:lpstr>Case study 2: Hospitalization rates</vt:lpstr>
      <vt:lpstr>Case study 2: Hospitalization rates</vt:lpstr>
      <vt:lpstr>Case study 2: Hospitalization rates  The crude rate of the older age group in 2000, multiplied by the proportion of the older age group in the reference year (1991)</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2: Hospitalization rates</vt:lpstr>
      <vt:lpstr>Case study 3: Air pollution and heart disease</vt:lpstr>
      <vt:lpstr>Case study 3: Air pollution and heart disease</vt:lpstr>
      <vt:lpstr>Case study 3: Air pollution and heart disease</vt:lpstr>
      <vt:lpstr>Case study 3: Air pollution and heart disease</vt:lpstr>
      <vt:lpstr>Case study 3: Air pollution and heart disease</vt:lpstr>
      <vt:lpstr>Case study 3: Air pollution and heart disease</vt:lpstr>
      <vt:lpstr>Case study 3: Air pollution and heart disease</vt:lpstr>
      <vt:lpstr>Case study 3: Air pollution and heart disease</vt:lpstr>
      <vt:lpstr>Case study 3: Air pollution and heart disease</vt:lpstr>
      <vt:lpstr>Case study 4: Mediterranean diet and BMI</vt:lpstr>
      <vt:lpstr>Case study 4: Mediterranean diet and BMI</vt:lpstr>
      <vt:lpstr>Case study 4: Mediterranean diet and BMI</vt:lpstr>
      <vt:lpstr>Case study 4: Mediterranean diet and BMI</vt:lpstr>
      <vt:lpstr>Case study 4: Mediterranean diet and BMI</vt:lpstr>
      <vt:lpstr>Case study 4: Mediterranean diet and BMI</vt:lpstr>
      <vt:lpstr>Case study 4: Mediterranean diet and BMI</vt:lpstr>
      <vt:lpstr>Case study 4: Mediterranean diet and BMI</vt:lpstr>
      <vt:lpstr>Case study 4: Mediterranean diet and BMI</vt:lpstr>
      <vt:lpstr>Statistical consultation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statistics concepts in public health research</dc:title>
  <dc:creator>Gary Chan</dc:creator>
  <cp:lastModifiedBy>Gary Chan</cp:lastModifiedBy>
  <cp:revision>121</cp:revision>
  <cp:lastPrinted>2019-10-11T02:33:13Z</cp:lastPrinted>
  <dcterms:created xsi:type="dcterms:W3CDTF">2019-10-08T07:29:50Z</dcterms:created>
  <dcterms:modified xsi:type="dcterms:W3CDTF">2019-10-11T02:59:37Z</dcterms:modified>
</cp:coreProperties>
</file>