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373" r:id="rId2"/>
    <p:sldId id="375" r:id="rId3"/>
    <p:sldId id="386" r:id="rId4"/>
    <p:sldId id="374" r:id="rId5"/>
    <p:sldId id="387" r:id="rId6"/>
    <p:sldId id="428" r:id="rId7"/>
    <p:sldId id="429" r:id="rId8"/>
    <p:sldId id="376" r:id="rId9"/>
    <p:sldId id="388" r:id="rId10"/>
    <p:sldId id="389" r:id="rId11"/>
    <p:sldId id="390" r:id="rId12"/>
    <p:sldId id="391" r:id="rId13"/>
    <p:sldId id="392" r:id="rId14"/>
    <p:sldId id="394" r:id="rId15"/>
    <p:sldId id="395" r:id="rId16"/>
    <p:sldId id="396" r:id="rId17"/>
    <p:sldId id="397" r:id="rId18"/>
    <p:sldId id="398" r:id="rId19"/>
    <p:sldId id="399" r:id="rId20"/>
    <p:sldId id="400" r:id="rId21"/>
    <p:sldId id="402" r:id="rId22"/>
    <p:sldId id="403" r:id="rId23"/>
    <p:sldId id="406" r:id="rId24"/>
    <p:sldId id="407" r:id="rId25"/>
    <p:sldId id="408" r:id="rId26"/>
    <p:sldId id="409" r:id="rId27"/>
    <p:sldId id="430" r:id="rId28"/>
    <p:sldId id="431" r:id="rId29"/>
    <p:sldId id="427" r:id="rId30"/>
    <p:sldId id="410" r:id="rId31"/>
    <p:sldId id="411" r:id="rId32"/>
    <p:sldId id="412" r:id="rId33"/>
    <p:sldId id="413" r:id="rId34"/>
    <p:sldId id="424" r:id="rId35"/>
    <p:sldId id="414" r:id="rId36"/>
    <p:sldId id="425" r:id="rId37"/>
    <p:sldId id="418" r:id="rId38"/>
    <p:sldId id="426" r:id="rId39"/>
    <p:sldId id="415" r:id="rId40"/>
    <p:sldId id="416" r:id="rId41"/>
    <p:sldId id="419" r:id="rId42"/>
    <p:sldId id="417" r:id="rId43"/>
    <p:sldId id="421" r:id="rId44"/>
    <p:sldId id="422" r:id="rId45"/>
    <p:sldId id="36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375"/>
            <p14:sldId id="386"/>
            <p14:sldId id="374"/>
            <p14:sldId id="387"/>
            <p14:sldId id="428"/>
            <p14:sldId id="429"/>
            <p14:sldId id="376"/>
            <p14:sldId id="388"/>
            <p14:sldId id="389"/>
            <p14:sldId id="390"/>
            <p14:sldId id="391"/>
            <p14:sldId id="392"/>
            <p14:sldId id="394"/>
            <p14:sldId id="395"/>
            <p14:sldId id="396"/>
            <p14:sldId id="397"/>
            <p14:sldId id="398"/>
            <p14:sldId id="399"/>
            <p14:sldId id="400"/>
            <p14:sldId id="402"/>
            <p14:sldId id="403"/>
            <p14:sldId id="406"/>
            <p14:sldId id="407"/>
            <p14:sldId id="408"/>
            <p14:sldId id="409"/>
            <p14:sldId id="430"/>
            <p14:sldId id="431"/>
            <p14:sldId id="427"/>
            <p14:sldId id="410"/>
            <p14:sldId id="411"/>
            <p14:sldId id="412"/>
            <p14:sldId id="413"/>
            <p14:sldId id="424"/>
            <p14:sldId id="414"/>
            <p14:sldId id="425"/>
            <p14:sldId id="418"/>
            <p14:sldId id="426"/>
            <p14:sldId id="415"/>
            <p14:sldId id="416"/>
            <p14:sldId id="419"/>
            <p14:sldId id="417"/>
            <p14:sldId id="421"/>
            <p14:sldId id="422"/>
            <p14:sldId id="364"/>
          </p14:sldIdLst>
        </p14:section>
        <p14:section name="Instructions" id="{5EC75C8C-8851-4EC1-83E3-ADCB0283ABB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576" autoAdjust="0"/>
  </p:normalViewPr>
  <p:slideViewPr>
    <p:cSldViewPr showGuides="1">
      <p:cViewPr varScale="1">
        <p:scale>
          <a:sx n="134" d="100"/>
          <a:sy n="134" d="100"/>
        </p:scale>
        <p:origin x="3486" y="120"/>
      </p:cViewPr>
      <p:guideLst/>
    </p:cSldViewPr>
  </p:slideViewPr>
  <p:notesTextViewPr>
    <p:cViewPr>
      <p:scale>
        <a:sx n="1" d="1"/>
        <a:sy n="1" d="1"/>
      </p:scale>
      <p:origin x="0" y="0"/>
    </p:cViewPr>
  </p:notesTextViewPr>
  <p:notesViewPr>
    <p:cSldViewPr showGuides="1">
      <p:cViewPr varScale="1">
        <p:scale>
          <a:sx n="84" d="100"/>
          <a:sy n="84"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10/09/2020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10/09/2020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 overview of NMA</a:t>
            </a:r>
          </a:p>
          <a:p>
            <a:pPr marL="171450" indent="-171450">
              <a:buFontTx/>
              <a:buChar char="-"/>
            </a:pPr>
            <a:r>
              <a:rPr lang="en-US" dirty="0"/>
              <a:t>Non-technical, Touch on the key idea conceptually </a:t>
            </a:r>
          </a:p>
        </p:txBody>
      </p:sp>
      <p:sp>
        <p:nvSpPr>
          <p:cNvPr id="4" name="Slide Number Placeholder 3"/>
          <p:cNvSpPr>
            <a:spLocks noGrp="1"/>
          </p:cNvSpPr>
          <p:nvPr>
            <p:ph type="sldNum" sz="quarter" idx="5"/>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347535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394192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29</a:t>
            </a:fld>
            <a:endParaRPr lang="en-AU"/>
          </a:p>
        </p:txBody>
      </p:sp>
    </p:spTree>
    <p:extLst>
      <p:ext uri="{BB962C8B-B14F-4D97-AF65-F5344CB8AC3E}">
        <p14:creationId xmlns:p14="http://schemas.microsoft.com/office/powerpoint/2010/main" val="308103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34</a:t>
            </a:fld>
            <a:endParaRPr lang="en-AU"/>
          </a:p>
        </p:txBody>
      </p:sp>
    </p:spTree>
    <p:extLst>
      <p:ext uri="{BB962C8B-B14F-4D97-AF65-F5344CB8AC3E}">
        <p14:creationId xmlns:p14="http://schemas.microsoft.com/office/powerpoint/2010/main" val="187007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39</a:t>
            </a:fld>
            <a:endParaRPr lang="en-AU"/>
          </a:p>
        </p:txBody>
      </p:sp>
    </p:spTree>
    <p:extLst>
      <p:ext uri="{BB962C8B-B14F-4D97-AF65-F5344CB8AC3E}">
        <p14:creationId xmlns:p14="http://schemas.microsoft.com/office/powerpoint/2010/main" val="420185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40</a:t>
            </a:fld>
            <a:endParaRPr lang="en-AU"/>
          </a:p>
        </p:txBody>
      </p:sp>
    </p:spTree>
    <p:extLst>
      <p:ext uri="{BB962C8B-B14F-4D97-AF65-F5344CB8AC3E}">
        <p14:creationId xmlns:p14="http://schemas.microsoft.com/office/powerpoint/2010/main" val="234472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41</a:t>
            </a:fld>
            <a:endParaRPr lang="en-AU"/>
          </a:p>
        </p:txBody>
      </p:sp>
    </p:spTree>
    <p:extLst>
      <p:ext uri="{BB962C8B-B14F-4D97-AF65-F5344CB8AC3E}">
        <p14:creationId xmlns:p14="http://schemas.microsoft.com/office/powerpoint/2010/main" val="158862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42</a:t>
            </a:fld>
            <a:endParaRPr lang="en-AU"/>
          </a:p>
        </p:txBody>
      </p:sp>
    </p:spTree>
    <p:extLst>
      <p:ext uri="{BB962C8B-B14F-4D97-AF65-F5344CB8AC3E}">
        <p14:creationId xmlns:p14="http://schemas.microsoft.com/office/powerpoint/2010/main" val="4139437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A2A89B-5F40-4031-8108-1BFB255068B7}"/>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375E875C-DD57-4708-A99D-D59276162100}"/>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AE529219-BCD0-4496-8C5D-775ED0D27837}"/>
              </a:ext>
            </a:extLst>
          </p:cNvPr>
          <p:cNvSpPr>
            <a:spLocks noGrp="1"/>
          </p:cNvSpPr>
          <p:nvPr>
            <p:ph type="dt" sz="half" idx="20"/>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28A64A70-781C-4A35-B011-4415D9D6857F}"/>
              </a:ext>
            </a:extLst>
          </p:cNvPr>
          <p:cNvSpPr>
            <a:spLocks noGrp="1"/>
          </p:cNvSpPr>
          <p:nvPr>
            <p:ph type="sldNum" sz="quarter" idx="15"/>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9773C7E2-CDC5-49EC-A9E3-AC0C9037344D}"/>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0B423B96-95FF-4790-8D30-9E7B110C4387}"/>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5" name="Title 4">
            <a:extLst>
              <a:ext uri="{FF2B5EF4-FFF2-40B4-BE49-F238E27FC236}">
                <a16:creationId xmlns:a16="http://schemas.microsoft.com/office/drawing/2014/main" id="{CD9D3A3A-6391-449C-98D8-8000F53C5CEA}"/>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p:txBody>
          <a:bodyPr/>
          <a:lstStyle/>
          <a:p>
            <a:r>
              <a:rPr lang="en-US"/>
              <a:t>[Entity Name]</a:t>
            </a:r>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p:txBody>
          <a:bodyPr/>
          <a:lstStyle/>
          <a:p>
            <a:r>
              <a:rPr lang="en-US"/>
              <a:t>[Entity Name]</a:t>
            </a:r>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p:txBody>
          <a:bodyPr/>
          <a:lstStyle/>
          <a:p>
            <a:r>
              <a:rPr lang="en-US"/>
              <a:t>[Entity Name]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p:txBody>
          <a:bodyPr/>
          <a:lstStyle/>
          <a:p>
            <a:r>
              <a:rPr lang="en-US"/>
              <a:t>[Entity Name]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a:xfrm>
            <a:off x="695325" y="151136"/>
            <a:ext cx="2376000" cy="241200"/>
          </a:xfrm>
          <a:prstGeom prst="rect">
            <a:avLst/>
          </a:prstGeom>
        </p:spPr>
        <p:txBody>
          <a:bodyPr/>
          <a:lstStyle/>
          <a:p>
            <a:r>
              <a:rPr lang="en-US"/>
              <a:t>[Entity Name]</a:t>
            </a:r>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p:txBody>
          <a:bodyPr/>
          <a:lstStyle>
            <a:lvl1pPr>
              <a:defRPr>
                <a:solidFill>
                  <a:schemeClr val="bg1"/>
                </a:solidFill>
              </a:defRPr>
            </a:lvl1p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DF44E802-988F-4822-AAD4-8AB16076B2C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9" name="Date Placeholder 8">
            <a:extLst>
              <a:ext uri="{FF2B5EF4-FFF2-40B4-BE49-F238E27FC236}">
                <a16:creationId xmlns:a16="http://schemas.microsoft.com/office/drawing/2014/main" id="{7E45B7E6-67E2-4417-B8C5-36EEB1A4FA61}"/>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0" name="Footer Placeholder 9">
            <a:extLst>
              <a:ext uri="{FF2B5EF4-FFF2-40B4-BE49-F238E27FC236}">
                <a16:creationId xmlns:a16="http://schemas.microsoft.com/office/drawing/2014/main" id="{356B92F1-D406-4B16-A1AC-4B90521D92A1}"/>
              </a:ext>
            </a:extLst>
          </p:cNvPr>
          <p:cNvSpPr>
            <a:spLocks noGrp="1"/>
          </p:cNvSpPr>
          <p:nvPr>
            <p:ph type="ftr" sz="quarter" idx="17"/>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4EF75C0A-DA87-49E7-AF8C-E35E9D6CA405}"/>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Date Placeholder 1">
            <a:extLst>
              <a:ext uri="{FF2B5EF4-FFF2-40B4-BE49-F238E27FC236}">
                <a16:creationId xmlns:a16="http://schemas.microsoft.com/office/drawing/2014/main" id="{DA8FA6D2-EF83-4585-B84E-EC3FACE3286F}"/>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74C7241E-C81A-4E97-A038-49339AFE0279}"/>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D4702DF-17BD-46ED-A802-86B361F2E09F}"/>
              </a:ext>
            </a:extLst>
          </p:cNvPr>
          <p:cNvSpPr>
            <a:spLocks noGrp="1"/>
          </p:cNvSpPr>
          <p:nvPr>
            <p:ph type="dt" sz="half" idx="20"/>
          </p:nvPr>
        </p:nvSpPr>
        <p:spPr>
          <a:xfrm>
            <a:off x="695325" y="151136"/>
            <a:ext cx="2376000" cy="241200"/>
          </a:xfrm>
          <a:prstGeom prst="rect">
            <a:avLst/>
          </a:prstGeom>
        </p:spPr>
        <p:txBody>
          <a:bodyPr/>
          <a:lstStyle/>
          <a:p>
            <a:pPr algn="l"/>
            <a:r>
              <a:rPr lang="en-US"/>
              <a:t>[Entity Name]</a:t>
            </a:r>
            <a:endParaRPr lang="en-AU" dirty="0"/>
          </a:p>
        </p:txBody>
      </p:sp>
      <p:sp>
        <p:nvSpPr>
          <p:cNvPr id="3" name="Footer Placeholder 2">
            <a:extLst>
              <a:ext uri="{FF2B5EF4-FFF2-40B4-BE49-F238E27FC236}">
                <a16:creationId xmlns:a16="http://schemas.microsoft.com/office/drawing/2014/main" id="{A95DBF07-3CD1-4DDE-9A1A-D0E171973E18}"/>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1C4A7C89-2B79-461C-8BD1-C3E341EC7BC0}"/>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E9733-BF94-4100-BC67-F6D1B238A113}"/>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F0CDDBB4-F82B-408D-A3AC-301DFBE50D71}"/>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5" name="Date Placeholder 4">
            <a:extLst>
              <a:ext uri="{FF2B5EF4-FFF2-40B4-BE49-F238E27FC236}">
                <a16:creationId xmlns:a16="http://schemas.microsoft.com/office/drawing/2014/main" id="{E99A2EF0-E71D-47A8-8995-F59268EA0BBD}"/>
              </a:ext>
            </a:extLst>
          </p:cNvPr>
          <p:cNvSpPr>
            <a:spLocks noGrp="1"/>
          </p:cNvSpPr>
          <p:nvPr>
            <p:ph type="dt" sz="half" idx="30"/>
          </p:nvPr>
        </p:nvSpPr>
        <p:spPr>
          <a:xfrm>
            <a:off x="695325" y="151136"/>
            <a:ext cx="2376000" cy="241200"/>
          </a:xfrm>
          <a:prstGeom prst="rect">
            <a:avLst/>
          </a:prstGeom>
        </p:spPr>
        <p:txBody>
          <a:bodyPr/>
          <a:lstStyle/>
          <a:p>
            <a:pPr algn="l"/>
            <a:r>
              <a:rPr lang="en-US"/>
              <a:t>[Entity Name]</a:t>
            </a:r>
            <a:endParaRPr lang="en-AU" dirty="0"/>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B4E54BAE-986D-4AFD-89E0-A19E4D265928}"/>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6" name="Footer Placeholder 5">
            <a:extLst>
              <a:ext uri="{FF2B5EF4-FFF2-40B4-BE49-F238E27FC236}">
                <a16:creationId xmlns:a16="http://schemas.microsoft.com/office/drawing/2014/main" id="{CBA1ABFD-9426-4AE2-BD85-21AAB157C5F4}"/>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43B82426-C548-4F44-88F3-0399BED6EABE}"/>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p:txBody>
          <a:bodyPr/>
          <a:lstStyle/>
          <a:p>
            <a:r>
              <a:rPr lang="en-US" dirty="0"/>
              <a:t>[Entity Name]</a:t>
            </a:r>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r>
              <a:rPr lang="en-US"/>
              <a:t>[Entity Name]</a:t>
            </a:r>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p:txBody>
          <a:bodyPr/>
          <a:lstStyle/>
          <a:p>
            <a:r>
              <a:rPr lang="en-US"/>
              <a:t>[Entity Name]</a:t>
            </a:r>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7" name="Date Placeholder 6">
            <a:extLst>
              <a:ext uri="{FF2B5EF4-FFF2-40B4-BE49-F238E27FC236}">
                <a16:creationId xmlns:a16="http://schemas.microsoft.com/office/drawing/2014/main" id="{6F1F225F-30EA-4FE3-AAEE-39A8613C3BF9}"/>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9" name="Footer Placeholder 8">
            <a:extLst>
              <a:ext uri="{FF2B5EF4-FFF2-40B4-BE49-F238E27FC236}">
                <a16:creationId xmlns:a16="http://schemas.microsoft.com/office/drawing/2014/main" id="{C01892FA-066D-4596-B743-D8D2030EB9FC}"/>
              </a:ext>
            </a:extLst>
          </p:cNvPr>
          <p:cNvSpPr>
            <a:spLocks noGrp="1"/>
          </p:cNvSpPr>
          <p:nvPr>
            <p:ph type="ftr" sz="quarter" idx="18"/>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B8B70BFB-816B-4C14-96C9-17BEC65A5292}"/>
              </a:ext>
            </a:extLst>
          </p:cNvPr>
          <p:cNvSpPr>
            <a:spLocks noGrp="1"/>
          </p:cNvSpPr>
          <p:nvPr>
            <p:ph type="sldNum" sz="quarter" idx="19"/>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[Presentation Title] | [Date]</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r>
              <a:rPr lang="en-US" dirty="0"/>
              <a:t>[Entity Name]</a:t>
            </a:r>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ckc123/ecig_quitting_review"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ckc123/ecig_quitting_review"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4.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0.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ckc123/ecig_quitting_review" TargetMode="External"/><Relationship Id="rId1" Type="http://schemas.openxmlformats.org/officeDocument/2006/relationships/slideLayout" Target="../slideLayouts/slideLayout7.xml"/><Relationship Id="rId5" Type="http://schemas.openxmlformats.org/officeDocument/2006/relationships/image" Target="../media/image30.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36.xml"/><Relationship Id="rId1" Type="http://schemas.openxmlformats.org/officeDocument/2006/relationships/vmlDrawing" Target="../drawings/vmlDrawing4.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p:txBody>
          <a:bodyPr/>
          <a:lstStyle/>
          <a:p>
            <a:r>
              <a:rPr lang="en-US" dirty="0"/>
              <a:t>An application of network meta-analysis </a:t>
            </a:r>
            <a:br>
              <a:rPr lang="en-US" sz="2000" dirty="0"/>
            </a:br>
            <a:r>
              <a:rPr lang="en-US" sz="2400" dirty="0"/>
              <a:t>Is electronic cigarette effective for smoking cessation?</a:t>
            </a:r>
            <a:endParaRPr lang="en-AU" sz="2400" dirty="0"/>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p:txBody>
          <a:bodyPr/>
          <a:lstStyle/>
          <a:p>
            <a:endParaRPr lang="en-AU" sz="3000" dirty="0"/>
          </a:p>
          <a:p>
            <a:r>
              <a:rPr lang="en-AU" sz="3000" dirty="0"/>
              <a:t>Dr. Gary Chan</a:t>
            </a:r>
          </a:p>
          <a:p>
            <a:r>
              <a:rPr lang="en-AU" sz="1800" dirty="0"/>
              <a:t>NHMRC Emerging Leadership Fellow</a:t>
            </a:r>
          </a:p>
          <a:p>
            <a:r>
              <a:rPr lang="en-AU" sz="1800" dirty="0"/>
              <a:t>National Centre for Youth Substance Use Research, UQ</a:t>
            </a:r>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solidFill>
                  <a:schemeClr val="bg2">
                    <a:lumMod val="75000"/>
                  </a:schemeClr>
                </a:solidFill>
              </a:rPr>
              <a:t>Policies for e-cigarette have been under heated debate</a:t>
            </a:r>
          </a:p>
          <a:p>
            <a:pPr marL="285750" indent="-285750">
              <a:buFont typeface="Arial" panose="020B0604020202020204" pitchFamily="34" charset="0"/>
              <a:buChar char="•"/>
            </a:pPr>
            <a:r>
              <a:rPr lang="en-US" dirty="0">
                <a:solidFill>
                  <a:schemeClr val="bg2">
                    <a:lumMod val="75000"/>
                  </a:schemeClr>
                </a:solidFill>
              </a:rPr>
              <a:t>Australia is the only western democracy that bans sales of e-cigarette</a:t>
            </a:r>
          </a:p>
          <a:p>
            <a:pPr marL="285750" indent="-285750">
              <a:buFont typeface="Arial" panose="020B0604020202020204" pitchFamily="34" charset="0"/>
              <a:buChar char="•"/>
            </a:pPr>
            <a:r>
              <a:rPr lang="en-US" dirty="0">
                <a:solidFill>
                  <a:schemeClr val="bg2">
                    <a:lumMod val="75000"/>
                  </a:schemeClr>
                </a:solidFill>
              </a:rPr>
              <a:t>Advocates of e-cigarette</a:t>
            </a:r>
          </a:p>
          <a:p>
            <a:pPr marL="465750" lvl="1" indent="-285750"/>
            <a:r>
              <a:rPr lang="en-US" dirty="0"/>
              <a:t>It could help millions of Australian smokers quit cigarette smoking, resulted in tremendous gain in public health and cost saving from smoking related diseases.</a:t>
            </a:r>
          </a:p>
          <a:p>
            <a:pPr marL="285750" indent="-285750">
              <a:buFont typeface="Arial" panose="020B0604020202020204" pitchFamily="34" charset="0"/>
              <a:buChar char="•"/>
            </a:pPr>
            <a:r>
              <a:rPr lang="en-US" dirty="0">
                <a:solidFill>
                  <a:schemeClr val="bg2">
                    <a:lumMod val="75000"/>
                  </a:schemeClr>
                </a:solidFill>
              </a:rPr>
              <a:t>Opponents of e-cigarette</a:t>
            </a:r>
          </a:p>
          <a:p>
            <a:pPr marL="465750" lvl="1" indent="-285750"/>
            <a:r>
              <a:rPr lang="en-US" dirty="0"/>
              <a:t>There is no solid evidence that e-cigarette help quit smoking</a:t>
            </a:r>
            <a:r>
              <a:rPr lang="en-US" dirty="0">
                <a:solidFill>
                  <a:schemeClr val="bg2">
                    <a:lumMod val="75000"/>
                  </a:schemeClr>
                </a:solidFill>
              </a:rPr>
              <a:t>, and it might act as a gateway for young people to start cigarette smoking.</a:t>
            </a:r>
          </a:p>
          <a:p>
            <a:pPr marL="465750" lvl="1" indent="-285750"/>
            <a:r>
              <a:rPr lang="en-US" dirty="0"/>
              <a:t>Even e-cigarette can help smokers to quit, there are other equally effective products such as nicotine replacement therapy (NRT).</a:t>
            </a:r>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10</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210302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t>Is e-cigarette effective for smoking cessation compared to control condition?</a:t>
            </a:r>
          </a:p>
          <a:p>
            <a:pPr marL="285750" indent="-285750">
              <a:buFont typeface="Arial" panose="020B0604020202020204" pitchFamily="34" charset="0"/>
              <a:buChar char="•"/>
            </a:pPr>
            <a:r>
              <a:rPr lang="en-US" dirty="0">
                <a:solidFill>
                  <a:schemeClr val="bg2">
                    <a:lumMod val="75000"/>
                  </a:schemeClr>
                </a:solidFill>
              </a:rPr>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11</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4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t>Is e-cigarette effective for smoking cessation compared to control condition?</a:t>
            </a:r>
          </a:p>
          <a:p>
            <a:pPr marL="285750" indent="-285750">
              <a:buFont typeface="Arial" panose="020B0604020202020204" pitchFamily="34" charset="0"/>
              <a:buChar char="•"/>
            </a:pPr>
            <a:r>
              <a:rPr lang="en-US" dirty="0">
                <a:solidFill>
                  <a:schemeClr val="bg2">
                    <a:lumMod val="75000"/>
                  </a:schemeClr>
                </a:solidFill>
              </a:rPr>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12</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7328016" y="2611474"/>
            <a:ext cx="3808543" cy="615553"/>
          </a:xfrm>
          <a:prstGeom prst="rect">
            <a:avLst/>
          </a:prstGeom>
          <a:noFill/>
        </p:spPr>
        <p:txBody>
          <a:bodyPr wrap="square" rtlCol="0">
            <a:spAutoFit/>
          </a:bodyPr>
          <a:lstStyle/>
          <a:p>
            <a:r>
              <a:rPr lang="en-US" dirty="0"/>
              <a:t>Direct comparison</a:t>
            </a:r>
          </a:p>
          <a:p>
            <a:r>
              <a:rPr lang="en-US" sz="1600" dirty="0"/>
              <a:t>E-cigarette vs control</a:t>
            </a:r>
          </a:p>
        </p:txBody>
      </p:sp>
    </p:spTree>
    <p:extLst>
      <p:ext uri="{BB962C8B-B14F-4D97-AF65-F5344CB8AC3E}">
        <p14:creationId xmlns:p14="http://schemas.microsoft.com/office/powerpoint/2010/main" val="192789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t>Is e-cigarette effective for smoking cessation compared to control condition?</a:t>
            </a:r>
          </a:p>
          <a:p>
            <a:pPr marL="285750" indent="-285750">
              <a:buFont typeface="Arial" panose="020B0604020202020204" pitchFamily="34" charset="0"/>
              <a:buChar char="•"/>
            </a:pPr>
            <a:r>
              <a:rPr lang="en-US" dirty="0">
                <a:solidFill>
                  <a:schemeClr val="bg2">
                    <a:lumMod val="75000"/>
                  </a:schemeClr>
                </a:solidFill>
              </a:rPr>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6937029" y="2567226"/>
            <a:ext cx="5050690" cy="861774"/>
          </a:xfrm>
          <a:prstGeom prst="rect">
            <a:avLst/>
          </a:prstGeom>
          <a:noFill/>
        </p:spPr>
        <p:txBody>
          <a:bodyPr wrap="square" rtlCol="0">
            <a:spAutoFit/>
          </a:bodyPr>
          <a:lstStyle/>
          <a:p>
            <a:r>
              <a:rPr lang="en-US" dirty="0"/>
              <a:t>Indirect comparison</a:t>
            </a:r>
          </a:p>
          <a:p>
            <a:pPr marL="342900" indent="-342900">
              <a:buFont typeface="+mj-lt"/>
              <a:buAutoNum type="arabicPeriod"/>
            </a:pPr>
            <a:r>
              <a:rPr lang="en-US" sz="1600" dirty="0"/>
              <a:t>E-cigarette vs NRTs</a:t>
            </a:r>
          </a:p>
          <a:p>
            <a:pPr marL="342900" indent="-342900">
              <a:buFont typeface="+mj-lt"/>
              <a:buAutoNum type="arabicPeriod"/>
            </a:pPr>
            <a:r>
              <a:rPr lang="en-US" sz="1600" dirty="0"/>
              <a:t>NRTs vs Control</a:t>
            </a:r>
          </a:p>
        </p:txBody>
      </p:sp>
    </p:spTree>
    <p:extLst>
      <p:ext uri="{BB962C8B-B14F-4D97-AF65-F5344CB8AC3E}">
        <p14:creationId xmlns:p14="http://schemas.microsoft.com/office/powerpoint/2010/main" val="154421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t>Is e-cigarette effective for smoking cessation compared to control condition?</a:t>
            </a:r>
          </a:p>
          <a:p>
            <a:pPr marL="285750" indent="-285750">
              <a:buFont typeface="Arial" panose="020B0604020202020204" pitchFamily="34" charset="0"/>
              <a:buChar char="•"/>
            </a:pPr>
            <a:r>
              <a:rPr lang="en-US" dirty="0">
                <a:solidFill>
                  <a:schemeClr val="bg2">
                    <a:lumMod val="75000"/>
                  </a:schemeClr>
                </a:solidFill>
              </a:rPr>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14</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6937029" y="2567226"/>
            <a:ext cx="5050690" cy="861774"/>
          </a:xfrm>
          <a:prstGeom prst="rect">
            <a:avLst/>
          </a:prstGeom>
          <a:noFill/>
        </p:spPr>
        <p:txBody>
          <a:bodyPr wrap="square" rtlCol="0">
            <a:spAutoFit/>
          </a:bodyPr>
          <a:lstStyle/>
          <a:p>
            <a:r>
              <a:rPr lang="en-US" dirty="0"/>
              <a:t>Indirect comparison</a:t>
            </a:r>
          </a:p>
          <a:p>
            <a:pPr marL="342900" indent="-342900">
              <a:buFont typeface="+mj-lt"/>
              <a:buAutoNum type="arabicPeriod"/>
            </a:pPr>
            <a:r>
              <a:rPr lang="en-US" sz="1600" dirty="0"/>
              <a:t>E-cigarette vs NRTs</a:t>
            </a:r>
          </a:p>
          <a:p>
            <a:pPr marL="342900" indent="-342900">
              <a:buFont typeface="+mj-lt"/>
              <a:buAutoNum type="arabicPeriod"/>
            </a:pPr>
            <a:r>
              <a:rPr lang="en-US" sz="1600" dirty="0"/>
              <a:t>NRTs vs Control</a:t>
            </a:r>
          </a:p>
        </p:txBody>
      </p:sp>
      <p:sp>
        <p:nvSpPr>
          <p:cNvPr id="14" name="TextBox 13">
            <a:extLst>
              <a:ext uri="{FF2B5EF4-FFF2-40B4-BE49-F238E27FC236}">
                <a16:creationId xmlns:a16="http://schemas.microsoft.com/office/drawing/2014/main" id="{40FFD727-83CE-44DD-9729-FE8A5E63238D}"/>
              </a:ext>
            </a:extLst>
          </p:cNvPr>
          <p:cNvSpPr txBox="1"/>
          <p:nvPr/>
        </p:nvSpPr>
        <p:spPr>
          <a:xfrm>
            <a:off x="3351220" y="4621590"/>
            <a:ext cx="4240200" cy="523220"/>
          </a:xfrm>
          <a:prstGeom prst="rect">
            <a:avLst/>
          </a:prstGeom>
          <a:noFill/>
        </p:spPr>
        <p:txBody>
          <a:bodyPr wrap="none" rtlCol="0">
            <a:spAutoFit/>
          </a:bodyPr>
          <a:lstStyle/>
          <a:p>
            <a:r>
              <a:rPr lang="en-US" sz="1400" dirty="0"/>
              <a:t>Effect(E-cig vs control) through indirect comparison</a:t>
            </a:r>
          </a:p>
          <a:p>
            <a:r>
              <a:rPr lang="en-US" sz="1400" dirty="0"/>
              <a:t>= Effect(E-cig vs NRTs) + Effect(NRTs vs control)</a:t>
            </a:r>
          </a:p>
        </p:txBody>
      </p:sp>
    </p:spTree>
    <p:extLst>
      <p:ext uri="{BB962C8B-B14F-4D97-AF65-F5344CB8AC3E}">
        <p14:creationId xmlns:p14="http://schemas.microsoft.com/office/powerpoint/2010/main" val="165712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solidFill>
                  <a:schemeClr val="bg2">
                    <a:lumMod val="75000"/>
                  </a:schemeClr>
                </a:solidFill>
              </a:rPr>
              <a:t>Is e-cigarette effective for smoking cessation compared to control condition?</a:t>
            </a:r>
          </a:p>
          <a:p>
            <a:pPr marL="285750" indent="-285750">
              <a:buFont typeface="Arial" panose="020B0604020202020204" pitchFamily="34" charset="0"/>
              <a:buChar char="•"/>
            </a:pPr>
            <a:r>
              <a:rPr lang="en-US" dirty="0"/>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15</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7328016" y="2611474"/>
            <a:ext cx="3808543" cy="615553"/>
          </a:xfrm>
          <a:prstGeom prst="rect">
            <a:avLst/>
          </a:prstGeom>
          <a:noFill/>
        </p:spPr>
        <p:txBody>
          <a:bodyPr wrap="square" rtlCol="0">
            <a:spAutoFit/>
          </a:bodyPr>
          <a:lstStyle/>
          <a:p>
            <a:r>
              <a:rPr lang="en-US" dirty="0"/>
              <a:t>Direct comparison</a:t>
            </a:r>
          </a:p>
          <a:p>
            <a:r>
              <a:rPr lang="en-US" sz="1600" dirty="0"/>
              <a:t>E-cigarette vs NRTs</a:t>
            </a:r>
          </a:p>
        </p:txBody>
      </p:sp>
    </p:spTree>
    <p:extLst>
      <p:ext uri="{BB962C8B-B14F-4D97-AF65-F5344CB8AC3E}">
        <p14:creationId xmlns:p14="http://schemas.microsoft.com/office/powerpoint/2010/main" val="9399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solidFill>
                  <a:schemeClr val="bg2">
                    <a:lumMod val="75000"/>
                  </a:schemeClr>
                </a:solidFill>
              </a:rPr>
              <a:t>Is e-cigarette effective for smoking cessation compared to control condition?</a:t>
            </a:r>
          </a:p>
          <a:p>
            <a:pPr marL="285750" indent="-285750">
              <a:buFont typeface="Arial" panose="020B0604020202020204" pitchFamily="34" charset="0"/>
              <a:buChar char="•"/>
            </a:pPr>
            <a:r>
              <a:rPr lang="en-US" dirty="0"/>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16</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7328016" y="2611474"/>
            <a:ext cx="3808543" cy="861774"/>
          </a:xfrm>
          <a:prstGeom prst="rect">
            <a:avLst/>
          </a:prstGeom>
          <a:noFill/>
        </p:spPr>
        <p:txBody>
          <a:bodyPr wrap="square" rtlCol="0">
            <a:spAutoFit/>
          </a:bodyPr>
          <a:lstStyle/>
          <a:p>
            <a:r>
              <a:rPr lang="en-US" dirty="0"/>
              <a:t>Indirect comparison</a:t>
            </a:r>
          </a:p>
          <a:p>
            <a:pPr marL="342900" indent="-342900">
              <a:buFont typeface="+mj-lt"/>
              <a:buAutoNum type="arabicPeriod"/>
            </a:pPr>
            <a:r>
              <a:rPr lang="en-US" sz="1600" dirty="0"/>
              <a:t>E-cigarette vs Control</a:t>
            </a:r>
          </a:p>
          <a:p>
            <a:pPr marL="342900" indent="-342900">
              <a:buFont typeface="+mj-lt"/>
              <a:buAutoNum type="arabicPeriod"/>
            </a:pPr>
            <a:r>
              <a:rPr lang="en-US" sz="1600" dirty="0"/>
              <a:t>NRTs vs Control</a:t>
            </a:r>
          </a:p>
        </p:txBody>
      </p:sp>
    </p:spTree>
    <p:extLst>
      <p:ext uri="{BB962C8B-B14F-4D97-AF65-F5344CB8AC3E}">
        <p14:creationId xmlns:p14="http://schemas.microsoft.com/office/powerpoint/2010/main" val="373719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solidFill>
                  <a:schemeClr val="bg2">
                    <a:lumMod val="75000"/>
                  </a:schemeClr>
                </a:solidFill>
              </a:rPr>
              <a:t>Is e-cigarette effective for smoking cessation compared to control condition?</a:t>
            </a:r>
          </a:p>
          <a:p>
            <a:pPr marL="285750" indent="-285750">
              <a:buFont typeface="Arial" panose="020B0604020202020204" pitchFamily="34" charset="0"/>
              <a:buChar char="•"/>
            </a:pPr>
            <a:r>
              <a:rPr lang="en-US" dirty="0"/>
              <a:t>Is e-cigarette more effective than nicotine replacement therapy?</a:t>
            </a:r>
          </a:p>
          <a:p>
            <a:pPr marL="285750" indent="-285750">
              <a:buFont typeface="Arial" panose="020B0604020202020204" pitchFamily="34" charset="0"/>
              <a:buChar char="•"/>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US" dirty="0"/>
              <a:t>@</a:t>
            </a:r>
            <a:r>
              <a:rPr lang="en-US" dirty="0" err="1"/>
              <a:t>GaryCKChan</a:t>
            </a:r>
            <a:endParaRPr lang="en-US"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EB83DFA8-8108-465C-9F9E-E5B1C48BEC17}"/>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Oval 8">
            <a:extLst>
              <a:ext uri="{FF2B5EF4-FFF2-40B4-BE49-F238E27FC236}">
                <a16:creationId xmlns:a16="http://schemas.microsoft.com/office/drawing/2014/main" id="{B854E587-D3A1-4C59-B4E5-E9AFC1AE027D}"/>
              </a:ext>
            </a:extLst>
          </p:cNvPr>
          <p:cNvSpPr/>
          <p:nvPr/>
        </p:nvSpPr>
        <p:spPr>
          <a:xfrm>
            <a:off x="1055440" y="46531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E-cigarette</a:t>
            </a:r>
          </a:p>
        </p:txBody>
      </p:sp>
      <p:sp>
        <p:nvSpPr>
          <p:cNvPr id="10" name="Oval 9">
            <a:extLst>
              <a:ext uri="{FF2B5EF4-FFF2-40B4-BE49-F238E27FC236}">
                <a16:creationId xmlns:a16="http://schemas.microsoft.com/office/drawing/2014/main" id="{6841C99D-B432-42F2-BE92-959C63BC96BE}"/>
              </a:ext>
            </a:extLst>
          </p:cNvPr>
          <p:cNvSpPr/>
          <p:nvPr/>
        </p:nvSpPr>
        <p:spPr>
          <a:xfrm>
            <a:off x="4223792" y="2852936"/>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NRTs</a:t>
            </a:r>
          </a:p>
        </p:txBody>
      </p:sp>
      <p:sp>
        <p:nvSpPr>
          <p:cNvPr id="11" name="Oval 10">
            <a:extLst>
              <a:ext uri="{FF2B5EF4-FFF2-40B4-BE49-F238E27FC236}">
                <a16:creationId xmlns:a16="http://schemas.microsoft.com/office/drawing/2014/main" id="{31DAD8F4-497E-48FB-B2C2-63FE109A95D9}"/>
              </a:ext>
            </a:extLst>
          </p:cNvPr>
          <p:cNvSpPr/>
          <p:nvPr/>
        </p:nvSpPr>
        <p:spPr>
          <a:xfrm>
            <a:off x="7896200" y="4581723"/>
            <a:ext cx="208823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cxnSp>
        <p:nvCxnSpPr>
          <p:cNvPr id="13" name="Straight Connector 12">
            <a:extLst>
              <a:ext uri="{FF2B5EF4-FFF2-40B4-BE49-F238E27FC236}">
                <a16:creationId xmlns:a16="http://schemas.microsoft.com/office/drawing/2014/main" id="{D1B1C5A1-7781-4F13-A735-3B740C8115F8}"/>
              </a:ext>
            </a:extLst>
          </p:cNvPr>
          <p:cNvCxnSpPr>
            <a:stCxn id="9" idx="0"/>
            <a:endCxn id="10" idx="2"/>
          </p:cNvCxnSpPr>
          <p:nvPr/>
        </p:nvCxnSpPr>
        <p:spPr>
          <a:xfrm flipV="1">
            <a:off x="2099556" y="3429000"/>
            <a:ext cx="2124236" cy="1224136"/>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60B448-9722-4C29-B589-CBFDA74FA773}"/>
              </a:ext>
            </a:extLst>
          </p:cNvPr>
          <p:cNvCxnSpPr>
            <a:endCxn id="11" idx="0"/>
          </p:cNvCxnSpPr>
          <p:nvPr/>
        </p:nvCxnSpPr>
        <p:spPr>
          <a:xfrm>
            <a:off x="6312024" y="3429000"/>
            <a:ext cx="2628292" cy="1152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2F129C-5C87-4FCC-8808-0D4AD9E1E747}"/>
              </a:ext>
            </a:extLst>
          </p:cNvPr>
          <p:cNvCxnSpPr>
            <a:stCxn id="9" idx="6"/>
            <a:endCxn id="11" idx="2"/>
          </p:cNvCxnSpPr>
          <p:nvPr/>
        </p:nvCxnSpPr>
        <p:spPr>
          <a:xfrm flipV="1">
            <a:off x="3143672" y="5157787"/>
            <a:ext cx="4752528" cy="7141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22D9C-7759-4C17-A635-7BBF571CBFA7}"/>
              </a:ext>
            </a:extLst>
          </p:cNvPr>
          <p:cNvSpPr txBox="1"/>
          <p:nvPr/>
        </p:nvSpPr>
        <p:spPr>
          <a:xfrm>
            <a:off x="7328016" y="2611474"/>
            <a:ext cx="3808543" cy="861774"/>
          </a:xfrm>
          <a:prstGeom prst="rect">
            <a:avLst/>
          </a:prstGeom>
          <a:noFill/>
        </p:spPr>
        <p:txBody>
          <a:bodyPr wrap="square" rtlCol="0">
            <a:spAutoFit/>
          </a:bodyPr>
          <a:lstStyle/>
          <a:p>
            <a:r>
              <a:rPr lang="en-US" dirty="0"/>
              <a:t>Indirect comparison</a:t>
            </a:r>
          </a:p>
          <a:p>
            <a:pPr marL="342900" indent="-342900">
              <a:buFont typeface="+mj-lt"/>
              <a:buAutoNum type="arabicPeriod"/>
            </a:pPr>
            <a:r>
              <a:rPr lang="en-US" sz="1600" dirty="0"/>
              <a:t>E-cigarette vs Control</a:t>
            </a:r>
          </a:p>
          <a:p>
            <a:pPr marL="342900" indent="-342900">
              <a:buFont typeface="+mj-lt"/>
              <a:buAutoNum type="arabicPeriod"/>
            </a:pPr>
            <a:r>
              <a:rPr lang="en-US" sz="1600" dirty="0"/>
              <a:t>NRTs vs Control</a:t>
            </a:r>
          </a:p>
        </p:txBody>
      </p:sp>
      <p:sp>
        <p:nvSpPr>
          <p:cNvPr id="14" name="TextBox 13">
            <a:extLst>
              <a:ext uri="{FF2B5EF4-FFF2-40B4-BE49-F238E27FC236}">
                <a16:creationId xmlns:a16="http://schemas.microsoft.com/office/drawing/2014/main" id="{444D30D4-40A0-4ADD-8AC3-4F7F73BA648F}"/>
              </a:ext>
            </a:extLst>
          </p:cNvPr>
          <p:cNvSpPr txBox="1"/>
          <p:nvPr/>
        </p:nvSpPr>
        <p:spPr>
          <a:xfrm>
            <a:off x="3398489" y="4498534"/>
            <a:ext cx="4241033" cy="523220"/>
          </a:xfrm>
          <a:prstGeom prst="rect">
            <a:avLst/>
          </a:prstGeom>
          <a:noFill/>
        </p:spPr>
        <p:txBody>
          <a:bodyPr wrap="none" rtlCol="0">
            <a:spAutoFit/>
          </a:bodyPr>
          <a:lstStyle/>
          <a:p>
            <a:r>
              <a:rPr lang="en-US" sz="1400" dirty="0"/>
              <a:t>Effect(E-cig vs NRTs) through indirect comparison</a:t>
            </a:r>
          </a:p>
          <a:p>
            <a:r>
              <a:rPr lang="en-US" sz="1400" dirty="0"/>
              <a:t>= Effect(E-cig vs Control) – Effect(NRTs vs Control)</a:t>
            </a:r>
          </a:p>
        </p:txBody>
      </p:sp>
    </p:spTree>
    <p:extLst>
      <p:ext uri="{BB962C8B-B14F-4D97-AF65-F5344CB8AC3E}">
        <p14:creationId xmlns:p14="http://schemas.microsoft.com/office/powerpoint/2010/main" val="203922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465750" lvl="1" indent="-285750"/>
            <a:r>
              <a:rPr lang="en-US" dirty="0"/>
              <a:t>Network meta-analysis exploits all available direct and indirect evidence.</a:t>
            </a:r>
          </a:p>
          <a:p>
            <a:pPr marL="645750" lvl="2" indent="-285750"/>
            <a:r>
              <a:rPr lang="en-US" sz="1600" dirty="0"/>
              <a:t>More powerful, better estimates (if the assumption is satisfied)</a:t>
            </a:r>
          </a:p>
          <a:p>
            <a:pPr marL="465750" lvl="1" indent="-285750"/>
            <a:r>
              <a:rPr lang="en-US" dirty="0"/>
              <a:t>Key assumption:</a:t>
            </a:r>
          </a:p>
          <a:p>
            <a:pPr marL="645750" lvl="2" indent="-285750"/>
            <a:r>
              <a:rPr lang="en-US" sz="1600" dirty="0"/>
              <a:t>The studies in the meta-analysis are independent.</a:t>
            </a:r>
          </a:p>
          <a:p>
            <a:pPr marL="645750" lvl="2" indent="-285750"/>
            <a:r>
              <a:rPr lang="en-US" sz="1600" dirty="0"/>
              <a:t>The underlying effects are consistent (known as the transitivity assumption).</a:t>
            </a:r>
          </a:p>
          <a:p>
            <a:pPr marL="645750" lvl="2" indent="-285750"/>
            <a:r>
              <a:rPr lang="en-US" sz="1600" dirty="0"/>
              <a:t>Direct effect is “consistent” with indirect effect</a:t>
            </a:r>
          </a:p>
          <a:p>
            <a:pPr marL="825750" lvl="3" indent="-285750"/>
            <a:r>
              <a:rPr lang="en-US" sz="1600" dirty="0"/>
              <a:t>E.g. Effect(e-cig vs control) through direct comparison </a:t>
            </a:r>
            <a:br>
              <a:rPr lang="en-US" sz="1600" dirty="0"/>
            </a:br>
            <a:r>
              <a:rPr lang="en-US" sz="1600" dirty="0"/>
              <a:t>= Effect(e-cig vs control) through indirect comparison</a:t>
            </a:r>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18</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4" name="Oval 13">
            <a:extLst>
              <a:ext uri="{FF2B5EF4-FFF2-40B4-BE49-F238E27FC236}">
                <a16:creationId xmlns:a16="http://schemas.microsoft.com/office/drawing/2014/main" id="{CE4C8916-CFFC-4735-B62B-60980AC7F07D}"/>
              </a:ext>
            </a:extLst>
          </p:cNvPr>
          <p:cNvSpPr/>
          <p:nvPr/>
        </p:nvSpPr>
        <p:spPr>
          <a:xfrm>
            <a:off x="1559496"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E-cig</a:t>
            </a:r>
          </a:p>
        </p:txBody>
      </p:sp>
      <p:sp>
        <p:nvSpPr>
          <p:cNvPr id="15" name="Oval 14">
            <a:extLst>
              <a:ext uri="{FF2B5EF4-FFF2-40B4-BE49-F238E27FC236}">
                <a16:creationId xmlns:a16="http://schemas.microsoft.com/office/drawing/2014/main" id="{5C099E07-7B83-4B38-BBB5-5C0B10FBBAB2}"/>
              </a:ext>
            </a:extLst>
          </p:cNvPr>
          <p:cNvSpPr/>
          <p:nvPr/>
        </p:nvSpPr>
        <p:spPr>
          <a:xfrm>
            <a:off x="4040341" y="4365104"/>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NRTs</a:t>
            </a:r>
          </a:p>
        </p:txBody>
      </p:sp>
      <p:sp>
        <p:nvSpPr>
          <p:cNvPr id="16" name="Oval 15">
            <a:extLst>
              <a:ext uri="{FF2B5EF4-FFF2-40B4-BE49-F238E27FC236}">
                <a16:creationId xmlns:a16="http://schemas.microsoft.com/office/drawing/2014/main" id="{A7483932-8021-4375-ACEF-BD468EF4DDE1}"/>
              </a:ext>
            </a:extLst>
          </p:cNvPr>
          <p:cNvSpPr/>
          <p:nvPr/>
        </p:nvSpPr>
        <p:spPr>
          <a:xfrm>
            <a:off x="6816080"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Control</a:t>
            </a:r>
          </a:p>
        </p:txBody>
      </p:sp>
      <p:cxnSp>
        <p:nvCxnSpPr>
          <p:cNvPr id="18" name="Straight Connector 17">
            <a:extLst>
              <a:ext uri="{FF2B5EF4-FFF2-40B4-BE49-F238E27FC236}">
                <a16:creationId xmlns:a16="http://schemas.microsoft.com/office/drawing/2014/main" id="{DC274045-BCC4-47FE-B3BC-A169815B8ED8}"/>
              </a:ext>
            </a:extLst>
          </p:cNvPr>
          <p:cNvCxnSpPr>
            <a:stCxn id="14" idx="0"/>
            <a:endCxn id="15" idx="2"/>
          </p:cNvCxnSpPr>
          <p:nvPr/>
        </p:nvCxnSpPr>
        <p:spPr>
          <a:xfrm flipV="1">
            <a:off x="2207568" y="4617132"/>
            <a:ext cx="1832773"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73BE15-3642-4E72-ACD3-366DC790F0FC}"/>
              </a:ext>
            </a:extLst>
          </p:cNvPr>
          <p:cNvCxnSpPr>
            <a:stCxn id="15" idx="6"/>
            <a:endCxn id="16" idx="0"/>
          </p:cNvCxnSpPr>
          <p:nvPr/>
        </p:nvCxnSpPr>
        <p:spPr>
          <a:xfrm>
            <a:off x="5336485" y="4617132"/>
            <a:ext cx="2127667"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ACCAB9-186A-4399-96D2-0BF727B9B2FE}"/>
              </a:ext>
            </a:extLst>
          </p:cNvPr>
          <p:cNvCxnSpPr>
            <a:stCxn id="14" idx="6"/>
            <a:endCxn id="16" idx="2"/>
          </p:cNvCxnSpPr>
          <p:nvPr/>
        </p:nvCxnSpPr>
        <p:spPr>
          <a:xfrm>
            <a:off x="2855640" y="6129300"/>
            <a:ext cx="396044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00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465750" lvl="1" indent="-285750"/>
            <a:r>
              <a:rPr lang="en-US" dirty="0"/>
              <a:t>Indirect comparison</a:t>
            </a:r>
          </a:p>
          <a:p>
            <a:pPr marL="645750" lvl="2" indent="-285750"/>
            <a:r>
              <a:rPr lang="en-US" sz="1600" dirty="0"/>
              <a:t>E-cigarette vs NRTs</a:t>
            </a:r>
          </a:p>
          <a:p>
            <a:pPr marL="645750" lvl="2" indent="-285750"/>
            <a:r>
              <a:rPr lang="en-US" sz="1600" dirty="0"/>
              <a:t>NRTs vs control</a:t>
            </a:r>
          </a:p>
          <a:p>
            <a:pPr marL="465750" lvl="1" indent="-285750"/>
            <a:r>
              <a:rPr lang="en-US" dirty="0"/>
              <a:t>The NRTs studies in </a:t>
            </a:r>
            <a:r>
              <a:rPr lang="en-US" u="sng" dirty="0"/>
              <a:t>E-cigarette vs NRTs comparison </a:t>
            </a:r>
            <a:r>
              <a:rPr lang="en-US" dirty="0"/>
              <a:t>similar to the NRTs studies in </a:t>
            </a:r>
            <a:r>
              <a:rPr lang="en-US" u="sng" dirty="0"/>
              <a:t>NRTs vs control comparison</a:t>
            </a:r>
          </a:p>
          <a:p>
            <a:pPr marL="645750" lvl="2" indent="-285750"/>
            <a:r>
              <a:rPr lang="en-US" sz="1600" dirty="0"/>
              <a:t>If NRTs studies in the first comparison (E-cigarette vs NRTs) were mostly based on participants with mental health problems, and the NRTs studies in the second comparison (NRTs vs control) comparison were mostly based on general population, the transitivity assumption is unlikely to hold.</a:t>
            </a:r>
          </a:p>
          <a:p>
            <a:pPr marL="465750" lvl="1" indent="-285750"/>
            <a:endParaRPr lang="en-US" sz="1600"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Transitivity – E-cigarette vs control</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19</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4" name="Oval 13">
            <a:extLst>
              <a:ext uri="{FF2B5EF4-FFF2-40B4-BE49-F238E27FC236}">
                <a16:creationId xmlns:a16="http://schemas.microsoft.com/office/drawing/2014/main" id="{CE4C8916-CFFC-4735-B62B-60980AC7F07D}"/>
              </a:ext>
            </a:extLst>
          </p:cNvPr>
          <p:cNvSpPr/>
          <p:nvPr/>
        </p:nvSpPr>
        <p:spPr>
          <a:xfrm>
            <a:off x="1559496"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E-cig</a:t>
            </a:r>
          </a:p>
        </p:txBody>
      </p:sp>
      <p:sp>
        <p:nvSpPr>
          <p:cNvPr id="15" name="Oval 14">
            <a:extLst>
              <a:ext uri="{FF2B5EF4-FFF2-40B4-BE49-F238E27FC236}">
                <a16:creationId xmlns:a16="http://schemas.microsoft.com/office/drawing/2014/main" id="{5C099E07-7B83-4B38-BBB5-5C0B10FBBAB2}"/>
              </a:ext>
            </a:extLst>
          </p:cNvPr>
          <p:cNvSpPr/>
          <p:nvPr/>
        </p:nvSpPr>
        <p:spPr>
          <a:xfrm>
            <a:off x="4040341" y="4365104"/>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NRTs</a:t>
            </a:r>
          </a:p>
        </p:txBody>
      </p:sp>
      <p:sp>
        <p:nvSpPr>
          <p:cNvPr id="16" name="Oval 15">
            <a:extLst>
              <a:ext uri="{FF2B5EF4-FFF2-40B4-BE49-F238E27FC236}">
                <a16:creationId xmlns:a16="http://schemas.microsoft.com/office/drawing/2014/main" id="{A7483932-8021-4375-ACEF-BD468EF4DDE1}"/>
              </a:ext>
            </a:extLst>
          </p:cNvPr>
          <p:cNvSpPr/>
          <p:nvPr/>
        </p:nvSpPr>
        <p:spPr>
          <a:xfrm>
            <a:off x="6816080"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Control</a:t>
            </a:r>
          </a:p>
        </p:txBody>
      </p:sp>
      <p:cxnSp>
        <p:nvCxnSpPr>
          <p:cNvPr id="18" name="Straight Connector 17">
            <a:extLst>
              <a:ext uri="{FF2B5EF4-FFF2-40B4-BE49-F238E27FC236}">
                <a16:creationId xmlns:a16="http://schemas.microsoft.com/office/drawing/2014/main" id="{DC274045-BCC4-47FE-B3BC-A169815B8ED8}"/>
              </a:ext>
            </a:extLst>
          </p:cNvPr>
          <p:cNvCxnSpPr>
            <a:stCxn id="14" idx="0"/>
            <a:endCxn id="15" idx="2"/>
          </p:cNvCxnSpPr>
          <p:nvPr/>
        </p:nvCxnSpPr>
        <p:spPr>
          <a:xfrm flipV="1">
            <a:off x="2207568" y="4617132"/>
            <a:ext cx="1832773"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73BE15-3642-4E72-ACD3-366DC790F0FC}"/>
              </a:ext>
            </a:extLst>
          </p:cNvPr>
          <p:cNvCxnSpPr>
            <a:stCxn id="15" idx="6"/>
            <a:endCxn id="16" idx="0"/>
          </p:cNvCxnSpPr>
          <p:nvPr/>
        </p:nvCxnSpPr>
        <p:spPr>
          <a:xfrm>
            <a:off x="5336485" y="4617132"/>
            <a:ext cx="2127667"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ACCAB9-186A-4399-96D2-0BF727B9B2FE}"/>
              </a:ext>
            </a:extLst>
          </p:cNvPr>
          <p:cNvCxnSpPr>
            <a:stCxn id="14" idx="6"/>
            <a:endCxn id="16" idx="2"/>
          </p:cNvCxnSpPr>
          <p:nvPr/>
        </p:nvCxnSpPr>
        <p:spPr>
          <a:xfrm>
            <a:off x="2855640" y="6129300"/>
            <a:ext cx="396044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01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normAutofit fontScale="92500"/>
          </a:bodyPr>
          <a:lstStyle/>
          <a:p>
            <a:pPr marL="285750" indent="-285750">
              <a:buFont typeface="Arial" panose="020B0604020202020204" pitchFamily="34" charset="0"/>
              <a:buChar char="•"/>
            </a:pPr>
            <a:r>
              <a:rPr lang="en-AU" dirty="0"/>
              <a:t>Non-technical overview</a:t>
            </a:r>
          </a:p>
          <a:p>
            <a:pPr marL="465750" lvl="1" indent="-285750"/>
            <a:r>
              <a:rPr lang="en-US" sz="1600" dirty="0"/>
              <a:t>Rücker, G. (2012). "Network meta‐analysis, electrical networks and graph theory." </a:t>
            </a:r>
            <a:r>
              <a:rPr lang="en-US" sz="1600" u="sng" dirty="0"/>
              <a:t>Research synthesis methods </a:t>
            </a:r>
            <a:r>
              <a:rPr lang="en-US" sz="1600" b="1" u="sng" dirty="0"/>
              <a:t>3</a:t>
            </a:r>
            <a:r>
              <a:rPr lang="en-US" sz="1600" u="sng" dirty="0"/>
              <a:t>(4): 312-324.</a:t>
            </a:r>
          </a:p>
          <a:p>
            <a:pPr marL="465750" lvl="1" indent="-285750"/>
            <a:r>
              <a:rPr lang="en-US" sz="1600" dirty="0"/>
              <a:t>Mills, E. J., et al. (2013). "Demystifying trial networks and network meta-analysis." </a:t>
            </a:r>
            <a:r>
              <a:rPr lang="en-US" sz="1600" u="sng" dirty="0"/>
              <a:t>BMJ </a:t>
            </a:r>
            <a:r>
              <a:rPr lang="en-US" sz="1600" b="1" u="sng" dirty="0"/>
              <a:t>346</a:t>
            </a:r>
            <a:r>
              <a:rPr lang="en-US" sz="1600" u="sng" dirty="0"/>
              <a:t>: f2914.</a:t>
            </a:r>
          </a:p>
          <a:p>
            <a:pPr marL="465750" lvl="1" indent="-285750"/>
            <a:r>
              <a:rPr lang="en-US" sz="1600" dirty="0"/>
              <a:t>Chaimani, A., et al. (2019). "Undertaking network meta‐analyses." </a:t>
            </a:r>
            <a:r>
              <a:rPr lang="en-US" sz="1600" u="sng" dirty="0"/>
              <a:t>Cochrane Handbook for Systematic Reviews of Interventions: 285-320.</a:t>
            </a:r>
            <a:endParaRPr lang="en-AU" sz="1600" dirty="0"/>
          </a:p>
          <a:p>
            <a:pPr marL="465750" lvl="1" indent="-285750"/>
            <a:r>
              <a:rPr lang="en-US" sz="1600" dirty="0"/>
              <a:t>Borenstein, M., et al. (2010). "A basic introduction to fixed‐effect and random‐effects models for meta‐analysis." </a:t>
            </a:r>
            <a:r>
              <a:rPr lang="en-US" sz="1600" u="sng" dirty="0"/>
              <a:t>Research synthesis methods </a:t>
            </a:r>
            <a:r>
              <a:rPr lang="en-US" sz="1600" b="1" u="sng" dirty="0"/>
              <a:t>1</a:t>
            </a:r>
            <a:r>
              <a:rPr lang="en-US" sz="1600" u="sng" dirty="0"/>
              <a:t>(2): 97-111.</a:t>
            </a:r>
          </a:p>
          <a:p>
            <a:pPr marL="285750" indent="-285750">
              <a:buFont typeface="Arial" panose="020B0604020202020204" pitchFamily="34" charset="0"/>
              <a:buChar char="•"/>
            </a:pPr>
            <a:r>
              <a:rPr lang="en-AU" dirty="0"/>
              <a:t>An application of network meta-analysis to evaluate the effectiveness of e-cigarette for smoking cessation</a:t>
            </a:r>
          </a:p>
          <a:p>
            <a:pPr marL="465750" lvl="1" indent="-285750"/>
            <a:r>
              <a:rPr lang="en-AU" dirty="0"/>
              <a:t>GitHub: </a:t>
            </a:r>
          </a:p>
          <a:p>
            <a:pPr marL="645750" lvl="2" indent="-285750"/>
            <a:r>
              <a:rPr lang="en-US" dirty="0">
                <a:hlinkClick r:id="rId3"/>
              </a:rPr>
              <a:t>https://github.com/gckc123/ecig_quitting_review</a:t>
            </a:r>
            <a:endParaRPr lang="en-AU" dirty="0"/>
          </a:p>
          <a:p>
            <a:pPr marL="465750" lvl="1" indent="-285750"/>
            <a:r>
              <a:rPr lang="en-AU" dirty="0"/>
              <a:t>Twitter:</a:t>
            </a:r>
          </a:p>
          <a:p>
            <a:pPr marL="645750" lvl="2" indent="-285750"/>
            <a:r>
              <a:rPr lang="en-AU" dirty="0"/>
              <a:t>@</a:t>
            </a:r>
            <a:r>
              <a:rPr lang="en-AU" dirty="0" err="1"/>
              <a:t>ncysur</a:t>
            </a:r>
            <a:r>
              <a:rPr lang="en-AU" err="1"/>
              <a:t>_</a:t>
            </a:r>
            <a:r>
              <a:rPr lang="en-AU"/>
              <a:t>epi</a:t>
            </a:r>
            <a:endParaRPr lang="en-AU" dirty="0"/>
          </a:p>
          <a:p>
            <a:pPr marL="645750" lvl="2" indent="-285750"/>
            <a:r>
              <a:rPr lang="en-AU" dirty="0"/>
              <a:t>@</a:t>
            </a:r>
            <a:r>
              <a:rPr lang="en-AU" dirty="0" err="1"/>
              <a:t>GaryCkChan</a:t>
            </a:r>
            <a:endParaRPr lang="en-AU" dirty="0"/>
          </a:p>
          <a:p>
            <a:pPr marL="465750" lvl="1" indent="-285750"/>
            <a:endParaRPr lang="en-AU" sz="1600"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Network 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2</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pic>
        <p:nvPicPr>
          <p:cNvPr id="15" name="Picture 14">
            <a:extLst>
              <a:ext uri="{FF2B5EF4-FFF2-40B4-BE49-F238E27FC236}">
                <a16:creationId xmlns:a16="http://schemas.microsoft.com/office/drawing/2014/main" id="{F4B32ED0-5F71-4A60-A7B5-0957A4409C6D}"/>
              </a:ext>
            </a:extLst>
          </p:cNvPr>
          <p:cNvPicPr>
            <a:picLocks noChangeAspect="1"/>
          </p:cNvPicPr>
          <p:nvPr/>
        </p:nvPicPr>
        <p:blipFill>
          <a:blip r:embed="rId4">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386743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465750" lvl="1" indent="-285750"/>
            <a:r>
              <a:rPr lang="en-US" dirty="0"/>
              <a:t>Inevitable difference between studies in systematic review</a:t>
            </a:r>
          </a:p>
          <a:p>
            <a:pPr marL="465750" lvl="1" indent="-285750"/>
            <a:r>
              <a:rPr lang="en-US" dirty="0"/>
              <a:t>Are these differences large enough to induce “intransitivity”?</a:t>
            </a:r>
          </a:p>
          <a:p>
            <a:pPr marL="645750" lvl="2" indent="-285750"/>
            <a:r>
              <a:rPr lang="en-US" sz="1400" dirty="0"/>
              <a:t>If NRTs studies in the first comparison (E-cigarette vs NRTs) were mostly based on participants with mental health problems, and the NRTs studies in the second comparison (NRTs vs control) were mostly based on general population, the transitivity assumption is unlikely to hold.</a:t>
            </a:r>
          </a:p>
          <a:p>
            <a:pPr marL="645750" lvl="2" indent="-285750"/>
            <a:r>
              <a:rPr lang="en-US" sz="1400" dirty="0"/>
              <a:t>If NRTs studies in the first comparison were mostly based on female, and the NRTs studies in the second comparison were mostly based on male, the transitivity assumption may still NOT be violated if the effect of NRTs on smoking cessation is similar for males and female (i.e. Gender does not modify the effect of NRTs on smoking cessation).</a:t>
            </a:r>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Transitivity – E-cigarette vs control</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20</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4" name="Oval 13">
            <a:extLst>
              <a:ext uri="{FF2B5EF4-FFF2-40B4-BE49-F238E27FC236}">
                <a16:creationId xmlns:a16="http://schemas.microsoft.com/office/drawing/2014/main" id="{CE4C8916-CFFC-4735-B62B-60980AC7F07D}"/>
              </a:ext>
            </a:extLst>
          </p:cNvPr>
          <p:cNvSpPr/>
          <p:nvPr/>
        </p:nvSpPr>
        <p:spPr>
          <a:xfrm>
            <a:off x="1559496"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E-cig</a:t>
            </a:r>
          </a:p>
        </p:txBody>
      </p:sp>
      <p:sp>
        <p:nvSpPr>
          <p:cNvPr id="15" name="Oval 14">
            <a:extLst>
              <a:ext uri="{FF2B5EF4-FFF2-40B4-BE49-F238E27FC236}">
                <a16:creationId xmlns:a16="http://schemas.microsoft.com/office/drawing/2014/main" id="{5C099E07-7B83-4B38-BBB5-5C0B10FBBAB2}"/>
              </a:ext>
            </a:extLst>
          </p:cNvPr>
          <p:cNvSpPr/>
          <p:nvPr/>
        </p:nvSpPr>
        <p:spPr>
          <a:xfrm>
            <a:off x="4040341" y="4365104"/>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NRTs</a:t>
            </a:r>
          </a:p>
        </p:txBody>
      </p:sp>
      <p:sp>
        <p:nvSpPr>
          <p:cNvPr id="16" name="Oval 15">
            <a:extLst>
              <a:ext uri="{FF2B5EF4-FFF2-40B4-BE49-F238E27FC236}">
                <a16:creationId xmlns:a16="http://schemas.microsoft.com/office/drawing/2014/main" id="{A7483932-8021-4375-ACEF-BD468EF4DDE1}"/>
              </a:ext>
            </a:extLst>
          </p:cNvPr>
          <p:cNvSpPr/>
          <p:nvPr/>
        </p:nvSpPr>
        <p:spPr>
          <a:xfrm>
            <a:off x="6816080" y="5877272"/>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Control</a:t>
            </a:r>
          </a:p>
        </p:txBody>
      </p:sp>
      <p:cxnSp>
        <p:nvCxnSpPr>
          <p:cNvPr id="18" name="Straight Connector 17">
            <a:extLst>
              <a:ext uri="{FF2B5EF4-FFF2-40B4-BE49-F238E27FC236}">
                <a16:creationId xmlns:a16="http://schemas.microsoft.com/office/drawing/2014/main" id="{DC274045-BCC4-47FE-B3BC-A169815B8ED8}"/>
              </a:ext>
            </a:extLst>
          </p:cNvPr>
          <p:cNvCxnSpPr>
            <a:stCxn id="14" idx="0"/>
            <a:endCxn id="15" idx="2"/>
          </p:cNvCxnSpPr>
          <p:nvPr/>
        </p:nvCxnSpPr>
        <p:spPr>
          <a:xfrm flipV="1">
            <a:off x="2207568" y="4617132"/>
            <a:ext cx="1832773"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73BE15-3642-4E72-ACD3-366DC790F0FC}"/>
              </a:ext>
            </a:extLst>
          </p:cNvPr>
          <p:cNvCxnSpPr>
            <a:stCxn id="15" idx="6"/>
            <a:endCxn id="16" idx="0"/>
          </p:cNvCxnSpPr>
          <p:nvPr/>
        </p:nvCxnSpPr>
        <p:spPr>
          <a:xfrm>
            <a:off x="5336485" y="4617132"/>
            <a:ext cx="2127667"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ACCAB9-186A-4399-96D2-0BF727B9B2FE}"/>
              </a:ext>
            </a:extLst>
          </p:cNvPr>
          <p:cNvCxnSpPr>
            <a:stCxn id="14" idx="6"/>
            <a:endCxn id="16" idx="2"/>
          </p:cNvCxnSpPr>
          <p:nvPr/>
        </p:nvCxnSpPr>
        <p:spPr>
          <a:xfrm>
            <a:off x="2855640" y="6129300"/>
            <a:ext cx="396044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81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465750" lvl="1" indent="-285750"/>
            <a:r>
              <a:rPr lang="en-US" dirty="0"/>
              <a:t>Are the distribution of </a:t>
            </a:r>
            <a:r>
              <a:rPr lang="en-US" i="1" dirty="0"/>
              <a:t>effect modifiers</a:t>
            </a:r>
            <a:r>
              <a:rPr lang="en-US" dirty="0"/>
              <a:t> across different comparisons similar?</a:t>
            </a:r>
          </a:p>
          <a:p>
            <a:pPr marL="702900" lvl="2" indent="-342900"/>
            <a:r>
              <a:rPr lang="en-US" sz="1600" dirty="0"/>
              <a:t>The gender composition of the NRT studies in the E-cigarette vs NRTs comparison and in the NRTs vs control comparison are the similar</a:t>
            </a:r>
          </a:p>
          <a:p>
            <a:pPr marL="702900" lvl="2" indent="-342900"/>
            <a:r>
              <a:rPr lang="en-US" sz="1600" dirty="0"/>
              <a:t>The gender composition of the NRT studies in the E-cigarette vs NRTs comparison and in the NRTs vs control comparison are different, but gender is not an effect modifier (No gender differences in the effect of NRTs on smoking cessation)</a:t>
            </a:r>
          </a:p>
          <a:p>
            <a:pPr marL="702900" lvl="2" indent="-342900"/>
            <a:r>
              <a:rPr lang="en-US" sz="1600" dirty="0"/>
              <a:t>The mental health profile of participants of the NRT studies in the E-cigarette vs NRTs comparison and in the NRTs comparison are different, and mental health is a known effect modifier (NRTs might only be effective among participants with no mental health problem)</a:t>
            </a:r>
          </a:p>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Accessing transitivity</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21</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4" name="Oval 13">
            <a:extLst>
              <a:ext uri="{FF2B5EF4-FFF2-40B4-BE49-F238E27FC236}">
                <a16:creationId xmlns:a16="http://schemas.microsoft.com/office/drawing/2014/main" id="{CE4C8916-CFFC-4735-B62B-60980AC7F07D}"/>
              </a:ext>
            </a:extLst>
          </p:cNvPr>
          <p:cNvSpPr/>
          <p:nvPr/>
        </p:nvSpPr>
        <p:spPr>
          <a:xfrm>
            <a:off x="4551259" y="5834165"/>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E-cig</a:t>
            </a:r>
          </a:p>
        </p:txBody>
      </p:sp>
      <p:sp>
        <p:nvSpPr>
          <p:cNvPr id="15" name="Oval 14">
            <a:extLst>
              <a:ext uri="{FF2B5EF4-FFF2-40B4-BE49-F238E27FC236}">
                <a16:creationId xmlns:a16="http://schemas.microsoft.com/office/drawing/2014/main" id="{5C099E07-7B83-4B38-BBB5-5C0B10FBBAB2}"/>
              </a:ext>
            </a:extLst>
          </p:cNvPr>
          <p:cNvSpPr/>
          <p:nvPr/>
        </p:nvSpPr>
        <p:spPr>
          <a:xfrm>
            <a:off x="7032104" y="4321997"/>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NRTs</a:t>
            </a:r>
          </a:p>
        </p:txBody>
      </p:sp>
      <p:sp>
        <p:nvSpPr>
          <p:cNvPr id="16" name="Oval 15">
            <a:extLst>
              <a:ext uri="{FF2B5EF4-FFF2-40B4-BE49-F238E27FC236}">
                <a16:creationId xmlns:a16="http://schemas.microsoft.com/office/drawing/2014/main" id="{A7483932-8021-4375-ACEF-BD468EF4DDE1}"/>
              </a:ext>
            </a:extLst>
          </p:cNvPr>
          <p:cNvSpPr/>
          <p:nvPr/>
        </p:nvSpPr>
        <p:spPr>
          <a:xfrm>
            <a:off x="9807843" y="5834165"/>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Control</a:t>
            </a:r>
          </a:p>
        </p:txBody>
      </p:sp>
      <p:cxnSp>
        <p:nvCxnSpPr>
          <p:cNvPr id="18" name="Straight Connector 17">
            <a:extLst>
              <a:ext uri="{FF2B5EF4-FFF2-40B4-BE49-F238E27FC236}">
                <a16:creationId xmlns:a16="http://schemas.microsoft.com/office/drawing/2014/main" id="{DC274045-BCC4-47FE-B3BC-A169815B8ED8}"/>
              </a:ext>
            </a:extLst>
          </p:cNvPr>
          <p:cNvCxnSpPr>
            <a:stCxn id="14" idx="0"/>
            <a:endCxn id="15" idx="2"/>
          </p:cNvCxnSpPr>
          <p:nvPr/>
        </p:nvCxnSpPr>
        <p:spPr>
          <a:xfrm flipV="1">
            <a:off x="5199331" y="4574025"/>
            <a:ext cx="1832773"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73BE15-3642-4E72-ACD3-366DC790F0FC}"/>
              </a:ext>
            </a:extLst>
          </p:cNvPr>
          <p:cNvCxnSpPr>
            <a:stCxn id="15" idx="6"/>
            <a:endCxn id="16" idx="0"/>
          </p:cNvCxnSpPr>
          <p:nvPr/>
        </p:nvCxnSpPr>
        <p:spPr>
          <a:xfrm>
            <a:off x="8328248" y="4574025"/>
            <a:ext cx="2127667"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ACCAB9-186A-4399-96D2-0BF727B9B2FE}"/>
              </a:ext>
            </a:extLst>
          </p:cNvPr>
          <p:cNvCxnSpPr>
            <a:stCxn id="14" idx="6"/>
            <a:endCxn id="16" idx="2"/>
          </p:cNvCxnSpPr>
          <p:nvPr/>
        </p:nvCxnSpPr>
        <p:spPr>
          <a:xfrm>
            <a:off x="5847403" y="6086193"/>
            <a:ext cx="3960440"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1026" name="Picture 2" descr="Tick icon vector symbol, marker red checkmark isolated on white background,  checked icon or correct choice … | Symbols, Background for photography,  White background">
            <a:extLst>
              <a:ext uri="{FF2B5EF4-FFF2-40B4-BE49-F238E27FC236}">
                <a16:creationId xmlns:a16="http://schemas.microsoft.com/office/drawing/2014/main" id="{07075BA9-4898-4043-95F6-9DEC580168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32" y="2047304"/>
            <a:ext cx="269776" cy="2697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Tick icon vector symbol, marker red checkmark isolated on white background,  checked icon or correct choice … | Symbols, Background for photography,  White background">
            <a:extLst>
              <a:ext uri="{FF2B5EF4-FFF2-40B4-BE49-F238E27FC236}">
                <a16:creationId xmlns:a16="http://schemas.microsoft.com/office/drawing/2014/main" id="{A1E84712-272F-41E7-B411-93F61D8C5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32" y="2668704"/>
            <a:ext cx="269776"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 Cross PNG - Red Cross Mark, American Red Cross, Red Cross Symbol, Red  Cross Logo, Red Cross Month, American Red Cross Logo. - CleanPNG / KissPNG">
            <a:extLst>
              <a:ext uri="{FF2B5EF4-FFF2-40B4-BE49-F238E27FC236}">
                <a16:creationId xmlns:a16="http://schemas.microsoft.com/office/drawing/2014/main" id="{319571BB-9749-45A1-9B5B-C3924AF38E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436" y="3573016"/>
            <a:ext cx="197768" cy="1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33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465750" lvl="1" indent="-285750"/>
            <a:r>
              <a:rPr lang="en-US" dirty="0"/>
              <a:t>The </a:t>
            </a:r>
            <a:r>
              <a:rPr lang="en-US" dirty="0" err="1"/>
              <a:t>Netmeta</a:t>
            </a:r>
            <a:r>
              <a:rPr lang="en-US" dirty="0"/>
              <a:t> package (Rucker et al, 2014)</a:t>
            </a:r>
          </a:p>
          <a:p>
            <a:pPr marL="645750" lvl="2" indent="-285750"/>
            <a:r>
              <a:rPr lang="en-US" sz="1600" dirty="0"/>
              <a:t>Other packages available (e.g. the “</a:t>
            </a:r>
            <a:r>
              <a:rPr lang="en-US" sz="1600" dirty="0" err="1"/>
              <a:t>gemtc</a:t>
            </a:r>
            <a:r>
              <a:rPr lang="en-US" sz="1600" dirty="0"/>
              <a:t>” package)</a:t>
            </a:r>
          </a:p>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Performing 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22</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4" name="Oval 13">
            <a:extLst>
              <a:ext uri="{FF2B5EF4-FFF2-40B4-BE49-F238E27FC236}">
                <a16:creationId xmlns:a16="http://schemas.microsoft.com/office/drawing/2014/main" id="{CE4C8916-CFFC-4735-B62B-60980AC7F07D}"/>
              </a:ext>
            </a:extLst>
          </p:cNvPr>
          <p:cNvSpPr/>
          <p:nvPr/>
        </p:nvSpPr>
        <p:spPr>
          <a:xfrm>
            <a:off x="4551259" y="5834165"/>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E-cig</a:t>
            </a:r>
          </a:p>
        </p:txBody>
      </p:sp>
      <p:sp>
        <p:nvSpPr>
          <p:cNvPr id="15" name="Oval 14">
            <a:extLst>
              <a:ext uri="{FF2B5EF4-FFF2-40B4-BE49-F238E27FC236}">
                <a16:creationId xmlns:a16="http://schemas.microsoft.com/office/drawing/2014/main" id="{5C099E07-7B83-4B38-BBB5-5C0B10FBBAB2}"/>
              </a:ext>
            </a:extLst>
          </p:cNvPr>
          <p:cNvSpPr/>
          <p:nvPr/>
        </p:nvSpPr>
        <p:spPr>
          <a:xfrm>
            <a:off x="7032104" y="4321997"/>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NRTs</a:t>
            </a:r>
          </a:p>
        </p:txBody>
      </p:sp>
      <p:sp>
        <p:nvSpPr>
          <p:cNvPr id="16" name="Oval 15">
            <a:extLst>
              <a:ext uri="{FF2B5EF4-FFF2-40B4-BE49-F238E27FC236}">
                <a16:creationId xmlns:a16="http://schemas.microsoft.com/office/drawing/2014/main" id="{A7483932-8021-4375-ACEF-BD468EF4DDE1}"/>
              </a:ext>
            </a:extLst>
          </p:cNvPr>
          <p:cNvSpPr/>
          <p:nvPr/>
        </p:nvSpPr>
        <p:spPr>
          <a:xfrm>
            <a:off x="9807843" y="5834165"/>
            <a:ext cx="129614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Control</a:t>
            </a:r>
          </a:p>
        </p:txBody>
      </p:sp>
      <p:cxnSp>
        <p:nvCxnSpPr>
          <p:cNvPr id="18" name="Straight Connector 17">
            <a:extLst>
              <a:ext uri="{FF2B5EF4-FFF2-40B4-BE49-F238E27FC236}">
                <a16:creationId xmlns:a16="http://schemas.microsoft.com/office/drawing/2014/main" id="{DC274045-BCC4-47FE-B3BC-A169815B8ED8}"/>
              </a:ext>
            </a:extLst>
          </p:cNvPr>
          <p:cNvCxnSpPr>
            <a:stCxn id="14" idx="0"/>
            <a:endCxn id="15" idx="2"/>
          </p:cNvCxnSpPr>
          <p:nvPr/>
        </p:nvCxnSpPr>
        <p:spPr>
          <a:xfrm flipV="1">
            <a:off x="5199331" y="4574025"/>
            <a:ext cx="1832773"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73BE15-3642-4E72-ACD3-366DC790F0FC}"/>
              </a:ext>
            </a:extLst>
          </p:cNvPr>
          <p:cNvCxnSpPr>
            <a:stCxn id="15" idx="6"/>
            <a:endCxn id="16" idx="0"/>
          </p:cNvCxnSpPr>
          <p:nvPr/>
        </p:nvCxnSpPr>
        <p:spPr>
          <a:xfrm>
            <a:off x="8328248" y="4574025"/>
            <a:ext cx="2127667" cy="12601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ACCAB9-186A-4399-96D2-0BF727B9B2FE}"/>
              </a:ext>
            </a:extLst>
          </p:cNvPr>
          <p:cNvCxnSpPr>
            <a:stCxn id="14" idx="6"/>
            <a:endCxn id="16" idx="2"/>
          </p:cNvCxnSpPr>
          <p:nvPr/>
        </p:nvCxnSpPr>
        <p:spPr>
          <a:xfrm>
            <a:off x="5847403" y="6086193"/>
            <a:ext cx="396044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2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a:xfrm>
            <a:off x="695326" y="1700212"/>
            <a:ext cx="4968626" cy="4609107"/>
          </a:xfrm>
        </p:spPr>
        <p:txBody>
          <a:bodyPr/>
          <a:lstStyle/>
          <a:p>
            <a:pPr marL="285750" indent="-285750">
              <a:buFont typeface="Arial" panose="020B0604020202020204" pitchFamily="34" charset="0"/>
              <a:buChar char="•"/>
            </a:pPr>
            <a:r>
              <a:rPr lang="en-US" dirty="0"/>
              <a:t>Five key columns</a:t>
            </a:r>
          </a:p>
          <a:p>
            <a:pPr marL="465750" lvl="1" indent="-285750"/>
            <a:r>
              <a:rPr lang="en-US" dirty="0"/>
              <a:t>Study label</a:t>
            </a:r>
          </a:p>
          <a:p>
            <a:pPr marL="645750" lvl="2" indent="-285750"/>
            <a:r>
              <a:rPr lang="en-US" dirty="0"/>
              <a:t>Multi-arm study</a:t>
            </a:r>
          </a:p>
          <a:p>
            <a:pPr marL="465750" lvl="1" indent="-285750"/>
            <a:r>
              <a:rPr lang="en-US" dirty="0"/>
              <a:t>Two columns specifying the comparisons</a:t>
            </a:r>
          </a:p>
          <a:p>
            <a:pPr marL="465750" lvl="1" indent="-285750"/>
            <a:r>
              <a:rPr lang="en-US" dirty="0"/>
              <a:t>Effect size</a:t>
            </a:r>
          </a:p>
          <a:p>
            <a:pPr marL="645750" lvl="2" indent="-285750"/>
            <a:r>
              <a:rPr lang="en-US" dirty="0"/>
              <a:t>Odds ratio, risk ratio (relative risk) and hazard ratio needs to be converted into log-OR, log-RR and log-HR respectively</a:t>
            </a:r>
          </a:p>
          <a:p>
            <a:pPr marL="465750" lvl="1" indent="-285750"/>
            <a:r>
              <a:rPr lang="en-US" dirty="0"/>
              <a:t>Standard error of the effect size</a:t>
            </a:r>
          </a:p>
          <a:p>
            <a:pPr lvl="2" indent="0">
              <a:buNone/>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Data preparation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23</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graphicFrame>
        <p:nvGraphicFramePr>
          <p:cNvPr id="19" name="Object 18">
            <a:extLst>
              <a:ext uri="{FF2B5EF4-FFF2-40B4-BE49-F238E27FC236}">
                <a16:creationId xmlns:a16="http://schemas.microsoft.com/office/drawing/2014/main" id="{E0E0AFB5-F9A1-4978-A2EC-2EF913252DE0}"/>
              </a:ext>
            </a:extLst>
          </p:cNvPr>
          <p:cNvGraphicFramePr>
            <a:graphicFrameLocks noChangeAspect="1"/>
          </p:cNvGraphicFramePr>
          <p:nvPr>
            <p:extLst>
              <p:ext uri="{D42A27DB-BD31-4B8C-83A1-F6EECF244321}">
                <p14:modId xmlns:p14="http://schemas.microsoft.com/office/powerpoint/2010/main" val="3539314379"/>
              </p:ext>
            </p:extLst>
          </p:nvPr>
        </p:nvGraphicFramePr>
        <p:xfrm>
          <a:off x="6092883" y="1700213"/>
          <a:ext cx="5307943" cy="3915296"/>
        </p:xfrm>
        <a:graphic>
          <a:graphicData uri="http://schemas.openxmlformats.org/presentationml/2006/ole">
            <mc:AlternateContent xmlns:mc="http://schemas.openxmlformats.org/markup-compatibility/2006">
              <mc:Choice xmlns:v="urn:schemas-microsoft-com:vml" Requires="v">
                <p:oleObj spid="_x0000_s4133" r:id="rId5" imgW="6577560" imgH="4850640" progId="">
                  <p:embed/>
                </p:oleObj>
              </mc:Choice>
              <mc:Fallback>
                <p:oleObj r:id="rId5" imgW="6577560" imgH="4850640" progId="">
                  <p:embed/>
                  <p:pic>
                    <p:nvPicPr>
                      <p:cNvPr id="11" name="Object 10">
                        <a:extLst>
                          <a:ext uri="{FF2B5EF4-FFF2-40B4-BE49-F238E27FC236}">
                            <a16:creationId xmlns:a16="http://schemas.microsoft.com/office/drawing/2014/main" id="{FB624BB9-2F46-4AB7-A522-77EA86CEA6A5}"/>
                          </a:ext>
                        </a:extLst>
                      </p:cNvPr>
                      <p:cNvPicPr/>
                      <p:nvPr/>
                    </p:nvPicPr>
                    <p:blipFill>
                      <a:blip r:embed="rId6"/>
                      <a:stretch>
                        <a:fillRect/>
                      </a:stretch>
                    </p:blipFill>
                    <p:spPr>
                      <a:xfrm>
                        <a:off x="6092883" y="1700213"/>
                        <a:ext cx="5307943" cy="3915296"/>
                      </a:xfrm>
                      <a:prstGeom prst="rect">
                        <a:avLst/>
                      </a:prstGeom>
                    </p:spPr>
                  </p:pic>
                </p:oleObj>
              </mc:Fallback>
            </mc:AlternateContent>
          </a:graphicData>
        </a:graphic>
      </p:graphicFrame>
    </p:spTree>
    <p:extLst>
      <p:ext uri="{BB962C8B-B14F-4D97-AF65-F5344CB8AC3E}">
        <p14:creationId xmlns:p14="http://schemas.microsoft.com/office/powerpoint/2010/main" val="157812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24</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graphicFrame>
        <p:nvGraphicFramePr>
          <p:cNvPr id="13" name="Object 12">
            <a:extLst>
              <a:ext uri="{FF2B5EF4-FFF2-40B4-BE49-F238E27FC236}">
                <a16:creationId xmlns:a16="http://schemas.microsoft.com/office/drawing/2014/main" id="{57DE225A-B726-4604-864E-EA64E6BB6CD5}"/>
              </a:ext>
            </a:extLst>
          </p:cNvPr>
          <p:cNvGraphicFramePr>
            <a:graphicFrameLocks noChangeAspect="1"/>
          </p:cNvGraphicFramePr>
          <p:nvPr>
            <p:extLst>
              <p:ext uri="{D42A27DB-BD31-4B8C-83A1-F6EECF244321}">
                <p14:modId xmlns:p14="http://schemas.microsoft.com/office/powerpoint/2010/main" val="3539314379"/>
              </p:ext>
            </p:extLst>
          </p:nvPr>
        </p:nvGraphicFramePr>
        <p:xfrm>
          <a:off x="6092883" y="1700213"/>
          <a:ext cx="5307943" cy="3915296"/>
        </p:xfrm>
        <a:graphic>
          <a:graphicData uri="http://schemas.openxmlformats.org/presentationml/2006/ole">
            <mc:AlternateContent xmlns:mc="http://schemas.openxmlformats.org/markup-compatibility/2006">
              <mc:Choice xmlns:v="urn:schemas-microsoft-com:vml" Requires="v">
                <p:oleObj spid="_x0000_s5158" r:id="rId5" imgW="6577560" imgH="4850640" progId="">
                  <p:embed/>
                </p:oleObj>
              </mc:Choice>
              <mc:Fallback>
                <p:oleObj r:id="rId5" imgW="6577560" imgH="4850640" progId="">
                  <p:embed/>
                  <p:pic>
                    <p:nvPicPr>
                      <p:cNvPr id="11" name="Object 10">
                        <a:extLst>
                          <a:ext uri="{FF2B5EF4-FFF2-40B4-BE49-F238E27FC236}">
                            <a16:creationId xmlns:a16="http://schemas.microsoft.com/office/drawing/2014/main" id="{FB624BB9-2F46-4AB7-A522-77EA86CEA6A5}"/>
                          </a:ext>
                        </a:extLst>
                      </p:cNvPr>
                      <p:cNvPicPr/>
                      <p:nvPr/>
                    </p:nvPicPr>
                    <p:blipFill>
                      <a:blip r:embed="rId6"/>
                      <a:stretch>
                        <a:fillRect/>
                      </a:stretch>
                    </p:blipFill>
                    <p:spPr>
                      <a:xfrm>
                        <a:off x="6092883" y="1700213"/>
                        <a:ext cx="5307943" cy="3915296"/>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D63310B6-13F1-4E8A-9BD7-DECE98558A29}"/>
              </a:ext>
            </a:extLst>
          </p:cNvPr>
          <p:cNvPicPr>
            <a:picLocks noChangeAspect="1"/>
          </p:cNvPicPr>
          <p:nvPr/>
        </p:nvPicPr>
        <p:blipFill>
          <a:blip r:embed="rId7"/>
          <a:stretch>
            <a:fillRect/>
          </a:stretch>
        </p:blipFill>
        <p:spPr>
          <a:xfrm>
            <a:off x="335360" y="1751232"/>
            <a:ext cx="5353050" cy="2552700"/>
          </a:xfrm>
          <a:prstGeom prst="rect">
            <a:avLst/>
          </a:prstGeom>
        </p:spPr>
      </p:pic>
    </p:spTree>
    <p:extLst>
      <p:ext uri="{BB962C8B-B14F-4D97-AF65-F5344CB8AC3E}">
        <p14:creationId xmlns:p14="http://schemas.microsoft.com/office/powerpoint/2010/main" val="204070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25</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13" name="Content Placeholder 12">
            <a:extLst>
              <a:ext uri="{FF2B5EF4-FFF2-40B4-BE49-F238E27FC236}">
                <a16:creationId xmlns:a16="http://schemas.microsoft.com/office/drawing/2014/main" id="{A77D91F3-39CC-4FE7-A83F-FDF25AF32734}"/>
              </a:ext>
            </a:extLst>
          </p:cNvPr>
          <p:cNvSpPr>
            <a:spLocks noGrp="1"/>
          </p:cNvSpPr>
          <p:nvPr>
            <p:ph sz="quarter" idx="10"/>
          </p:nvPr>
        </p:nvSpPr>
        <p:spPr/>
        <p:txBody>
          <a:bodyPr/>
          <a:lstStyle/>
          <a:p>
            <a:endParaRPr lang="en-US" dirty="0"/>
          </a:p>
        </p:txBody>
      </p:sp>
      <p:pic>
        <p:nvPicPr>
          <p:cNvPr id="14" name="Picture 13">
            <a:extLst>
              <a:ext uri="{FF2B5EF4-FFF2-40B4-BE49-F238E27FC236}">
                <a16:creationId xmlns:a16="http://schemas.microsoft.com/office/drawing/2014/main" id="{203A630E-A102-47A0-890B-8A4CE8F783BD}"/>
              </a:ext>
            </a:extLst>
          </p:cNvPr>
          <p:cNvPicPr>
            <a:picLocks noChangeAspect="1"/>
          </p:cNvPicPr>
          <p:nvPr/>
        </p:nvPicPr>
        <p:blipFill>
          <a:blip r:embed="rId4"/>
          <a:stretch>
            <a:fillRect/>
          </a:stretch>
        </p:blipFill>
        <p:spPr>
          <a:xfrm>
            <a:off x="708297" y="1743673"/>
            <a:ext cx="6000750" cy="4124325"/>
          </a:xfrm>
          <a:prstGeom prst="rect">
            <a:avLst/>
          </a:prstGeom>
        </p:spPr>
      </p:pic>
    </p:spTree>
    <p:extLst>
      <p:ext uri="{BB962C8B-B14F-4D97-AF65-F5344CB8AC3E}">
        <p14:creationId xmlns:p14="http://schemas.microsoft.com/office/powerpoint/2010/main" val="39486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a:xfrm>
            <a:off x="695326" y="1700213"/>
            <a:ext cx="6264770" cy="4608512"/>
          </a:xfrm>
        </p:spPr>
        <p:txBody>
          <a:bodyPr/>
          <a:lstStyle/>
          <a:p>
            <a:pPr marL="702900" lvl="2" indent="-342900"/>
            <a:r>
              <a:rPr lang="en-US" dirty="0"/>
              <a:t>Based on both </a:t>
            </a:r>
            <a:r>
              <a:rPr lang="en-US" i="1" dirty="0"/>
              <a:t>direct</a:t>
            </a:r>
            <a:r>
              <a:rPr lang="en-US" dirty="0"/>
              <a:t> and </a:t>
            </a:r>
            <a:r>
              <a:rPr lang="en-US" i="1" dirty="0"/>
              <a:t>indirect</a:t>
            </a:r>
            <a:r>
              <a:rPr lang="en-US" dirty="0"/>
              <a:t> evidence, smokers who used E-cig were more likely to stop smoking than smokers in the control condition, RR = 2.27, 95% CI = (1.55, 3.32)</a:t>
            </a:r>
          </a:p>
          <a:p>
            <a:pPr lvl="2" indent="0">
              <a:buNone/>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a:xfrm>
            <a:off x="692208" y="837654"/>
            <a:ext cx="10801350" cy="469056"/>
          </a:xfrm>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26</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a:extLst>
              <a:ext uri="{FF2B5EF4-FFF2-40B4-BE49-F238E27FC236}">
                <a16:creationId xmlns:a16="http://schemas.microsoft.com/office/drawing/2014/main" id="{63BACE37-3736-4E2E-910E-C461822FC075}"/>
              </a:ext>
            </a:extLst>
          </p:cNvPr>
          <p:cNvPicPr>
            <a:picLocks noChangeAspect="1"/>
          </p:cNvPicPr>
          <p:nvPr/>
        </p:nvPicPr>
        <p:blipFill>
          <a:blip r:embed="rId4"/>
          <a:stretch>
            <a:fillRect/>
          </a:stretch>
        </p:blipFill>
        <p:spPr>
          <a:xfrm>
            <a:off x="7608168" y="1700213"/>
            <a:ext cx="3343275" cy="4476750"/>
          </a:xfrm>
          <a:prstGeom prst="rect">
            <a:avLst/>
          </a:prstGeom>
        </p:spPr>
      </p:pic>
      <p:sp>
        <p:nvSpPr>
          <p:cNvPr id="11" name="Oval 10">
            <a:extLst>
              <a:ext uri="{FF2B5EF4-FFF2-40B4-BE49-F238E27FC236}">
                <a16:creationId xmlns:a16="http://schemas.microsoft.com/office/drawing/2014/main" id="{1AF8F1D4-DA18-4CF9-9FF9-4AB6B6F1A12E}"/>
              </a:ext>
            </a:extLst>
          </p:cNvPr>
          <p:cNvSpPr/>
          <p:nvPr/>
        </p:nvSpPr>
        <p:spPr>
          <a:xfrm>
            <a:off x="9480376" y="2633345"/>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9D4E52-06B7-4487-AF3F-4B4ED610F57C}"/>
              </a:ext>
            </a:extLst>
          </p:cNvPr>
          <p:cNvSpPr/>
          <p:nvPr/>
        </p:nvSpPr>
        <p:spPr>
          <a:xfrm>
            <a:off x="9480376" y="4004469"/>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75DDA0-A73D-432A-9B88-97B57F544C9E}"/>
              </a:ext>
            </a:extLst>
          </p:cNvPr>
          <p:cNvSpPr/>
          <p:nvPr/>
        </p:nvSpPr>
        <p:spPr>
          <a:xfrm>
            <a:off x="9480376" y="5375593"/>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a:xfrm>
            <a:off x="695326" y="1700213"/>
            <a:ext cx="6264770" cy="4608512"/>
          </a:xfrm>
        </p:spPr>
        <p:txBody>
          <a:bodyPr/>
          <a:lstStyle/>
          <a:p>
            <a:pPr marL="702900" lvl="2" indent="-342900"/>
            <a:r>
              <a:rPr lang="en-US" dirty="0">
                <a:solidFill>
                  <a:schemeClr val="bg2">
                    <a:lumMod val="75000"/>
                  </a:schemeClr>
                </a:solidFill>
              </a:rPr>
              <a:t>Based on both </a:t>
            </a:r>
            <a:r>
              <a:rPr lang="en-US" i="1" dirty="0">
                <a:solidFill>
                  <a:schemeClr val="bg2">
                    <a:lumMod val="75000"/>
                  </a:schemeClr>
                </a:solidFill>
              </a:rPr>
              <a:t>direct</a:t>
            </a:r>
            <a:r>
              <a:rPr lang="en-US" dirty="0">
                <a:solidFill>
                  <a:schemeClr val="bg2">
                    <a:lumMod val="75000"/>
                  </a:schemeClr>
                </a:solidFill>
              </a:rPr>
              <a:t> and </a:t>
            </a:r>
            <a:r>
              <a:rPr lang="en-US" i="1" dirty="0">
                <a:solidFill>
                  <a:schemeClr val="bg2">
                    <a:lumMod val="75000"/>
                  </a:schemeClr>
                </a:solidFill>
              </a:rPr>
              <a:t>indirect</a:t>
            </a:r>
            <a:r>
              <a:rPr lang="en-US" dirty="0">
                <a:solidFill>
                  <a:schemeClr val="bg2">
                    <a:lumMod val="75000"/>
                  </a:schemeClr>
                </a:solidFill>
              </a:rPr>
              <a:t> evidence, smokers who used E-cig were more likely to stop smoking than smokers in the control condition, RR = 2.27, 95% CI = (1.55, 3.32)</a:t>
            </a:r>
          </a:p>
          <a:p>
            <a:pPr marL="702900" lvl="2" indent="-342900"/>
            <a:r>
              <a:rPr lang="en-US" dirty="0"/>
              <a:t>Smokers who used NRTs were more likely to stop smoking than smokers in the control condition, RR = 1.56, 95% CI = (1.23, 1.99)</a:t>
            </a:r>
          </a:p>
          <a:p>
            <a:pPr lvl="2" indent="0">
              <a:buNone/>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a:xfrm>
            <a:off x="692208" y="837654"/>
            <a:ext cx="10801350" cy="469056"/>
          </a:xfrm>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27</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a:extLst>
              <a:ext uri="{FF2B5EF4-FFF2-40B4-BE49-F238E27FC236}">
                <a16:creationId xmlns:a16="http://schemas.microsoft.com/office/drawing/2014/main" id="{63BACE37-3736-4E2E-910E-C461822FC075}"/>
              </a:ext>
            </a:extLst>
          </p:cNvPr>
          <p:cNvPicPr>
            <a:picLocks noChangeAspect="1"/>
          </p:cNvPicPr>
          <p:nvPr/>
        </p:nvPicPr>
        <p:blipFill>
          <a:blip r:embed="rId4"/>
          <a:stretch>
            <a:fillRect/>
          </a:stretch>
        </p:blipFill>
        <p:spPr>
          <a:xfrm>
            <a:off x="7608168" y="1700213"/>
            <a:ext cx="3343275" cy="4476750"/>
          </a:xfrm>
          <a:prstGeom prst="rect">
            <a:avLst/>
          </a:prstGeom>
        </p:spPr>
      </p:pic>
      <p:sp>
        <p:nvSpPr>
          <p:cNvPr id="11" name="Oval 10">
            <a:extLst>
              <a:ext uri="{FF2B5EF4-FFF2-40B4-BE49-F238E27FC236}">
                <a16:creationId xmlns:a16="http://schemas.microsoft.com/office/drawing/2014/main" id="{1AF8F1D4-DA18-4CF9-9FF9-4AB6B6F1A12E}"/>
              </a:ext>
            </a:extLst>
          </p:cNvPr>
          <p:cNvSpPr/>
          <p:nvPr/>
        </p:nvSpPr>
        <p:spPr>
          <a:xfrm>
            <a:off x="10056440" y="256193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9D4E52-06B7-4487-AF3F-4B4ED610F57C}"/>
              </a:ext>
            </a:extLst>
          </p:cNvPr>
          <p:cNvSpPr/>
          <p:nvPr/>
        </p:nvSpPr>
        <p:spPr>
          <a:xfrm>
            <a:off x="10056440" y="3933056"/>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75DDA0-A73D-432A-9B88-97B57F544C9E}"/>
              </a:ext>
            </a:extLst>
          </p:cNvPr>
          <p:cNvSpPr/>
          <p:nvPr/>
        </p:nvSpPr>
        <p:spPr>
          <a:xfrm>
            <a:off x="10056440" y="5304180"/>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4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a:xfrm>
            <a:off x="695326" y="1700213"/>
            <a:ext cx="6264770" cy="4608512"/>
          </a:xfrm>
        </p:spPr>
        <p:txBody>
          <a:bodyPr/>
          <a:lstStyle/>
          <a:p>
            <a:pPr marL="702900" lvl="2" indent="-342900"/>
            <a:r>
              <a:rPr lang="en-US" dirty="0">
                <a:solidFill>
                  <a:schemeClr val="bg2">
                    <a:lumMod val="75000"/>
                  </a:schemeClr>
                </a:solidFill>
              </a:rPr>
              <a:t>Based on both </a:t>
            </a:r>
            <a:r>
              <a:rPr lang="en-US" i="1" dirty="0">
                <a:solidFill>
                  <a:schemeClr val="bg2">
                    <a:lumMod val="75000"/>
                  </a:schemeClr>
                </a:solidFill>
              </a:rPr>
              <a:t>direct</a:t>
            </a:r>
            <a:r>
              <a:rPr lang="en-US" dirty="0">
                <a:solidFill>
                  <a:schemeClr val="bg2">
                    <a:lumMod val="75000"/>
                  </a:schemeClr>
                </a:solidFill>
              </a:rPr>
              <a:t> and </a:t>
            </a:r>
            <a:r>
              <a:rPr lang="en-US" i="1" dirty="0">
                <a:solidFill>
                  <a:schemeClr val="bg2">
                    <a:lumMod val="75000"/>
                  </a:schemeClr>
                </a:solidFill>
              </a:rPr>
              <a:t>indirect</a:t>
            </a:r>
            <a:r>
              <a:rPr lang="en-US" dirty="0">
                <a:solidFill>
                  <a:schemeClr val="bg2">
                    <a:lumMod val="75000"/>
                  </a:schemeClr>
                </a:solidFill>
              </a:rPr>
              <a:t> evidence, smokers who used E-cig were more likely to stop smoking than smokers in the control condition, RR = 2.27, 95% CI (1.55, 3.32)</a:t>
            </a:r>
          </a:p>
          <a:p>
            <a:pPr marL="702900" lvl="2" indent="-342900"/>
            <a:r>
              <a:rPr lang="en-US" dirty="0">
                <a:solidFill>
                  <a:schemeClr val="bg2">
                    <a:lumMod val="75000"/>
                  </a:schemeClr>
                </a:solidFill>
              </a:rPr>
              <a:t>Smokers who used NRTs were more likely to stop smoking than smokers in the control condition, RR = 1.56, 95% CI (1.23, 1.99)</a:t>
            </a:r>
          </a:p>
          <a:p>
            <a:pPr marL="702900" lvl="2" indent="-342900"/>
            <a:r>
              <a:rPr lang="en-US" dirty="0"/>
              <a:t>Smokers who used E-cig were more likely to stop smoking than smokers who used NRTs, RR = 1.45, 95% CI (1.03, 2.05).</a:t>
            </a:r>
          </a:p>
          <a:p>
            <a:pPr lvl="2" indent="0">
              <a:buNone/>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a:xfrm>
            <a:off x="692208" y="837654"/>
            <a:ext cx="10801350" cy="469056"/>
          </a:xfrm>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28</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a:extLst>
              <a:ext uri="{FF2B5EF4-FFF2-40B4-BE49-F238E27FC236}">
                <a16:creationId xmlns:a16="http://schemas.microsoft.com/office/drawing/2014/main" id="{63BACE37-3736-4E2E-910E-C461822FC075}"/>
              </a:ext>
            </a:extLst>
          </p:cNvPr>
          <p:cNvPicPr>
            <a:picLocks noChangeAspect="1"/>
          </p:cNvPicPr>
          <p:nvPr/>
        </p:nvPicPr>
        <p:blipFill>
          <a:blip r:embed="rId4"/>
          <a:stretch>
            <a:fillRect/>
          </a:stretch>
        </p:blipFill>
        <p:spPr>
          <a:xfrm>
            <a:off x="7608168" y="1700213"/>
            <a:ext cx="3343275" cy="4476750"/>
          </a:xfrm>
          <a:prstGeom prst="rect">
            <a:avLst/>
          </a:prstGeom>
        </p:spPr>
      </p:pic>
      <p:sp>
        <p:nvSpPr>
          <p:cNvPr id="11" name="Oval 10">
            <a:extLst>
              <a:ext uri="{FF2B5EF4-FFF2-40B4-BE49-F238E27FC236}">
                <a16:creationId xmlns:a16="http://schemas.microsoft.com/office/drawing/2014/main" id="{1AF8F1D4-DA18-4CF9-9FF9-4AB6B6F1A12E}"/>
              </a:ext>
            </a:extLst>
          </p:cNvPr>
          <p:cNvSpPr/>
          <p:nvPr/>
        </p:nvSpPr>
        <p:spPr>
          <a:xfrm>
            <a:off x="9480376" y="3065988"/>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9D4E52-06B7-4487-AF3F-4B4ED610F57C}"/>
              </a:ext>
            </a:extLst>
          </p:cNvPr>
          <p:cNvSpPr/>
          <p:nvPr/>
        </p:nvSpPr>
        <p:spPr>
          <a:xfrm>
            <a:off x="9480376" y="443711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75DDA0-A73D-432A-9B88-97B57F544C9E}"/>
              </a:ext>
            </a:extLst>
          </p:cNvPr>
          <p:cNvSpPr/>
          <p:nvPr/>
        </p:nvSpPr>
        <p:spPr>
          <a:xfrm>
            <a:off x="9480376" y="5808236"/>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0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r>
              <a:rPr lang="en-US" dirty="0"/>
              <a:t>Five key studies designs</a:t>
            </a:r>
          </a:p>
          <a:p>
            <a:pPr marL="882900" lvl="3" indent="-342900"/>
            <a:r>
              <a:rPr lang="en-US" dirty="0"/>
              <a:t>Control vs NRT</a:t>
            </a:r>
          </a:p>
          <a:p>
            <a:pPr marL="882900" lvl="3" indent="-342900"/>
            <a:r>
              <a:rPr lang="en-US" dirty="0"/>
              <a:t>E-cig vs NRT</a:t>
            </a:r>
          </a:p>
          <a:p>
            <a:pPr marL="882900" lvl="3" indent="-342900"/>
            <a:r>
              <a:rPr lang="en-US" dirty="0"/>
              <a:t>Control vs E-cig</a:t>
            </a:r>
          </a:p>
          <a:p>
            <a:pPr marL="882900" lvl="3" indent="-342900"/>
            <a:r>
              <a:rPr lang="en-US" dirty="0"/>
              <a:t>Control vs NRT in 3-arm studies</a:t>
            </a:r>
          </a:p>
          <a:p>
            <a:pPr marL="882900" lvl="3" indent="-342900"/>
            <a:r>
              <a:rPr lang="en-US" dirty="0"/>
              <a:t>Control vs E-cig in 3-arm studies</a:t>
            </a:r>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a:xfrm>
            <a:off x="692208" y="837654"/>
            <a:ext cx="10801350" cy="469056"/>
          </a:xfrm>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29</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pic>
        <p:nvPicPr>
          <p:cNvPr id="9" name="Picture 8">
            <a:extLst>
              <a:ext uri="{FF2B5EF4-FFF2-40B4-BE49-F238E27FC236}">
                <a16:creationId xmlns:a16="http://schemas.microsoft.com/office/drawing/2014/main" id="{6CD7A255-1A0C-4FCD-9F85-F738C993A23F}"/>
              </a:ext>
            </a:extLst>
          </p:cNvPr>
          <p:cNvPicPr>
            <a:picLocks noChangeAspect="1"/>
          </p:cNvPicPr>
          <p:nvPr/>
        </p:nvPicPr>
        <p:blipFill>
          <a:blip r:embed="rId5"/>
          <a:stretch>
            <a:fillRect/>
          </a:stretch>
        </p:blipFill>
        <p:spPr>
          <a:xfrm>
            <a:off x="5551859" y="1628800"/>
            <a:ext cx="5800725" cy="1952625"/>
          </a:xfrm>
          <a:prstGeom prst="rect">
            <a:avLst/>
          </a:prstGeom>
        </p:spPr>
      </p:pic>
      <p:sp>
        <p:nvSpPr>
          <p:cNvPr id="10" name="Oval 9">
            <a:extLst>
              <a:ext uri="{FF2B5EF4-FFF2-40B4-BE49-F238E27FC236}">
                <a16:creationId xmlns:a16="http://schemas.microsoft.com/office/drawing/2014/main" id="{DB67522F-780E-48B1-8F1D-5359A5639286}"/>
              </a:ext>
            </a:extLst>
          </p:cNvPr>
          <p:cNvSpPr/>
          <p:nvPr/>
        </p:nvSpPr>
        <p:spPr>
          <a:xfrm>
            <a:off x="5478687" y="2476015"/>
            <a:ext cx="3121568" cy="1300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96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normAutofit/>
          </a:bodyPr>
          <a:lstStyle/>
          <a:p>
            <a:pPr marL="285750" indent="-285750">
              <a:buFont typeface="Arial" panose="020B0604020202020204" pitchFamily="34" charset="0"/>
              <a:buChar char="•"/>
            </a:pPr>
            <a:r>
              <a:rPr lang="en-AU" dirty="0"/>
              <a:t>An application of network meta-analysis to evaluate the effectiveness of e-cigarette for smoking cessation</a:t>
            </a:r>
          </a:p>
          <a:p>
            <a:pPr marL="465750" lvl="1" indent="-285750"/>
            <a:r>
              <a:rPr lang="en-AU" dirty="0"/>
              <a:t>Can e-cigarette help smokers quit?</a:t>
            </a:r>
          </a:p>
          <a:p>
            <a:pPr marL="465750" lvl="1" indent="-285750"/>
            <a:r>
              <a:rPr lang="en-AU" dirty="0"/>
              <a:t>Is e-cigarette more effective than traditional nicotine replacement therapy such as nicotine patches?</a:t>
            </a:r>
          </a:p>
          <a:p>
            <a:pPr marL="465750" lvl="1" indent="-285750"/>
            <a:r>
              <a:rPr lang="en-AU" dirty="0"/>
              <a:t>GitHub: </a:t>
            </a:r>
          </a:p>
          <a:p>
            <a:pPr marL="645750" lvl="2" indent="-285750"/>
            <a:r>
              <a:rPr lang="en-US" dirty="0">
                <a:hlinkClick r:id="rId2"/>
              </a:rPr>
              <a:t>https://github.com/gckc123/ecig_quitting_review</a:t>
            </a:r>
            <a:endParaRPr lang="en-AU" dirty="0"/>
          </a:p>
          <a:p>
            <a:pPr marL="465750" lvl="1" indent="-285750"/>
            <a:r>
              <a:rPr lang="en-AU" dirty="0"/>
              <a:t>Twitter:</a:t>
            </a:r>
          </a:p>
          <a:p>
            <a:pPr marL="645750" lvl="2" indent="-285750"/>
            <a:r>
              <a:rPr lang="en-AU" dirty="0"/>
              <a:t>@</a:t>
            </a:r>
            <a:r>
              <a:rPr lang="en-AU" dirty="0" err="1"/>
              <a:t>ncysur_epi</a:t>
            </a:r>
            <a:endParaRPr lang="en-AU" dirty="0"/>
          </a:p>
          <a:p>
            <a:pPr marL="645750" lvl="2" indent="-285750"/>
            <a:r>
              <a:rPr lang="en-AU" dirty="0"/>
              <a:t>@</a:t>
            </a:r>
            <a:r>
              <a:rPr lang="en-AU" dirty="0" err="1"/>
              <a:t>GaryCkChan</a:t>
            </a:r>
            <a:endParaRPr lang="en-AU" dirty="0"/>
          </a:p>
          <a:p>
            <a:pPr marL="465750" lvl="1" indent="-285750"/>
            <a:endParaRPr lang="en-AU" sz="1600"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Network 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pic>
        <p:nvPicPr>
          <p:cNvPr id="14" name="Picture 13">
            <a:extLst>
              <a:ext uri="{FF2B5EF4-FFF2-40B4-BE49-F238E27FC236}">
                <a16:creationId xmlns:a16="http://schemas.microsoft.com/office/drawing/2014/main" id="{3FCBEE95-58D2-4F9F-93B4-57643763672A}"/>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235996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30</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9" name="Picture 8">
            <a:extLst>
              <a:ext uri="{FF2B5EF4-FFF2-40B4-BE49-F238E27FC236}">
                <a16:creationId xmlns:a16="http://schemas.microsoft.com/office/drawing/2014/main" id="{5D1BF77A-3ABE-4921-B515-96A03491B819}"/>
              </a:ext>
            </a:extLst>
          </p:cNvPr>
          <p:cNvPicPr>
            <a:picLocks noChangeAspect="1"/>
          </p:cNvPicPr>
          <p:nvPr/>
        </p:nvPicPr>
        <p:blipFill>
          <a:blip r:embed="rId4"/>
          <a:stretch>
            <a:fillRect/>
          </a:stretch>
        </p:blipFill>
        <p:spPr>
          <a:xfrm>
            <a:off x="5337348" y="1748804"/>
            <a:ext cx="5886450" cy="4124325"/>
          </a:xfrm>
          <a:prstGeom prst="rect">
            <a:avLst/>
          </a:prstGeom>
        </p:spPr>
      </p:pic>
      <p:pic>
        <p:nvPicPr>
          <p:cNvPr id="10" name="Picture 9">
            <a:extLst>
              <a:ext uri="{FF2B5EF4-FFF2-40B4-BE49-F238E27FC236}">
                <a16:creationId xmlns:a16="http://schemas.microsoft.com/office/drawing/2014/main" id="{DC2F9BF3-CEF7-4A74-8265-CAD86FF778BB}"/>
              </a:ext>
            </a:extLst>
          </p:cNvPr>
          <p:cNvPicPr>
            <a:picLocks noChangeAspect="1"/>
          </p:cNvPicPr>
          <p:nvPr/>
        </p:nvPicPr>
        <p:blipFill>
          <a:blip r:embed="rId5"/>
          <a:stretch>
            <a:fillRect/>
          </a:stretch>
        </p:blipFill>
        <p:spPr>
          <a:xfrm>
            <a:off x="695324" y="1748804"/>
            <a:ext cx="4505325" cy="866775"/>
          </a:xfrm>
          <a:prstGeom prst="rect">
            <a:avLst/>
          </a:prstGeom>
        </p:spPr>
      </p:pic>
      <p:sp>
        <p:nvSpPr>
          <p:cNvPr id="11" name="Oval 10">
            <a:extLst>
              <a:ext uri="{FF2B5EF4-FFF2-40B4-BE49-F238E27FC236}">
                <a16:creationId xmlns:a16="http://schemas.microsoft.com/office/drawing/2014/main" id="{E1212683-FB3E-41F0-8003-37478026E0EC}"/>
              </a:ext>
            </a:extLst>
          </p:cNvPr>
          <p:cNvSpPr/>
          <p:nvPr/>
        </p:nvSpPr>
        <p:spPr>
          <a:xfrm>
            <a:off x="8112224" y="2471563"/>
            <a:ext cx="108012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3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31</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graphicFrame>
        <p:nvGraphicFramePr>
          <p:cNvPr id="9" name="Object 8">
            <a:extLst>
              <a:ext uri="{FF2B5EF4-FFF2-40B4-BE49-F238E27FC236}">
                <a16:creationId xmlns:a16="http://schemas.microsoft.com/office/drawing/2014/main" id="{BE32D869-1EC6-4D0D-87EB-6F22DDCE1BD8}"/>
              </a:ext>
            </a:extLst>
          </p:cNvPr>
          <p:cNvGraphicFramePr>
            <a:graphicFrameLocks noChangeAspect="1"/>
          </p:cNvGraphicFramePr>
          <p:nvPr>
            <p:extLst>
              <p:ext uri="{D42A27DB-BD31-4B8C-83A1-F6EECF244321}">
                <p14:modId xmlns:p14="http://schemas.microsoft.com/office/powerpoint/2010/main" val="1579987053"/>
              </p:ext>
            </p:extLst>
          </p:nvPr>
        </p:nvGraphicFramePr>
        <p:xfrm>
          <a:off x="695324" y="2431623"/>
          <a:ext cx="6912768" cy="3921067"/>
        </p:xfrm>
        <a:graphic>
          <a:graphicData uri="http://schemas.openxmlformats.org/presentationml/2006/ole">
            <mc:AlternateContent xmlns:mc="http://schemas.openxmlformats.org/markup-compatibility/2006">
              <mc:Choice xmlns:v="urn:schemas-microsoft-com:vml" Requires="v">
                <p:oleObj spid="_x0000_s6180" r:id="rId5" imgW="7923600" imgH="4494960" progId="">
                  <p:embed/>
                </p:oleObj>
              </mc:Choice>
              <mc:Fallback>
                <p:oleObj r:id="rId5" imgW="7923600" imgH="4494960" progId="">
                  <p:embed/>
                  <p:pic>
                    <p:nvPicPr>
                      <p:cNvPr id="0" name=""/>
                      <p:cNvPicPr/>
                      <p:nvPr/>
                    </p:nvPicPr>
                    <p:blipFill>
                      <a:blip r:embed="rId6"/>
                      <a:stretch>
                        <a:fillRect/>
                      </a:stretch>
                    </p:blipFill>
                    <p:spPr>
                      <a:xfrm>
                        <a:off x="695324" y="2431623"/>
                        <a:ext cx="6912768" cy="3921067"/>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D07C1259-CB3A-4EBB-A677-80250706D1CE}"/>
              </a:ext>
            </a:extLst>
          </p:cNvPr>
          <p:cNvSpPr>
            <a:spLocks noGrp="1"/>
          </p:cNvSpPr>
          <p:nvPr>
            <p:ph sz="quarter" idx="10"/>
          </p:nvPr>
        </p:nvSpPr>
        <p:spPr/>
        <p:txBody>
          <a:bodyPr/>
          <a:lstStyle/>
          <a:p>
            <a:endParaRPr lang="en-US" dirty="0"/>
          </a:p>
        </p:txBody>
      </p:sp>
      <p:pic>
        <p:nvPicPr>
          <p:cNvPr id="13" name="Picture 12">
            <a:extLst>
              <a:ext uri="{FF2B5EF4-FFF2-40B4-BE49-F238E27FC236}">
                <a16:creationId xmlns:a16="http://schemas.microsoft.com/office/drawing/2014/main" id="{B12D93C0-C0EC-4600-9B58-189554E3FABB}"/>
              </a:ext>
            </a:extLst>
          </p:cNvPr>
          <p:cNvPicPr>
            <a:picLocks noChangeAspect="1"/>
          </p:cNvPicPr>
          <p:nvPr/>
        </p:nvPicPr>
        <p:blipFill>
          <a:blip r:embed="rId7"/>
          <a:stretch>
            <a:fillRect/>
          </a:stretch>
        </p:blipFill>
        <p:spPr>
          <a:xfrm>
            <a:off x="691889" y="1714315"/>
            <a:ext cx="5210175" cy="695325"/>
          </a:xfrm>
          <a:prstGeom prst="rect">
            <a:avLst/>
          </a:prstGeom>
        </p:spPr>
      </p:pic>
    </p:spTree>
    <p:extLst>
      <p:ext uri="{BB962C8B-B14F-4D97-AF65-F5344CB8AC3E}">
        <p14:creationId xmlns:p14="http://schemas.microsoft.com/office/powerpoint/2010/main" val="298125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32</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a:extLst>
              <a:ext uri="{FF2B5EF4-FFF2-40B4-BE49-F238E27FC236}">
                <a16:creationId xmlns:a16="http://schemas.microsoft.com/office/drawing/2014/main" id="{9C6AE388-2EF9-4A3D-BBB1-E7E0DDAB3A68}"/>
              </a:ext>
            </a:extLst>
          </p:cNvPr>
          <p:cNvPicPr>
            <a:picLocks noChangeAspect="1"/>
          </p:cNvPicPr>
          <p:nvPr/>
        </p:nvPicPr>
        <p:blipFill>
          <a:blip r:embed="rId4"/>
          <a:stretch>
            <a:fillRect/>
          </a:stretch>
        </p:blipFill>
        <p:spPr>
          <a:xfrm>
            <a:off x="691702" y="1684734"/>
            <a:ext cx="3952875" cy="933450"/>
          </a:xfrm>
          <a:prstGeom prst="rect">
            <a:avLst/>
          </a:prstGeom>
        </p:spPr>
      </p:pic>
      <p:pic>
        <p:nvPicPr>
          <p:cNvPr id="9220" name="Picture 4">
            <a:extLst>
              <a:ext uri="{FF2B5EF4-FFF2-40B4-BE49-F238E27FC236}">
                <a16:creationId xmlns:a16="http://schemas.microsoft.com/office/drawing/2014/main" id="{0FE8C5D8-4C53-4995-989F-1AF68E190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717" y="1166317"/>
            <a:ext cx="6147000" cy="614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9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r>
              <a:rPr lang="en-US" dirty="0"/>
              <a:t>More informative for more interventions</a:t>
            </a:r>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33</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9" name="Picture 8">
            <a:extLst>
              <a:ext uri="{FF2B5EF4-FFF2-40B4-BE49-F238E27FC236}">
                <a16:creationId xmlns:a16="http://schemas.microsoft.com/office/drawing/2014/main" id="{21425E84-3C02-42CD-B219-B771F294E135}"/>
              </a:ext>
            </a:extLst>
          </p:cNvPr>
          <p:cNvPicPr>
            <a:picLocks noChangeAspect="1"/>
          </p:cNvPicPr>
          <p:nvPr/>
        </p:nvPicPr>
        <p:blipFill>
          <a:blip r:embed="rId4"/>
          <a:stretch>
            <a:fillRect/>
          </a:stretch>
        </p:blipFill>
        <p:spPr>
          <a:xfrm>
            <a:off x="1127448" y="2420888"/>
            <a:ext cx="4686300" cy="3486150"/>
          </a:xfrm>
          <a:prstGeom prst="rect">
            <a:avLst/>
          </a:prstGeom>
        </p:spPr>
      </p:pic>
    </p:spTree>
    <p:extLst>
      <p:ext uri="{BB962C8B-B14F-4D97-AF65-F5344CB8AC3E}">
        <p14:creationId xmlns:p14="http://schemas.microsoft.com/office/powerpoint/2010/main" val="17895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34</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sp>
        <p:nvSpPr>
          <p:cNvPr id="9" name="Content Placeholder 8">
            <a:extLst>
              <a:ext uri="{FF2B5EF4-FFF2-40B4-BE49-F238E27FC236}">
                <a16:creationId xmlns:a16="http://schemas.microsoft.com/office/drawing/2014/main" id="{358FCEE7-5020-452E-A3AA-75D148729BA1}"/>
              </a:ext>
            </a:extLst>
          </p:cNvPr>
          <p:cNvSpPr>
            <a:spLocks noGrp="1"/>
          </p:cNvSpPr>
          <p:nvPr>
            <p:ph sz="quarter" idx="10"/>
          </p:nvPr>
        </p:nvSpPr>
        <p:spPr>
          <a:xfrm>
            <a:off x="695326" y="1700213"/>
            <a:ext cx="5904730" cy="4465091"/>
          </a:xfrm>
        </p:spPr>
        <p:txBody>
          <a:bodyPr>
            <a:normAutofit/>
          </a:bodyPr>
          <a:lstStyle/>
          <a:p>
            <a:endParaRPr lang="en-US" dirty="0"/>
          </a:p>
          <a:p>
            <a:endParaRPr lang="en-US" dirty="0"/>
          </a:p>
          <a:p>
            <a:endParaRPr lang="en-US" dirty="0"/>
          </a:p>
          <a:p>
            <a:r>
              <a:rPr lang="en-US" dirty="0"/>
              <a:t>Net heat plot</a:t>
            </a:r>
          </a:p>
          <a:p>
            <a:pPr marL="285750" indent="-285750">
              <a:buFont typeface="Arial" panose="020B0604020202020204" pitchFamily="34" charset="0"/>
              <a:buChar char="•"/>
            </a:pPr>
            <a:r>
              <a:rPr lang="en-US" sz="1400" dirty="0"/>
              <a:t>Grey square</a:t>
            </a:r>
          </a:p>
          <a:p>
            <a:pPr marL="465750" lvl="1" indent="-285750"/>
            <a:r>
              <a:rPr lang="en-US" sz="1400" dirty="0"/>
              <a:t>Pairwise comparisons from three-arm design designated by “_” (Column 1 and 2; Row 1 and 2)</a:t>
            </a:r>
          </a:p>
          <a:p>
            <a:pPr marL="465750" lvl="1" indent="-285750"/>
            <a:r>
              <a:rPr lang="en-US" sz="1400" dirty="0"/>
              <a:t>Area proportional to the contribution from the treatment comparison in the column to the treatment comparison in the row.</a:t>
            </a:r>
          </a:p>
          <a:p>
            <a:pPr marL="465750" lvl="1" indent="-285750"/>
            <a:r>
              <a:rPr lang="en-US" sz="1400" dirty="0"/>
              <a:t>Square on the diagonal thus represents contribution from direct comparison for a particular design.</a:t>
            </a:r>
          </a:p>
          <a:p>
            <a:pPr marL="465750" lvl="1" indent="-285750"/>
            <a:endParaRPr lang="en-US" sz="1400" dirty="0"/>
          </a:p>
          <a:p>
            <a:pPr marL="465750" lvl="1" indent="-285750"/>
            <a:endParaRPr lang="en-US" sz="1400" dirty="0"/>
          </a:p>
          <a:p>
            <a:pPr marL="465750" lvl="1" indent="-285750"/>
            <a:endParaRPr lang="en-US" sz="1400" dirty="0"/>
          </a:p>
        </p:txBody>
      </p:sp>
      <p:pic>
        <p:nvPicPr>
          <p:cNvPr id="2" name="Picture 1">
            <a:extLst>
              <a:ext uri="{FF2B5EF4-FFF2-40B4-BE49-F238E27FC236}">
                <a16:creationId xmlns:a16="http://schemas.microsoft.com/office/drawing/2014/main" id="{F0789DEF-BBDE-4E45-AEE8-41A7337C55DD}"/>
              </a:ext>
            </a:extLst>
          </p:cNvPr>
          <p:cNvPicPr>
            <a:picLocks noChangeAspect="1"/>
          </p:cNvPicPr>
          <p:nvPr/>
        </p:nvPicPr>
        <p:blipFill>
          <a:blip r:embed="rId5"/>
          <a:stretch>
            <a:fillRect/>
          </a:stretch>
        </p:blipFill>
        <p:spPr>
          <a:xfrm>
            <a:off x="551384" y="1620217"/>
            <a:ext cx="3343275" cy="1123950"/>
          </a:xfrm>
          <a:prstGeom prst="rect">
            <a:avLst/>
          </a:prstGeom>
        </p:spPr>
      </p:pic>
      <p:pic>
        <p:nvPicPr>
          <p:cNvPr id="20482" name="Picture 2">
            <a:extLst>
              <a:ext uri="{FF2B5EF4-FFF2-40B4-BE49-F238E27FC236}">
                <a16:creationId xmlns:a16="http://schemas.microsoft.com/office/drawing/2014/main" id="{028C16EA-0DF7-4C70-A2CC-DAA430D1D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3009" y="1700213"/>
            <a:ext cx="4219575" cy="4219575"/>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847198F5-E344-43AB-98F2-9D13D320CCD7}"/>
              </a:ext>
            </a:extLst>
          </p:cNvPr>
          <p:cNvSpPr/>
          <p:nvPr/>
        </p:nvSpPr>
        <p:spPr>
          <a:xfrm>
            <a:off x="9984432" y="458112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9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35</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Content Placeholder 8">
            <a:extLst>
              <a:ext uri="{FF2B5EF4-FFF2-40B4-BE49-F238E27FC236}">
                <a16:creationId xmlns:a16="http://schemas.microsoft.com/office/drawing/2014/main" id="{358FCEE7-5020-452E-A3AA-75D148729BA1}"/>
              </a:ext>
            </a:extLst>
          </p:cNvPr>
          <p:cNvSpPr>
            <a:spLocks noGrp="1"/>
          </p:cNvSpPr>
          <p:nvPr>
            <p:ph sz="quarter" idx="10"/>
          </p:nvPr>
        </p:nvSpPr>
        <p:spPr>
          <a:xfrm>
            <a:off x="695326" y="1700213"/>
            <a:ext cx="5904730" cy="4465091"/>
          </a:xfrm>
        </p:spPr>
        <p:txBody>
          <a:bodyPr>
            <a:normAutofit/>
          </a:bodyPr>
          <a:lstStyle/>
          <a:p>
            <a:endParaRPr lang="en-US" dirty="0"/>
          </a:p>
          <a:p>
            <a:endParaRPr lang="en-US" dirty="0"/>
          </a:p>
          <a:p>
            <a:endParaRPr lang="en-US" dirty="0"/>
          </a:p>
          <a:p>
            <a:r>
              <a:rPr lang="en-US" dirty="0"/>
              <a:t>Net heat plot</a:t>
            </a:r>
          </a:p>
          <a:p>
            <a:pPr marL="285750" indent="-285750">
              <a:buFont typeface="Arial" panose="020B0604020202020204" pitchFamily="34" charset="0"/>
              <a:buChar char="•"/>
            </a:pPr>
            <a:r>
              <a:rPr lang="en-US" sz="1400" dirty="0"/>
              <a:t>Grey square</a:t>
            </a:r>
          </a:p>
          <a:p>
            <a:pPr marL="465750" lvl="1" indent="-285750"/>
            <a:r>
              <a:rPr lang="en-US" sz="1400" dirty="0"/>
              <a:t>Pairwise comparisons from three-arm design designated by “_” (Column 1 and 2)</a:t>
            </a:r>
          </a:p>
          <a:p>
            <a:pPr marL="465750" lvl="1" indent="-285750"/>
            <a:r>
              <a:rPr lang="en-US" sz="1400" dirty="0"/>
              <a:t>Area proportional to the contribution from the treatment comparison in the column to the treatment comparison in the row.</a:t>
            </a:r>
          </a:p>
          <a:p>
            <a:pPr marL="465750" lvl="1" indent="-285750"/>
            <a:r>
              <a:rPr lang="en-US" sz="1400" dirty="0"/>
              <a:t>E.g. in the control vs E-cig comparison (third row), the largest contribution was from the design “control vs NRT” (fourth column), followed by the design “E-cig vs NRT” (fifth column).</a:t>
            </a:r>
          </a:p>
          <a:p>
            <a:pPr marL="465750" lvl="1" indent="-285750"/>
            <a:r>
              <a:rPr lang="en-US" sz="1400" dirty="0"/>
              <a:t>The contribution from direct comparison from two-arm design (third column) and from three-arm design was relatively smaller (first column).</a:t>
            </a:r>
          </a:p>
          <a:p>
            <a:pPr marL="465750" lvl="1" indent="-285750"/>
            <a:endParaRPr lang="en-US" sz="1400" dirty="0"/>
          </a:p>
          <a:p>
            <a:pPr marL="465750" lvl="1" indent="-285750"/>
            <a:endParaRPr lang="en-US" sz="1400" dirty="0"/>
          </a:p>
        </p:txBody>
      </p:sp>
      <p:pic>
        <p:nvPicPr>
          <p:cNvPr id="10" name="Picture 9">
            <a:extLst>
              <a:ext uri="{FF2B5EF4-FFF2-40B4-BE49-F238E27FC236}">
                <a16:creationId xmlns:a16="http://schemas.microsoft.com/office/drawing/2014/main" id="{F006E620-6D71-42BA-8ADB-36970EE8960F}"/>
              </a:ext>
            </a:extLst>
          </p:cNvPr>
          <p:cNvPicPr>
            <a:picLocks noChangeAspect="1"/>
          </p:cNvPicPr>
          <p:nvPr/>
        </p:nvPicPr>
        <p:blipFill>
          <a:blip r:embed="rId4"/>
          <a:stretch>
            <a:fillRect/>
          </a:stretch>
        </p:blipFill>
        <p:spPr>
          <a:xfrm>
            <a:off x="695324" y="1628800"/>
            <a:ext cx="5143500" cy="923925"/>
          </a:xfrm>
          <a:prstGeom prst="rect">
            <a:avLst/>
          </a:prstGeom>
        </p:spPr>
      </p:pic>
      <p:pic>
        <p:nvPicPr>
          <p:cNvPr id="16" name="Picture 2">
            <a:extLst>
              <a:ext uri="{FF2B5EF4-FFF2-40B4-BE49-F238E27FC236}">
                <a16:creationId xmlns:a16="http://schemas.microsoft.com/office/drawing/2014/main" id="{EBAF95ED-4A5E-4AD1-A387-1521C7F02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009" y="1700213"/>
            <a:ext cx="4219575" cy="4219575"/>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F3A77997-B479-498B-88FF-B2DA0B78E112}"/>
              </a:ext>
            </a:extLst>
          </p:cNvPr>
          <p:cNvSpPr/>
          <p:nvPr/>
        </p:nvSpPr>
        <p:spPr>
          <a:xfrm>
            <a:off x="10272464" y="4581128"/>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7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36</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Content Placeholder 8">
            <a:extLst>
              <a:ext uri="{FF2B5EF4-FFF2-40B4-BE49-F238E27FC236}">
                <a16:creationId xmlns:a16="http://schemas.microsoft.com/office/drawing/2014/main" id="{358FCEE7-5020-452E-A3AA-75D148729BA1}"/>
              </a:ext>
            </a:extLst>
          </p:cNvPr>
          <p:cNvSpPr>
            <a:spLocks noGrp="1"/>
          </p:cNvSpPr>
          <p:nvPr>
            <p:ph sz="quarter" idx="10"/>
          </p:nvPr>
        </p:nvSpPr>
        <p:spPr>
          <a:xfrm>
            <a:off x="695326" y="1700213"/>
            <a:ext cx="5904730" cy="4465091"/>
          </a:xfrm>
        </p:spPr>
        <p:txBody>
          <a:bodyPr>
            <a:normAutofit/>
          </a:bodyPr>
          <a:lstStyle/>
          <a:p>
            <a:endParaRPr lang="en-US" dirty="0"/>
          </a:p>
          <a:p>
            <a:endParaRPr lang="en-US" dirty="0"/>
          </a:p>
          <a:p>
            <a:endParaRPr lang="en-US" dirty="0"/>
          </a:p>
          <a:p>
            <a:r>
              <a:rPr lang="en-US" dirty="0"/>
              <a:t>Net heat plot</a:t>
            </a:r>
          </a:p>
          <a:p>
            <a:pPr marL="285750" indent="-285750">
              <a:buFont typeface="Arial" panose="020B0604020202020204" pitchFamily="34" charset="0"/>
              <a:buChar char="•"/>
            </a:pPr>
            <a:r>
              <a:rPr lang="en-US" sz="1400" dirty="0"/>
              <a:t>Color on the diagonal</a:t>
            </a:r>
          </a:p>
          <a:p>
            <a:pPr marL="465750" lvl="1" indent="-285750"/>
            <a:r>
              <a:rPr lang="en-US" sz="1400" dirty="0"/>
              <a:t>Decompose the inconsistency (between-design component) to each design</a:t>
            </a:r>
          </a:p>
          <a:p>
            <a:pPr marL="285750" indent="-285750">
              <a:buFont typeface="Arial" panose="020B0604020202020204" pitchFamily="34" charset="0"/>
              <a:buChar char="•"/>
            </a:pPr>
            <a:r>
              <a:rPr lang="en-US" sz="1400" dirty="0"/>
              <a:t>Design contributing to high inconsistency were shown in </a:t>
            </a:r>
            <a:r>
              <a:rPr lang="en-US" sz="1400" dirty="0">
                <a:solidFill>
                  <a:srgbClr val="FF0000"/>
                </a:solidFill>
              </a:rPr>
              <a:t>red</a:t>
            </a:r>
            <a:r>
              <a:rPr lang="en-US" sz="1400" dirty="0"/>
              <a:t>.</a:t>
            </a:r>
          </a:p>
          <a:p>
            <a:pPr marL="465750" lvl="1" indent="-285750"/>
            <a:endParaRPr lang="en-US" sz="1400" dirty="0"/>
          </a:p>
        </p:txBody>
      </p:sp>
      <p:pic>
        <p:nvPicPr>
          <p:cNvPr id="10" name="Picture 9">
            <a:extLst>
              <a:ext uri="{FF2B5EF4-FFF2-40B4-BE49-F238E27FC236}">
                <a16:creationId xmlns:a16="http://schemas.microsoft.com/office/drawing/2014/main" id="{F006E620-6D71-42BA-8ADB-36970EE8960F}"/>
              </a:ext>
            </a:extLst>
          </p:cNvPr>
          <p:cNvPicPr>
            <a:picLocks noChangeAspect="1"/>
          </p:cNvPicPr>
          <p:nvPr/>
        </p:nvPicPr>
        <p:blipFill>
          <a:blip r:embed="rId4"/>
          <a:stretch>
            <a:fillRect/>
          </a:stretch>
        </p:blipFill>
        <p:spPr>
          <a:xfrm>
            <a:off x="695324" y="1628800"/>
            <a:ext cx="5143500" cy="923925"/>
          </a:xfrm>
          <a:prstGeom prst="rect">
            <a:avLst/>
          </a:prstGeom>
        </p:spPr>
      </p:pic>
      <p:pic>
        <p:nvPicPr>
          <p:cNvPr id="14" name="Picture 2">
            <a:extLst>
              <a:ext uri="{FF2B5EF4-FFF2-40B4-BE49-F238E27FC236}">
                <a16:creationId xmlns:a16="http://schemas.microsoft.com/office/drawing/2014/main" id="{20570EF2-EA30-42F3-9DC6-F9907242FF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009" y="1700213"/>
            <a:ext cx="4219575" cy="4219575"/>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D2A0DF3E-6AE1-44A2-B6AD-C527610682BA}"/>
              </a:ext>
            </a:extLst>
          </p:cNvPr>
          <p:cNvSpPr/>
          <p:nvPr/>
        </p:nvSpPr>
        <p:spPr>
          <a:xfrm rot="2993215">
            <a:off x="8629618" y="4408311"/>
            <a:ext cx="3092723" cy="7200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EF39CFF-A727-43F4-B751-BA1DA08B5601}"/>
              </a:ext>
            </a:extLst>
          </p:cNvPr>
          <p:cNvPicPr>
            <a:picLocks noChangeAspect="1"/>
          </p:cNvPicPr>
          <p:nvPr/>
        </p:nvPicPr>
        <p:blipFill>
          <a:blip r:embed="rId6"/>
          <a:stretch>
            <a:fillRect/>
          </a:stretch>
        </p:blipFill>
        <p:spPr>
          <a:xfrm>
            <a:off x="600263" y="4382367"/>
            <a:ext cx="5800725" cy="1952625"/>
          </a:xfrm>
          <a:prstGeom prst="rect">
            <a:avLst/>
          </a:prstGeom>
        </p:spPr>
      </p:pic>
      <p:sp>
        <p:nvSpPr>
          <p:cNvPr id="13" name="Oval 12">
            <a:extLst>
              <a:ext uri="{FF2B5EF4-FFF2-40B4-BE49-F238E27FC236}">
                <a16:creationId xmlns:a16="http://schemas.microsoft.com/office/drawing/2014/main" id="{86E38170-4919-40EA-B11F-05F6277E6760}"/>
              </a:ext>
            </a:extLst>
          </p:cNvPr>
          <p:cNvSpPr/>
          <p:nvPr/>
        </p:nvSpPr>
        <p:spPr>
          <a:xfrm>
            <a:off x="527091" y="5229582"/>
            <a:ext cx="3121568" cy="1300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79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37</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Content Placeholder 8">
            <a:extLst>
              <a:ext uri="{FF2B5EF4-FFF2-40B4-BE49-F238E27FC236}">
                <a16:creationId xmlns:a16="http://schemas.microsoft.com/office/drawing/2014/main" id="{358FCEE7-5020-452E-A3AA-75D148729BA1}"/>
              </a:ext>
            </a:extLst>
          </p:cNvPr>
          <p:cNvSpPr>
            <a:spLocks noGrp="1"/>
          </p:cNvSpPr>
          <p:nvPr>
            <p:ph sz="quarter" idx="10"/>
          </p:nvPr>
        </p:nvSpPr>
        <p:spPr/>
        <p:txBody>
          <a:bodyPr/>
          <a:lstStyle/>
          <a:p>
            <a:endParaRPr lang="en-US" dirty="0"/>
          </a:p>
          <a:p>
            <a:endParaRPr lang="en-US" dirty="0"/>
          </a:p>
          <a:p>
            <a:endParaRPr lang="en-US" dirty="0"/>
          </a:p>
        </p:txBody>
      </p:sp>
      <p:pic>
        <p:nvPicPr>
          <p:cNvPr id="2" name="Picture 1">
            <a:extLst>
              <a:ext uri="{FF2B5EF4-FFF2-40B4-BE49-F238E27FC236}">
                <a16:creationId xmlns:a16="http://schemas.microsoft.com/office/drawing/2014/main" id="{A27C74A8-8067-44D8-8DEC-909435B1D717}"/>
              </a:ext>
            </a:extLst>
          </p:cNvPr>
          <p:cNvPicPr>
            <a:picLocks noChangeAspect="1"/>
          </p:cNvPicPr>
          <p:nvPr/>
        </p:nvPicPr>
        <p:blipFill>
          <a:blip r:embed="rId4"/>
          <a:stretch>
            <a:fillRect/>
          </a:stretch>
        </p:blipFill>
        <p:spPr>
          <a:xfrm>
            <a:off x="695324" y="1646270"/>
            <a:ext cx="5197387" cy="4764951"/>
          </a:xfrm>
          <a:prstGeom prst="rect">
            <a:avLst/>
          </a:prstGeom>
        </p:spPr>
      </p:pic>
    </p:spTree>
    <p:extLst>
      <p:ext uri="{BB962C8B-B14F-4D97-AF65-F5344CB8AC3E}">
        <p14:creationId xmlns:p14="http://schemas.microsoft.com/office/powerpoint/2010/main" val="163817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38</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
        <p:nvSpPr>
          <p:cNvPr id="9" name="Content Placeholder 8">
            <a:extLst>
              <a:ext uri="{FF2B5EF4-FFF2-40B4-BE49-F238E27FC236}">
                <a16:creationId xmlns:a16="http://schemas.microsoft.com/office/drawing/2014/main" id="{358FCEE7-5020-452E-A3AA-75D148729BA1}"/>
              </a:ext>
            </a:extLst>
          </p:cNvPr>
          <p:cNvSpPr>
            <a:spLocks noGrp="1"/>
          </p:cNvSpPr>
          <p:nvPr>
            <p:ph sz="quarter" idx="10"/>
          </p:nvPr>
        </p:nvSpPr>
        <p:spPr>
          <a:xfrm>
            <a:off x="695326" y="1700213"/>
            <a:ext cx="5904730" cy="4465091"/>
          </a:xfrm>
        </p:spPr>
        <p:txBody>
          <a:bodyPr>
            <a:normAutofit/>
          </a:bodyPr>
          <a:lstStyle/>
          <a:p>
            <a:endParaRPr lang="en-US" dirty="0"/>
          </a:p>
          <a:p>
            <a:endParaRPr lang="en-US" dirty="0"/>
          </a:p>
          <a:p>
            <a:endParaRPr lang="en-US" dirty="0"/>
          </a:p>
          <a:p>
            <a:r>
              <a:rPr lang="en-US" dirty="0"/>
              <a:t>Net heat plot</a:t>
            </a:r>
          </a:p>
          <a:p>
            <a:pPr marL="285750" indent="-285750">
              <a:buFont typeface="Arial" panose="020B0604020202020204" pitchFamily="34" charset="0"/>
              <a:buChar char="•"/>
            </a:pPr>
            <a:r>
              <a:rPr lang="en-US" sz="1400" dirty="0"/>
              <a:t>Color on the off diagonal </a:t>
            </a:r>
          </a:p>
          <a:p>
            <a:pPr marL="465750" lvl="1" indent="-285750"/>
            <a:r>
              <a:rPr lang="en-US" sz="1400" dirty="0"/>
              <a:t>Further break down the inconsistency from a particular design into its contributing components</a:t>
            </a:r>
          </a:p>
          <a:p>
            <a:pPr marL="465750" lvl="1" indent="-285750"/>
            <a:r>
              <a:rPr lang="en-US" sz="1400" dirty="0"/>
              <a:t>What contributes to the inconsistency from a particular design?</a:t>
            </a:r>
          </a:p>
          <a:p>
            <a:pPr marL="465750" lvl="1" indent="-285750"/>
            <a:endParaRPr lang="en-US" sz="1400" dirty="0"/>
          </a:p>
          <a:p>
            <a:pPr marL="465750" lvl="1" indent="-285750"/>
            <a:endParaRPr lang="en-US" sz="1400" dirty="0"/>
          </a:p>
        </p:txBody>
      </p:sp>
      <p:pic>
        <p:nvPicPr>
          <p:cNvPr id="10" name="Picture 9">
            <a:extLst>
              <a:ext uri="{FF2B5EF4-FFF2-40B4-BE49-F238E27FC236}">
                <a16:creationId xmlns:a16="http://schemas.microsoft.com/office/drawing/2014/main" id="{F006E620-6D71-42BA-8ADB-36970EE8960F}"/>
              </a:ext>
            </a:extLst>
          </p:cNvPr>
          <p:cNvPicPr>
            <a:picLocks noChangeAspect="1"/>
          </p:cNvPicPr>
          <p:nvPr/>
        </p:nvPicPr>
        <p:blipFill>
          <a:blip r:embed="rId4"/>
          <a:stretch>
            <a:fillRect/>
          </a:stretch>
        </p:blipFill>
        <p:spPr>
          <a:xfrm>
            <a:off x="695324" y="1628800"/>
            <a:ext cx="5143500" cy="923925"/>
          </a:xfrm>
          <a:prstGeom prst="rect">
            <a:avLst/>
          </a:prstGeom>
        </p:spPr>
      </p:pic>
      <p:pic>
        <p:nvPicPr>
          <p:cNvPr id="13" name="Picture 2">
            <a:extLst>
              <a:ext uri="{FF2B5EF4-FFF2-40B4-BE49-F238E27FC236}">
                <a16:creationId xmlns:a16="http://schemas.microsoft.com/office/drawing/2014/main" id="{FD1DF90F-74A6-4EB4-90FC-D2E470AA75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009" y="1700213"/>
            <a:ext cx="4219575" cy="4219575"/>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0E6F67E3-ACCF-4C80-8D89-AB0DD76B61EB}"/>
              </a:ext>
            </a:extLst>
          </p:cNvPr>
          <p:cNvSpPr/>
          <p:nvPr/>
        </p:nvSpPr>
        <p:spPr>
          <a:xfrm>
            <a:off x="9259570" y="4653136"/>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30BB29-A622-4F65-B334-FC6A5EB3DC45}"/>
              </a:ext>
            </a:extLst>
          </p:cNvPr>
          <p:cNvSpPr/>
          <p:nvPr/>
        </p:nvSpPr>
        <p:spPr>
          <a:xfrm>
            <a:off x="10306077" y="4653136"/>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89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702900" lvl="2" indent="-34290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Network meta-analysis in R</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39</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pic>
        <p:nvPicPr>
          <p:cNvPr id="16386" name="Picture 2">
            <a:extLst>
              <a:ext uri="{FF2B5EF4-FFF2-40B4-BE49-F238E27FC236}">
                <a16:creationId xmlns:a16="http://schemas.microsoft.com/office/drawing/2014/main" id="{5B2BAA23-01E2-4041-9F68-CB6B0415EC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6" y="2219119"/>
            <a:ext cx="4192102" cy="41921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1AA15A9-2DC7-400F-B25D-F63B9EDEF09A}"/>
              </a:ext>
            </a:extLst>
          </p:cNvPr>
          <p:cNvPicPr>
            <a:picLocks noChangeAspect="1"/>
          </p:cNvPicPr>
          <p:nvPr/>
        </p:nvPicPr>
        <p:blipFill>
          <a:blip r:embed="rId6"/>
          <a:stretch>
            <a:fillRect/>
          </a:stretch>
        </p:blipFill>
        <p:spPr>
          <a:xfrm>
            <a:off x="695324" y="1732238"/>
            <a:ext cx="6400800" cy="695325"/>
          </a:xfrm>
          <a:prstGeom prst="rect">
            <a:avLst/>
          </a:prstGeom>
        </p:spPr>
      </p:pic>
    </p:spTree>
    <p:extLst>
      <p:ext uri="{BB962C8B-B14F-4D97-AF65-F5344CB8AC3E}">
        <p14:creationId xmlns:p14="http://schemas.microsoft.com/office/powerpoint/2010/main" val="24222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lstStyle/>
          <a:p>
            <a:pPr marL="285750" indent="-285750">
              <a:buFont typeface="Arial" panose="020B0604020202020204" pitchFamily="34" charset="0"/>
              <a:buChar char="•"/>
            </a:pPr>
            <a:r>
              <a:rPr lang="en-AU" dirty="0"/>
              <a:t>Evidence synthesis</a:t>
            </a:r>
          </a:p>
          <a:p>
            <a:pPr marL="285750" indent="-285750">
              <a:buFont typeface="Arial" panose="020B0604020202020204" pitchFamily="34" charset="0"/>
              <a:buChar char="•"/>
            </a:pPr>
            <a:r>
              <a:rPr lang="en-AU" dirty="0"/>
              <a:t>Follow a systematic search of existing literature on a research question</a:t>
            </a:r>
          </a:p>
          <a:p>
            <a:pPr marL="465750" lvl="1" indent="-285750"/>
            <a:r>
              <a:rPr lang="en-AU" dirty="0"/>
              <a:t>Is cognitive behavioural therapy effective for alcohol use disorder?</a:t>
            </a:r>
          </a:p>
          <a:p>
            <a:pPr marL="465750" lvl="1" indent="-285750"/>
            <a:r>
              <a:rPr lang="en-AU" dirty="0"/>
              <a:t>Can E-cigarette help smokers quit cigarette smoking?</a:t>
            </a:r>
          </a:p>
          <a:p>
            <a:pPr marL="285750" indent="-285750">
              <a:buFont typeface="Arial" panose="020B0604020202020204" pitchFamily="34" charset="0"/>
              <a:buChar char="•"/>
            </a:pPr>
            <a:r>
              <a:rPr lang="en-AU" dirty="0"/>
              <a:t>Create a pooled estimates based on all existing literature</a:t>
            </a:r>
          </a:p>
          <a:p>
            <a:pPr lvl="1" indent="0">
              <a:buNone/>
            </a:pPr>
            <a:endParaRPr lang="en-AU" dirty="0"/>
          </a:p>
          <a:p>
            <a:pPr marL="465750" lvl="1" indent="-285750"/>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4</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pic>
        <p:nvPicPr>
          <p:cNvPr id="14" name="Picture 13">
            <a:extLst>
              <a:ext uri="{FF2B5EF4-FFF2-40B4-BE49-F238E27FC236}">
                <a16:creationId xmlns:a16="http://schemas.microsoft.com/office/drawing/2014/main" id="{50ED4C18-7C73-4AFF-9E09-2604AA4BF565}"/>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20480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normAutofit/>
          </a:bodyPr>
          <a:lstStyle/>
          <a:p>
            <a:pPr lvl="2" indent="0">
              <a:buNone/>
            </a:pPr>
            <a:r>
              <a:rPr lang="en-US" sz="10000" dirty="0"/>
              <a:t>Lastly…</a:t>
            </a:r>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40</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256160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A69F1C9-5CBC-47C7-80D5-CBBB91F2F982}"/>
              </a:ext>
            </a:extLst>
          </p:cNvPr>
          <p:cNvPicPr>
            <a:picLocks noGrp="1" noChangeAspect="1"/>
          </p:cNvPicPr>
          <p:nvPr>
            <p:ph sz="quarter" idx="10"/>
          </p:nvPr>
        </p:nvPicPr>
        <p:blipFill>
          <a:blip r:embed="rId3"/>
          <a:stretch>
            <a:fillRect/>
          </a:stretch>
        </p:blipFill>
        <p:spPr>
          <a:xfrm>
            <a:off x="709082" y="1772816"/>
            <a:ext cx="7489508" cy="4608512"/>
          </a:xfrm>
          <a:prstGeom prst="rect">
            <a:avLst/>
          </a:prstGeom>
        </p:spPr>
      </p:pic>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     </a:t>
            </a:r>
            <a:r>
              <a:rPr lang="en-US" dirty="0" err="1"/>
              <a:t>StatsNotebook</a:t>
            </a:r>
            <a:endParaRPr lang="en-US" dirty="0"/>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41</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4">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23B47CA-ACCB-41A7-9383-B3CEEDEB3AA8}"/>
              </a:ext>
            </a:extLst>
          </p:cNvPr>
          <p:cNvPicPr>
            <a:picLocks noChangeAspect="1"/>
          </p:cNvPicPr>
          <p:nvPr/>
        </p:nvPicPr>
        <p:blipFill>
          <a:blip r:embed="rId6"/>
          <a:stretch>
            <a:fillRect/>
          </a:stretch>
        </p:blipFill>
        <p:spPr>
          <a:xfrm>
            <a:off x="724276" y="995277"/>
            <a:ext cx="534903" cy="534029"/>
          </a:xfrm>
          <a:prstGeom prst="rect">
            <a:avLst/>
          </a:prstGeom>
        </p:spPr>
      </p:pic>
    </p:spTree>
    <p:extLst>
      <p:ext uri="{BB962C8B-B14F-4D97-AF65-F5344CB8AC3E}">
        <p14:creationId xmlns:p14="http://schemas.microsoft.com/office/powerpoint/2010/main" val="313794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a:xfrm>
            <a:off x="695326" y="1700213"/>
            <a:ext cx="4680594" cy="4608512"/>
          </a:xfrm>
        </p:spPr>
        <p:txBody>
          <a:bodyPr/>
          <a:lstStyle/>
          <a:p>
            <a:pPr marL="645750" lvl="2" indent="-285750">
              <a:buFont typeface="Arial" panose="020B0604020202020204" pitchFamily="34" charset="0"/>
              <a:buChar char="•"/>
            </a:pPr>
            <a:r>
              <a:rPr lang="en-US" sz="1600" dirty="0"/>
              <a:t>Free Open source statistical software</a:t>
            </a:r>
          </a:p>
          <a:p>
            <a:pPr marL="825750" lvl="3" indent="-285750">
              <a:buFont typeface="Arial" panose="020B0604020202020204" pitchFamily="34" charset="0"/>
              <a:buChar char="•"/>
            </a:pPr>
            <a:r>
              <a:rPr lang="en-US" sz="1600" dirty="0"/>
              <a:t>Simplicity</a:t>
            </a:r>
          </a:p>
          <a:p>
            <a:pPr marL="825750" lvl="3" indent="-285750">
              <a:buFont typeface="Arial" panose="020B0604020202020204" pitchFamily="34" charset="0"/>
              <a:buChar char="•"/>
            </a:pPr>
            <a:r>
              <a:rPr lang="en-US" sz="1600" dirty="0"/>
              <a:t>Functionality</a:t>
            </a:r>
          </a:p>
          <a:p>
            <a:pPr marL="825750" lvl="3" indent="-285750">
              <a:buFont typeface="Arial" panose="020B0604020202020204" pitchFamily="34" charset="0"/>
              <a:buChar char="•"/>
            </a:pPr>
            <a:r>
              <a:rPr lang="en-US" sz="1600" dirty="0"/>
              <a:t>Reproducibility</a:t>
            </a:r>
          </a:p>
          <a:p>
            <a:pPr marL="645750" lvl="2" indent="-285750">
              <a:buFont typeface="Arial" panose="020B0604020202020204" pitchFamily="34" charset="0"/>
              <a:buChar char="•"/>
            </a:pPr>
            <a:r>
              <a:rPr lang="en-US" sz="1600" dirty="0"/>
              <a:t>Mission</a:t>
            </a:r>
          </a:p>
          <a:p>
            <a:pPr marL="825750" lvl="3" indent="-285750">
              <a:buFont typeface="Arial" panose="020B0604020202020204" pitchFamily="34" charset="0"/>
              <a:buChar char="•"/>
            </a:pPr>
            <a:r>
              <a:rPr lang="en-US" sz="1600" dirty="0"/>
              <a:t>Provide a viable open-source alternative to commercial software (e.g. SPSS, STATA, </a:t>
            </a:r>
            <a:r>
              <a:rPr lang="en-US" sz="1600" dirty="0" err="1"/>
              <a:t>etc</a:t>
            </a:r>
            <a:r>
              <a:rPr lang="en-US" sz="1600" dirty="0"/>
              <a:t>)</a:t>
            </a:r>
          </a:p>
          <a:p>
            <a:pPr marL="825750" lvl="3" indent="-285750">
              <a:buFont typeface="Arial" panose="020B0604020202020204" pitchFamily="34" charset="0"/>
              <a:buChar char="•"/>
            </a:pPr>
            <a:endParaRPr lang="en-US" dirty="0"/>
          </a:p>
          <a:p>
            <a:pPr marL="825750" lvl="3"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      </a:t>
            </a:r>
            <a:r>
              <a:rPr lang="en-US" dirty="0" err="1"/>
              <a:t>StatsNotebook</a:t>
            </a:r>
            <a:endParaRPr lang="en-US" dirty="0"/>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42</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D3B7BFA-AA4F-4505-A21A-94AABB50AC56}"/>
              </a:ext>
            </a:extLst>
          </p:cNvPr>
          <p:cNvPicPr>
            <a:picLocks noChangeAspect="1"/>
          </p:cNvPicPr>
          <p:nvPr/>
        </p:nvPicPr>
        <p:blipFill>
          <a:blip r:embed="rId5"/>
          <a:stretch>
            <a:fillRect/>
          </a:stretch>
        </p:blipFill>
        <p:spPr>
          <a:xfrm>
            <a:off x="767408" y="1011759"/>
            <a:ext cx="534903" cy="534029"/>
          </a:xfrm>
          <a:prstGeom prst="rect">
            <a:avLst/>
          </a:prstGeom>
        </p:spPr>
      </p:pic>
      <p:pic>
        <p:nvPicPr>
          <p:cNvPr id="11" name="Content Placeholder 8">
            <a:extLst>
              <a:ext uri="{FF2B5EF4-FFF2-40B4-BE49-F238E27FC236}">
                <a16:creationId xmlns:a16="http://schemas.microsoft.com/office/drawing/2014/main" id="{90D3D0B2-7B31-4087-A782-BD649143C260}"/>
              </a:ext>
            </a:extLst>
          </p:cNvPr>
          <p:cNvPicPr>
            <a:picLocks noChangeAspect="1"/>
          </p:cNvPicPr>
          <p:nvPr/>
        </p:nvPicPr>
        <p:blipFill>
          <a:blip r:embed="rId6"/>
          <a:stretch>
            <a:fillRect/>
          </a:stretch>
        </p:blipFill>
        <p:spPr>
          <a:xfrm>
            <a:off x="5447928" y="1696670"/>
            <a:ext cx="6401351" cy="3938937"/>
          </a:xfrm>
          <a:prstGeom prst="rect">
            <a:avLst/>
          </a:prstGeom>
        </p:spPr>
      </p:pic>
    </p:spTree>
    <p:extLst>
      <p:ext uri="{BB962C8B-B14F-4D97-AF65-F5344CB8AC3E}">
        <p14:creationId xmlns:p14="http://schemas.microsoft.com/office/powerpoint/2010/main" val="387472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645750" lvl="2" indent="-285750">
              <a:buFont typeface="Arial" panose="020B0604020202020204" pitchFamily="34" charset="0"/>
              <a:buChar char="•"/>
            </a:pPr>
            <a:r>
              <a:rPr lang="en-US" sz="2400" dirty="0"/>
              <a:t>Demo</a:t>
            </a:r>
          </a:p>
          <a:p>
            <a:pPr marL="825750" lvl="3" indent="-285750">
              <a:buFont typeface="Arial" panose="020B0604020202020204" pitchFamily="34" charset="0"/>
              <a:buChar char="•"/>
            </a:pPr>
            <a:r>
              <a:rPr lang="en-US" dirty="0"/>
              <a:t>Conduct network meta-analysis in 2mins</a:t>
            </a:r>
          </a:p>
          <a:p>
            <a:pPr marL="825750" lvl="3" indent="-285750">
              <a:buFont typeface="Arial" panose="020B0604020202020204" pitchFamily="34" charset="0"/>
              <a:buChar char="•"/>
            </a:pPr>
            <a:r>
              <a:rPr lang="en-US" dirty="0"/>
              <a:t>Data file </a:t>
            </a:r>
            <a:r>
              <a:rPr lang="en-US" dirty="0">
                <a:hlinkClick r:id="rId2"/>
              </a:rPr>
              <a:t>https://github.com/gckc123/ecig_quitting_review</a:t>
            </a:r>
            <a:endParaRPr lang="en-US" dirty="0"/>
          </a:p>
          <a:p>
            <a:pPr marL="825750" lvl="3" indent="-285750">
              <a:buFont typeface="Arial" panose="020B0604020202020204" pitchFamily="34" charset="0"/>
              <a:buChar char="•"/>
            </a:pPr>
            <a:endParaRPr lang="en-US" dirty="0"/>
          </a:p>
          <a:p>
            <a:pPr marL="825750" lvl="3"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      </a:t>
            </a:r>
            <a:r>
              <a:rPr lang="en-US" dirty="0" err="1"/>
              <a:t>StatsNotebook</a:t>
            </a:r>
            <a:endParaRPr lang="en-US" dirty="0"/>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43</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D3B7BFA-AA4F-4505-A21A-94AABB50AC56}"/>
              </a:ext>
            </a:extLst>
          </p:cNvPr>
          <p:cNvPicPr>
            <a:picLocks noChangeAspect="1"/>
          </p:cNvPicPr>
          <p:nvPr/>
        </p:nvPicPr>
        <p:blipFill>
          <a:blip r:embed="rId5"/>
          <a:stretch>
            <a:fillRect/>
          </a:stretch>
        </p:blipFill>
        <p:spPr>
          <a:xfrm>
            <a:off x="767408" y="1011759"/>
            <a:ext cx="534903" cy="534029"/>
          </a:xfrm>
          <a:prstGeom prst="rect">
            <a:avLst/>
          </a:prstGeom>
        </p:spPr>
      </p:pic>
    </p:spTree>
    <p:extLst>
      <p:ext uri="{BB962C8B-B14F-4D97-AF65-F5344CB8AC3E}">
        <p14:creationId xmlns:p14="http://schemas.microsoft.com/office/powerpoint/2010/main" val="296073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645750" lvl="2" indent="-285750">
              <a:buFont typeface="Arial" panose="020B0604020202020204" pitchFamily="34" charset="0"/>
              <a:buChar char="•"/>
            </a:pPr>
            <a:r>
              <a:rPr lang="en-US" sz="2200" dirty="0"/>
              <a:t>Will be officially released in October/November </a:t>
            </a:r>
          </a:p>
          <a:p>
            <a:pPr marL="825750" lvl="3" indent="-285750">
              <a:buFont typeface="Arial" panose="020B0604020202020204" pitchFamily="34" charset="0"/>
              <a:buChar char="•"/>
            </a:pPr>
            <a:r>
              <a:rPr lang="en-US" sz="1600" dirty="0"/>
              <a:t>Testing version available on request</a:t>
            </a:r>
          </a:p>
          <a:p>
            <a:pPr marL="645750" lvl="2" indent="-285750">
              <a:buFont typeface="Arial" panose="020B0604020202020204" pitchFamily="34" charset="0"/>
              <a:buChar char="•"/>
            </a:pPr>
            <a:r>
              <a:rPr lang="en-US" sz="2200" dirty="0"/>
              <a:t>Free workshops on conducting various analyses using R and </a:t>
            </a:r>
            <a:r>
              <a:rPr lang="en-US" sz="2200" dirty="0" err="1"/>
              <a:t>StatsNotebook</a:t>
            </a:r>
            <a:endParaRPr lang="en-US" sz="2200" dirty="0"/>
          </a:p>
          <a:p>
            <a:pPr marL="825750" lvl="3" indent="-285750">
              <a:buFont typeface="Arial" panose="020B0604020202020204" pitchFamily="34" charset="0"/>
              <a:buChar char="•"/>
            </a:pPr>
            <a:r>
              <a:rPr lang="en-US" sz="1600" dirty="0"/>
              <a:t>Longitudinal data analysis</a:t>
            </a:r>
          </a:p>
          <a:p>
            <a:pPr marL="825750" lvl="3" indent="-285750">
              <a:buFont typeface="Arial" panose="020B0604020202020204" pitchFamily="34" charset="0"/>
              <a:buChar char="•"/>
            </a:pPr>
            <a:r>
              <a:rPr lang="en-US" sz="1600" dirty="0"/>
              <a:t>Causal mediation analysis</a:t>
            </a:r>
          </a:p>
          <a:p>
            <a:pPr marL="825750" lvl="3" indent="-285750">
              <a:buFont typeface="Arial" panose="020B0604020202020204" pitchFamily="34" charset="0"/>
              <a:buChar char="•"/>
            </a:pPr>
            <a:r>
              <a:rPr lang="en-US" sz="1600" dirty="0"/>
              <a:t>Moderation/interaction analysis</a:t>
            </a:r>
          </a:p>
          <a:p>
            <a:pPr marL="825750" lvl="3" indent="-285750">
              <a:buFont typeface="Arial" panose="020B0604020202020204" pitchFamily="34" charset="0"/>
              <a:buChar char="•"/>
            </a:pPr>
            <a:r>
              <a:rPr lang="en-US" sz="1600" dirty="0"/>
              <a:t>Missing data handling</a:t>
            </a:r>
          </a:p>
          <a:p>
            <a:pPr marL="825750" lvl="3" indent="-285750">
              <a:buFont typeface="Arial" panose="020B0604020202020204" pitchFamily="34" charset="0"/>
              <a:buChar char="•"/>
            </a:pPr>
            <a:r>
              <a:rPr lang="en-US" sz="1600" dirty="0"/>
              <a:t>Handling distributional assumption violation in general linear model</a:t>
            </a:r>
          </a:p>
          <a:p>
            <a:pPr marL="825750" lvl="3" indent="-285750">
              <a:buFont typeface="Arial" panose="020B0604020202020204" pitchFamily="34" charset="0"/>
              <a:buChar char="•"/>
            </a:pPr>
            <a:r>
              <a:rPr lang="en-US" sz="1600" dirty="0"/>
              <a:t>Data visualization</a:t>
            </a:r>
          </a:p>
          <a:p>
            <a:pPr marL="645750" lvl="2" indent="-285750">
              <a:buFont typeface="Arial" panose="020B0604020202020204" pitchFamily="34" charset="0"/>
              <a:buChar char="•"/>
            </a:pPr>
            <a:r>
              <a:rPr lang="en-US" sz="2200" dirty="0"/>
              <a:t>Volunteers will be needed to develop wiki pages/ tutorial pages</a:t>
            </a:r>
          </a:p>
          <a:p>
            <a:pPr marL="645750" lvl="2" indent="-285750">
              <a:buFont typeface="Arial" panose="020B0604020202020204" pitchFamily="34" charset="0"/>
              <a:buChar char="•"/>
            </a:pPr>
            <a:endParaRPr lang="en-US" dirty="0"/>
          </a:p>
          <a:p>
            <a:pPr marL="825750" lvl="3" indent="-285750">
              <a:buFont typeface="Arial" panose="020B0604020202020204" pitchFamily="34" charset="0"/>
              <a:buChar char="•"/>
            </a:pPr>
            <a:endParaRPr lang="en-US" dirty="0"/>
          </a:p>
          <a:p>
            <a:pPr marL="825750" lvl="3"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      </a:t>
            </a:r>
            <a:r>
              <a:rPr lang="en-US" dirty="0" err="1"/>
              <a:t>StatsNotebook</a:t>
            </a:r>
            <a:endParaRPr lang="en-US" dirty="0"/>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44</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D3B7BFA-AA4F-4505-A21A-94AABB50AC56}"/>
              </a:ext>
            </a:extLst>
          </p:cNvPr>
          <p:cNvPicPr>
            <a:picLocks noChangeAspect="1"/>
          </p:cNvPicPr>
          <p:nvPr/>
        </p:nvPicPr>
        <p:blipFill>
          <a:blip r:embed="rId4"/>
          <a:stretch>
            <a:fillRect/>
          </a:stretch>
        </p:blipFill>
        <p:spPr>
          <a:xfrm>
            <a:off x="767408" y="1011759"/>
            <a:ext cx="534903" cy="534029"/>
          </a:xfrm>
          <a:prstGeom prst="rect">
            <a:avLst/>
          </a:prstGeom>
        </p:spPr>
      </p:pic>
      <p:sp>
        <p:nvSpPr>
          <p:cNvPr id="13" name="Text Placeholder 3">
            <a:extLst>
              <a:ext uri="{FF2B5EF4-FFF2-40B4-BE49-F238E27FC236}">
                <a16:creationId xmlns:a16="http://schemas.microsoft.com/office/drawing/2014/main" id="{FEEE3B5E-C2BF-492F-8B4B-2B93EE10B8C5}"/>
              </a:ext>
            </a:extLst>
          </p:cNvPr>
          <p:cNvSpPr txBox="1">
            <a:spLocks/>
          </p:cNvSpPr>
          <p:nvPr/>
        </p:nvSpPr>
        <p:spPr>
          <a:xfrm>
            <a:off x="-113348" y="4976263"/>
            <a:ext cx="4281214" cy="639017"/>
          </a:xfrm>
          <a:prstGeom prst="rect">
            <a:avLst/>
          </a:prstGeom>
        </p:spPr>
        <p:txBody>
          <a:bodyPr vert="horz" lIns="0" tIns="0" rIns="0" bIns="0" rtlCol="0" anchor="ctr">
            <a:normAutofit/>
          </a:bodyPr>
          <a:lstStyle>
            <a:lvl1pPr marL="0" indent="0" algn="ctr"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000" b="1" kern="1200">
                <a:solidFill>
                  <a:schemeClr val="accent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000" dirty="0"/>
              <a:t> @</a:t>
            </a:r>
            <a:r>
              <a:rPr lang="en-AU" sz="2000" dirty="0" err="1"/>
              <a:t>GaryCKChan</a:t>
            </a:r>
            <a:endParaRPr lang="en-AU" sz="2000" dirty="0"/>
          </a:p>
        </p:txBody>
      </p:sp>
      <p:pic>
        <p:nvPicPr>
          <p:cNvPr id="14" name="Picture 13">
            <a:extLst>
              <a:ext uri="{FF2B5EF4-FFF2-40B4-BE49-F238E27FC236}">
                <a16:creationId xmlns:a16="http://schemas.microsoft.com/office/drawing/2014/main" id="{B7AD1527-93E6-4EBA-8D88-3D3F58E8DE4C}"/>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742408" y="5197010"/>
            <a:ext cx="294789" cy="294789"/>
          </a:xfrm>
          <a:prstGeom prst="rect">
            <a:avLst/>
          </a:prstGeom>
        </p:spPr>
      </p:pic>
      <p:sp>
        <p:nvSpPr>
          <p:cNvPr id="16" name="Text Placeholder 3">
            <a:extLst>
              <a:ext uri="{FF2B5EF4-FFF2-40B4-BE49-F238E27FC236}">
                <a16:creationId xmlns:a16="http://schemas.microsoft.com/office/drawing/2014/main" id="{DFCE18C8-F892-4C7E-9A64-526D29495768}"/>
              </a:ext>
            </a:extLst>
          </p:cNvPr>
          <p:cNvSpPr txBox="1">
            <a:spLocks/>
          </p:cNvSpPr>
          <p:nvPr/>
        </p:nvSpPr>
        <p:spPr>
          <a:xfrm>
            <a:off x="1055440" y="5733256"/>
            <a:ext cx="3816424" cy="403474"/>
          </a:xfrm>
          <a:prstGeom prst="rect">
            <a:avLst/>
          </a:prstGeom>
        </p:spPr>
        <p:txBody>
          <a:bodyPr vert="horz" lIns="0" tIns="0" rIns="0" bIns="0" rtlCol="0" anchor="ctr">
            <a:normAutofit/>
          </a:bodyPr>
          <a:lstStyle>
            <a:lvl1pPr marL="0" indent="0" algn="ctr"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000" b="1" kern="1200">
                <a:solidFill>
                  <a:schemeClr val="accent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000" dirty="0"/>
              <a:t>Facebook.com/</a:t>
            </a:r>
            <a:r>
              <a:rPr lang="en-AU" sz="2000" dirty="0" err="1"/>
              <a:t>StatsNotebook</a:t>
            </a:r>
            <a:endParaRPr lang="en-AU" sz="2000" dirty="0"/>
          </a:p>
        </p:txBody>
      </p:sp>
      <p:pic>
        <p:nvPicPr>
          <p:cNvPr id="18" name="Picture 17">
            <a:extLst>
              <a:ext uri="{FF2B5EF4-FFF2-40B4-BE49-F238E27FC236}">
                <a16:creationId xmlns:a16="http://schemas.microsoft.com/office/drawing/2014/main" id="{8E3B16B7-BDE3-4233-92F5-36037681A496}"/>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a14:imgEffect>
                  </a14:imgLayer>
                </a14:imgProps>
              </a:ext>
            </a:extLst>
          </a:blip>
          <a:stretch>
            <a:fillRect/>
          </a:stretch>
        </p:blipFill>
        <p:spPr>
          <a:xfrm>
            <a:off x="742407" y="5825725"/>
            <a:ext cx="294789" cy="294789"/>
          </a:xfrm>
          <a:prstGeom prst="rect">
            <a:avLst/>
          </a:prstGeom>
        </p:spPr>
      </p:pic>
    </p:spTree>
    <p:extLst>
      <p:ext uri="{BB962C8B-B14F-4D97-AF65-F5344CB8AC3E}">
        <p14:creationId xmlns:p14="http://schemas.microsoft.com/office/powerpoint/2010/main" val="2043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9AA461C8-2FB6-4003-971E-5A67B6647F6F}"/>
              </a:ext>
            </a:extLst>
          </p:cNvPr>
          <p:cNvPicPr>
            <a:picLocks noChangeAspect="1"/>
          </p:cNvPicPr>
          <p:nvPr/>
        </p:nvPicPr>
        <p:blipFill>
          <a:blip r:embed="rId3"/>
          <a:stretch>
            <a:fillRect/>
          </a:stretch>
        </p:blipFill>
        <p:spPr>
          <a:xfrm>
            <a:off x="694800" y="3151568"/>
            <a:ext cx="190800" cy="190800"/>
          </a:xfrm>
          <a:prstGeom prst="rect">
            <a:avLst/>
          </a:prstGeom>
        </p:spPr>
      </p:pic>
      <p:pic>
        <p:nvPicPr>
          <p:cNvPr id="36" name="Picture 35">
            <a:extLst>
              <a:ext uri="{FF2B5EF4-FFF2-40B4-BE49-F238E27FC236}">
                <a16:creationId xmlns:a16="http://schemas.microsoft.com/office/drawing/2014/main" id="{41563576-C121-4C10-916B-18D2026FC30F}"/>
              </a:ext>
            </a:extLst>
          </p:cNvPr>
          <p:cNvPicPr>
            <a:picLocks noChangeAspect="1"/>
          </p:cNvPicPr>
          <p:nvPr/>
        </p:nvPicPr>
        <p:blipFill>
          <a:blip r:embed="rId4"/>
          <a:stretch>
            <a:fillRect/>
          </a:stretch>
        </p:blipFill>
        <p:spPr>
          <a:xfrm>
            <a:off x="694800" y="2884932"/>
            <a:ext cx="190800" cy="190800"/>
          </a:xfrm>
          <a:prstGeom prst="rect">
            <a:avLst/>
          </a:prstGeom>
        </p:spPr>
      </p:pic>
      <p:sp>
        <p:nvSpPr>
          <p:cNvPr id="2" name="Title 1">
            <a:extLst>
              <a:ext uri="{FF2B5EF4-FFF2-40B4-BE49-F238E27FC236}">
                <a16:creationId xmlns:a16="http://schemas.microsoft.com/office/drawing/2014/main" id="{6B9A4270-E748-472B-BDE1-634F1527DA2B}"/>
              </a:ext>
            </a:extLst>
          </p:cNvPr>
          <p:cNvSpPr>
            <a:spLocks noGrp="1"/>
          </p:cNvSpPr>
          <p:nvPr>
            <p:ph type="title"/>
          </p:nvPr>
        </p:nvSpPr>
        <p:spPr/>
        <p:txBody>
          <a:bodyPr/>
          <a:lstStyle/>
          <a:p>
            <a:r>
              <a:rPr lang="en-AU" dirty="0"/>
              <a:t>Thank you</a:t>
            </a:r>
          </a:p>
        </p:txBody>
      </p:sp>
      <p:sp>
        <p:nvSpPr>
          <p:cNvPr id="3" name="Text Placeholder 2">
            <a:extLst>
              <a:ext uri="{FF2B5EF4-FFF2-40B4-BE49-F238E27FC236}">
                <a16:creationId xmlns:a16="http://schemas.microsoft.com/office/drawing/2014/main" id="{B6BC4AF2-0344-4873-8B01-1BEF95B63D7D}"/>
              </a:ext>
            </a:extLst>
          </p:cNvPr>
          <p:cNvSpPr>
            <a:spLocks noGrp="1"/>
          </p:cNvSpPr>
          <p:nvPr>
            <p:ph type="body" sz="quarter" idx="10"/>
          </p:nvPr>
        </p:nvSpPr>
        <p:spPr>
          <a:xfrm>
            <a:off x="694800" y="1876346"/>
            <a:ext cx="4177064" cy="832577"/>
          </a:xfrm>
        </p:spPr>
        <p:txBody>
          <a:bodyPr>
            <a:normAutofit/>
          </a:bodyPr>
          <a:lstStyle/>
          <a:p>
            <a:r>
              <a:rPr lang="en-AU" dirty="0"/>
              <a:t>Dr Gary Chan | NHMRC Emerging Leadership Fellow</a:t>
            </a:r>
          </a:p>
          <a:p>
            <a:r>
              <a:rPr lang="en-AU" dirty="0"/>
              <a:t>Chief software engineer - </a:t>
            </a:r>
            <a:r>
              <a:rPr lang="en-AU" dirty="0" err="1"/>
              <a:t>StatsNotebook</a:t>
            </a:r>
            <a:endParaRPr lang="en-AU" dirty="0"/>
          </a:p>
          <a:p>
            <a:r>
              <a:rPr lang="en-AU" dirty="0"/>
              <a:t>National Centre for Youth Substance Use Research</a:t>
            </a:r>
          </a:p>
          <a:p>
            <a:r>
              <a:rPr lang="en-AU" dirty="0"/>
              <a:t>c.chan4@uq.edu.au</a:t>
            </a:r>
          </a:p>
        </p:txBody>
      </p:sp>
      <p:sp>
        <p:nvSpPr>
          <p:cNvPr id="4" name="Text Placeholder 3">
            <a:extLst>
              <a:ext uri="{FF2B5EF4-FFF2-40B4-BE49-F238E27FC236}">
                <a16:creationId xmlns:a16="http://schemas.microsoft.com/office/drawing/2014/main" id="{3EE0BD69-4978-441D-B529-C1A91B958989}"/>
              </a:ext>
            </a:extLst>
          </p:cNvPr>
          <p:cNvSpPr>
            <a:spLocks noGrp="1"/>
          </p:cNvSpPr>
          <p:nvPr>
            <p:ph type="body" sz="quarter" idx="11"/>
          </p:nvPr>
        </p:nvSpPr>
        <p:spPr/>
        <p:txBody>
          <a:bodyPr/>
          <a:lstStyle/>
          <a:p>
            <a:r>
              <a:rPr lang="en-AU" dirty="0"/>
              <a:t>facebook.com/</a:t>
            </a:r>
            <a:r>
              <a:rPr lang="en-AU" dirty="0" err="1"/>
              <a:t>StatsNotebook</a:t>
            </a:r>
            <a:endParaRPr lang="en-AU" dirty="0"/>
          </a:p>
        </p:txBody>
      </p:sp>
      <p:sp>
        <p:nvSpPr>
          <p:cNvPr id="5" name="Text Placeholder 4">
            <a:extLst>
              <a:ext uri="{FF2B5EF4-FFF2-40B4-BE49-F238E27FC236}">
                <a16:creationId xmlns:a16="http://schemas.microsoft.com/office/drawing/2014/main" id="{1AA4C604-FBF5-43EA-A133-FBF6996A287E}"/>
              </a:ext>
            </a:extLst>
          </p:cNvPr>
          <p:cNvSpPr>
            <a:spLocks noGrp="1"/>
          </p:cNvSpPr>
          <p:nvPr>
            <p:ph type="body" sz="quarter" idx="12"/>
          </p:nvPr>
        </p:nvSpPr>
        <p:spPr/>
        <p:txBody>
          <a:bodyPr/>
          <a:lstStyle/>
          <a:p>
            <a:r>
              <a:rPr lang="en-AU" dirty="0"/>
              <a:t>---------------------------------------</a:t>
            </a:r>
          </a:p>
        </p:txBody>
      </p:sp>
      <p:sp>
        <p:nvSpPr>
          <p:cNvPr id="10" name="Text Placeholder 9">
            <a:extLst>
              <a:ext uri="{FF2B5EF4-FFF2-40B4-BE49-F238E27FC236}">
                <a16:creationId xmlns:a16="http://schemas.microsoft.com/office/drawing/2014/main" id="{D2C9264C-F81D-4DA3-95FB-3D31419E539B}"/>
              </a:ext>
            </a:extLst>
          </p:cNvPr>
          <p:cNvSpPr>
            <a:spLocks noGrp="1"/>
          </p:cNvSpPr>
          <p:nvPr>
            <p:ph type="body" sz="quarter" idx="13"/>
          </p:nvPr>
        </p:nvSpPr>
        <p:spPr/>
        <p:txBody>
          <a:bodyPr/>
          <a:lstStyle/>
          <a:p>
            <a:r>
              <a:rPr lang="en-AU" dirty="0"/>
              <a:t>@</a:t>
            </a:r>
            <a:r>
              <a:rPr lang="en-AU" dirty="0" err="1"/>
              <a:t>GaryCKChan</a:t>
            </a:r>
            <a:endParaRPr lang="en-AU" dirty="0"/>
          </a:p>
        </p:txBody>
      </p:sp>
      <p:sp>
        <p:nvSpPr>
          <p:cNvPr id="11" name="Text Placeholder 10">
            <a:extLst>
              <a:ext uri="{FF2B5EF4-FFF2-40B4-BE49-F238E27FC236}">
                <a16:creationId xmlns:a16="http://schemas.microsoft.com/office/drawing/2014/main" id="{F19D0877-AECF-42A4-AD3C-BF700B7A22AF}"/>
              </a:ext>
            </a:extLst>
          </p:cNvPr>
          <p:cNvSpPr>
            <a:spLocks noGrp="1"/>
          </p:cNvSpPr>
          <p:nvPr>
            <p:ph type="body" sz="quarter" idx="14"/>
          </p:nvPr>
        </p:nvSpPr>
        <p:spPr/>
        <p:txBody>
          <a:bodyPr/>
          <a:lstStyle/>
          <a:p>
            <a:r>
              <a:rPr lang="en-AU" dirty="0"/>
              <a:t>---------------------------------------</a:t>
            </a:r>
          </a:p>
          <a:p>
            <a:endParaRPr lang="en-AU" dirty="0"/>
          </a:p>
        </p:txBody>
      </p:sp>
      <p:sp>
        <p:nvSpPr>
          <p:cNvPr id="12" name="Text Placeholder 11">
            <a:extLst>
              <a:ext uri="{FF2B5EF4-FFF2-40B4-BE49-F238E27FC236}">
                <a16:creationId xmlns:a16="http://schemas.microsoft.com/office/drawing/2014/main" id="{D0A24CBD-8509-462C-ADBD-F630B840CF24}"/>
              </a:ext>
            </a:extLst>
          </p:cNvPr>
          <p:cNvSpPr>
            <a:spLocks noGrp="1"/>
          </p:cNvSpPr>
          <p:nvPr>
            <p:ph type="body" sz="quarter" idx="15"/>
          </p:nvPr>
        </p:nvSpPr>
        <p:spPr/>
        <p:txBody>
          <a:bodyPr/>
          <a:lstStyle/>
          <a:p>
            <a:r>
              <a:rPr lang="en-AU" dirty="0"/>
              <a:t>---------------------------------------</a:t>
            </a:r>
          </a:p>
          <a:p>
            <a:endParaRPr lang="en-AU" dirty="0"/>
          </a:p>
        </p:txBody>
      </p:sp>
      <p:pic>
        <p:nvPicPr>
          <p:cNvPr id="27" name="Picture 26">
            <a:extLst>
              <a:ext uri="{FF2B5EF4-FFF2-40B4-BE49-F238E27FC236}">
                <a16:creationId xmlns:a16="http://schemas.microsoft.com/office/drawing/2014/main" id="{4BCD5120-F460-4C2E-AEB4-E7228CB432EA}"/>
              </a:ext>
            </a:extLst>
          </p:cNvPr>
          <p:cNvPicPr>
            <a:picLocks noChangeAspect="1"/>
          </p:cNvPicPr>
          <p:nvPr/>
        </p:nvPicPr>
        <p:blipFill>
          <a:blip r:embed="rId5"/>
          <a:stretch>
            <a:fillRect/>
          </a:stretch>
        </p:blipFill>
        <p:spPr>
          <a:xfrm>
            <a:off x="642446" y="3686288"/>
            <a:ext cx="292269" cy="216000"/>
          </a:xfrm>
          <a:prstGeom prst="rect">
            <a:avLst/>
          </a:prstGeom>
        </p:spPr>
      </p:pic>
      <p:pic>
        <p:nvPicPr>
          <p:cNvPr id="32" name="Picture 31">
            <a:extLst>
              <a:ext uri="{FF2B5EF4-FFF2-40B4-BE49-F238E27FC236}">
                <a16:creationId xmlns:a16="http://schemas.microsoft.com/office/drawing/2014/main" id="{537D8EDC-69E2-4DBC-96A0-4DCD5E3DD02F}"/>
              </a:ext>
            </a:extLst>
          </p:cNvPr>
          <p:cNvPicPr>
            <a:picLocks noChangeAspect="1"/>
          </p:cNvPicPr>
          <p:nvPr/>
        </p:nvPicPr>
        <p:blipFill>
          <a:blip r:embed="rId6"/>
          <a:stretch>
            <a:fillRect/>
          </a:stretch>
        </p:blipFill>
        <p:spPr>
          <a:xfrm>
            <a:off x="694800" y="3957493"/>
            <a:ext cx="188820" cy="188820"/>
          </a:xfrm>
          <a:prstGeom prst="rect">
            <a:avLst/>
          </a:prstGeom>
        </p:spPr>
      </p:pic>
      <p:pic>
        <p:nvPicPr>
          <p:cNvPr id="34" name="Picture 33">
            <a:extLst>
              <a:ext uri="{FF2B5EF4-FFF2-40B4-BE49-F238E27FC236}">
                <a16:creationId xmlns:a16="http://schemas.microsoft.com/office/drawing/2014/main" id="{9505B62E-D65E-4274-BD09-A77E7CF6DE85}"/>
              </a:ext>
            </a:extLst>
          </p:cNvPr>
          <p:cNvPicPr>
            <a:picLocks noChangeAspect="1"/>
          </p:cNvPicPr>
          <p:nvPr/>
        </p:nvPicPr>
        <p:blipFill>
          <a:blip r:embed="rId7"/>
          <a:stretch>
            <a:fillRect/>
          </a:stretch>
        </p:blipFill>
        <p:spPr>
          <a:xfrm>
            <a:off x="694800" y="3429000"/>
            <a:ext cx="190800" cy="190800"/>
          </a:xfrm>
          <a:prstGeom prst="rect">
            <a:avLst/>
          </a:prstGeom>
        </p:spPr>
      </p:pic>
      <p:graphicFrame>
        <p:nvGraphicFramePr>
          <p:cNvPr id="7" name="Object 6">
            <a:extLst>
              <a:ext uri="{FF2B5EF4-FFF2-40B4-BE49-F238E27FC236}">
                <a16:creationId xmlns:a16="http://schemas.microsoft.com/office/drawing/2014/main" id="{7FD3C06F-F8B4-4AAC-ADD1-8F82CBECC09B}"/>
              </a:ext>
            </a:extLst>
          </p:cNvPr>
          <p:cNvGraphicFramePr>
            <a:graphicFrameLocks noChangeAspect="1"/>
          </p:cNvGraphicFramePr>
          <p:nvPr>
            <p:extLst>
              <p:ext uri="{D42A27DB-BD31-4B8C-83A1-F6EECF244321}">
                <p14:modId xmlns:p14="http://schemas.microsoft.com/office/powerpoint/2010/main" val="1922219969"/>
              </p:ext>
            </p:extLst>
          </p:nvPr>
        </p:nvGraphicFramePr>
        <p:xfrm>
          <a:off x="4511866" y="2708923"/>
          <a:ext cx="4285253" cy="4158536"/>
        </p:xfrm>
        <a:graphic>
          <a:graphicData uri="http://schemas.openxmlformats.org/presentationml/2006/ole">
            <mc:AlternateContent xmlns:mc="http://schemas.openxmlformats.org/markup-compatibility/2006">
              <mc:Choice xmlns:v="urn:schemas-microsoft-com:vml" Requires="v">
                <p:oleObj spid="_x0000_s7179" r:id="rId8" imgW="10272960" imgH="10006200" progId="">
                  <p:embed/>
                </p:oleObj>
              </mc:Choice>
              <mc:Fallback>
                <p:oleObj r:id="rId8" imgW="10272960" imgH="10006200" progId="">
                  <p:embed/>
                  <p:pic>
                    <p:nvPicPr>
                      <p:cNvPr id="0" name=""/>
                      <p:cNvPicPr/>
                      <p:nvPr/>
                    </p:nvPicPr>
                    <p:blipFill>
                      <a:blip r:embed="rId9"/>
                      <a:stretch>
                        <a:fillRect/>
                      </a:stretch>
                    </p:blipFill>
                    <p:spPr>
                      <a:xfrm>
                        <a:off x="4511866" y="2708923"/>
                        <a:ext cx="4285253" cy="4158536"/>
                      </a:xfrm>
                      <a:prstGeom prst="rect">
                        <a:avLst/>
                      </a:prstGeom>
                    </p:spPr>
                  </p:pic>
                </p:oleObj>
              </mc:Fallback>
            </mc:AlternateContent>
          </a:graphicData>
        </a:graphic>
      </p:graphicFrame>
    </p:spTree>
    <p:extLst>
      <p:ext uri="{BB962C8B-B14F-4D97-AF65-F5344CB8AC3E}">
        <p14:creationId xmlns:p14="http://schemas.microsoft.com/office/powerpoint/2010/main" val="243059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a:xfrm>
            <a:off x="695326" y="1700213"/>
            <a:ext cx="5976738" cy="4608512"/>
          </a:xfrm>
        </p:spPr>
        <p:txBody>
          <a:bodyPr/>
          <a:lstStyle/>
          <a:p>
            <a:pPr marL="285750" indent="-285750">
              <a:buFont typeface="Arial" panose="020B0604020202020204" pitchFamily="34" charset="0"/>
              <a:buChar char="•"/>
            </a:pPr>
            <a:r>
              <a:rPr lang="en-AU" dirty="0"/>
              <a:t>Fixed-effect model</a:t>
            </a:r>
          </a:p>
          <a:p>
            <a:pPr marL="465750" lvl="1" indent="-285750"/>
            <a:r>
              <a:rPr lang="en-AU" sz="1600" dirty="0"/>
              <a:t>One effect size that underlies all the studies in the analysis</a:t>
            </a:r>
          </a:p>
          <a:p>
            <a:pPr marL="465750" lvl="1" indent="-285750"/>
            <a:r>
              <a:rPr lang="en-AU" sz="1600" dirty="0"/>
              <a:t>Differences between studies are due to sampling error only</a:t>
            </a:r>
          </a:p>
          <a:p>
            <a:pPr marL="465750" lvl="1" indent="-285750"/>
            <a:r>
              <a:rPr lang="en-AU" sz="1600" dirty="0"/>
              <a:t>Common-effect model</a:t>
            </a:r>
          </a:p>
          <a:p>
            <a:pPr marL="285750" indent="-285750">
              <a:buFont typeface="Arial" panose="020B0604020202020204" pitchFamily="34" charset="0"/>
              <a:buChar char="•"/>
            </a:pPr>
            <a:r>
              <a:rPr lang="en-AU" dirty="0"/>
              <a:t>Random-effects model</a:t>
            </a:r>
          </a:p>
          <a:p>
            <a:pPr marL="465750" lvl="1" indent="-285750"/>
            <a:r>
              <a:rPr lang="en-AU" sz="1600" dirty="0"/>
              <a:t>Studies may share a common effect size</a:t>
            </a:r>
          </a:p>
          <a:p>
            <a:pPr marL="465750" lvl="1" indent="-285750"/>
            <a:r>
              <a:rPr lang="en-AU" sz="1600" dirty="0"/>
              <a:t>Also possible that the effect size varies from study to study</a:t>
            </a:r>
          </a:p>
          <a:p>
            <a:pPr marL="465750" lvl="1" indent="-285750"/>
            <a:r>
              <a:rPr lang="en-AU" sz="1600" dirty="0"/>
              <a:t>There is a distribution of effect size</a:t>
            </a:r>
          </a:p>
          <a:p>
            <a:pPr marL="645750" lvl="2" indent="-285750"/>
            <a:r>
              <a:rPr lang="en-AU" sz="1600" dirty="0"/>
              <a:t>If there is substantial variation (i.e. heterogeneity) in the study sample/ design, a random effect is usually more appropriate.</a:t>
            </a:r>
          </a:p>
          <a:p>
            <a:pPr marL="645750" lvl="2" indent="-285750"/>
            <a:r>
              <a:rPr lang="en-US" sz="1100" dirty="0"/>
              <a:t>Borenstein, M., et al. (2010). "A basic introduction to fixed‐effect and random‐effects models for meta‐analysis." </a:t>
            </a:r>
            <a:r>
              <a:rPr lang="en-US" sz="1100" u="sng" dirty="0"/>
              <a:t>Research synthesis methods </a:t>
            </a:r>
            <a:r>
              <a:rPr lang="en-US" sz="1100" b="1" u="sng" dirty="0"/>
              <a:t>1</a:t>
            </a:r>
            <a:r>
              <a:rPr lang="en-US" sz="1100" u="sng" dirty="0"/>
              <a:t>(2): 97-111.</a:t>
            </a:r>
            <a:endParaRPr lang="en-AU" sz="1100" dirty="0"/>
          </a:p>
          <a:p>
            <a:pPr marL="465750" lvl="1" indent="-285750"/>
            <a:endParaRPr lang="en-AU" dirty="0"/>
          </a:p>
          <a:p>
            <a:pPr lvl="1" indent="0">
              <a:buNone/>
            </a:pPr>
            <a:endParaRPr lang="en-AU" dirty="0"/>
          </a:p>
          <a:p>
            <a:pPr marL="465750" lvl="1" indent="-285750"/>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5</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spTree>
    <p:extLst>
      <p:ext uri="{BB962C8B-B14F-4D97-AF65-F5344CB8AC3E}">
        <p14:creationId xmlns:p14="http://schemas.microsoft.com/office/powerpoint/2010/main" val="274012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a:xfrm>
            <a:off x="695326" y="1700213"/>
            <a:ext cx="5976738" cy="4608512"/>
          </a:xfrm>
        </p:spPr>
        <p:txBody>
          <a:bodyPr/>
          <a:lstStyle/>
          <a:p>
            <a:pPr marL="285750" indent="-285750">
              <a:buFont typeface="Arial" panose="020B0604020202020204" pitchFamily="34" charset="0"/>
              <a:buChar char="•"/>
            </a:pPr>
            <a:r>
              <a:rPr lang="en-AU" dirty="0"/>
              <a:t>Fixed-effect model</a:t>
            </a:r>
          </a:p>
          <a:p>
            <a:pPr marL="465750" lvl="1" indent="-285750"/>
            <a:r>
              <a:rPr lang="en-AU" sz="1600" dirty="0"/>
              <a:t>One effect size that underlies all the studies in the analysis</a:t>
            </a:r>
          </a:p>
          <a:p>
            <a:pPr marL="465750" lvl="1" indent="-285750"/>
            <a:r>
              <a:rPr lang="en-AU" sz="1600" dirty="0"/>
              <a:t>Differences between studies are due to sampling error only</a:t>
            </a:r>
          </a:p>
          <a:p>
            <a:pPr marL="465750" lvl="1" indent="-285750"/>
            <a:r>
              <a:rPr lang="en-AU" sz="1600" dirty="0"/>
              <a:t>Common-effect model</a:t>
            </a:r>
          </a:p>
          <a:p>
            <a:pPr marL="285750" indent="-285750">
              <a:buFont typeface="Arial" panose="020B0604020202020204" pitchFamily="34" charset="0"/>
              <a:buChar char="•"/>
            </a:pPr>
            <a:r>
              <a:rPr lang="en-AU" dirty="0">
                <a:solidFill>
                  <a:schemeClr val="bg2">
                    <a:lumMod val="75000"/>
                  </a:schemeClr>
                </a:solidFill>
              </a:rPr>
              <a:t>Random-effects model</a:t>
            </a:r>
          </a:p>
          <a:p>
            <a:pPr marL="465750" lvl="1" indent="-285750"/>
            <a:r>
              <a:rPr lang="en-AU" sz="1600" dirty="0">
                <a:solidFill>
                  <a:schemeClr val="bg2">
                    <a:lumMod val="75000"/>
                  </a:schemeClr>
                </a:solidFill>
              </a:rPr>
              <a:t>Studies may share a common effect size</a:t>
            </a:r>
          </a:p>
          <a:p>
            <a:pPr marL="465750" lvl="1" indent="-285750"/>
            <a:r>
              <a:rPr lang="en-AU" sz="1600" dirty="0">
                <a:solidFill>
                  <a:schemeClr val="bg2">
                    <a:lumMod val="75000"/>
                  </a:schemeClr>
                </a:solidFill>
              </a:rPr>
              <a:t>Also possible that the effect size varies from study to study</a:t>
            </a:r>
          </a:p>
          <a:p>
            <a:pPr marL="465750" lvl="1" indent="-285750"/>
            <a:r>
              <a:rPr lang="en-AU" sz="1600" dirty="0">
                <a:solidFill>
                  <a:schemeClr val="bg2">
                    <a:lumMod val="75000"/>
                  </a:schemeClr>
                </a:solidFill>
              </a:rPr>
              <a:t>There is a distribution of effect size</a:t>
            </a:r>
          </a:p>
          <a:p>
            <a:pPr marL="645750" lvl="2" indent="-285750"/>
            <a:r>
              <a:rPr lang="en-AU" sz="1600" dirty="0">
                <a:solidFill>
                  <a:schemeClr val="bg2">
                    <a:lumMod val="75000"/>
                  </a:schemeClr>
                </a:solidFill>
              </a:rPr>
              <a:t>If there is substantial variation (i.e. heterogeneity) in the study sample/ design, a random effect is usually more appropriate.</a:t>
            </a:r>
          </a:p>
          <a:p>
            <a:pPr marL="645750" lvl="2" indent="-285750"/>
            <a:r>
              <a:rPr lang="en-US" sz="1100" dirty="0">
                <a:solidFill>
                  <a:schemeClr val="bg2">
                    <a:lumMod val="75000"/>
                  </a:schemeClr>
                </a:solidFill>
              </a:rPr>
              <a:t>Figure taken from </a:t>
            </a:r>
            <a:r>
              <a:rPr lang="en-US" sz="1100" dirty="0" err="1">
                <a:solidFill>
                  <a:schemeClr val="bg2">
                    <a:lumMod val="75000"/>
                  </a:schemeClr>
                </a:solidFill>
              </a:rPr>
              <a:t>Borenstein</a:t>
            </a:r>
            <a:r>
              <a:rPr lang="en-US" sz="1100" dirty="0">
                <a:solidFill>
                  <a:schemeClr val="bg2">
                    <a:lumMod val="75000"/>
                  </a:schemeClr>
                </a:solidFill>
              </a:rPr>
              <a:t>, M., et al. (2010). "A basic introduction to fixed‐effect and random‐effects models for meta‐analysis." </a:t>
            </a:r>
            <a:r>
              <a:rPr lang="en-US" sz="1100" u="sng" dirty="0">
                <a:solidFill>
                  <a:schemeClr val="bg2">
                    <a:lumMod val="75000"/>
                  </a:schemeClr>
                </a:solidFill>
              </a:rPr>
              <a:t>Research synthesis methods </a:t>
            </a:r>
            <a:r>
              <a:rPr lang="en-US" sz="1100" b="1" u="sng" dirty="0">
                <a:solidFill>
                  <a:schemeClr val="bg2">
                    <a:lumMod val="75000"/>
                  </a:schemeClr>
                </a:solidFill>
              </a:rPr>
              <a:t>1</a:t>
            </a:r>
            <a:r>
              <a:rPr lang="en-US" sz="1100" u="sng" dirty="0">
                <a:solidFill>
                  <a:schemeClr val="bg2">
                    <a:lumMod val="75000"/>
                  </a:schemeClr>
                </a:solidFill>
              </a:rPr>
              <a:t>(2): 97-111.</a:t>
            </a:r>
            <a:endParaRPr lang="en-AU" sz="1100" dirty="0">
              <a:solidFill>
                <a:schemeClr val="bg2">
                  <a:lumMod val="75000"/>
                </a:schemeClr>
              </a:solidFill>
            </a:endParaRPr>
          </a:p>
          <a:p>
            <a:pPr marL="465750" lvl="1" indent="-285750"/>
            <a:endParaRPr lang="en-AU" dirty="0">
              <a:solidFill>
                <a:schemeClr val="bg2">
                  <a:lumMod val="75000"/>
                </a:schemeClr>
              </a:solidFill>
            </a:endParaRPr>
          </a:p>
          <a:p>
            <a:pPr lvl="1" indent="0">
              <a:buNone/>
            </a:pPr>
            <a:endParaRPr lang="en-AU" dirty="0"/>
          </a:p>
          <a:p>
            <a:pPr marL="465750" lvl="1" indent="-285750"/>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6</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pic>
        <p:nvPicPr>
          <p:cNvPr id="2" name="Picture 1">
            <a:extLst>
              <a:ext uri="{FF2B5EF4-FFF2-40B4-BE49-F238E27FC236}">
                <a16:creationId xmlns:a16="http://schemas.microsoft.com/office/drawing/2014/main" id="{E70E93AB-BF76-4571-9DD5-7A47E93552DA}"/>
              </a:ext>
            </a:extLst>
          </p:cNvPr>
          <p:cNvPicPr>
            <a:picLocks noChangeAspect="1"/>
          </p:cNvPicPr>
          <p:nvPr/>
        </p:nvPicPr>
        <p:blipFill>
          <a:blip r:embed="rId2"/>
          <a:stretch>
            <a:fillRect/>
          </a:stretch>
        </p:blipFill>
        <p:spPr>
          <a:xfrm>
            <a:off x="6632096" y="1459440"/>
            <a:ext cx="4720488" cy="3140968"/>
          </a:xfrm>
          <a:prstGeom prst="rect">
            <a:avLst/>
          </a:prstGeom>
        </p:spPr>
      </p:pic>
    </p:spTree>
    <p:extLst>
      <p:ext uri="{BB962C8B-B14F-4D97-AF65-F5344CB8AC3E}">
        <p14:creationId xmlns:p14="http://schemas.microsoft.com/office/powerpoint/2010/main" val="174039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a:xfrm>
            <a:off x="695326" y="1700213"/>
            <a:ext cx="5976738" cy="4608512"/>
          </a:xfrm>
        </p:spPr>
        <p:txBody>
          <a:bodyPr/>
          <a:lstStyle/>
          <a:p>
            <a:pPr marL="285750" indent="-285750">
              <a:buFont typeface="Arial" panose="020B0604020202020204" pitchFamily="34" charset="0"/>
              <a:buChar char="•"/>
            </a:pPr>
            <a:r>
              <a:rPr lang="en-AU" dirty="0">
                <a:solidFill>
                  <a:schemeClr val="bg2">
                    <a:lumMod val="75000"/>
                  </a:schemeClr>
                </a:solidFill>
              </a:rPr>
              <a:t>Fixed-effect model</a:t>
            </a:r>
          </a:p>
          <a:p>
            <a:pPr marL="465750" lvl="1" indent="-285750"/>
            <a:r>
              <a:rPr lang="en-AU" sz="1600" dirty="0">
                <a:solidFill>
                  <a:schemeClr val="bg2">
                    <a:lumMod val="75000"/>
                  </a:schemeClr>
                </a:solidFill>
              </a:rPr>
              <a:t>One effect size that underlies all the studies in the analysis</a:t>
            </a:r>
          </a:p>
          <a:p>
            <a:pPr marL="465750" lvl="1" indent="-285750"/>
            <a:r>
              <a:rPr lang="en-AU" sz="1600" dirty="0">
                <a:solidFill>
                  <a:schemeClr val="bg2">
                    <a:lumMod val="75000"/>
                  </a:schemeClr>
                </a:solidFill>
              </a:rPr>
              <a:t>Differences between studies are due to sampling error only</a:t>
            </a:r>
          </a:p>
          <a:p>
            <a:pPr marL="465750" lvl="1" indent="-285750"/>
            <a:r>
              <a:rPr lang="en-AU" sz="1600" dirty="0">
                <a:solidFill>
                  <a:schemeClr val="bg2">
                    <a:lumMod val="75000"/>
                  </a:schemeClr>
                </a:solidFill>
              </a:rPr>
              <a:t>Common-effect model</a:t>
            </a:r>
          </a:p>
          <a:p>
            <a:pPr marL="285750" indent="-285750">
              <a:buFont typeface="Arial" panose="020B0604020202020204" pitchFamily="34" charset="0"/>
              <a:buChar char="•"/>
            </a:pPr>
            <a:r>
              <a:rPr lang="en-AU" dirty="0"/>
              <a:t>Random-effects model</a:t>
            </a:r>
          </a:p>
          <a:p>
            <a:pPr marL="465750" lvl="1" indent="-285750"/>
            <a:r>
              <a:rPr lang="en-AU" sz="1600" dirty="0"/>
              <a:t>Studies may share a common effect size</a:t>
            </a:r>
          </a:p>
          <a:p>
            <a:pPr marL="465750" lvl="1" indent="-285750"/>
            <a:r>
              <a:rPr lang="en-AU" sz="1600" dirty="0"/>
              <a:t>Also possible that the effect size varies from study to study</a:t>
            </a:r>
          </a:p>
          <a:p>
            <a:pPr marL="465750" lvl="1" indent="-285750"/>
            <a:r>
              <a:rPr lang="en-AU" sz="1600" dirty="0"/>
              <a:t>There is a distribution of effect size</a:t>
            </a:r>
          </a:p>
          <a:p>
            <a:pPr marL="645750" lvl="2" indent="-285750"/>
            <a:r>
              <a:rPr lang="en-AU" sz="1600" dirty="0"/>
              <a:t>If there is substantial variation (i.e. heterogeneity) in the study sample/ design, a random-effects model is usually more appropriate.</a:t>
            </a:r>
          </a:p>
          <a:p>
            <a:pPr marL="645750" lvl="2" indent="-285750"/>
            <a:r>
              <a:rPr lang="en-US" sz="1100" dirty="0"/>
              <a:t>Figure taken from </a:t>
            </a:r>
            <a:r>
              <a:rPr lang="en-US" sz="1100" dirty="0" err="1"/>
              <a:t>Borenstein</a:t>
            </a:r>
            <a:r>
              <a:rPr lang="en-US" sz="1100" dirty="0"/>
              <a:t>, M., et al. (2010). "A basic introduction to fixed‐effect and random‐effects models for meta‐analysis." </a:t>
            </a:r>
            <a:r>
              <a:rPr lang="en-US" sz="1100" u="sng" dirty="0"/>
              <a:t>Research synthesis methods </a:t>
            </a:r>
            <a:r>
              <a:rPr lang="en-US" sz="1100" b="1" u="sng" dirty="0"/>
              <a:t>1</a:t>
            </a:r>
            <a:r>
              <a:rPr lang="en-US" sz="1100" u="sng" dirty="0"/>
              <a:t>(2): 97-111.</a:t>
            </a:r>
            <a:endParaRPr lang="en-AU" sz="1100" dirty="0"/>
          </a:p>
          <a:p>
            <a:pPr marL="465750" lvl="1" indent="-285750"/>
            <a:endParaRPr lang="en-AU" dirty="0"/>
          </a:p>
          <a:p>
            <a:pPr lvl="1" indent="0">
              <a:buNone/>
            </a:pPr>
            <a:endParaRPr lang="en-AU" dirty="0"/>
          </a:p>
          <a:p>
            <a:pPr marL="465750" lvl="1" indent="-285750"/>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7</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pic>
        <p:nvPicPr>
          <p:cNvPr id="2" name="Picture 1">
            <a:extLst>
              <a:ext uri="{FF2B5EF4-FFF2-40B4-BE49-F238E27FC236}">
                <a16:creationId xmlns:a16="http://schemas.microsoft.com/office/drawing/2014/main" id="{7D46B60B-6B63-4DCF-AE3F-2AD621BE612F}"/>
              </a:ext>
            </a:extLst>
          </p:cNvPr>
          <p:cNvPicPr>
            <a:picLocks noChangeAspect="1"/>
          </p:cNvPicPr>
          <p:nvPr/>
        </p:nvPicPr>
        <p:blipFill>
          <a:blip r:embed="rId2"/>
          <a:stretch>
            <a:fillRect/>
          </a:stretch>
        </p:blipFill>
        <p:spPr>
          <a:xfrm>
            <a:off x="6888088" y="1484784"/>
            <a:ext cx="4413590" cy="3068960"/>
          </a:xfrm>
          <a:prstGeom prst="rect">
            <a:avLst/>
          </a:prstGeom>
        </p:spPr>
      </p:pic>
    </p:spTree>
    <p:extLst>
      <p:ext uri="{BB962C8B-B14F-4D97-AF65-F5344CB8AC3E}">
        <p14:creationId xmlns:p14="http://schemas.microsoft.com/office/powerpoint/2010/main" val="178467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normAutofit fontScale="92500" lnSpcReduction="10000"/>
          </a:bodyPr>
          <a:lstStyle/>
          <a:p>
            <a:pPr marL="285750" indent="-285750">
              <a:buFont typeface="Arial" panose="020B0604020202020204" pitchFamily="34" charset="0"/>
              <a:buChar char="•"/>
            </a:pPr>
            <a:r>
              <a:rPr lang="en-US" dirty="0"/>
              <a:t>Traditional meta-analysis useful for comparing two treatments </a:t>
            </a:r>
          </a:p>
          <a:p>
            <a:pPr marL="465750" lvl="1" indent="-285750"/>
            <a:r>
              <a:rPr lang="en-US" dirty="0"/>
              <a:t>Nicotine replacement therapy vs control condition in smoking cessation</a:t>
            </a:r>
          </a:p>
          <a:p>
            <a:pPr marL="285750" indent="-285750">
              <a:buFont typeface="Arial" panose="020B0604020202020204" pitchFamily="34" charset="0"/>
              <a:buChar char="•"/>
            </a:pPr>
            <a:r>
              <a:rPr lang="en-US" dirty="0"/>
              <a:t>For most medical conditions, there are often more than one treatment</a:t>
            </a:r>
          </a:p>
          <a:p>
            <a:pPr marL="465750" lvl="1" indent="-285750"/>
            <a:r>
              <a:rPr lang="en-US" dirty="0"/>
              <a:t>Smoking cessation</a:t>
            </a:r>
          </a:p>
          <a:p>
            <a:pPr marL="645750" lvl="2" indent="-285750"/>
            <a:r>
              <a:rPr lang="en-US" dirty="0"/>
              <a:t>Nicotine replacement therapy</a:t>
            </a:r>
          </a:p>
          <a:p>
            <a:pPr marL="645750" lvl="2" indent="-285750"/>
            <a:r>
              <a:rPr lang="en-US" dirty="0"/>
              <a:t>E-cigarette</a:t>
            </a:r>
          </a:p>
          <a:p>
            <a:pPr marL="465750" lvl="1" indent="-285750"/>
            <a:r>
              <a:rPr lang="en-US" dirty="0"/>
              <a:t>Alcohol use disorder</a:t>
            </a:r>
          </a:p>
          <a:p>
            <a:pPr marL="645750" lvl="2" indent="-285750"/>
            <a:r>
              <a:rPr lang="en-US" dirty="0"/>
              <a:t>Pharmacological treatment</a:t>
            </a:r>
          </a:p>
          <a:p>
            <a:pPr marL="645750" lvl="2" indent="-285750"/>
            <a:r>
              <a:rPr lang="en-US" dirty="0"/>
              <a:t>Cognitive Behavioral Therapy</a:t>
            </a:r>
          </a:p>
          <a:p>
            <a:pPr marL="645750" lvl="2" indent="-285750"/>
            <a:r>
              <a:rPr lang="en-US" dirty="0"/>
              <a:t>Alcoholic Anonymous</a:t>
            </a:r>
          </a:p>
          <a:p>
            <a:pPr marL="285750" indent="-285750">
              <a:buFont typeface="Arial" panose="020B0604020202020204" pitchFamily="34" charset="0"/>
              <a:buChar char="•"/>
            </a:pPr>
            <a:r>
              <a:rPr lang="en-US" dirty="0"/>
              <a:t>Network meta-analysis is an extension of traditional meta-analysis</a:t>
            </a:r>
          </a:p>
          <a:p>
            <a:pPr marL="465750" lvl="1" indent="-285750"/>
            <a:r>
              <a:rPr lang="en-US" dirty="0"/>
              <a:t>Network of interventions</a:t>
            </a:r>
          </a:p>
          <a:p>
            <a:pPr marL="645750" lvl="2" indent="-285750"/>
            <a:r>
              <a:rPr lang="en-US" dirty="0"/>
              <a:t>Multiple ways to make indirect comparison</a:t>
            </a:r>
          </a:p>
          <a:p>
            <a:pPr marL="465750" lvl="1" indent="-285750"/>
            <a:r>
              <a:rPr lang="en-US" dirty="0"/>
              <a:t>Combined direct and indirect comparison for inference</a:t>
            </a: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dirty="0"/>
              <a:t>Network meta-analysis</a:t>
            </a:r>
          </a:p>
        </p:txBody>
      </p:sp>
      <p:sp>
        <p:nvSpPr>
          <p:cNvPr id="10" name="Text Placeholder 9">
            <a:extLst>
              <a:ext uri="{FF2B5EF4-FFF2-40B4-BE49-F238E27FC236}">
                <a16:creationId xmlns:a16="http://schemas.microsoft.com/office/drawing/2014/main" id="{EE4DFA57-FDE4-43C8-B3A8-42D31871720A}"/>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12" name="Footer Placeholder 11">
            <a:extLst>
              <a:ext uri="{FF2B5EF4-FFF2-40B4-BE49-F238E27FC236}">
                <a16:creationId xmlns:a16="http://schemas.microsoft.com/office/drawing/2014/main" id="{CB670E92-3AA9-4614-A780-E00910D9E0C9}"/>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8</a:t>
            </a:fld>
            <a:endParaRPr lang="en-AU" dirty="0"/>
          </a:p>
        </p:txBody>
      </p:sp>
      <p:sp>
        <p:nvSpPr>
          <p:cNvPr id="11" name="Date Placeholder 10">
            <a:extLst>
              <a:ext uri="{FF2B5EF4-FFF2-40B4-BE49-F238E27FC236}">
                <a16:creationId xmlns:a16="http://schemas.microsoft.com/office/drawing/2014/main" id="{CFF85628-2B5C-44F2-B05D-5E4B5455DB8F}"/>
              </a:ext>
            </a:extLst>
          </p:cNvPr>
          <p:cNvSpPr>
            <a:spLocks noGrp="1"/>
          </p:cNvSpPr>
          <p:nvPr>
            <p:ph type="dt" sz="half" idx="2"/>
          </p:nvPr>
        </p:nvSpPr>
        <p:spPr/>
        <p:txBody>
          <a:bodyPr/>
          <a:lstStyle/>
          <a:p>
            <a:endParaRPr lang="en-AU" dirty="0"/>
          </a:p>
        </p:txBody>
      </p:sp>
    </p:spTree>
    <p:extLst>
      <p:ext uri="{BB962C8B-B14F-4D97-AF65-F5344CB8AC3E}">
        <p14:creationId xmlns:p14="http://schemas.microsoft.com/office/powerpoint/2010/main" val="27156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29491-2B64-4404-B619-51C96D3F8CC7}"/>
              </a:ext>
            </a:extLst>
          </p:cNvPr>
          <p:cNvSpPr>
            <a:spLocks noGrp="1"/>
          </p:cNvSpPr>
          <p:nvPr>
            <p:ph sz="quarter" idx="10"/>
          </p:nvPr>
        </p:nvSpPr>
        <p:spPr/>
        <p:txBody>
          <a:bodyPr/>
          <a:lstStyle/>
          <a:p>
            <a:pPr marL="285750" indent="-285750">
              <a:buFont typeface="Arial" panose="020B0604020202020204" pitchFamily="34" charset="0"/>
              <a:buChar char="•"/>
            </a:pPr>
            <a:r>
              <a:rPr lang="en-US" dirty="0"/>
              <a:t>Policies for e-cigarette have been under heated debate</a:t>
            </a:r>
          </a:p>
          <a:p>
            <a:pPr marL="285750" indent="-285750">
              <a:buFont typeface="Arial" panose="020B0604020202020204" pitchFamily="34" charset="0"/>
              <a:buChar char="•"/>
            </a:pPr>
            <a:r>
              <a:rPr lang="en-US" dirty="0"/>
              <a:t>Australia is the only western democracy that bans sales of nicotine solution for e-cigarette use</a:t>
            </a:r>
          </a:p>
          <a:p>
            <a:pPr marL="285750" indent="-285750">
              <a:buFont typeface="Arial" panose="020B0604020202020204" pitchFamily="34" charset="0"/>
              <a:buChar char="•"/>
            </a:pPr>
            <a:r>
              <a:rPr lang="en-US" dirty="0"/>
              <a:t>Advocates of e-cigarette</a:t>
            </a:r>
          </a:p>
          <a:p>
            <a:pPr marL="465750" lvl="1" indent="-285750"/>
            <a:r>
              <a:rPr lang="en-US" dirty="0"/>
              <a:t>It could help millions of Australian smokers quit cigarette smoking, leading to tremendous gain in public health and cost saving from smoking related diseases.</a:t>
            </a:r>
          </a:p>
          <a:p>
            <a:pPr marL="285750" indent="-285750">
              <a:buFont typeface="Arial" panose="020B0604020202020204" pitchFamily="34" charset="0"/>
              <a:buChar char="•"/>
            </a:pPr>
            <a:r>
              <a:rPr lang="en-US" dirty="0"/>
              <a:t>Opponents of e-cigarette</a:t>
            </a:r>
          </a:p>
          <a:p>
            <a:pPr marL="465750" lvl="1" indent="-285750"/>
            <a:r>
              <a:rPr lang="en-US" dirty="0"/>
              <a:t>There is no solid evidence that e-cigarette help quit smoking, and it might act as a gateway for young people to start cigarette smoking.</a:t>
            </a:r>
          </a:p>
          <a:p>
            <a:pPr marL="465750" lvl="1" indent="-285750"/>
            <a:r>
              <a:rPr lang="en-US" dirty="0"/>
              <a:t>Even e-cigarette can help smokers to quit, there are other equally effective products such as nicotine replacement therapy (NRT).</a:t>
            </a:r>
          </a:p>
          <a:p>
            <a:pPr lvl="1" indent="0">
              <a:buNone/>
            </a:pPr>
            <a:endParaRPr lang="en-US" dirty="0"/>
          </a:p>
          <a:p>
            <a:pPr marL="465750" lvl="1" indent="-285750"/>
            <a:endParaRPr lang="en-US" dirty="0"/>
          </a:p>
          <a:p>
            <a:pPr marL="465750" lvl="1" indent="-285750"/>
            <a:endParaRPr lang="en-US" dirty="0"/>
          </a:p>
        </p:txBody>
      </p:sp>
      <p:sp>
        <p:nvSpPr>
          <p:cNvPr id="3" name="Title 2">
            <a:extLst>
              <a:ext uri="{FF2B5EF4-FFF2-40B4-BE49-F238E27FC236}">
                <a16:creationId xmlns:a16="http://schemas.microsoft.com/office/drawing/2014/main" id="{795B22D1-93AB-4515-9C22-428E80A0A682}"/>
              </a:ext>
            </a:extLst>
          </p:cNvPr>
          <p:cNvSpPr>
            <a:spLocks noGrp="1"/>
          </p:cNvSpPr>
          <p:nvPr>
            <p:ph type="title"/>
          </p:nvPr>
        </p:nvSpPr>
        <p:spPr/>
        <p:txBody>
          <a:bodyPr/>
          <a:lstStyle/>
          <a:p>
            <a:r>
              <a:rPr lang="en-US" dirty="0"/>
              <a:t>E-cigarette and smoking cessation</a:t>
            </a:r>
          </a:p>
        </p:txBody>
      </p:sp>
      <p:sp>
        <p:nvSpPr>
          <p:cNvPr id="4" name="Text Placeholder 3">
            <a:extLst>
              <a:ext uri="{FF2B5EF4-FFF2-40B4-BE49-F238E27FC236}">
                <a16:creationId xmlns:a16="http://schemas.microsoft.com/office/drawing/2014/main" id="{2A26AAAC-041D-419D-A562-2317C00D0154}"/>
              </a:ext>
            </a:extLst>
          </p:cNvPr>
          <p:cNvSpPr>
            <a:spLocks noGrp="1"/>
          </p:cNvSpPr>
          <p:nvPr>
            <p:ph type="body" sz="quarter" idx="15"/>
          </p:nvPr>
        </p:nvSpPr>
        <p:spPr/>
        <p:txBody>
          <a:bodyPr/>
          <a:lstStyle/>
          <a:p>
            <a:r>
              <a:rPr lang="en-AU" dirty="0"/>
              <a:t>@</a:t>
            </a:r>
            <a:r>
              <a:rPr lang="en-AU" dirty="0" err="1"/>
              <a:t>GaryCKChan</a:t>
            </a:r>
            <a:endParaRPr lang="en-AU" dirty="0"/>
          </a:p>
        </p:txBody>
      </p:sp>
      <p:sp>
        <p:nvSpPr>
          <p:cNvPr id="5" name="Footer Placeholder 4">
            <a:extLst>
              <a:ext uri="{FF2B5EF4-FFF2-40B4-BE49-F238E27FC236}">
                <a16:creationId xmlns:a16="http://schemas.microsoft.com/office/drawing/2014/main" id="{4BC52C38-D5FE-49F9-8A50-29E8791DCF1E}"/>
              </a:ext>
            </a:extLst>
          </p:cNvPr>
          <p:cNvSpPr>
            <a:spLocks noGrp="1"/>
          </p:cNvSpPr>
          <p:nvPr>
            <p:ph type="ftr" sz="quarter" idx="17"/>
          </p:nvPr>
        </p:nvSpPr>
        <p:spPr/>
        <p:txBody>
          <a:bodyPr/>
          <a:lstStyle/>
          <a:p>
            <a:r>
              <a:rPr lang="en-AU" dirty="0"/>
              <a:t>[Network Meta-Analysis] | [10</a:t>
            </a:r>
            <a:r>
              <a:rPr lang="en-AU" baseline="30000" dirty="0"/>
              <a:t>th</a:t>
            </a:r>
            <a:r>
              <a:rPr lang="en-AU" dirty="0"/>
              <a:t> September 2020]</a:t>
            </a:r>
          </a:p>
        </p:txBody>
      </p:sp>
      <p:sp>
        <p:nvSpPr>
          <p:cNvPr id="6" name="Slide Number Placeholder 5">
            <a:extLst>
              <a:ext uri="{FF2B5EF4-FFF2-40B4-BE49-F238E27FC236}">
                <a16:creationId xmlns:a16="http://schemas.microsoft.com/office/drawing/2014/main" id="{ED2C207A-8492-400F-B845-8A77C07C2EB2}"/>
              </a:ext>
            </a:extLst>
          </p:cNvPr>
          <p:cNvSpPr>
            <a:spLocks noGrp="1"/>
          </p:cNvSpPr>
          <p:nvPr>
            <p:ph type="sldNum" sz="quarter" idx="18"/>
          </p:nvPr>
        </p:nvSpPr>
        <p:spPr/>
        <p:txBody>
          <a:bodyPr/>
          <a:lstStyle/>
          <a:p>
            <a:fld id="{E917DE0E-AFB1-41FD-BC35-27DB61CA125F}" type="slidenum">
              <a:rPr lang="en-AU" smtClean="0"/>
              <a:pPr/>
              <a:t>9</a:t>
            </a:fld>
            <a:endParaRPr lang="en-AU" dirty="0"/>
          </a:p>
        </p:txBody>
      </p:sp>
      <p:sp>
        <p:nvSpPr>
          <p:cNvPr id="7" name="Date Placeholder 6">
            <a:extLst>
              <a:ext uri="{FF2B5EF4-FFF2-40B4-BE49-F238E27FC236}">
                <a16:creationId xmlns:a16="http://schemas.microsoft.com/office/drawing/2014/main" id="{83F31FA7-ECE3-492F-A935-F0810D66DEC5}"/>
              </a:ext>
            </a:extLst>
          </p:cNvPr>
          <p:cNvSpPr>
            <a:spLocks noGrp="1"/>
          </p:cNvSpPr>
          <p:nvPr>
            <p:ph type="dt" sz="half" idx="2"/>
          </p:nvPr>
        </p:nvSpPr>
        <p:spPr/>
        <p:txBody>
          <a:bodyPr/>
          <a:lstStyle/>
          <a:p>
            <a:r>
              <a:rPr lang="en-US"/>
              <a:t>[Entity Name]</a:t>
            </a:r>
            <a:endParaRPr lang="en-AU" dirty="0"/>
          </a:p>
        </p:txBody>
      </p:sp>
      <p:pic>
        <p:nvPicPr>
          <p:cNvPr id="8" name="Picture 7">
            <a:extLst>
              <a:ext uri="{FF2B5EF4-FFF2-40B4-BE49-F238E27FC236}">
                <a16:creationId xmlns:a16="http://schemas.microsoft.com/office/drawing/2014/main" id="{200BD533-113A-4742-9E9C-73654550F20B}"/>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5375920" y="6568590"/>
            <a:ext cx="190800" cy="190800"/>
          </a:xfrm>
          <a:prstGeom prst="rect">
            <a:avLst/>
          </a:prstGeom>
        </p:spPr>
      </p:pic>
    </p:spTree>
    <p:extLst>
      <p:ext uri="{BB962C8B-B14F-4D97-AF65-F5344CB8AC3E}">
        <p14:creationId xmlns:p14="http://schemas.microsoft.com/office/powerpoint/2010/main" val="187989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5331</TotalTime>
  <Words>3110</Words>
  <Application>Microsoft Office PowerPoint</Application>
  <PresentationFormat>Widescreen</PresentationFormat>
  <Paragraphs>493</Paragraphs>
  <Slides>45</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45</vt:i4>
      </vt:variant>
    </vt:vector>
  </HeadingPairs>
  <TitlesOfParts>
    <vt:vector size="49" baseType="lpstr">
      <vt:lpstr>Arial</vt:lpstr>
      <vt:lpstr>Calibri</vt:lpstr>
      <vt:lpstr>Wingdings</vt:lpstr>
      <vt:lpstr>University of Queensland</vt:lpstr>
      <vt:lpstr>An application of network meta-analysis  Is electronic cigarette effective for smoking cessation?</vt:lpstr>
      <vt:lpstr>Network meta-analysis</vt:lpstr>
      <vt:lpstr>Network meta-analysis</vt:lpstr>
      <vt:lpstr>Meta-analysis</vt:lpstr>
      <vt:lpstr>Meta-analysis</vt:lpstr>
      <vt:lpstr>Meta-analysis</vt:lpstr>
      <vt:lpstr>Meta-analysis</vt:lpstr>
      <vt:lpstr>Network meta-analysis</vt:lpstr>
      <vt:lpstr>E-cigarette and smoking cessation</vt:lpstr>
      <vt:lpstr>E-cigarette and smoking cessation</vt:lpstr>
      <vt:lpstr>E-cigarette and smoking cessation</vt:lpstr>
      <vt:lpstr>E-cigarette and smoking cessation</vt:lpstr>
      <vt:lpstr>E-cigarette and smoking cessation</vt:lpstr>
      <vt:lpstr>E-cigarette and smoking cessation</vt:lpstr>
      <vt:lpstr>E-cigarette and smoking cessation</vt:lpstr>
      <vt:lpstr>E-cigarette and smoking cessation</vt:lpstr>
      <vt:lpstr>E-cigarette and smoking cessation</vt:lpstr>
      <vt:lpstr>E-cigarette and smoking cessation</vt:lpstr>
      <vt:lpstr>Transitivity – E-cigarette vs control</vt:lpstr>
      <vt:lpstr>Transitivity – E-cigarette vs control</vt:lpstr>
      <vt:lpstr>Accessing transitivity</vt:lpstr>
      <vt:lpstr>Performing Network Meta-analysis in R</vt:lpstr>
      <vt:lpstr>Data preparation</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Network meta-analysis in R</vt:lpstr>
      <vt:lpstr>PowerPoint Presentation</vt:lpstr>
      <vt:lpstr>     StatsNotebook</vt:lpstr>
      <vt:lpstr>      StatsNotebook</vt:lpstr>
      <vt:lpstr>      StatsNotebook</vt:lpstr>
      <vt:lpstr>      StatsNotebook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Gary Chan</cp:lastModifiedBy>
  <cp:revision>83</cp:revision>
  <dcterms:created xsi:type="dcterms:W3CDTF">2018-09-28T01:38:30Z</dcterms:created>
  <dcterms:modified xsi:type="dcterms:W3CDTF">2020-09-10T04:39:58Z</dcterms:modified>
</cp:coreProperties>
</file>