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337" r:id="rId7"/>
    <p:sldId id="258" r:id="rId8"/>
    <p:sldId id="259" r:id="rId9"/>
    <p:sldId id="260" r:id="rId10"/>
    <p:sldId id="336" r:id="rId11"/>
    <p:sldId id="261" r:id="rId12"/>
    <p:sldId id="325" r:id="rId13"/>
    <p:sldId id="324" r:id="rId14"/>
    <p:sldId id="326" r:id="rId15"/>
    <p:sldId id="327" r:id="rId16"/>
    <p:sldId id="263" r:id="rId17"/>
    <p:sldId id="264" r:id="rId18"/>
    <p:sldId id="262" r:id="rId19"/>
    <p:sldId id="265" r:id="rId20"/>
    <p:sldId id="266" r:id="rId21"/>
    <p:sldId id="273" r:id="rId22"/>
    <p:sldId id="275" r:id="rId23"/>
    <p:sldId id="328" r:id="rId24"/>
    <p:sldId id="329" r:id="rId25"/>
    <p:sldId id="267" r:id="rId26"/>
    <p:sldId id="270" r:id="rId27"/>
    <p:sldId id="268" r:id="rId28"/>
    <p:sldId id="278" r:id="rId29"/>
    <p:sldId id="279" r:id="rId30"/>
    <p:sldId id="330" r:id="rId31"/>
    <p:sldId id="284" r:id="rId32"/>
    <p:sldId id="285" r:id="rId33"/>
    <p:sldId id="280" r:id="rId34"/>
    <p:sldId id="281" r:id="rId35"/>
    <p:sldId id="317" r:id="rId36"/>
    <p:sldId id="318" r:id="rId37"/>
    <p:sldId id="319" r:id="rId38"/>
    <p:sldId id="283" r:id="rId39"/>
    <p:sldId id="331" r:id="rId40"/>
    <p:sldId id="332" r:id="rId41"/>
    <p:sldId id="334" r:id="rId42"/>
    <p:sldId id="335" r:id="rId43"/>
    <p:sldId id="333" r:id="rId44"/>
    <p:sldId id="282" r:id="rId45"/>
    <p:sldId id="271" r:id="rId46"/>
    <p:sldId id="286" r:id="rId47"/>
    <p:sldId id="288" r:id="rId48"/>
    <p:sldId id="272" r:id="rId49"/>
    <p:sldId id="289" r:id="rId50"/>
    <p:sldId id="291" r:id="rId51"/>
    <p:sldId id="292" r:id="rId52"/>
    <p:sldId id="321" r:id="rId53"/>
    <p:sldId id="293" r:id="rId54"/>
    <p:sldId id="294" r:id="rId55"/>
    <p:sldId id="298" r:id="rId56"/>
    <p:sldId id="295" r:id="rId57"/>
    <p:sldId id="314" r:id="rId58"/>
    <p:sldId id="300" r:id="rId59"/>
    <p:sldId id="301" r:id="rId60"/>
    <p:sldId id="302" r:id="rId61"/>
    <p:sldId id="320" r:id="rId62"/>
    <p:sldId id="316" r:id="rId63"/>
    <p:sldId id="303" r:id="rId64"/>
    <p:sldId id="287" r:id="rId65"/>
    <p:sldId id="297" r:id="rId66"/>
    <p:sldId id="304" r:id="rId67"/>
    <p:sldId id="296" r:id="rId68"/>
    <p:sldId id="305" r:id="rId69"/>
    <p:sldId id="307" r:id="rId70"/>
    <p:sldId id="309" r:id="rId71"/>
    <p:sldId id="313" r:id="rId72"/>
    <p:sldId id="312" r:id="rId73"/>
    <p:sldId id="310" r:id="rId74"/>
    <p:sldId id="308" r:id="rId75"/>
    <p:sldId id="338" r:id="rId76"/>
    <p:sldId id="315" r:id="rId77"/>
    <p:sldId id="290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snotebook.io/consultation/iptw_ms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69A-5E2E-4EA5-8BDC-8CEEE0827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400" dirty="0"/>
              <a:t>Causal inference using longitudinal observation data</a:t>
            </a:r>
            <a:br>
              <a:rPr lang="en-US" sz="2000" dirty="0"/>
            </a:br>
            <a:r>
              <a:rPr lang="en-US" sz="1400" dirty="0"/>
              <a:t>Adjusting for time-varying confounding using IPTW and marginal structural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49A2-BB36-45BD-9CB5-C6BB0B3B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Dr. Gary Chan</a:t>
            </a:r>
            <a:br>
              <a:rPr lang="en-US" dirty="0"/>
            </a:br>
            <a:r>
              <a:rPr lang="en-US" sz="1500" dirty="0"/>
              <a:t>StatsNotebook.io</a:t>
            </a:r>
            <a:br>
              <a:rPr lang="en-US" sz="1500" dirty="0"/>
            </a:br>
            <a:r>
              <a:rPr lang="en-US" sz="1500" dirty="0"/>
              <a:t>National Centre for Youth Substance Use Research, University of Queensland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confounder is a variable that influences both the outcome and exposure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C40B19DA-46AF-48E3-9607-DCC4C6EF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48" y="2925233"/>
            <a:ext cx="4468971" cy="3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66A9422-89FC-40B4-8932-0AAB0009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66A9422-89FC-40B4-8932-0AAB0009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96DBFD6-5805-49F6-B3AB-A0D94E21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EBD2-D89F-46AE-A529-78AB59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Potential outcomes/ Counterfactual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treatment conditions: Treatment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 and control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For an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there would be two </a:t>
                </a:r>
                <a:r>
                  <a:rPr lang="en-US" i="1" dirty="0"/>
                  <a:t>potential outcomes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The individual causal effect of the treatment: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Only one of the outcomes is observed.</a:t>
                </a:r>
              </a:p>
              <a:p>
                <a:r>
                  <a:rPr lang="en-US" dirty="0"/>
                  <a:t>The population causal effect (or average treatment effect, ATE):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04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3D08-60A8-4ABB-A9EB-0A46A118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Potential outcomes/ Counterfactual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039FE-5EA9-48D4-B257-CCA2D0D1E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Consistency assumption</a:t>
                </a:r>
              </a:p>
              <a:p>
                <a:pPr lvl="1"/>
                <a:r>
                  <a:rPr lang="en-US" i="0" dirty="0"/>
                  <a:t>The observed outcome under treatment/control condition is the same as the potential outcome under the corresponding treatment/control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</m:oMath>
                </a14:m>
                <a:endParaRPr lang="en-US" i="0" dirty="0"/>
              </a:p>
              <a:p>
                <a:r>
                  <a:rPr lang="en-US" dirty="0"/>
                  <a:t>Average treatment effect (ATE) estimated from RCTs:</a:t>
                </a:r>
              </a:p>
              <a:p>
                <a:pPr lvl="1"/>
                <a:r>
                  <a:rPr lang="en-US" sz="1900" b="0" i="0" dirty="0"/>
                  <a:t>Continuous outcome:</a:t>
                </a:r>
                <a:r>
                  <a:rPr lang="en-US" sz="1900" b="0" dirty="0"/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</m:oMath>
                </a14:m>
                <a:endParaRPr lang="en-US" sz="1900" b="0" dirty="0"/>
              </a:p>
              <a:p>
                <a:pPr lvl="1"/>
                <a:r>
                  <a:rPr lang="en-US" sz="1900" i="0" dirty="0"/>
                  <a:t>Binary outcome: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900" i="0" dirty="0"/>
              </a:p>
              <a:p>
                <a:pPr lvl="1"/>
                <a:endParaRPr lang="en-US" sz="1900" i="0" dirty="0"/>
              </a:p>
              <a:p>
                <a:pPr lvl="1"/>
                <a:endParaRPr lang="en-US" i="0" dirty="0"/>
              </a:p>
              <a:p>
                <a:pPr marL="530352" lvl="1" indent="0">
                  <a:buNone/>
                </a:pPr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039FE-5EA9-48D4-B257-CCA2D0D1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40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E909-799D-45AE-B69B-5F940889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8512-FE70-4644-B087-ED6D0417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May lack generalizability</a:t>
            </a:r>
          </a:p>
          <a:p>
            <a:pPr lvl="1"/>
            <a:r>
              <a:rPr lang="en-US" dirty="0"/>
              <a:t>RCTs are often conducted in highly controlled environment that do not resemble any real-life circumstances. </a:t>
            </a:r>
          </a:p>
          <a:p>
            <a:r>
              <a:rPr lang="en-US" dirty="0"/>
              <a:t>Not always feasible, particularly regarding questions of harm</a:t>
            </a:r>
          </a:p>
          <a:p>
            <a:pPr lvl="1"/>
            <a:r>
              <a:rPr lang="en-US" dirty="0"/>
              <a:t>Does smoking cause cancer?</a:t>
            </a:r>
          </a:p>
          <a:p>
            <a:pPr lvl="1"/>
            <a:r>
              <a:rPr lang="en-US" dirty="0"/>
              <a:t>Does cannabis use cause psychosis?</a:t>
            </a:r>
          </a:p>
          <a:p>
            <a:r>
              <a:rPr lang="en-US" dirty="0"/>
              <a:t>Not suitable for studying sustained exposure over a long period of time and long-term outcome</a:t>
            </a:r>
          </a:p>
          <a:p>
            <a:pPr lvl="1"/>
            <a:r>
              <a:rPr lang="en-US" dirty="0"/>
              <a:t>Does daily smoking over 10 years cause cancer?</a:t>
            </a:r>
          </a:p>
          <a:p>
            <a:pPr lvl="1"/>
            <a:r>
              <a:rPr lang="en-US" dirty="0"/>
              <a:t>Does heavy cannabis use during adolescence increase risk of psychosis in mid-adulthood?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3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DA04-5694-4606-BE7C-8C826556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28B3-0513-4CF4-9F0F-371B6772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“real world evidence”</a:t>
            </a:r>
          </a:p>
          <a:p>
            <a:pPr lvl="1"/>
            <a:r>
              <a:rPr lang="en-US" dirty="0"/>
              <a:t>Cancer outcome among smokers and non-smokers</a:t>
            </a:r>
          </a:p>
          <a:p>
            <a:pPr lvl="1"/>
            <a:r>
              <a:rPr lang="en-US" dirty="0"/>
              <a:t>Psychosis among cannabis users and non-users</a:t>
            </a:r>
          </a:p>
          <a:p>
            <a:r>
              <a:rPr lang="en-US" dirty="0"/>
              <a:t>Biggest threat for causal inference</a:t>
            </a:r>
          </a:p>
          <a:p>
            <a:pPr lvl="1"/>
            <a:r>
              <a:rPr lang="en-US" dirty="0"/>
              <a:t>Confounding</a:t>
            </a:r>
          </a:p>
          <a:p>
            <a:pPr lvl="1"/>
            <a:r>
              <a:rPr lang="en-US" dirty="0"/>
              <a:t>Systematic difference between those who were under “treatment” condition (i.e. smoking and using cannabis) and “control” condition</a:t>
            </a:r>
          </a:p>
          <a:p>
            <a:pPr lvl="1"/>
            <a:r>
              <a:rPr lang="en-US" dirty="0"/>
              <a:t>E.g. factors that predisposed individual to unhealthy habits that lead to smoking and long-term adverse health outcome (e.g. Socioeconomic disadvantage?)</a:t>
            </a:r>
          </a:p>
        </p:txBody>
      </p:sp>
    </p:spTree>
    <p:extLst>
      <p:ext uri="{BB962C8B-B14F-4D97-AF65-F5344CB8AC3E}">
        <p14:creationId xmlns:p14="http://schemas.microsoft.com/office/powerpoint/2010/main" val="331897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C75-8CFD-4751-A81F-9B69C83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Inverse Probability Treatment Weighting (IPTW)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893B-E37C-4B10-BD66-1DE8D9A5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 a RCT where confounding factors are balanced between treatment and control condition in a pseudo-population created by “treatment weight”</a:t>
            </a:r>
          </a:p>
          <a:p>
            <a:pPr lvl="1"/>
            <a:r>
              <a:rPr lang="en-US" dirty="0"/>
              <a:t>In a RCT, all potential confounding factors are balanced between treatment and control condition due to randomization.</a:t>
            </a:r>
          </a:p>
          <a:p>
            <a:r>
              <a:rPr lang="en-US" dirty="0"/>
              <a:t>Two steps</a:t>
            </a:r>
          </a:p>
          <a:p>
            <a:pPr lvl="1"/>
            <a:r>
              <a:rPr lang="en-US" i="0" dirty="0"/>
              <a:t>Estimate the probability of receiving/not receiving treatment and calculate the weight for each participant</a:t>
            </a:r>
          </a:p>
          <a:p>
            <a:pPr lvl="1"/>
            <a:r>
              <a:rPr lang="en-US" i="0" dirty="0"/>
              <a:t>The weighted sample can now be </a:t>
            </a:r>
            <a:r>
              <a:rPr lang="en-US" i="0" dirty="0" err="1"/>
              <a:t>analysed</a:t>
            </a:r>
            <a:r>
              <a:rPr lang="en-US" i="0" dirty="0"/>
              <a:t> as if the data is from a RCT.</a:t>
            </a:r>
          </a:p>
          <a:p>
            <a:pPr lvl="2"/>
            <a:r>
              <a:rPr lang="en-US" dirty="0"/>
              <a:t>Only very simple analysis (e.g. t-test) is needed.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981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Research question: Does adolescent cannabis use (exposure) cause use of other illicit drug use in adulthood (outcome)?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Gateway effect?</a:t>
            </a:r>
          </a:p>
          <a:p>
            <a:pPr lvl="1"/>
            <a:r>
              <a:rPr lang="en-US" dirty="0"/>
              <a:t>Sex is a potential confounder</a:t>
            </a:r>
          </a:p>
          <a:p>
            <a:pPr lvl="2"/>
            <a:r>
              <a:rPr lang="en-US" dirty="0"/>
              <a:t>Females are less likely to use cannabis during adolescence, and less likely to use illicit substance in adulthood</a:t>
            </a:r>
          </a:p>
        </p:txBody>
      </p:sp>
    </p:spTree>
    <p:extLst>
      <p:ext uri="{BB962C8B-B14F-4D97-AF65-F5344CB8AC3E}">
        <p14:creationId xmlns:p14="http://schemas.microsoft.com/office/powerpoint/2010/main" val="166191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question: Does adolescent cannabis use (exposure) cause use of other illicit drug in adulthood (outcome)?</a:t>
            </a:r>
          </a:p>
          <a:p>
            <a:r>
              <a:rPr lang="en-US" dirty="0">
                <a:solidFill>
                  <a:srgbClr val="FF0000"/>
                </a:solidFill>
              </a:rPr>
              <a:t>Females are less likely to use cannabis during adolescence, and also less likely to use illicit substance in adulthood</a:t>
            </a:r>
          </a:p>
          <a:p>
            <a:pPr lvl="1"/>
            <a:r>
              <a:rPr lang="en-US" dirty="0"/>
              <a:t>For the “treatment” group (those who used cannabis), there is a lower proportion of female</a:t>
            </a:r>
          </a:p>
          <a:p>
            <a:pPr lvl="1"/>
            <a:r>
              <a:rPr lang="en-US" dirty="0"/>
              <a:t>Original unweighted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C4326-299E-4263-B14C-AC31D292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97310"/>
              </p:ext>
            </p:extLst>
          </p:nvPr>
        </p:nvGraphicFramePr>
        <p:xfrm>
          <a:off x="1875995" y="4847988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46%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6E1-C0C5-442E-9BE3-9B13420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6E-5A92-48A1-9619-D75F652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Females are less likely to use cannabis during adolescence, and also less likely to use illicit substance in adulthood</a:t>
            </a:r>
            <a:endParaRPr lang="en-US" dirty="0"/>
          </a:p>
          <a:p>
            <a:r>
              <a:rPr lang="en-US" dirty="0"/>
              <a:t>Even adolescent cannabis use does not cause future illicit drug use, individual in the control group (no cannabis use) will be less likely to use illicit substance</a:t>
            </a:r>
          </a:p>
          <a:p>
            <a:pPr lvl="1"/>
            <a:r>
              <a:rPr lang="en-US" dirty="0"/>
              <a:t>There is likely to be an observed association between cannabis use and illicit drug use, even cannabis does not cause future illicit drug use.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786B4-294F-4073-AFB5-1C9D2B6A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66261"/>
              </p:ext>
            </p:extLst>
          </p:nvPr>
        </p:nvGraphicFramePr>
        <p:xfrm>
          <a:off x="1899592" y="4529423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46%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1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6E1-C0C5-442E-9BE3-9B13420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6E-5A92-48A1-9619-D75F652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unweighted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confounding</a:t>
            </a:r>
          </a:p>
          <a:p>
            <a:pPr lvl="1"/>
            <a:r>
              <a:rPr lang="en-US" dirty="0"/>
              <a:t>Apply IPTW to the data</a:t>
            </a:r>
          </a:p>
          <a:p>
            <a:pPr lvl="1"/>
            <a:r>
              <a:rPr lang="en-US" dirty="0"/>
              <a:t>Ensure the same sex ratio in the control and treatment condition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786B4-294F-4073-AFB5-1C9D2B6A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42202"/>
              </p:ext>
            </p:extLst>
          </p:nvPr>
        </p:nvGraphicFramePr>
        <p:xfrm>
          <a:off x="1834699" y="2734674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192 ↑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162 ↓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46%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29 ↓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17 ↑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B7097-BE9B-40D1-8351-5AE5E584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1508"/>
              </p:ext>
            </p:extLst>
          </p:nvPr>
        </p:nvGraphicFramePr>
        <p:xfrm>
          <a:off x="1834699" y="5277116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645905771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3702264750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183949774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2288453191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3313494781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007623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813955966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691038808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158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12153342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466202712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Overall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2235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F11D-2460-49C9-9E13-3EE72607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683A-B04A-41C1-9F5C-415B252B4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participant who received treatment (e.g. use cannabis),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weight the participant by its inverse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list of potential confounders (e.g. sex, age group, </a:t>
                </a:r>
                <a:r>
                  <a:rPr lang="en-US" dirty="0" err="1"/>
                  <a:t>etc</a:t>
                </a:r>
                <a:r>
                  <a:rPr lang="en-US" dirty="0"/>
                  <a:t>).</a:t>
                </a:r>
                <a:endParaRPr lang="en-US" b="1" dirty="0"/>
              </a:p>
              <a:p>
                <a:r>
                  <a:rPr lang="en-US" dirty="0"/>
                  <a:t>For participant who did not receive treatment,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|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weight the participant by its inverse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receiving/ not receiving treatment can be estimated using 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vector of potential confounders that we want to adjust for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corresponding vector of coefficients.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683A-B04A-41C1-9F5C-415B252B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26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1203-A6A2-422B-BB01-29C52DB3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EA41-8985-4ADC-B359-A1AE215FE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Unstabilised</a:t>
                </a:r>
                <a:r>
                  <a:rPr lang="en-US" dirty="0"/>
                  <a:t> weight</a:t>
                </a:r>
              </a:p>
              <a:p>
                <a:pPr lvl="1"/>
                <a:r>
                  <a:rPr lang="en-US" dirty="0"/>
                  <a:t>Weights are large when relevant probabilities are small</a:t>
                </a:r>
              </a:p>
              <a:p>
                <a:r>
                  <a:rPr lang="en-US" dirty="0"/>
                  <a:t> </a:t>
                </a:r>
                <a:r>
                  <a:rPr lang="en-US" dirty="0" err="1"/>
                  <a:t>Stabilised</a:t>
                </a:r>
                <a:r>
                  <a:rPr lang="en-US" dirty="0"/>
                  <a:t> weight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Weighting each participants by the </a:t>
                </a:r>
                <a:r>
                  <a:rPr lang="en-US" dirty="0" err="1"/>
                  <a:t>stablised</a:t>
                </a:r>
                <a:r>
                  <a:rPr lang="en-US" dirty="0"/>
                  <a:t> weights creates a pseudo-population sample in which the confounding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are balanced among those who received and not received treatment.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EA41-8985-4ADC-B359-A1AE215FE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EF2F49-332E-40FD-99BA-8EB01478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42960"/>
              </p:ext>
            </p:extLst>
          </p:nvPr>
        </p:nvGraphicFramePr>
        <p:xfrm>
          <a:off x="1817001" y="5234545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645905771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3702264750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183949774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2288453191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3313494781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007623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813955966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691038808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158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12153342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466202712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Overall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2235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3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/>
              <a:t>ipw</a:t>
            </a:r>
            <a:r>
              <a:rPr lang="en-US" sz="1600" dirty="0"/>
              <a:t> package in R</a:t>
            </a:r>
          </a:p>
          <a:p>
            <a:pPr lvl="1"/>
            <a:r>
              <a:rPr lang="en-US" sz="1600" dirty="0"/>
              <a:t>Use logistic regression to compute the probability of using cannabis (“treatment”) and not using cannabis (“control”) by sex</a:t>
            </a:r>
          </a:p>
          <a:p>
            <a:pPr lvl="1"/>
            <a:r>
              <a:rPr lang="en-US" sz="1600" dirty="0"/>
              <a:t>Simulated data</a:t>
            </a:r>
          </a:p>
          <a:p>
            <a:pPr lvl="2"/>
            <a:r>
              <a:rPr lang="en-US" sz="1600" dirty="0"/>
              <a:t>Variables: </a:t>
            </a:r>
            <a:r>
              <a:rPr lang="en-US" sz="1600" i="1" dirty="0"/>
              <a:t>can_3 </a:t>
            </a:r>
            <a:r>
              <a:rPr lang="en-US" sz="1600" dirty="0"/>
              <a:t>(0: no use; 1 use), </a:t>
            </a:r>
            <a:r>
              <a:rPr lang="en-US" sz="1600" i="1" dirty="0"/>
              <a:t>illicit</a:t>
            </a:r>
            <a:r>
              <a:rPr lang="en-US" sz="1600" dirty="0"/>
              <a:t> (0: no use; 1 use) and </a:t>
            </a:r>
            <a:r>
              <a:rPr lang="en-US" sz="1600" i="1" dirty="0"/>
              <a:t>sex </a:t>
            </a:r>
            <a:r>
              <a:rPr lang="en-US" sz="1600" dirty="0"/>
              <a:t>(0: Male; 1: Female)</a:t>
            </a:r>
          </a:p>
          <a:p>
            <a:pPr lvl="2"/>
            <a:r>
              <a:rPr lang="en-US" sz="1600" dirty="0">
                <a:hlinkClick r:id="rId2"/>
              </a:rPr>
              <a:t>https://statsnotebook.io/consultation/iptw_msm/</a:t>
            </a:r>
            <a:endParaRPr lang="en-US" sz="1600" dirty="0"/>
          </a:p>
          <a:p>
            <a:pPr marL="0" indent="0">
              <a:buNone/>
            </a:pPr>
            <a:r>
              <a:rPr lang="en-US" sz="1000" dirty="0"/>
              <a:t>van der Wal, W. M. and R. B. </a:t>
            </a:r>
            <a:r>
              <a:rPr lang="en-US" sz="1000" dirty="0" err="1"/>
              <a:t>Geskus</a:t>
            </a:r>
            <a:r>
              <a:rPr lang="en-US" sz="1000" dirty="0"/>
              <a:t> (2011). "</a:t>
            </a:r>
            <a:r>
              <a:rPr lang="en-US" sz="1000" dirty="0" err="1"/>
              <a:t>ipw</a:t>
            </a:r>
            <a:r>
              <a:rPr lang="en-US" sz="1000" dirty="0"/>
              <a:t>: an R package for inverse probability weighting." </a:t>
            </a:r>
            <a:r>
              <a:rPr lang="en-US" sz="1000" u="sng" dirty="0"/>
              <a:t>J Stat </a:t>
            </a:r>
            <a:r>
              <a:rPr lang="en-US" sz="1000" u="sng" dirty="0" err="1"/>
              <a:t>Softw</a:t>
            </a:r>
            <a:r>
              <a:rPr lang="en-US" sz="1000" u="sng" dirty="0"/>
              <a:t> </a:t>
            </a:r>
            <a:r>
              <a:rPr lang="en-US" sz="1000" b="1" u="sng" dirty="0"/>
              <a:t>43</a:t>
            </a:r>
            <a:r>
              <a:rPr lang="en-US" sz="1000" u="sng" dirty="0"/>
              <a:t>(13): 1-23.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9CD6C-FA99-45C4-94DD-F13D0CBC6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26" y="4488241"/>
            <a:ext cx="102298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4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IPTW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F5C25-7F96-42DC-936A-46F788D0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67684"/>
            <a:ext cx="8496300" cy="194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3111F-B0A2-4FB5-936B-B4BC74E2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69163"/>
            <a:ext cx="8277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  <a:p>
            <a:pPr lvl="1"/>
            <a:r>
              <a:rPr lang="en-US" dirty="0"/>
              <a:t>Weighted logistic regression using illicit substance use as the outcome and cannabis use as the exposure</a:t>
            </a:r>
          </a:p>
          <a:p>
            <a:pPr lvl="1"/>
            <a:r>
              <a:rPr lang="en-US" b="1" dirty="0"/>
              <a:t>survey</a:t>
            </a:r>
            <a:r>
              <a:rPr lang="en-US" dirty="0"/>
              <a:t> package in 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DD55C-BF0C-495E-BF54-456C5638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749408"/>
            <a:ext cx="8267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5F53-1DCC-48D2-8AE3-AC155465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18AE-E15D-49AC-AFD5-C802B960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9154"/>
            <a:ext cx="9601200" cy="4528246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  <a:p>
            <a:pPr lvl="1"/>
            <a:r>
              <a:rPr lang="en-US" dirty="0"/>
              <a:t>Notebook application (similar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Graphical interface (common statistical analysis, data visualization,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9FD4E-49FB-461B-A47E-CB05058E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2" y="2554421"/>
            <a:ext cx="7645781" cy="43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A8F-4324-46AC-9B20-AADDF51B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2958F-C02A-406E-998C-5018103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Causal</a:t>
            </a:r>
          </a:p>
          <a:p>
            <a:pPr lvl="1"/>
            <a:r>
              <a:rPr lang="en-US" dirty="0"/>
              <a:t>Inverse probability treatment weight (IPTW)</a:t>
            </a:r>
          </a:p>
          <a:p>
            <a:pPr lvl="1"/>
            <a:endParaRPr lang="en-US" dirty="0"/>
          </a:p>
        </p:txBody>
      </p:sp>
      <p:pic>
        <p:nvPicPr>
          <p:cNvPr id="7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ED6B73-8AD2-42B9-BCA1-B378E708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898397"/>
            <a:ext cx="6517065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055C-9DE2-422A-A456-FA1940D7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6F97-4CDD-4FF1-99F0-E9A63FC4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18A036-786F-47A3-9122-0A21B7D8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39" y="645106"/>
            <a:ext cx="4959121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</p:txBody>
      </p:sp>
    </p:spTree>
    <p:extLst>
      <p:ext uri="{BB962C8B-B14F-4D97-AF65-F5344CB8AC3E}">
        <p14:creationId xmlns:p14="http://schemas.microsoft.com/office/powerpoint/2010/main" val="1710314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BBA-EFE6-49D1-A1C8-BB97CF08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FE19-090D-4834-B581-DEFAA2BF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23568-7BAD-4E69-896E-CE3008C4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01" y="2752632"/>
            <a:ext cx="5124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04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BBA-EFE6-49D1-A1C8-BB97CF08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FE19-090D-4834-B581-DEFAA2BF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Unweighted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1A5B0-7969-4E7C-9EA5-2C120AEF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94" y="2800350"/>
            <a:ext cx="5534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7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9CDC-16A7-4239-AADC-BFA8C9CD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78D-1386-4A3F-B5A9-D7B97C81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Exchangeability</a:t>
            </a:r>
          </a:p>
          <a:p>
            <a:pPr lvl="1"/>
            <a:r>
              <a:rPr lang="en-US" dirty="0"/>
              <a:t>No unmeasured confounding given the set of variables used in the weighting procedure</a:t>
            </a:r>
          </a:p>
          <a:p>
            <a:pPr lvl="1"/>
            <a:r>
              <a:rPr lang="en-US" dirty="0"/>
              <a:t>This is a requirement for all statistical model for causal inference (but untestable)</a:t>
            </a:r>
          </a:p>
          <a:p>
            <a:pPr lvl="1"/>
            <a:r>
              <a:rPr lang="en-US" dirty="0"/>
              <a:t>Need to consider theoretical framework</a:t>
            </a:r>
          </a:p>
          <a:p>
            <a:pPr lvl="2"/>
            <a:r>
              <a:rPr lang="en-US" dirty="0"/>
              <a:t>Developmental psychology</a:t>
            </a:r>
          </a:p>
          <a:p>
            <a:pPr lvl="2"/>
            <a:r>
              <a:rPr lang="en-US" dirty="0"/>
              <a:t>Family, school and peer factors are all potential confounders</a:t>
            </a:r>
          </a:p>
          <a:p>
            <a:pPr lvl="2"/>
            <a:r>
              <a:rPr lang="en-US" dirty="0"/>
              <a:t>Need to include key factors in these domains</a:t>
            </a:r>
          </a:p>
          <a:p>
            <a:pPr lvl="1"/>
            <a:r>
              <a:rPr lang="en-US" dirty="0"/>
              <a:t>Sensitivity analysis (e.g. E-value approach, </a:t>
            </a:r>
            <a:r>
              <a:rPr lang="en-US" sz="1200" dirty="0"/>
              <a:t>VanderWeele and Ding, 2017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987552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2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1181-251E-4654-8075-4429CFEF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A87A-7DD8-46FB-AE58-73719582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Positivity</a:t>
            </a:r>
          </a:p>
          <a:p>
            <a:pPr lvl="1"/>
            <a:r>
              <a:rPr lang="en-US" dirty="0"/>
              <a:t>The probability of receiving treatment/ not receiving treatment is non-zero.</a:t>
            </a:r>
          </a:p>
          <a:p>
            <a:pPr lvl="1"/>
            <a:r>
              <a:rPr lang="en-US" dirty="0"/>
              <a:t>This assumption is violated if treatment assignment is deterministic. </a:t>
            </a:r>
          </a:p>
        </p:txBody>
      </p:sp>
    </p:spTree>
    <p:extLst>
      <p:ext uri="{BB962C8B-B14F-4D97-AF65-F5344CB8AC3E}">
        <p14:creationId xmlns:p14="http://schemas.microsoft.com/office/powerpoint/2010/main" val="122599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D00-83B7-4E09-9020-2B037F3D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C475-FE7D-4D72-8243-44D37F14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for computing the probability of receiving/ not receiving treatment is correctly specified.</a:t>
            </a:r>
          </a:p>
          <a:p>
            <a:pPr lvl="1"/>
            <a:r>
              <a:rPr lang="en-US" dirty="0"/>
              <a:t>It is nearly certain that this assumption is violated to some extent (ALL MODELS ARE WRONG).</a:t>
            </a:r>
          </a:p>
          <a:p>
            <a:pPr lvl="1"/>
            <a:r>
              <a:rPr lang="en-US" dirty="0"/>
              <a:t>Include interaction terms</a:t>
            </a:r>
          </a:p>
          <a:p>
            <a:pPr lvl="1"/>
            <a:r>
              <a:rPr lang="en-US" dirty="0"/>
              <a:t>Machine learning algorithm to model potential non-linear relationship between confounders and exposure (will implement this in the next version of </a:t>
            </a:r>
            <a:r>
              <a:rPr lang="en-US" dirty="0" err="1"/>
              <a:t>StatsNotebook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091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96E2-E3A9-4845-956D-1A408FC1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23AB-4C7B-4EA4-958E-954FD265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weight the data by a larger set of potential confounding variables</a:t>
            </a:r>
          </a:p>
          <a:p>
            <a:pPr lvl="1"/>
            <a:r>
              <a:rPr lang="en-US" dirty="0"/>
              <a:t>Sex (</a:t>
            </a:r>
            <a:r>
              <a:rPr lang="en-US" b="1" dirty="0">
                <a:solidFill>
                  <a:srgbClr val="00B0F0"/>
                </a:solidFill>
              </a:rPr>
              <a:t>sex</a:t>
            </a:r>
            <a:r>
              <a:rPr lang="en-US" dirty="0"/>
              <a:t>; 0: Male; 1: Female)</a:t>
            </a:r>
          </a:p>
          <a:p>
            <a:pPr lvl="1"/>
            <a:r>
              <a:rPr lang="en-US" dirty="0"/>
              <a:t>Alcohol use (</a:t>
            </a:r>
            <a:r>
              <a:rPr lang="en-US" b="1" dirty="0">
                <a:solidFill>
                  <a:srgbClr val="00B0F0"/>
                </a:solidFill>
              </a:rPr>
              <a:t>alc_3</a:t>
            </a:r>
            <a:r>
              <a:rPr lang="en-US" dirty="0"/>
              <a:t> ; 0: No; 1: Yes)</a:t>
            </a:r>
          </a:p>
          <a:p>
            <a:pPr lvl="1"/>
            <a:r>
              <a:rPr lang="en-US" dirty="0"/>
              <a:t>Antisocial behavior (</a:t>
            </a:r>
            <a:r>
              <a:rPr lang="en-US" b="1" dirty="0">
                <a:solidFill>
                  <a:srgbClr val="00B0F0"/>
                </a:solidFill>
              </a:rPr>
              <a:t>antisocial_3</a:t>
            </a:r>
            <a:r>
              <a:rPr lang="en-US" dirty="0"/>
              <a:t>; 0: No; 1: Yes)</a:t>
            </a:r>
          </a:p>
          <a:p>
            <a:pPr lvl="1"/>
            <a:r>
              <a:rPr lang="en-US" dirty="0"/>
              <a:t>Peers’ alcohol use (</a:t>
            </a:r>
            <a:r>
              <a:rPr lang="en-US" b="1" dirty="0">
                <a:solidFill>
                  <a:srgbClr val="00B0F0"/>
                </a:solidFill>
              </a:rPr>
              <a:t>peer_alc_3</a:t>
            </a:r>
            <a:r>
              <a:rPr lang="en-US" dirty="0"/>
              <a:t>; 0: None; 1: 1-2 friends; 2: 3 or more friends)</a:t>
            </a:r>
          </a:p>
          <a:p>
            <a:pPr lvl="1"/>
            <a:r>
              <a:rPr lang="en-US" dirty="0"/>
              <a:t>Peers’ cannabis use (</a:t>
            </a:r>
            <a:r>
              <a:rPr lang="en-US" b="1" dirty="0">
                <a:solidFill>
                  <a:srgbClr val="00B0F0"/>
                </a:solidFill>
              </a:rPr>
              <a:t>peer_can_3</a:t>
            </a:r>
            <a:r>
              <a:rPr lang="en-US" dirty="0"/>
              <a:t>; 0: None; 1: 1-2 friends; 2: 3 or more friends)</a:t>
            </a:r>
          </a:p>
          <a:p>
            <a:pPr lvl="1"/>
            <a:r>
              <a:rPr lang="en-US" dirty="0"/>
              <a:t>Academic grade (</a:t>
            </a:r>
            <a:r>
              <a:rPr lang="en-US" b="1" dirty="0">
                <a:solidFill>
                  <a:srgbClr val="00B0F0"/>
                </a:solidFill>
              </a:rPr>
              <a:t>failed_3</a:t>
            </a:r>
            <a:r>
              <a:rPr lang="en-US" dirty="0"/>
              <a:t>; 0: No failed subject; 1: At least failed 1 subject)</a:t>
            </a:r>
          </a:p>
          <a:p>
            <a:pPr lvl="1"/>
            <a:r>
              <a:rPr lang="en-US" dirty="0"/>
              <a:t>Family history of substance use (</a:t>
            </a:r>
            <a:r>
              <a:rPr lang="en-US" b="1" dirty="0" err="1">
                <a:solidFill>
                  <a:srgbClr val="00B0F0"/>
                </a:solidFill>
              </a:rPr>
              <a:t>family_drug_use</a:t>
            </a:r>
            <a:r>
              <a:rPr lang="en-US" dirty="0"/>
              <a:t>; 0: No; 1: Yes)</a:t>
            </a:r>
          </a:p>
          <a:p>
            <a:pPr lvl="1"/>
            <a:r>
              <a:rPr lang="en-US" dirty="0"/>
              <a:t>Psychological distress (</a:t>
            </a:r>
            <a:r>
              <a:rPr lang="en-US" b="1" dirty="0">
                <a:solidFill>
                  <a:srgbClr val="00B0F0"/>
                </a:solidFill>
              </a:rPr>
              <a:t>distress</a:t>
            </a:r>
            <a:r>
              <a:rPr lang="en-US" dirty="0"/>
              <a:t>; higher score -&gt; higher distress)</a:t>
            </a:r>
          </a:p>
          <a:p>
            <a:r>
              <a:rPr lang="en-US" dirty="0"/>
              <a:t>Exposure</a:t>
            </a:r>
          </a:p>
          <a:p>
            <a:pPr lvl="1"/>
            <a:r>
              <a:rPr lang="en-US" dirty="0"/>
              <a:t>Cannabis use (</a:t>
            </a:r>
            <a:r>
              <a:rPr lang="en-US" b="1" dirty="0">
                <a:solidFill>
                  <a:srgbClr val="00B0F0"/>
                </a:solidFill>
              </a:rPr>
              <a:t>can_3</a:t>
            </a:r>
            <a:r>
              <a:rPr lang="en-US" dirty="0"/>
              <a:t>; 0: No; 1: Yes)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56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687-DCD7-45AA-BCD6-A34DB8C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C1C-4A7E-47B9-A3CC-2628C7F4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IPTW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5DF10-093A-4BBC-9BAC-8478274D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6943"/>
            <a:ext cx="8191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3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687-DCD7-45AA-BCD6-A34DB8C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C1C-4A7E-47B9-A3CC-2628C7F4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model (logistic regression) with IPTW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1DFB7-EB52-4F64-87BA-16E47606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7690"/>
            <a:ext cx="6467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4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00F3-6C37-461D-8020-254B3800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97096" cy="1485900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63F-0EB6-4159-BE75-4660E00F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Causal</a:t>
            </a:r>
          </a:p>
          <a:p>
            <a:pPr lvl="1"/>
            <a:r>
              <a:rPr lang="en-US" dirty="0"/>
              <a:t>IPTW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0E36B-083C-4B54-A339-67613253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14" y="233362"/>
            <a:ext cx="63627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4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BC07-F5BB-47E1-BBD4-94BDAA54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724400" cy="1485900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00D-6334-484B-A544-111C50CC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89514-01C4-48BA-A819-9BB9D9CF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09" y="0"/>
            <a:ext cx="5655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03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3EA6-6C01-4FE5-8E20-A7201C51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3A42BA-56CD-48D9-B633-9F8A417E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78024"/>
            <a:ext cx="4871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08CA-5199-480F-848A-EBCE0B80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DCB0-DBCD-4614-9FA4-ABF0DD33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3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6ED3-FF31-4F97-80A4-006DDCF5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0248-0125-43EA-95B0-C9E572D1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adolescent cannabis use lead to other illicit substance use in adulthood?</a:t>
            </a:r>
          </a:p>
          <a:p>
            <a:pPr lvl="1"/>
            <a:r>
              <a:rPr lang="en-US" dirty="0"/>
              <a:t>Peers’ cannabis use is likely to be a confounder</a:t>
            </a:r>
          </a:p>
          <a:p>
            <a:pPr lvl="2"/>
            <a:r>
              <a:rPr lang="en-US" dirty="0"/>
              <a:t>Having peers who used cannabis increases the risk of using cannabis and also other substance.</a:t>
            </a:r>
          </a:p>
          <a:p>
            <a:pPr lvl="1"/>
            <a:r>
              <a:rPr lang="en-US" dirty="0"/>
              <a:t>Peers’ cannabis use is likely to be a mediator</a:t>
            </a:r>
          </a:p>
          <a:p>
            <a:pPr lvl="2"/>
            <a:r>
              <a:rPr lang="en-US" dirty="0"/>
              <a:t>An individual’s own cannabis use also increase affiliation with peers who use cannabis.</a:t>
            </a:r>
          </a:p>
          <a:p>
            <a:pPr lvl="1"/>
            <a:r>
              <a:rPr lang="en-US" dirty="0"/>
              <a:t>Peers’ cannabis is thus a time-varying confounder that is </a:t>
            </a:r>
          </a:p>
          <a:p>
            <a:pPr lvl="2"/>
            <a:r>
              <a:rPr lang="en-US" dirty="0"/>
              <a:t>affected by prior “treatment” (individual’s own cannabis use) </a:t>
            </a:r>
          </a:p>
          <a:p>
            <a:pPr lvl="2"/>
            <a:r>
              <a:rPr lang="en-US" dirty="0"/>
              <a:t>affect both future cannabis use (i.e. future “treatment”) and illicit substance use (outcome)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80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82B7-1B78-444C-88F4-F63ECEE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333893" cy="1485900"/>
          </a:xfrm>
        </p:spPr>
        <p:txBody>
          <a:bodyPr>
            <a:normAutofit/>
          </a:bodyPr>
          <a:lstStyle/>
          <a:p>
            <a:r>
              <a:rPr lang="en-US" sz="3400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6518-19EA-4A32-BEAB-A630E2CB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 – A set of baseline confounders (It could be considered as a subset of C</a:t>
            </a:r>
            <a:r>
              <a:rPr lang="en-US" sz="1100" dirty="0"/>
              <a:t>1</a:t>
            </a:r>
            <a:r>
              <a:rPr lang="en-US" dirty="0"/>
              <a:t> )</a:t>
            </a:r>
          </a:p>
          <a:p>
            <a:r>
              <a:rPr lang="en-US" dirty="0"/>
              <a:t>C</a:t>
            </a:r>
            <a:r>
              <a:rPr lang="en-US" sz="1100" dirty="0"/>
              <a:t>1</a:t>
            </a:r>
            <a:r>
              <a:rPr lang="en-US" dirty="0"/>
              <a:t>, C</a:t>
            </a:r>
            <a:r>
              <a:rPr lang="en-US" sz="1100" dirty="0"/>
              <a:t>2</a:t>
            </a:r>
            <a:r>
              <a:rPr lang="en-US" dirty="0"/>
              <a:t> and C</a:t>
            </a:r>
            <a:r>
              <a:rPr lang="en-US" sz="1100" dirty="0"/>
              <a:t>3 </a:t>
            </a:r>
            <a:r>
              <a:rPr lang="en-US" dirty="0"/>
              <a:t>– A set of potential time-varying confounders for exposure A</a:t>
            </a:r>
            <a:r>
              <a:rPr lang="en-US" sz="1100" dirty="0"/>
              <a:t>1</a:t>
            </a:r>
            <a:r>
              <a:rPr lang="en-US" dirty="0"/>
              <a:t>, A</a:t>
            </a:r>
            <a:r>
              <a:rPr lang="en-US" sz="1100" dirty="0"/>
              <a:t>2 </a:t>
            </a:r>
            <a:r>
              <a:rPr lang="en-US" dirty="0"/>
              <a:t>and A</a:t>
            </a:r>
            <a:r>
              <a:rPr lang="en-US" sz="1100" dirty="0"/>
              <a:t>3</a:t>
            </a:r>
            <a:r>
              <a:rPr lang="en-US" dirty="0"/>
              <a:t>. </a:t>
            </a:r>
          </a:p>
          <a:p>
            <a:r>
              <a:rPr lang="en-US" dirty="0"/>
              <a:t>A</a:t>
            </a:r>
            <a:r>
              <a:rPr lang="en-US" sz="1100" dirty="0"/>
              <a:t>1</a:t>
            </a:r>
            <a:r>
              <a:rPr lang="en-US" dirty="0"/>
              <a:t>, A</a:t>
            </a:r>
            <a:r>
              <a:rPr lang="en-US" sz="1100" dirty="0"/>
              <a:t>2</a:t>
            </a:r>
            <a:r>
              <a:rPr lang="en-US" dirty="0"/>
              <a:t> and A</a:t>
            </a:r>
            <a:r>
              <a:rPr lang="en-US" sz="1100" dirty="0"/>
              <a:t>3 </a:t>
            </a:r>
            <a:r>
              <a:rPr lang="en-US" dirty="0"/>
              <a:t>– Time-varying exposure (Affected by previous exposure and confounders; affect future exposure and future confounders)</a:t>
            </a:r>
          </a:p>
          <a:p>
            <a:r>
              <a:rPr lang="en-US" dirty="0"/>
              <a:t>Y – outcome</a:t>
            </a:r>
          </a:p>
        </p:txBody>
      </p:sp>
      <p:pic>
        <p:nvPicPr>
          <p:cNvPr id="7" name="Picture 6" descr="A picture containing ball, train&#10;&#10;Description automatically generated">
            <a:extLst>
              <a:ext uri="{FF2B5EF4-FFF2-40B4-BE49-F238E27FC236}">
                <a16:creationId xmlns:a16="http://schemas.microsoft.com/office/drawing/2014/main" id="{3825C864-534D-4D33-A3F7-E6AD3145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01226"/>
            <a:ext cx="6517065" cy="35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6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82B7-1B78-444C-88F4-F63ECEE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173675" cy="1485900"/>
          </a:xfrm>
        </p:spPr>
        <p:txBody>
          <a:bodyPr>
            <a:normAutofit/>
          </a:bodyPr>
          <a:lstStyle/>
          <a:p>
            <a:r>
              <a:rPr lang="en-US" sz="3400" dirty="0"/>
              <a:t>Extension to longitudinal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6518-19EA-4A32-BEAB-A630E2CB0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282694" cy="3581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B – Having an alcoholic parent; this could be treated as a special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C – Peers’ cannabis use</a:t>
                </a:r>
              </a:p>
              <a:p>
                <a:pPr lvl="1"/>
                <a:r>
                  <a:rPr lang="en-US" sz="1600" dirty="0"/>
                  <a:t>An individual’s own cannabis use increased involvement with cannabis using peers</a:t>
                </a:r>
              </a:p>
              <a:p>
                <a:pPr lvl="1"/>
                <a:r>
                  <a:rPr lang="en-US" sz="1600" dirty="0"/>
                  <a:t>Cannabis using peer increased an individuals’ future risk of cannabis use and illicit substance use</a:t>
                </a:r>
              </a:p>
              <a:p>
                <a:r>
                  <a:rPr lang="en-US" sz="1600" dirty="0"/>
                  <a:t>A – Cannabis use</a:t>
                </a:r>
              </a:p>
              <a:p>
                <a:r>
                  <a:rPr lang="en-US" sz="1600" dirty="0"/>
                  <a:t>Y – Illicit substance use at age 25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6518-19EA-4A32-BEAB-A630E2CB0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282694" cy="3581400"/>
              </a:xfrm>
              <a:blipFill>
                <a:blip r:embed="rId2"/>
                <a:stretch>
                  <a:fillRect l="-558" t="-1361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BC412BC4-588C-4337-AE10-E103898F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501226"/>
            <a:ext cx="6517065" cy="35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7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E868-FDC5-4385-9297-DE6145C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7141-2328-45E9-854C-69453868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methods such as regression analysis will produce biased estimates.</a:t>
            </a:r>
          </a:p>
          <a:p>
            <a:pPr lvl="1"/>
            <a:r>
              <a:rPr lang="en-US" dirty="0"/>
              <a:t>Adjusting for peers’ cannabis use - block part of the causal effect from previous cannabis use because it is a mediator</a:t>
            </a:r>
          </a:p>
          <a:p>
            <a:pPr lvl="1"/>
            <a:r>
              <a:rPr lang="en-US" dirty="0"/>
              <a:t>Not adjusting for peers’ cannabis use – ignore the confounding effects; violate the exchangeability assumption (no unmeasured confounding)</a:t>
            </a:r>
          </a:p>
        </p:txBody>
      </p:sp>
    </p:spTree>
    <p:extLst>
      <p:ext uri="{BB962C8B-B14F-4D97-AF65-F5344CB8AC3E}">
        <p14:creationId xmlns:p14="http://schemas.microsoft.com/office/powerpoint/2010/main" val="3323515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E868-FDC5-4385-9297-DE6145C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07141-2328-45E9-854C-694538685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IPTW can be used to repeatedly weight the data to obtain unbiased estimate for causal inference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 represents the treatment history up to time j-1.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history of all confounders up to time j-1.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07141-2328-45E9-854C-694538685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528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21F-B01F-4F40-91D4-02E47C94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weights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CFC94-2C6C-46DA-B1A1-FEECC4CF3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Calculate weights from the probability of receiving “treatment” at each time point, and multiply them to form a final weight</a:t>
                </a:r>
              </a:p>
              <a:p>
                <a:r>
                  <a:rPr lang="en-US" dirty="0"/>
                  <a:t>Weight for Time 1</a:t>
                </a:r>
              </a:p>
              <a:p>
                <a:pPr lvl="1"/>
                <a:r>
                  <a:rPr lang="en-US" b="0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Weight for Time 2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Weight for Time 3</a:t>
                </a:r>
              </a:p>
              <a:p>
                <a:pPr lvl="1"/>
                <a:r>
                  <a:rPr lang="en-US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CFC94-2C6C-46DA-B1A1-FEECC4CF3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8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BBED-DF2E-4802-B014-AB5BC86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weights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11575-D513-442B-A3FB-3DD39BD90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Final weight:</a:t>
                </a:r>
              </a:p>
              <a:p>
                <a:pPr lvl="1"/>
                <a:r>
                  <a:rPr lang="en-US" dirty="0"/>
                  <a:t>Weight at Time 1 x Weight at Time 2 x Weight at Time 3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11575-D513-442B-A3FB-3DD39BD90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79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3C07-1734-4E99-9B36-E67F0CD3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174C-CA98-44E9-9384-5879DF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confounder is a variable that influence both the exposure and the outcome</a:t>
            </a:r>
          </a:p>
          <a:p>
            <a:r>
              <a:rPr lang="en-US" dirty="0"/>
              <a:t>Theoretical framework from developmental psychology</a:t>
            </a:r>
          </a:p>
          <a:p>
            <a:pPr lvl="1"/>
            <a:r>
              <a:rPr lang="en-US" dirty="0"/>
              <a:t>Three key domains of influence: Family, peer and school</a:t>
            </a:r>
          </a:p>
          <a:p>
            <a:r>
              <a:rPr lang="en-US" dirty="0"/>
              <a:t>Variables used to calculate the IPTW</a:t>
            </a:r>
          </a:p>
          <a:p>
            <a:pPr lvl="1"/>
            <a:r>
              <a:rPr lang="en-US" dirty="0"/>
              <a:t>Academic achievement (Time-varying)</a:t>
            </a:r>
          </a:p>
          <a:p>
            <a:pPr lvl="1"/>
            <a:r>
              <a:rPr lang="en-US" dirty="0"/>
              <a:t>Peer group (Time-varying)</a:t>
            </a:r>
          </a:p>
          <a:p>
            <a:pPr lvl="1"/>
            <a:r>
              <a:rPr lang="en-US" dirty="0"/>
              <a:t>Family members’ substance use (only measured at baseline)</a:t>
            </a:r>
          </a:p>
          <a:p>
            <a:r>
              <a:rPr lang="en-US" dirty="0"/>
              <a:t>For each time point, the set of confounders can be taken from the previous time point</a:t>
            </a:r>
          </a:p>
          <a:p>
            <a:pPr lvl="1"/>
            <a:r>
              <a:rPr lang="en-US" dirty="0"/>
              <a:t>E.g. Peers’ cannabis use at baseline (peer_can_0) is used to predict probability of cannabis use at Time 1 (can_1)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8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r>
              <a:rPr lang="en-US" dirty="0"/>
              <a:t>Application of causal models do not guarantee that you can make causal claims (and most of the time, you CANNOT make causal claims).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5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8C3A-170C-4E13-A593-28BC9FE2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codes (</a:t>
            </a:r>
            <a:r>
              <a:rPr lang="en-US" dirty="0" err="1"/>
              <a:t>ipw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A9C1F-B273-4407-ADE2-7875BB9C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02567-2DF8-4E1B-BB17-CFD88482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95916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41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382A-69E0-422B-B26A-06C9468E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216D-AF5C-409C-A68F-583D0485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8E959-BB4E-41C7-B615-E1B41F71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3378223" cy="41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20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B729-C54C-44A4-99FE-A3E93E3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F86B-478F-4F8C-A774-E2AE78C8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waves of treatment data</a:t>
            </a:r>
          </a:p>
          <a:p>
            <a:pPr lvl="1"/>
            <a:r>
              <a:rPr lang="en-US" dirty="0"/>
              <a:t>Eight different “treatment” trajectories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2C170D-DE9D-4967-B4F5-E738881BE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99338"/>
              </p:ext>
            </p:extLst>
          </p:nvPr>
        </p:nvGraphicFramePr>
        <p:xfrm>
          <a:off x="1819623" y="3250489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08379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1959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782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Cannabis use Time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Cannabis use Time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Cannabis use Time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9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4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2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1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3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6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8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7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73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0238-7152-4FDC-93C3-8694E336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BE76B-D82B-4BD8-9C07-90B5AA947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Saturated model</a:t>
                </a:r>
              </a:p>
              <a:p>
                <a:pPr lvl="1"/>
                <a:r>
                  <a:rPr lang="en-US" dirty="0"/>
                  <a:t>Examine the effect of each trajectory</a:t>
                </a:r>
              </a:p>
              <a:p>
                <a:pPr lvl="1"/>
                <a:r>
                  <a:rPr lang="en-US" dirty="0"/>
                  <a:t>Involve 7 dummy-coded variables and the model will estimate 7 parameters</a:t>
                </a:r>
              </a:p>
              <a:p>
                <a:r>
                  <a:rPr lang="en-US" dirty="0"/>
                  <a:t>Unsaturated model</a:t>
                </a:r>
              </a:p>
              <a:p>
                <a:pPr lvl="1"/>
                <a:r>
                  <a:rPr lang="en-US" dirty="0"/>
                  <a:t>Cumulative exposure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represents the number of waves an individual reported using cannabis</a:t>
                </a:r>
              </a:p>
              <a:p>
                <a:pPr lvl="1"/>
                <a:r>
                  <a:rPr lang="en-US" dirty="0"/>
                  <a:t>Ever exposed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an individual used cannabis between wave 1 and 3; and equals zero is an individual did not use any cannabis at all between wave 1 and 3.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BE76B-D82B-4BD8-9C07-90B5AA947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80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8B7-7DEB-479C-A277-2450706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cumulative exposure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023C-EB8D-4D99-B6F3-16B237EE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745"/>
            <a:ext cx="9601200" cy="4445655"/>
          </a:xfrm>
        </p:spPr>
        <p:txBody>
          <a:bodyPr/>
          <a:lstStyle/>
          <a:p>
            <a:r>
              <a:rPr lang="en-US" dirty="0"/>
              <a:t>Creating new variables for cumulative exposure model (same code as before)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StatsNotebook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EA8C-9A31-4957-9750-2446E5AF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33" y="2003905"/>
            <a:ext cx="7620000" cy="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176A-751A-4490-9F07-C3E31B59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08" y="2393065"/>
            <a:ext cx="3579506" cy="44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5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26F6-D586-46FA-BA50-BEA4C7B7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6C24-7085-4D64-909E-CC8C0A02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survey</a:t>
            </a:r>
            <a:r>
              <a:rPr lang="en-US" dirty="0"/>
              <a:t> package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94772-0AE3-41F5-862D-13290690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64" y="2788798"/>
            <a:ext cx="6581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8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9DEB-2E2A-4DC2-8022-BBDD014D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2023-00DB-44F2-970B-8A2575C0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8267-3E77-46AD-BA0A-9B79DBDE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55" y="1791499"/>
            <a:ext cx="6153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8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69B0-2733-4CE5-9DFF-3329C885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7BA65-F8CF-42B2-8C42-7ABB846AC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30883"/>
            <a:ext cx="504731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4AB48B-0249-495C-8786-263AAA24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76" y="1530883"/>
            <a:ext cx="5105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5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7BE-A32B-412D-BD6D-29F8F2F7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7A90-171D-47B6-9540-B88B12A3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2826"/>
            <a:ext cx="9601200" cy="4274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the assumptions of IPTW/MSM are satisfied, we can interpret the odds ratio as causal parameter</a:t>
            </a:r>
          </a:p>
          <a:p>
            <a:pPr lvl="1"/>
            <a:r>
              <a:rPr lang="en-US" dirty="0"/>
              <a:t>Cannabis use causes future illicit substance use</a:t>
            </a:r>
          </a:p>
          <a:p>
            <a:pPr lvl="1"/>
            <a:r>
              <a:rPr lang="en-US" dirty="0"/>
              <a:t>Every additional wave of using cannabis increases the odds of future illicit substance use by 2.23 times.</a:t>
            </a:r>
          </a:p>
          <a:p>
            <a:r>
              <a:rPr lang="en-US" dirty="0"/>
              <a:t>No unmeasured confounding given the set of variables used in the weighting procedure</a:t>
            </a:r>
          </a:p>
          <a:p>
            <a:pPr lvl="1"/>
            <a:r>
              <a:rPr lang="en-US" dirty="0"/>
              <a:t>Sensitivity analysis (e.g. E-value, </a:t>
            </a:r>
            <a:r>
              <a:rPr lang="en-US" sz="1300" dirty="0"/>
              <a:t>VanderWeele and Ding, 2018</a:t>
            </a:r>
            <a:r>
              <a:rPr lang="en-US" dirty="0"/>
              <a:t>)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Positivity</a:t>
            </a:r>
          </a:p>
          <a:p>
            <a:r>
              <a:rPr lang="en-US" dirty="0"/>
              <a:t>Correct specification of the models for creating the weight</a:t>
            </a:r>
          </a:p>
          <a:p>
            <a:pPr lvl="1"/>
            <a:r>
              <a:rPr lang="en-US" dirty="0"/>
              <a:t>It is nearly certain that this model is wrong.</a:t>
            </a:r>
          </a:p>
          <a:p>
            <a:r>
              <a:rPr lang="en-US" dirty="0"/>
              <a:t>Correct specification of the outcome model </a:t>
            </a:r>
          </a:p>
          <a:p>
            <a:pPr lvl="1"/>
            <a:r>
              <a:rPr lang="en-US" dirty="0"/>
              <a:t>It is nearly certain that the outcome model is wrong if it is an unsaturated model.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9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A229-7E27-4B8C-B469-5425F076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8BAF-33E8-40A8-8033-6D3E685B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parental supply of alcohol increase the risk of alcohol dependence in young adulthood?</a:t>
            </a:r>
          </a:p>
          <a:p>
            <a:r>
              <a:rPr lang="en-US" dirty="0"/>
              <a:t>Examine the cumulative effect of parental alcohol supply on alcohol dependence in young adulthood</a:t>
            </a:r>
          </a:p>
          <a:p>
            <a:pPr lvl="1"/>
            <a:r>
              <a:rPr lang="en-US" dirty="0"/>
              <a:t>Adjusting for the confounding effect of</a:t>
            </a:r>
          </a:p>
          <a:p>
            <a:pPr lvl="2"/>
            <a:r>
              <a:rPr lang="en-US" dirty="0"/>
              <a:t>Individuals’ own alcohol consumption during adolescence</a:t>
            </a:r>
          </a:p>
          <a:p>
            <a:pPr lvl="2"/>
            <a:r>
              <a:rPr lang="en-US" dirty="0"/>
              <a:t>School grade</a:t>
            </a:r>
          </a:p>
          <a:p>
            <a:pPr lvl="2"/>
            <a:r>
              <a:rPr lang="en-US" dirty="0"/>
              <a:t>Peers’ alcohol use</a:t>
            </a:r>
          </a:p>
          <a:p>
            <a:pPr lvl="2"/>
            <a:r>
              <a:rPr lang="en-US" dirty="0"/>
              <a:t>Antisocial </a:t>
            </a:r>
            <a:r>
              <a:rPr lang="en-US" dirty="0" err="1"/>
              <a:t>behaviours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r>
              <a:rPr lang="en-US" dirty="0"/>
              <a:t>Application of causal models do not guarantee that you can make causal claims (and most of the time, you CANNOT make causal claims).</a:t>
            </a:r>
          </a:p>
          <a:p>
            <a:pPr lvl="1"/>
            <a:r>
              <a:rPr lang="en-US" i="0" dirty="0"/>
              <a:t>Causal inference using observational data can only be made under certain assumptions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more likely</a:t>
            </a:r>
            <a:r>
              <a:rPr lang="en-US" i="0" dirty="0"/>
              <a:t> to let you draw valid causal inference.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14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059F-7FB0-42B3-8318-224E0A4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9164-F142-4CF0-A77B-551DEB44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5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Inevitable in longitudinal research</a:t>
            </a:r>
          </a:p>
          <a:p>
            <a:pPr lvl="1"/>
            <a:r>
              <a:rPr lang="en-US" dirty="0"/>
              <a:t>Dropping out of study</a:t>
            </a:r>
          </a:p>
          <a:p>
            <a:pPr lvl="1"/>
            <a:r>
              <a:rPr lang="en-US" dirty="0"/>
              <a:t>Missing data in certain questionnaire items</a:t>
            </a:r>
          </a:p>
        </p:txBody>
      </p:sp>
    </p:spTree>
    <p:extLst>
      <p:ext uri="{BB962C8B-B14F-4D97-AF65-F5344CB8AC3E}">
        <p14:creationId xmlns:p14="http://schemas.microsoft.com/office/powerpoint/2010/main" val="3264095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imputation can be used to impute missing data.</a:t>
            </a:r>
          </a:p>
          <a:p>
            <a:pPr lvl="1"/>
            <a:r>
              <a:rPr lang="en-US" dirty="0"/>
              <a:t>Based on the information in the available data, missing data will be imputed multiple times to form multiple imputed dataset.</a:t>
            </a:r>
          </a:p>
          <a:p>
            <a:r>
              <a:rPr lang="en-US" dirty="0"/>
              <a:t>IPTW is computed for each imputed dataset.</a:t>
            </a:r>
          </a:p>
          <a:p>
            <a:r>
              <a:rPr lang="en-US" dirty="0"/>
              <a:t>The outcome model is run on each imputed dataset.</a:t>
            </a:r>
          </a:p>
          <a:p>
            <a:r>
              <a:rPr lang="en-US" dirty="0"/>
              <a:t>Results from different imputed dataset are combined using Rubin’s formula.</a:t>
            </a:r>
          </a:p>
        </p:txBody>
      </p:sp>
    </p:spTree>
    <p:extLst>
      <p:ext uri="{BB962C8B-B14F-4D97-AF65-F5344CB8AC3E}">
        <p14:creationId xmlns:p14="http://schemas.microsoft.com/office/powerpoint/2010/main" val="2263901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39E-2896-4AF4-B32E-C1D57926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2D45-8AF2-405C-AEB6-7AAB60F7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AE153-D24F-4296-BE82-A15CFF66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9123"/>
            <a:ext cx="5276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7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F0D9-EA27-4053-BCEC-E414BBC0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95" y="156152"/>
            <a:ext cx="9601200" cy="1485900"/>
          </a:xfrm>
        </p:spPr>
        <p:txBody>
          <a:bodyPr>
            <a:normAutofit/>
          </a:bodyPr>
          <a:lstStyle/>
          <a:p>
            <a:r>
              <a:rPr lang="en-US" sz="2000" dirty="0"/>
              <a:t>Multiple imputation R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CD2F2-6D8A-41CF-9DA5-148EDFC0D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595" y="526979"/>
            <a:ext cx="8512787" cy="63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423C-F328-4B1A-910B-E669478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IPTW (R code)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3023D-8DF5-4AF2-91A5-B46F15DD5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8235992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36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8B7-7DEB-479C-A277-2450706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cumulative exposure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023C-EB8D-4D99-B6F3-16B237EE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745"/>
            <a:ext cx="9601200" cy="4445655"/>
          </a:xfrm>
        </p:spPr>
        <p:txBody>
          <a:bodyPr/>
          <a:lstStyle/>
          <a:p>
            <a:r>
              <a:rPr lang="en-US" dirty="0"/>
              <a:t>Creating new variables for cumulative exposure model (same code as before)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StatsNotebook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EA8C-9A31-4957-9750-2446E5AF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33" y="2003905"/>
            <a:ext cx="7620000" cy="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176A-751A-4490-9F07-C3E31B59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08" y="2393065"/>
            <a:ext cx="3579506" cy="44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9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A505-F7FB-4794-A8AF-BADF9F5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81A-61A6-4905-8DE3-A15F113A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survey </a:t>
            </a:r>
            <a:r>
              <a:rPr lang="en-US" dirty="0"/>
              <a:t>and </a:t>
            </a:r>
            <a:r>
              <a:rPr lang="en-US" b="1" dirty="0" err="1"/>
              <a:t>mitools</a:t>
            </a:r>
            <a:r>
              <a:rPr lang="en-US" b="1" dirty="0"/>
              <a:t> </a:t>
            </a:r>
            <a:r>
              <a:rPr lang="en-US" dirty="0"/>
              <a:t>package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E476D-6F2E-4AE1-AD5C-EB7F2BA0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0920"/>
            <a:ext cx="7518642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4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92A-A0B8-4551-8E8D-D14D57E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7B02-FA08-4E8D-AF6D-CC9265B3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04923" cy="3581400"/>
          </a:xfrm>
        </p:spPr>
        <p:txBody>
          <a:bodyPr/>
          <a:lstStyle/>
          <a:p>
            <a:r>
              <a:rPr lang="en-US" dirty="0"/>
              <a:t>Missing data will be imputed based on all exposure and time-varying covariates</a:t>
            </a:r>
          </a:p>
          <a:p>
            <a:r>
              <a:rPr lang="en-US" dirty="0"/>
              <a:t>Possible to use variables not included in the analysis and include interaction in the imputation procedure.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Imputation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70CFAD4-3045-44B4-8008-ABD27892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47" y="0"/>
            <a:ext cx="6328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0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92A-A0B8-4551-8E8D-D14D57E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7B02-FA08-4E8D-AF6D-CC9265B3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FB162-78F3-403F-8D95-35F6DFB0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45" y="0"/>
            <a:ext cx="588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EEDE-12A4-4C57-B499-DDB4FC21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F7D5-1372-4F16-B68C-A05ED9CE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IPTW for single time point study (cross-sectional study)</a:t>
            </a:r>
          </a:p>
          <a:p>
            <a:r>
              <a:rPr lang="en-US" dirty="0"/>
              <a:t>IPTW for multi-wave longitudinal study</a:t>
            </a:r>
          </a:p>
          <a:p>
            <a:r>
              <a:rPr lang="en-US" dirty="0"/>
              <a:t>Using multiple imputation with IPTW</a:t>
            </a:r>
          </a:p>
        </p:txBody>
      </p:sp>
    </p:spTree>
    <p:extLst>
      <p:ext uri="{BB962C8B-B14F-4D97-AF65-F5344CB8AC3E}">
        <p14:creationId xmlns:p14="http://schemas.microsoft.com/office/powerpoint/2010/main" val="1983985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BAB2-A1DC-48C6-A3B3-DF9F8BE2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AE57-EB50-4AE1-A35C-DC98A8B6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output from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9A86B-891B-46F8-B3BA-35DB2767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4074"/>
            <a:ext cx="50387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1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65E1-61D6-41BA-A6AC-15A5F523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028F-2545-4A31-9DFE-F2C9014B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97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1DF2-4CC1-4EFF-B43B-21D8E50A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950E-9251-4838-B469-0CAE9D45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Longitudinal targeted maximum likelihood estimation</a:t>
            </a:r>
          </a:p>
          <a:p>
            <a:pPr lvl="1"/>
            <a:r>
              <a:rPr lang="en-US" dirty="0"/>
              <a:t>Estimating treatment weight using </a:t>
            </a:r>
            <a:r>
              <a:rPr lang="en-US" dirty="0" err="1"/>
              <a:t>superlearner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201400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3E37-D7FA-4DBA-8A93-A838746F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and 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2A48-5D4F-453D-B784-975FD0FE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GaryCKChan</a:t>
            </a:r>
            <a:endParaRPr lang="en-US" dirty="0"/>
          </a:p>
          <a:p>
            <a:r>
              <a:rPr lang="en-US" dirty="0"/>
              <a:t>Facebook: facebook.com/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github.com/gckc123/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/>
              <a:t>Email: c.chan4@uq.edu.au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51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workshops and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Future workshops</a:t>
            </a:r>
          </a:p>
          <a:p>
            <a:pPr lvl="1"/>
            <a:r>
              <a:rPr lang="en-US" dirty="0"/>
              <a:t>Causal mediation analysis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Longitudinal data analysis</a:t>
            </a:r>
          </a:p>
          <a:p>
            <a:pPr lvl="1"/>
            <a:r>
              <a:rPr lang="en-US" dirty="0"/>
              <a:t>Machine learning/ Ensemble learning</a:t>
            </a:r>
          </a:p>
          <a:p>
            <a:pPr lvl="1"/>
            <a:r>
              <a:rPr lang="en-US" dirty="0"/>
              <a:t>Experimental design</a:t>
            </a:r>
          </a:p>
          <a:p>
            <a:r>
              <a:rPr lang="en-US" dirty="0"/>
              <a:t>Twitter: @</a:t>
            </a:r>
            <a:r>
              <a:rPr lang="en-US" dirty="0" err="1"/>
              <a:t>GaryCKChan</a:t>
            </a:r>
            <a:endParaRPr lang="en-US" dirty="0"/>
          </a:p>
          <a:p>
            <a:r>
              <a:rPr lang="en-US" dirty="0"/>
              <a:t>Facebook: facebook.com/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github.com/gckc123/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/>
              <a:t>Email: c.chan4@uq.edu</a:t>
            </a:r>
            <a:r>
              <a:rPr lang="en-US"/>
              <a:t>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561-C4D8-4793-A8ED-800308C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4B0-598F-41A3-BCF8-A559A522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controlled trial is the gold standard for establishing causal relationship</a:t>
            </a:r>
          </a:p>
          <a:p>
            <a:r>
              <a:rPr lang="en-US" dirty="0"/>
              <a:t>Participants are assigned randomly into receiving treatment or not receiving treatment.</a:t>
            </a:r>
          </a:p>
          <a:p>
            <a:pPr lvl="1"/>
            <a:r>
              <a:rPr lang="en-US" i="0" dirty="0"/>
              <a:t>Participant characteristics (both measured and unmeasured) in treatment and control condition are similar. </a:t>
            </a:r>
          </a:p>
          <a:p>
            <a:pPr lvl="1"/>
            <a:r>
              <a:rPr lang="en-US" i="0" dirty="0"/>
              <a:t>Randomization removes all confounding.</a:t>
            </a:r>
          </a:p>
          <a:p>
            <a:pPr lvl="1"/>
            <a:r>
              <a:rPr lang="en-US" i="0" dirty="0"/>
              <a:t>Overall, only difference between two group of participants will be whether they receive treatment.</a:t>
            </a:r>
          </a:p>
        </p:txBody>
      </p:sp>
    </p:spTree>
    <p:extLst>
      <p:ext uri="{BB962C8B-B14F-4D97-AF65-F5344CB8AC3E}">
        <p14:creationId xmlns:p14="http://schemas.microsoft.com/office/powerpoint/2010/main" val="13780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561-C4D8-4793-A8ED-800308C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4B0-598F-41A3-BCF8-A559A522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controlled trial is the gold standard for establishing causal relationship</a:t>
            </a:r>
          </a:p>
          <a:p>
            <a:r>
              <a:rPr lang="en-US" dirty="0"/>
              <a:t>Participants are assigned randomly into receiving treatment or not receiving treatment.</a:t>
            </a:r>
          </a:p>
          <a:p>
            <a:pPr lvl="1"/>
            <a:r>
              <a:rPr lang="en-US" i="0" dirty="0"/>
              <a:t>Participant characteristics (both measured and unmeasured) in treatment and control condition are similar. </a:t>
            </a:r>
          </a:p>
          <a:p>
            <a:pPr lvl="1"/>
            <a:r>
              <a:rPr lang="en-US" i="0" dirty="0">
                <a:solidFill>
                  <a:srgbClr val="FF0000"/>
                </a:solidFill>
              </a:rPr>
              <a:t>Randomization removes all confounding.</a:t>
            </a:r>
          </a:p>
          <a:p>
            <a:pPr lvl="1"/>
            <a:r>
              <a:rPr lang="en-US" i="0" dirty="0"/>
              <a:t>Overall, only difference between two group of participants will be whether they receive treatment.</a:t>
            </a:r>
          </a:p>
        </p:txBody>
      </p:sp>
    </p:spTree>
    <p:extLst>
      <p:ext uri="{BB962C8B-B14F-4D97-AF65-F5344CB8AC3E}">
        <p14:creationId xmlns:p14="http://schemas.microsoft.com/office/powerpoint/2010/main" val="32073054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8C67D19E496499D068DD73FB28CA8" ma:contentTypeVersion="2" ma:contentTypeDescription="Create a new document." ma:contentTypeScope="" ma:versionID="185fd0a5e46e25a547cf6c8d2140cbb3">
  <xsd:schema xmlns:xsd="http://www.w3.org/2001/XMLSchema" xmlns:xs="http://www.w3.org/2001/XMLSchema" xmlns:p="http://schemas.microsoft.com/office/2006/metadata/properties" xmlns:ns3="ab281ab5-f419-4215-b698-b416d8849b0d" targetNamespace="http://schemas.microsoft.com/office/2006/metadata/properties" ma:root="true" ma:fieldsID="cee11b5984d7549ae459b2d532c33fa8" ns3:_="">
    <xsd:import namespace="ab281ab5-f419-4215-b698-b416d8849b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81ab5-f419-4215-b698-b416d8849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1A09C-E109-45A0-B06D-CF4838B6E785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b281ab5-f419-4215-b698-b416d8849b0d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24F16DF-7855-449E-8AEC-CFDE6DB3F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81ab5-f419-4215-b698-b416d8849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76274F-B73C-4844-BD84-B4FE694ADE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9714</TotalTime>
  <Words>3174</Words>
  <Application>Microsoft Office PowerPoint</Application>
  <PresentationFormat>Widescreen</PresentationFormat>
  <Paragraphs>522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Cambria Math</vt:lpstr>
      <vt:lpstr>Franklin Gothic Book</vt:lpstr>
      <vt:lpstr>Crop</vt:lpstr>
      <vt:lpstr>Causal inference using longitudinal observation data Adjusting for time-varying confounding using IPTW and marginal structural model</vt:lpstr>
      <vt:lpstr>Disclaimer</vt:lpstr>
      <vt:lpstr>Disclaimer</vt:lpstr>
      <vt:lpstr>Disclaimer</vt:lpstr>
      <vt:lpstr>Disclaimer</vt:lpstr>
      <vt:lpstr>Disclaimer</vt:lpstr>
      <vt:lpstr>Webinar outline</vt:lpstr>
      <vt:lpstr>RCTs</vt:lpstr>
      <vt:lpstr>RCTs</vt:lpstr>
      <vt:lpstr>Confounding</vt:lpstr>
      <vt:lpstr>Confounding</vt:lpstr>
      <vt:lpstr>Confounding</vt:lpstr>
      <vt:lpstr>Potential outcomes/ Counterfactual framework</vt:lpstr>
      <vt:lpstr>Potential outcomes/ Counterfactual framework</vt:lpstr>
      <vt:lpstr>RCTs</vt:lpstr>
      <vt:lpstr>Observational study</vt:lpstr>
      <vt:lpstr>Inverse Probability Treatment Weighting (IPTW)</vt:lpstr>
      <vt:lpstr>Single time point study</vt:lpstr>
      <vt:lpstr>Single time point study</vt:lpstr>
      <vt:lpstr>Single time point study</vt:lpstr>
      <vt:lpstr>Single time point study</vt:lpstr>
      <vt:lpstr>Single time point study 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Key assumption for causal inference</vt:lpstr>
      <vt:lpstr>Key assumption for causal inference</vt:lpstr>
      <vt:lpstr>Key assumption for causal inference </vt:lpstr>
      <vt:lpstr>Single time point study</vt:lpstr>
      <vt:lpstr>Single time point study</vt:lpstr>
      <vt:lpstr>Single time point study</vt:lpstr>
      <vt:lpstr>StatsNotebook</vt:lpstr>
      <vt:lpstr>StatsNotebook</vt:lpstr>
      <vt:lpstr>Single time point study</vt:lpstr>
      <vt:lpstr>PowerPoint Presentation</vt:lpstr>
      <vt:lpstr>Extension to longitudinal study</vt:lpstr>
      <vt:lpstr>Extension to longitudinal study</vt:lpstr>
      <vt:lpstr>Extension to longitudinal study</vt:lpstr>
      <vt:lpstr>Extension to longitudinal study</vt:lpstr>
      <vt:lpstr>Extension to longitudinal study</vt:lpstr>
      <vt:lpstr>Calculating weights </vt:lpstr>
      <vt:lpstr>Calculating weights </vt:lpstr>
      <vt:lpstr>Confounders</vt:lpstr>
      <vt:lpstr>R codes (ipw)</vt:lpstr>
      <vt:lpstr>StatsNotebook</vt:lpstr>
      <vt:lpstr>Outcome model</vt:lpstr>
      <vt:lpstr>Outcome model</vt:lpstr>
      <vt:lpstr>Creating cumulative exposure variable</vt:lpstr>
      <vt:lpstr>Weighted analysis</vt:lpstr>
      <vt:lpstr>Weighted analysis</vt:lpstr>
      <vt:lpstr>Results</vt:lpstr>
      <vt:lpstr>Interpretation</vt:lpstr>
      <vt:lpstr>Example</vt:lpstr>
      <vt:lpstr>PowerPoint Presentation</vt:lpstr>
      <vt:lpstr>Missing data</vt:lpstr>
      <vt:lpstr>Missing data</vt:lpstr>
      <vt:lpstr>Missing data</vt:lpstr>
      <vt:lpstr>Multiple imputation R Code</vt:lpstr>
      <vt:lpstr>Compute IPTW (R code)</vt:lpstr>
      <vt:lpstr>Creating cumulative exposure variable</vt:lpstr>
      <vt:lpstr>Weighted analysis</vt:lpstr>
      <vt:lpstr>StatsNotebook</vt:lpstr>
      <vt:lpstr>StatsNotebook</vt:lpstr>
      <vt:lpstr>Weighted analysis</vt:lpstr>
      <vt:lpstr>PowerPoint Presentation</vt:lpstr>
      <vt:lpstr>Planned improvement</vt:lpstr>
      <vt:lpstr>Suggestions and Bug report</vt:lpstr>
      <vt:lpstr>Future workshops and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using longitudinal observation data Adjusting for time-varying confounding using IPTW and marginal structural model</dc:title>
  <dc:creator>Gary Chan</dc:creator>
  <cp:lastModifiedBy>Gary Chan</cp:lastModifiedBy>
  <cp:revision>115</cp:revision>
  <dcterms:created xsi:type="dcterms:W3CDTF">2020-11-27T11:55:14Z</dcterms:created>
  <dcterms:modified xsi:type="dcterms:W3CDTF">2020-12-07T00:42:17Z</dcterms:modified>
</cp:coreProperties>
</file>