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5" r:id="rId6"/>
    <p:sldId id="257" r:id="rId7"/>
    <p:sldId id="258" r:id="rId8"/>
    <p:sldId id="259" r:id="rId9"/>
    <p:sldId id="260" r:id="rId10"/>
    <p:sldId id="261" r:id="rId11"/>
    <p:sldId id="300" r:id="rId12"/>
    <p:sldId id="262" r:id="rId13"/>
    <p:sldId id="263" r:id="rId14"/>
    <p:sldId id="264" r:id="rId15"/>
    <p:sldId id="266" r:id="rId16"/>
    <p:sldId id="267" r:id="rId17"/>
    <p:sldId id="301" r:id="rId18"/>
    <p:sldId id="269" r:id="rId19"/>
    <p:sldId id="270" r:id="rId20"/>
    <p:sldId id="271" r:id="rId21"/>
    <p:sldId id="284" r:id="rId22"/>
    <p:sldId id="282" r:id="rId23"/>
    <p:sldId id="283" r:id="rId24"/>
    <p:sldId id="285" r:id="rId25"/>
    <p:sldId id="286" r:id="rId26"/>
    <p:sldId id="288" r:id="rId27"/>
    <p:sldId id="289" r:id="rId28"/>
    <p:sldId id="287" r:id="rId29"/>
    <p:sldId id="290" r:id="rId30"/>
    <p:sldId id="291" r:id="rId31"/>
    <p:sldId id="292" r:id="rId32"/>
    <p:sldId id="293" r:id="rId33"/>
    <p:sldId id="274" r:id="rId34"/>
    <p:sldId id="273" r:id="rId35"/>
    <p:sldId id="275" r:id="rId36"/>
    <p:sldId id="276" r:id="rId37"/>
    <p:sldId id="295" r:id="rId38"/>
    <p:sldId id="296" r:id="rId39"/>
    <p:sldId id="297" r:id="rId40"/>
    <p:sldId id="298" r:id="rId41"/>
    <p:sldId id="299" r:id="rId42"/>
    <p:sldId id="304" r:id="rId43"/>
    <p:sldId id="308" r:id="rId44"/>
    <p:sldId id="305" r:id="rId45"/>
    <p:sldId id="307" r:id="rId46"/>
    <p:sldId id="306" r:id="rId47"/>
    <p:sldId id="309" r:id="rId48"/>
    <p:sldId id="310" r:id="rId49"/>
    <p:sldId id="277" r:id="rId50"/>
    <p:sldId id="278" r:id="rId51"/>
    <p:sldId id="302" r:id="rId52"/>
    <p:sldId id="303" r:id="rId53"/>
    <p:sldId id="279" r:id="rId54"/>
    <p:sldId id="281" r:id="rId55"/>
    <p:sldId id="28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4" autoAdjust="0"/>
    <p:restoredTop sz="94660"/>
  </p:normalViewPr>
  <p:slideViewPr>
    <p:cSldViewPr snapToGrid="0">
      <p:cViewPr varScale="1">
        <p:scale>
          <a:sx n="112" d="100"/>
          <a:sy n="112" d="100"/>
        </p:scale>
        <p:origin x="4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7/29/2021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7/29/2021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7/29/2021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p:txBody>
          <a:bodyPr/>
          <a:lstStyle/>
          <a:p>
            <a:pPr algn="l"/>
            <a:r>
              <a:rPr lang="en-US" sz="2400" dirty="0"/>
              <a:t>Interrupted time series analysis</a:t>
            </a:r>
            <a:br>
              <a:rPr lang="en-US" sz="2000" dirty="0"/>
            </a:br>
            <a:r>
              <a:rPr lang="en-US" sz="1400" dirty="0"/>
              <a:t>Application to public health research</a:t>
            </a:r>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pPr algn="l"/>
            <a:r>
              <a:rPr lang="en-US" dirty="0"/>
              <a:t>Dr. Gary Chan</a:t>
            </a:r>
            <a:br>
              <a:rPr lang="en-US" dirty="0"/>
            </a:br>
            <a:r>
              <a:rPr lang="en-US" sz="1500" dirty="0"/>
              <a:t>StatsNotebook.io</a:t>
            </a:r>
            <a:br>
              <a:rPr lang="en-US" sz="1500" dirty="0"/>
            </a:br>
            <a:r>
              <a:rPr lang="en-US" sz="1500" dirty="0"/>
              <a:t>National Centre for Youth Substance Use Research, University of Queensland</a:t>
            </a:r>
          </a:p>
          <a:p>
            <a:endParaRPr lang="en-US" dirty="0"/>
          </a:p>
        </p:txBody>
      </p:sp>
    </p:spTree>
    <p:extLst>
      <p:ext uri="{BB962C8B-B14F-4D97-AF65-F5344CB8AC3E}">
        <p14:creationId xmlns:p14="http://schemas.microsoft.com/office/powerpoint/2010/main" val="377072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3CD2-01E3-4A09-8224-1C450678E027}"/>
              </a:ext>
            </a:extLst>
          </p:cNvPr>
          <p:cNvSpPr>
            <a:spLocks noGrp="1"/>
          </p:cNvSpPr>
          <p:nvPr>
            <p:ph type="title"/>
          </p:nvPr>
        </p:nvSpPr>
        <p:spPr/>
        <p:txBody>
          <a:bodyPr/>
          <a:lstStyle/>
          <a:p>
            <a:r>
              <a:rPr lang="en-US" dirty="0"/>
              <a:t>ITS study design</a:t>
            </a:r>
          </a:p>
        </p:txBody>
      </p:sp>
      <p:sp>
        <p:nvSpPr>
          <p:cNvPr id="3" name="Content Placeholder 2">
            <a:extLst>
              <a:ext uri="{FF2B5EF4-FFF2-40B4-BE49-F238E27FC236}">
                <a16:creationId xmlns:a16="http://schemas.microsoft.com/office/drawing/2014/main" id="{F7D3866E-2B35-4526-86FA-09909A70A27D}"/>
              </a:ext>
            </a:extLst>
          </p:cNvPr>
          <p:cNvSpPr>
            <a:spLocks noGrp="1"/>
          </p:cNvSpPr>
          <p:nvPr>
            <p:ph idx="1"/>
          </p:nvPr>
        </p:nvSpPr>
        <p:spPr/>
        <p:txBody>
          <a:bodyPr/>
          <a:lstStyle/>
          <a:p>
            <a:r>
              <a:rPr lang="en-US" dirty="0"/>
              <a:t>No fixed limits on the number of data point</a:t>
            </a:r>
          </a:p>
          <a:p>
            <a:r>
              <a:rPr lang="en-US" dirty="0"/>
              <a:t>Power depends on</a:t>
            </a:r>
          </a:p>
          <a:p>
            <a:pPr lvl="1"/>
            <a:r>
              <a:rPr lang="en-US" dirty="0"/>
              <a:t>Distribution of the data</a:t>
            </a:r>
          </a:p>
          <a:p>
            <a:pPr lvl="1"/>
            <a:r>
              <a:rPr lang="en-US" dirty="0"/>
              <a:t>Variability within the data</a:t>
            </a:r>
          </a:p>
          <a:p>
            <a:pPr lvl="2"/>
            <a:r>
              <a:rPr lang="en-US" dirty="0"/>
              <a:t>Aggregated population data usually have relatively small variability</a:t>
            </a:r>
          </a:p>
          <a:p>
            <a:pPr lvl="1"/>
            <a:r>
              <a:rPr lang="en-US" dirty="0"/>
              <a:t>Strength of the effect</a:t>
            </a:r>
          </a:p>
          <a:p>
            <a:pPr lvl="2"/>
            <a:r>
              <a:rPr lang="en-US" dirty="0"/>
              <a:t>Strong intervention effect = strong power</a:t>
            </a:r>
          </a:p>
        </p:txBody>
      </p:sp>
    </p:spTree>
    <p:extLst>
      <p:ext uri="{BB962C8B-B14F-4D97-AF65-F5344CB8AC3E}">
        <p14:creationId xmlns:p14="http://schemas.microsoft.com/office/powerpoint/2010/main" val="324610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B4C6-ED02-4D5D-ADF2-3BFFCFC88E7D}"/>
              </a:ext>
            </a:extLst>
          </p:cNvPr>
          <p:cNvSpPr>
            <a:spLocks noGrp="1"/>
          </p:cNvSpPr>
          <p:nvPr>
            <p:ph type="title"/>
          </p:nvPr>
        </p:nvSpPr>
        <p:spPr/>
        <p:txBody>
          <a:bodyPr/>
          <a:lstStyle/>
          <a:p>
            <a:r>
              <a:rPr lang="en-US" dirty="0"/>
              <a:t>ITS study design</a:t>
            </a:r>
          </a:p>
        </p:txBody>
      </p:sp>
      <p:sp>
        <p:nvSpPr>
          <p:cNvPr id="3" name="Content Placeholder 2">
            <a:extLst>
              <a:ext uri="{FF2B5EF4-FFF2-40B4-BE49-F238E27FC236}">
                <a16:creationId xmlns:a16="http://schemas.microsoft.com/office/drawing/2014/main" id="{C1F86685-AABF-4E77-9B79-CC49133CEA2C}"/>
              </a:ext>
            </a:extLst>
          </p:cNvPr>
          <p:cNvSpPr>
            <a:spLocks noGrp="1"/>
          </p:cNvSpPr>
          <p:nvPr>
            <p:ph idx="1"/>
          </p:nvPr>
        </p:nvSpPr>
        <p:spPr/>
        <p:txBody>
          <a:bodyPr/>
          <a:lstStyle/>
          <a:p>
            <a:r>
              <a:rPr lang="en-US" dirty="0"/>
              <a:t>More data =/= better</a:t>
            </a:r>
          </a:p>
          <a:p>
            <a:pPr lvl="1"/>
            <a:r>
              <a:rPr lang="en-US" dirty="0"/>
              <a:t>If historical trend changed substantially, it would not give an accurate estimation of the current underlying trend</a:t>
            </a:r>
          </a:p>
          <a:p>
            <a:pPr lvl="2"/>
            <a:r>
              <a:rPr lang="en-US" dirty="0"/>
              <a:t>Inspect pre-intervention data visually before any formal analysis</a:t>
            </a:r>
          </a:p>
        </p:txBody>
      </p:sp>
    </p:spTree>
    <p:extLst>
      <p:ext uri="{BB962C8B-B14F-4D97-AF65-F5344CB8AC3E}">
        <p14:creationId xmlns:p14="http://schemas.microsoft.com/office/powerpoint/2010/main" val="43147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409-8285-40C9-AB2F-FE0E5BCFDD44}"/>
              </a:ext>
            </a:extLst>
          </p:cNvPr>
          <p:cNvSpPr>
            <a:spLocks noGrp="1"/>
          </p:cNvSpPr>
          <p:nvPr>
            <p:ph type="title"/>
          </p:nvPr>
        </p:nvSpPr>
        <p:spPr>
          <a:xfrm>
            <a:off x="1371600" y="100668"/>
            <a:ext cx="9601200" cy="2071032"/>
          </a:xfrm>
        </p:spPr>
        <p:txBody>
          <a:bodyPr/>
          <a:lstStyle/>
          <a:p>
            <a:r>
              <a:rPr lang="en-US" dirty="0"/>
              <a:t>ITS study design</a:t>
            </a:r>
          </a:p>
        </p:txBody>
      </p:sp>
      <p:sp>
        <p:nvSpPr>
          <p:cNvPr id="3" name="Content Placeholder 2">
            <a:extLst>
              <a:ext uri="{FF2B5EF4-FFF2-40B4-BE49-F238E27FC236}">
                <a16:creationId xmlns:a16="http://schemas.microsoft.com/office/drawing/2014/main" id="{E590DD24-24BC-41B0-8AE1-26BF9573F9B4}"/>
              </a:ext>
            </a:extLst>
          </p:cNvPr>
          <p:cNvSpPr>
            <a:spLocks noGrp="1"/>
          </p:cNvSpPr>
          <p:nvPr>
            <p:ph idx="1"/>
          </p:nvPr>
        </p:nvSpPr>
        <p:spPr>
          <a:xfrm>
            <a:off x="1371600" y="746621"/>
            <a:ext cx="9601200" cy="5120780"/>
          </a:xfrm>
        </p:spPr>
        <p:txBody>
          <a:bodyPr/>
          <a:lstStyle/>
          <a:p>
            <a:r>
              <a:rPr lang="en-US" dirty="0"/>
              <a:t>Specify the model a-priori</a:t>
            </a:r>
          </a:p>
          <a:p>
            <a:pPr lvl="1"/>
            <a:r>
              <a:rPr lang="en-US" dirty="0"/>
              <a:t>How will the intervention impact on the outcome?</a:t>
            </a:r>
          </a:p>
          <a:p>
            <a:pPr lvl="1"/>
            <a:r>
              <a:rPr lang="en-US" dirty="0"/>
              <a:t>Is immediate change expected?</a:t>
            </a:r>
          </a:p>
          <a:p>
            <a:pPr lvl="1"/>
            <a:r>
              <a:rPr lang="en-US" dirty="0"/>
              <a:t>Is an “interruption” of the underlying trend expected?</a:t>
            </a:r>
          </a:p>
          <a:p>
            <a:pPr marL="530352" lvl="1" indent="0">
              <a:buNone/>
            </a:pPr>
            <a:r>
              <a:rPr lang="en-US" sz="1200" dirty="0"/>
              <a:t>Figure from Bernal, et al (2017)</a:t>
            </a:r>
          </a:p>
        </p:txBody>
      </p:sp>
      <p:pic>
        <p:nvPicPr>
          <p:cNvPr id="4" name="Picture 6">
            <a:extLst>
              <a:ext uri="{FF2B5EF4-FFF2-40B4-BE49-F238E27FC236}">
                <a16:creationId xmlns:a16="http://schemas.microsoft.com/office/drawing/2014/main" id="{BCAB386E-57D2-4A85-8567-478CB4BA2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07653"/>
            <a:ext cx="7235505" cy="435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446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917E-9C11-4750-8D22-42D1180C9522}"/>
              </a:ext>
            </a:extLst>
          </p:cNvPr>
          <p:cNvSpPr>
            <a:spLocks noGrp="1"/>
          </p:cNvSpPr>
          <p:nvPr>
            <p:ph type="title"/>
          </p:nvPr>
        </p:nvSpPr>
        <p:spPr/>
        <p:txBody>
          <a:bodyPr/>
          <a:lstStyle/>
          <a:p>
            <a:r>
              <a:rPr lang="en-US" dirty="0"/>
              <a:t>Regression model for 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230485-3C21-4A80-A07A-00762176A51F}"/>
                  </a:ext>
                </a:extLst>
              </p:cNvPr>
              <p:cNvSpPr>
                <a:spLocks noGrp="1"/>
              </p:cNvSpPr>
              <p:nvPr>
                <p:ph idx="1"/>
              </p:nvPr>
            </p:nvSpPr>
            <p:spPr/>
            <p:txBody>
              <a:bodyPr>
                <a:normAutofit lnSpcReduction="10000"/>
              </a:bodyPr>
              <a:lstStyle/>
              <a:p>
                <a:r>
                  <a:rPr lang="en-US" dirty="0"/>
                  <a:t>Three variables are needed (minimum)</a:t>
                </a:r>
              </a:p>
              <a:p>
                <a:pPr lvl="1"/>
                <a:r>
                  <a:rPr lang="en-US" dirty="0"/>
                  <a:t>T: A variable indicating time (e.g. from the beginning of the study).</a:t>
                </a:r>
              </a:p>
              <a:p>
                <a:pPr lvl="1"/>
                <a:r>
                  <a:rPr lang="en-US" dirty="0" err="1"/>
                  <a:t>X</a:t>
                </a:r>
                <a:r>
                  <a:rPr lang="en-US" sz="1200" dirty="0" err="1"/>
                  <a:t>t</a:t>
                </a:r>
                <a:r>
                  <a:rPr lang="en-US" dirty="0"/>
                  <a:t>: A variable indicating the pre-intervention (dummied coded as 0) and post-intervention period (dummied coded as 1)</a:t>
                </a:r>
              </a:p>
              <a:p>
                <a:pPr lvl="1"/>
                <a:r>
                  <a:rPr lang="en-US" dirty="0" err="1"/>
                  <a:t>Y</a:t>
                </a:r>
                <a:r>
                  <a:rPr lang="en-US" sz="1200" dirty="0" err="1"/>
                  <a:t>t</a:t>
                </a:r>
                <a:r>
                  <a:rPr lang="en-US" dirty="0"/>
                  <a:t>: The outcome variable at time t.</a:t>
                </a:r>
              </a:p>
              <a:p>
                <a:r>
                  <a:rPr lang="en-US" dirty="0"/>
                  <a:t>Regression model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 −</m:t>
                      </m:r>
                      <m:r>
                        <a:rPr lang="en-US" b="0" i="1" smtClean="0">
                          <a:latin typeface="Cambria Math" panose="02040503050406030204" pitchFamily="18" charset="0"/>
                        </a:rPr>
                        <m:t>𝑜𝑢𝑡𝑐𝑜𝑚𝑒</m:t>
                      </m:r>
                      <m:r>
                        <a:rPr lang="en-US" b="0" i="1" smtClean="0">
                          <a:latin typeface="Cambria Math" panose="02040503050406030204" pitchFamily="18" charset="0"/>
                        </a:rPr>
                        <m:t> </m:t>
                      </m:r>
                      <m:r>
                        <a:rPr lang="en-US" b="0" i="1" smtClean="0">
                          <a:latin typeface="Cambria Math" panose="02040503050406030204" pitchFamily="18" charset="0"/>
                        </a:rPr>
                        <m:t>𝑚𝑒𝑎𝑠𝑢𝑟𝑒</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=0</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𝑇𝑟𝑒𝑛𝑑</m:t>
                      </m:r>
                      <m:r>
                        <a:rPr lang="en-US" b="0" i="1" smtClean="0">
                          <a:latin typeface="Cambria Math" panose="02040503050406030204" pitchFamily="18" charset="0"/>
                        </a:rPr>
                        <m:t> </m:t>
                      </m:r>
                      <m:r>
                        <a:rPr lang="en-US" b="0" i="1" smtClean="0">
                          <a:latin typeface="Cambria Math" panose="02040503050406030204" pitchFamily="18" charset="0"/>
                        </a:rPr>
                        <m:t>𝑏𝑒𝑓𝑜𝑟𝑒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𝑖𝑚𝑚𝑒𝑑𝑖𝑎𝑡𝑒</m:t>
                      </m:r>
                      <m:r>
                        <a:rPr lang="en-US" b="0" i="1" smtClean="0">
                          <a:latin typeface="Cambria Math" panose="02040503050406030204" pitchFamily="18" charset="0"/>
                        </a:rPr>
                        <m:t> </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𝑖𝑚𝑝𝑙𝑒𝑚𝑒𝑛𝑡𝑒𝑑</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𝑎𝑓𝑡𝑒𝑟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Para>
                </a14:m>
                <a:endParaRPr lang="en-US" dirty="0"/>
              </a:p>
              <a:p>
                <a:pPr lvl="1"/>
                <a:endParaRPr lang="en-US" dirty="0"/>
              </a:p>
              <a:p>
                <a:endParaRPr lang="en-US" dirty="0"/>
              </a:p>
              <a:p>
                <a:pPr marL="530352" lvl="1" indent="0">
                  <a:buNone/>
                </a:pPr>
                <a:endParaRPr lang="en-US" dirty="0"/>
              </a:p>
            </p:txBody>
          </p:sp>
        </mc:Choice>
        <mc:Fallback xmlns="">
          <p:sp>
            <p:nvSpPr>
              <p:cNvPr id="3" name="Content Placeholder 2">
                <a:extLst>
                  <a:ext uri="{FF2B5EF4-FFF2-40B4-BE49-F238E27FC236}">
                    <a16:creationId xmlns:a16="http://schemas.microsoft.com/office/drawing/2014/main" id="{02230485-3C21-4A80-A07A-00762176A51F}"/>
                  </a:ext>
                </a:extLst>
              </p:cNvPr>
              <p:cNvSpPr>
                <a:spLocks noGrp="1" noRot="1" noChangeAspect="1" noMove="1" noResize="1" noEditPoints="1" noAdjustHandles="1" noChangeArrowheads="1" noChangeShapeType="1" noTextEdit="1"/>
              </p:cNvSpPr>
              <p:nvPr>
                <p:ph idx="1"/>
              </p:nvPr>
            </p:nvSpPr>
            <p:spPr>
              <a:blipFill>
                <a:blip r:embed="rId3"/>
                <a:stretch>
                  <a:fillRect l="-571" t="-2211" b="-510"/>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B973E971-C786-404F-89FC-994F6574AA83}"/>
              </a:ext>
            </a:extLst>
          </p:cNvPr>
          <p:cNvGraphicFramePr>
            <a:graphicFrameLocks noChangeAspect="1"/>
          </p:cNvGraphicFramePr>
          <p:nvPr>
            <p:extLst>
              <p:ext uri="{D42A27DB-BD31-4B8C-83A1-F6EECF244321}">
                <p14:modId xmlns:p14="http://schemas.microsoft.com/office/powerpoint/2010/main" val="2952678322"/>
              </p:ext>
            </p:extLst>
          </p:nvPr>
        </p:nvGraphicFramePr>
        <p:xfrm>
          <a:off x="8178800" y="3352800"/>
          <a:ext cx="914400" cy="198438"/>
        </p:xfrm>
        <a:graphic>
          <a:graphicData uri="http://schemas.openxmlformats.org/presentationml/2006/ole">
            <mc:AlternateContent xmlns:mc="http://schemas.openxmlformats.org/markup-compatibility/2006">
              <mc:Choice xmlns:v="urn:schemas-microsoft-com:vml" Requires="v">
                <p:oleObj spid="_x0000_s1070"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8178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20448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917E-9C11-4750-8D22-42D1180C9522}"/>
              </a:ext>
            </a:extLst>
          </p:cNvPr>
          <p:cNvSpPr>
            <a:spLocks noGrp="1"/>
          </p:cNvSpPr>
          <p:nvPr>
            <p:ph type="title"/>
          </p:nvPr>
        </p:nvSpPr>
        <p:spPr/>
        <p:txBody>
          <a:bodyPr/>
          <a:lstStyle/>
          <a:p>
            <a:r>
              <a:rPr lang="en-US" dirty="0"/>
              <a:t>Regression model for 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230485-3C21-4A80-A07A-00762176A51F}"/>
                  </a:ext>
                </a:extLst>
              </p:cNvPr>
              <p:cNvSpPr>
                <a:spLocks noGrp="1"/>
              </p:cNvSpPr>
              <p:nvPr>
                <p:ph idx="1"/>
              </p:nvPr>
            </p:nvSpPr>
            <p:spPr>
              <a:xfrm>
                <a:off x="1371600" y="1375794"/>
                <a:ext cx="9601200" cy="4491606"/>
              </a:xfrm>
            </p:spPr>
            <p:txBody>
              <a:bodyPr>
                <a:normAutofit/>
              </a:bodyPr>
              <a:lstStyle/>
              <a:p>
                <a:r>
                  <a:rPr lang="en-US" dirty="0"/>
                  <a:t>Regression model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 −</m:t>
                      </m:r>
                      <m:r>
                        <a:rPr lang="en-US" b="0" i="1" smtClean="0">
                          <a:latin typeface="Cambria Math" panose="02040503050406030204" pitchFamily="18" charset="0"/>
                        </a:rPr>
                        <m:t>𝑜𝑢𝑡𝑐𝑜𝑚𝑒</m:t>
                      </m:r>
                      <m:r>
                        <a:rPr lang="en-US" b="0" i="1" smtClean="0">
                          <a:latin typeface="Cambria Math" panose="02040503050406030204" pitchFamily="18" charset="0"/>
                        </a:rPr>
                        <m:t> </m:t>
                      </m:r>
                      <m:r>
                        <a:rPr lang="en-US" b="0" i="1" smtClean="0">
                          <a:latin typeface="Cambria Math" panose="02040503050406030204" pitchFamily="18" charset="0"/>
                        </a:rPr>
                        <m:t>𝑚𝑒𝑎𝑠𝑢𝑟𝑒</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=0</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𝑇𝑟𝑒𝑛𝑑</m:t>
                      </m:r>
                      <m:r>
                        <a:rPr lang="en-US" b="0" i="1" smtClean="0">
                          <a:latin typeface="Cambria Math" panose="02040503050406030204" pitchFamily="18" charset="0"/>
                        </a:rPr>
                        <m:t> </m:t>
                      </m:r>
                      <m:r>
                        <a:rPr lang="en-US" b="0" i="1" smtClean="0">
                          <a:latin typeface="Cambria Math" panose="02040503050406030204" pitchFamily="18" charset="0"/>
                        </a:rPr>
                        <m:t>𝑏𝑒𝑓𝑜𝑟𝑒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𝑖𝑚𝑚𝑒𝑑𝑖𝑎𝑡𝑒</m:t>
                      </m:r>
                      <m:r>
                        <a:rPr lang="en-US" b="0" i="1" smtClean="0">
                          <a:latin typeface="Cambria Math" panose="02040503050406030204" pitchFamily="18" charset="0"/>
                        </a:rPr>
                        <m:t> </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𝑖𝑚𝑝𝑙𝑒𝑚𝑒𝑛𝑡𝑒𝑑</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𝑎𝑓𝑡𝑒𝑟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Para>
                </a14:m>
                <a:endParaRPr lang="en-US" dirty="0"/>
              </a:p>
              <a:p>
                <a:pPr marL="530352" lvl="1" indent="0">
                  <a:buNone/>
                </a:pPr>
                <a:endParaRPr lang="en-US" dirty="0"/>
              </a:p>
              <a:p>
                <a:endParaRPr lang="en-US" dirty="0"/>
              </a:p>
              <a:p>
                <a:pPr marL="530352" lvl="1" indent="0">
                  <a:buNone/>
                </a:pPr>
                <a:endParaRPr lang="en-US" dirty="0"/>
              </a:p>
            </p:txBody>
          </p:sp>
        </mc:Choice>
        <mc:Fallback xmlns="">
          <p:sp>
            <p:nvSpPr>
              <p:cNvPr id="3" name="Content Placeholder 2">
                <a:extLst>
                  <a:ext uri="{FF2B5EF4-FFF2-40B4-BE49-F238E27FC236}">
                    <a16:creationId xmlns:a16="http://schemas.microsoft.com/office/drawing/2014/main" id="{02230485-3C21-4A80-A07A-00762176A51F}"/>
                  </a:ext>
                </a:extLst>
              </p:cNvPr>
              <p:cNvSpPr>
                <a:spLocks noGrp="1" noRot="1" noChangeAspect="1" noMove="1" noResize="1" noEditPoints="1" noAdjustHandles="1" noChangeArrowheads="1" noChangeShapeType="1" noTextEdit="1"/>
              </p:cNvSpPr>
              <p:nvPr>
                <p:ph idx="1"/>
              </p:nvPr>
            </p:nvSpPr>
            <p:spPr>
              <a:xfrm>
                <a:off x="1371600" y="1375794"/>
                <a:ext cx="9601200" cy="4491606"/>
              </a:xfrm>
              <a:blipFill>
                <a:blip r:embed="rId3"/>
                <a:stretch>
                  <a:fillRect l="-571" t="-1221"/>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B973E971-C786-404F-89FC-994F6574AA83}"/>
              </a:ext>
            </a:extLst>
          </p:cNvPr>
          <p:cNvGraphicFramePr>
            <a:graphicFrameLocks noChangeAspect="1"/>
          </p:cNvGraphicFramePr>
          <p:nvPr/>
        </p:nvGraphicFramePr>
        <p:xfrm>
          <a:off x="8178800" y="3352800"/>
          <a:ext cx="914400" cy="198438"/>
        </p:xfrm>
        <a:graphic>
          <a:graphicData uri="http://schemas.openxmlformats.org/presentationml/2006/ole">
            <mc:AlternateContent xmlns:mc="http://schemas.openxmlformats.org/markup-compatibility/2006">
              <mc:Choice xmlns:v="urn:schemas-microsoft-com:vml" Requires="v">
                <p:oleObj spid="_x0000_s16404" name="Equation" r:id="rId4" imgW="914400" imgH="198720" progId="Equation.DSMT4">
                  <p:embed/>
                </p:oleObj>
              </mc:Choice>
              <mc:Fallback>
                <p:oleObj name="Equation" r:id="rId4" imgW="914400" imgH="198720" progId="Equation.DSMT4">
                  <p:embed/>
                  <p:pic>
                    <p:nvPicPr>
                      <p:cNvPr id="4" name="Object 3">
                        <a:extLst>
                          <a:ext uri="{FF2B5EF4-FFF2-40B4-BE49-F238E27FC236}">
                            <a16:creationId xmlns:a16="http://schemas.microsoft.com/office/drawing/2014/main" id="{B973E971-C786-404F-89FC-994F6574AA83}"/>
                          </a:ext>
                        </a:extLst>
                      </p:cNvPr>
                      <p:cNvPicPr/>
                      <p:nvPr/>
                    </p:nvPicPr>
                    <p:blipFill>
                      <a:blip r:embed="rId5"/>
                      <a:stretch>
                        <a:fillRect/>
                      </a:stretch>
                    </p:blipFill>
                    <p:spPr>
                      <a:xfrm>
                        <a:off x="8178800" y="3352800"/>
                        <a:ext cx="914400" cy="198438"/>
                      </a:xfrm>
                      <a:prstGeom prst="rect">
                        <a:avLst/>
                      </a:prstGeom>
                    </p:spPr>
                  </p:pic>
                </p:oleObj>
              </mc:Fallback>
            </mc:AlternateContent>
          </a:graphicData>
        </a:graphic>
      </p:graphicFrame>
      <p:pic>
        <p:nvPicPr>
          <p:cNvPr id="16390" name="Picture 6" descr="No description available.">
            <a:extLst>
              <a:ext uri="{FF2B5EF4-FFF2-40B4-BE49-F238E27FC236}">
                <a16:creationId xmlns:a16="http://schemas.microsoft.com/office/drawing/2014/main" id="{8B2026F8-5794-4BE1-8EA6-14ABF18191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183" y="3352800"/>
            <a:ext cx="3794807" cy="339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47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6DEB-EF18-4B45-BA95-64DF7B93422D}"/>
              </a:ext>
            </a:extLst>
          </p:cNvPr>
          <p:cNvSpPr>
            <a:spLocks noGrp="1"/>
          </p:cNvSpPr>
          <p:nvPr>
            <p:ph type="title"/>
          </p:nvPr>
        </p:nvSpPr>
        <p:spPr/>
        <p:txBody>
          <a:bodyPr/>
          <a:lstStyle/>
          <a:p>
            <a:r>
              <a:rPr lang="en-US" dirty="0"/>
              <a:t>Regression model for ITS</a:t>
            </a:r>
          </a:p>
        </p:txBody>
      </p:sp>
      <p:sp>
        <p:nvSpPr>
          <p:cNvPr id="3" name="Content Placeholder 2">
            <a:extLst>
              <a:ext uri="{FF2B5EF4-FFF2-40B4-BE49-F238E27FC236}">
                <a16:creationId xmlns:a16="http://schemas.microsoft.com/office/drawing/2014/main" id="{B96D6E36-926F-4C27-8ED5-2E23E740FABB}"/>
              </a:ext>
            </a:extLst>
          </p:cNvPr>
          <p:cNvSpPr>
            <a:spLocks noGrp="1"/>
          </p:cNvSpPr>
          <p:nvPr>
            <p:ph idx="1"/>
          </p:nvPr>
        </p:nvSpPr>
        <p:spPr/>
        <p:txBody>
          <a:bodyPr/>
          <a:lstStyle/>
          <a:p>
            <a:r>
              <a:rPr lang="en-US" dirty="0"/>
              <a:t>Seasonality </a:t>
            </a:r>
          </a:p>
          <a:p>
            <a:pPr lvl="1"/>
            <a:r>
              <a:rPr lang="en-US" dirty="0"/>
              <a:t>When there is an obvious seasonality pattern in the outcome (e.g. incident of flu), it is important to account for seasonality</a:t>
            </a:r>
          </a:p>
          <a:p>
            <a:pPr lvl="2"/>
            <a:r>
              <a:rPr lang="en-US" dirty="0"/>
              <a:t>If the pre- or post- intervention has more data from the winter months, the results would be biased.</a:t>
            </a:r>
          </a:p>
          <a:p>
            <a:pPr lvl="2"/>
            <a:r>
              <a:rPr lang="en-US" dirty="0"/>
              <a:t>Add a variable representing “seasons” – Spring, Summer, Autumn and Winter</a:t>
            </a:r>
          </a:p>
          <a:p>
            <a:pPr lvl="2"/>
            <a:r>
              <a:rPr lang="en-US" dirty="0"/>
              <a:t>Use more complex functions (combination of sine and cosine).</a:t>
            </a:r>
          </a:p>
          <a:p>
            <a:pPr marL="987552" lvl="2" indent="0">
              <a:buNone/>
            </a:pPr>
            <a:endParaRPr lang="en-US" dirty="0"/>
          </a:p>
        </p:txBody>
      </p:sp>
    </p:spTree>
    <p:extLst>
      <p:ext uri="{BB962C8B-B14F-4D97-AF65-F5344CB8AC3E}">
        <p14:creationId xmlns:p14="http://schemas.microsoft.com/office/powerpoint/2010/main" val="158378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EDA4-87A7-42A5-B44D-90709E5347E5}"/>
              </a:ext>
            </a:extLst>
          </p:cNvPr>
          <p:cNvSpPr>
            <a:spLocks noGrp="1"/>
          </p:cNvSpPr>
          <p:nvPr>
            <p:ph type="title"/>
          </p:nvPr>
        </p:nvSpPr>
        <p:spPr/>
        <p:txBody>
          <a:bodyPr/>
          <a:lstStyle/>
          <a:p>
            <a:r>
              <a:rPr lang="en-US" dirty="0"/>
              <a:t>Regression model for ITS</a:t>
            </a:r>
          </a:p>
        </p:txBody>
      </p:sp>
      <p:sp>
        <p:nvSpPr>
          <p:cNvPr id="3" name="Content Placeholder 2">
            <a:extLst>
              <a:ext uri="{FF2B5EF4-FFF2-40B4-BE49-F238E27FC236}">
                <a16:creationId xmlns:a16="http://schemas.microsoft.com/office/drawing/2014/main" id="{FDF202B6-A46E-4CB8-BE20-459E7306379D}"/>
              </a:ext>
            </a:extLst>
          </p:cNvPr>
          <p:cNvSpPr>
            <a:spLocks noGrp="1"/>
          </p:cNvSpPr>
          <p:nvPr>
            <p:ph idx="1"/>
          </p:nvPr>
        </p:nvSpPr>
        <p:spPr/>
        <p:txBody>
          <a:bodyPr/>
          <a:lstStyle/>
          <a:p>
            <a:r>
              <a:rPr lang="en-US" dirty="0"/>
              <a:t>Autocorrelation</a:t>
            </a:r>
          </a:p>
          <a:p>
            <a:pPr lvl="1"/>
            <a:r>
              <a:rPr lang="en-US" dirty="0"/>
              <a:t>Observations tend to be more similar in closer time that those further apart.</a:t>
            </a:r>
          </a:p>
          <a:p>
            <a:pPr lvl="1"/>
            <a:r>
              <a:rPr lang="en-US" dirty="0"/>
              <a:t>Violated the assumption of standard regression</a:t>
            </a:r>
          </a:p>
          <a:p>
            <a:pPr lvl="2"/>
            <a:r>
              <a:rPr lang="en-US" dirty="0"/>
              <a:t>In public health research, autocorrelation is generally largely explained by other variables such as seasonality.</a:t>
            </a:r>
          </a:p>
          <a:p>
            <a:pPr lvl="2"/>
            <a:r>
              <a:rPr lang="en-US" dirty="0"/>
              <a:t>Autocorrelation is rarely a big issue in public health research.</a:t>
            </a:r>
          </a:p>
          <a:p>
            <a:pPr lvl="1"/>
            <a:r>
              <a:rPr lang="en-US" dirty="0"/>
              <a:t>Plot the Autocorrelation function (ACF) or the Partial autocorrelation function (PACF)</a:t>
            </a:r>
          </a:p>
          <a:p>
            <a:pPr lvl="1"/>
            <a:r>
              <a:rPr lang="en-US" dirty="0"/>
              <a:t>Accounting for autocorrelation specifically by specifying the error (residual) structure.</a:t>
            </a:r>
          </a:p>
          <a:p>
            <a:pPr lvl="1"/>
            <a:endParaRPr lang="en-US" dirty="0"/>
          </a:p>
        </p:txBody>
      </p:sp>
    </p:spTree>
    <p:extLst>
      <p:ext uri="{BB962C8B-B14F-4D97-AF65-F5344CB8AC3E}">
        <p14:creationId xmlns:p14="http://schemas.microsoft.com/office/powerpoint/2010/main" val="261576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To reduce alcohol consumption in Northern Territory, the government implemented a minimum price for alcohol in 2018.</a:t>
            </a:r>
          </a:p>
          <a:p>
            <a:pPr lvl="1"/>
            <a:r>
              <a:rPr lang="en-US" dirty="0"/>
              <a:t>Does this policy work? (i.e. reducing alcohol consumption in the population?)</a:t>
            </a:r>
          </a:p>
        </p:txBody>
      </p:sp>
    </p:spTree>
    <p:extLst>
      <p:ext uri="{BB962C8B-B14F-4D97-AF65-F5344CB8AC3E}">
        <p14:creationId xmlns:p14="http://schemas.microsoft.com/office/powerpoint/2010/main" val="278040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46D6-1D4F-450E-A6E3-BF6B1E172516}"/>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12681C06-C07B-4BCF-859A-E8F8BB6E666E}"/>
              </a:ext>
            </a:extLst>
          </p:cNvPr>
          <p:cNvSpPr>
            <a:spLocks noGrp="1"/>
          </p:cNvSpPr>
          <p:nvPr>
            <p:ph idx="1"/>
          </p:nvPr>
        </p:nvSpPr>
        <p:spPr/>
        <p:txBody>
          <a:bodyPr/>
          <a:lstStyle/>
          <a:p>
            <a:r>
              <a:rPr lang="en-US" dirty="0"/>
              <a:t>R/RStudio/</a:t>
            </a:r>
            <a:r>
              <a:rPr lang="en-US" dirty="0" err="1"/>
              <a:t>StatsNotebook</a:t>
            </a:r>
            <a:endParaRPr lang="en-US" dirty="0"/>
          </a:p>
          <a:p>
            <a:r>
              <a:rPr lang="en-US" dirty="0"/>
              <a:t>Libraries required</a:t>
            </a:r>
          </a:p>
          <a:p>
            <a:pPr lvl="1"/>
            <a:r>
              <a:rPr lang="en-US" dirty="0" err="1"/>
              <a:t>tidyverse</a:t>
            </a:r>
            <a:endParaRPr lang="en-US" dirty="0"/>
          </a:p>
          <a:p>
            <a:pPr lvl="1"/>
            <a:r>
              <a:rPr lang="en-US" dirty="0"/>
              <a:t>ggplot2</a:t>
            </a:r>
          </a:p>
          <a:p>
            <a:pPr lvl="1"/>
            <a:r>
              <a:rPr lang="en-US" dirty="0" err="1"/>
              <a:t>tsModel</a:t>
            </a:r>
            <a:endParaRPr lang="en-US" dirty="0"/>
          </a:p>
          <a:p>
            <a:pPr lvl="1"/>
            <a:r>
              <a:rPr lang="en-US" dirty="0" err="1"/>
              <a:t>nlme</a:t>
            </a:r>
            <a:endParaRPr lang="en-US" dirty="0"/>
          </a:p>
          <a:p>
            <a:pPr lvl="1"/>
            <a:r>
              <a:rPr lang="en-US" dirty="0" err="1"/>
              <a:t>emmeans</a:t>
            </a:r>
            <a:endParaRPr lang="en-US" dirty="0"/>
          </a:p>
          <a:p>
            <a:pPr lvl="1"/>
            <a:endParaRPr lang="en-US" dirty="0"/>
          </a:p>
          <a:p>
            <a:pPr lvl="1"/>
            <a:endParaRPr lang="en-US" dirty="0"/>
          </a:p>
        </p:txBody>
      </p:sp>
      <p:pic>
        <p:nvPicPr>
          <p:cNvPr id="6" name="Picture 5">
            <a:extLst>
              <a:ext uri="{FF2B5EF4-FFF2-40B4-BE49-F238E27FC236}">
                <a16:creationId xmlns:a16="http://schemas.microsoft.com/office/drawing/2014/main" id="{E4366C66-07C0-4043-89A2-9AB15BD89A86}"/>
              </a:ext>
            </a:extLst>
          </p:cNvPr>
          <p:cNvPicPr>
            <a:picLocks noChangeAspect="1"/>
          </p:cNvPicPr>
          <p:nvPr/>
        </p:nvPicPr>
        <p:blipFill>
          <a:blip r:embed="rId2"/>
          <a:stretch>
            <a:fillRect/>
          </a:stretch>
        </p:blipFill>
        <p:spPr>
          <a:xfrm>
            <a:off x="5157788" y="2171699"/>
            <a:ext cx="5467782" cy="1900238"/>
          </a:xfrm>
          <a:prstGeom prst="rect">
            <a:avLst/>
          </a:prstGeom>
        </p:spPr>
      </p:pic>
      <p:pic>
        <p:nvPicPr>
          <p:cNvPr id="7" name="Picture 6">
            <a:extLst>
              <a:ext uri="{FF2B5EF4-FFF2-40B4-BE49-F238E27FC236}">
                <a16:creationId xmlns:a16="http://schemas.microsoft.com/office/drawing/2014/main" id="{BE03A6CC-7E40-4969-8C73-9675A32FDD7B}"/>
              </a:ext>
            </a:extLst>
          </p:cNvPr>
          <p:cNvPicPr>
            <a:picLocks noChangeAspect="1"/>
          </p:cNvPicPr>
          <p:nvPr/>
        </p:nvPicPr>
        <p:blipFill>
          <a:blip r:embed="rId3"/>
          <a:stretch>
            <a:fillRect/>
          </a:stretch>
        </p:blipFill>
        <p:spPr>
          <a:xfrm>
            <a:off x="5157788" y="4186237"/>
            <a:ext cx="5467782" cy="1965543"/>
          </a:xfrm>
          <a:prstGeom prst="rect">
            <a:avLst/>
          </a:prstGeom>
        </p:spPr>
      </p:pic>
    </p:spTree>
    <p:extLst>
      <p:ext uri="{BB962C8B-B14F-4D97-AF65-F5344CB8AC3E}">
        <p14:creationId xmlns:p14="http://schemas.microsoft.com/office/powerpoint/2010/main" val="224902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D3A5-2C66-4ACD-851F-0DBE81EE5B42}"/>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5F08B88A-D6CE-43F1-898F-FCAAD2E5D361}"/>
              </a:ext>
            </a:extLst>
          </p:cNvPr>
          <p:cNvSpPr>
            <a:spLocks noGrp="1"/>
          </p:cNvSpPr>
          <p:nvPr>
            <p:ph idx="1"/>
          </p:nvPr>
        </p:nvSpPr>
        <p:spPr>
          <a:xfrm>
            <a:off x="1371599" y="2286000"/>
            <a:ext cx="10255541" cy="3581400"/>
          </a:xfrm>
        </p:spPr>
        <p:txBody>
          <a:bodyPr/>
          <a:lstStyle/>
          <a:p>
            <a:r>
              <a:rPr lang="en-US" dirty="0"/>
              <a:t>Simulated dataset https://statsnotebook.io/blog/data_management/example_data/alcohol_data_NT.csv</a:t>
            </a:r>
          </a:p>
        </p:txBody>
      </p:sp>
      <p:pic>
        <p:nvPicPr>
          <p:cNvPr id="4" name="Picture 3">
            <a:extLst>
              <a:ext uri="{FF2B5EF4-FFF2-40B4-BE49-F238E27FC236}">
                <a16:creationId xmlns:a16="http://schemas.microsoft.com/office/drawing/2014/main" id="{1CF7E7C6-71C1-4203-84CF-6361E2F1AF1B}"/>
              </a:ext>
            </a:extLst>
          </p:cNvPr>
          <p:cNvPicPr>
            <a:picLocks noChangeAspect="1"/>
          </p:cNvPicPr>
          <p:nvPr/>
        </p:nvPicPr>
        <p:blipFill>
          <a:blip r:embed="rId2"/>
          <a:stretch>
            <a:fillRect/>
          </a:stretch>
        </p:blipFill>
        <p:spPr>
          <a:xfrm>
            <a:off x="1708294" y="3292679"/>
            <a:ext cx="4791075" cy="3486150"/>
          </a:xfrm>
          <a:prstGeom prst="rect">
            <a:avLst/>
          </a:prstGeom>
        </p:spPr>
      </p:pic>
      <p:pic>
        <p:nvPicPr>
          <p:cNvPr id="6" name="Picture 5">
            <a:extLst>
              <a:ext uri="{FF2B5EF4-FFF2-40B4-BE49-F238E27FC236}">
                <a16:creationId xmlns:a16="http://schemas.microsoft.com/office/drawing/2014/main" id="{992BDF73-98A0-48A9-9DAD-7119C5521285}"/>
              </a:ext>
            </a:extLst>
          </p:cNvPr>
          <p:cNvPicPr>
            <a:picLocks noChangeAspect="1"/>
          </p:cNvPicPr>
          <p:nvPr/>
        </p:nvPicPr>
        <p:blipFill>
          <a:blip r:embed="rId3"/>
          <a:stretch>
            <a:fillRect/>
          </a:stretch>
        </p:blipFill>
        <p:spPr>
          <a:xfrm>
            <a:off x="1708294" y="2921204"/>
            <a:ext cx="8534400" cy="257175"/>
          </a:xfrm>
          <a:prstGeom prst="rect">
            <a:avLst/>
          </a:prstGeom>
        </p:spPr>
      </p:pic>
    </p:spTree>
    <p:extLst>
      <p:ext uri="{BB962C8B-B14F-4D97-AF65-F5344CB8AC3E}">
        <p14:creationId xmlns:p14="http://schemas.microsoft.com/office/powerpoint/2010/main" val="255007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EC90-6FFD-439B-B8D6-02CF6BF3D26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7D0AEA7-FE75-4EDB-8B17-6D85AB587EBB}"/>
              </a:ext>
            </a:extLst>
          </p:cNvPr>
          <p:cNvSpPr>
            <a:spLocks noGrp="1"/>
          </p:cNvSpPr>
          <p:nvPr>
            <p:ph idx="1"/>
          </p:nvPr>
        </p:nvSpPr>
        <p:spPr/>
        <p:txBody>
          <a:bodyPr>
            <a:normAutofit fontScale="62500" lnSpcReduction="20000"/>
          </a:bodyPr>
          <a:lstStyle/>
          <a:p>
            <a:r>
              <a:rPr lang="en-AU" dirty="0"/>
              <a:t>Bernal, J. L., Cummins, S., &amp; </a:t>
            </a:r>
            <a:r>
              <a:rPr lang="en-AU" dirty="0" err="1"/>
              <a:t>Gasparrini</a:t>
            </a:r>
            <a:r>
              <a:rPr lang="en-AU" dirty="0"/>
              <a:t>, A. (2017). Interrupted time series regression for the evaluation of public health interventions: a tutorial. </a:t>
            </a:r>
            <a:r>
              <a:rPr lang="en-AU" i="1" dirty="0"/>
              <a:t>International journal of epidemiology, 46</a:t>
            </a:r>
            <a:r>
              <a:rPr lang="en-AU" dirty="0"/>
              <a:t>(1), 348-355. </a:t>
            </a:r>
          </a:p>
          <a:p>
            <a:r>
              <a:rPr lang="en-AU" dirty="0" err="1"/>
              <a:t>Bhaskaran</a:t>
            </a:r>
            <a:r>
              <a:rPr lang="en-AU" dirty="0"/>
              <a:t>, K., </a:t>
            </a:r>
            <a:r>
              <a:rPr lang="en-AU" dirty="0" err="1"/>
              <a:t>Gasparrini</a:t>
            </a:r>
            <a:r>
              <a:rPr lang="en-AU" dirty="0"/>
              <a:t>, A., </a:t>
            </a:r>
            <a:r>
              <a:rPr lang="en-AU" dirty="0" err="1"/>
              <a:t>Hajat</a:t>
            </a:r>
            <a:r>
              <a:rPr lang="en-AU" dirty="0"/>
              <a:t>, S., Smeeth, L., &amp; Armstrong, B. (2013). Time series regression studies in environmental epidemiology. </a:t>
            </a:r>
            <a:r>
              <a:rPr lang="en-AU" i="1" dirty="0"/>
              <a:t>International journal of epidemiology, 42</a:t>
            </a:r>
            <a:r>
              <a:rPr lang="en-AU" dirty="0"/>
              <a:t>(4), 1187-1195. </a:t>
            </a:r>
          </a:p>
          <a:p>
            <a:r>
              <a:rPr lang="en-AU" dirty="0"/>
              <a:t>Bottomley, C., Scott, J. A. G., &amp; </a:t>
            </a:r>
            <a:r>
              <a:rPr lang="en-AU" dirty="0" err="1"/>
              <a:t>Isham</a:t>
            </a:r>
            <a:r>
              <a:rPr lang="en-AU" dirty="0"/>
              <a:t>, V. (2019). Analysing interrupted time series with a control. </a:t>
            </a:r>
            <a:r>
              <a:rPr lang="en-AU" i="1" dirty="0"/>
              <a:t>Epidemiologic methods, 8</a:t>
            </a:r>
            <a:r>
              <a:rPr lang="en-AU" dirty="0"/>
              <a:t>(1). </a:t>
            </a:r>
          </a:p>
          <a:p>
            <a:r>
              <a:rPr lang="en-AU" dirty="0"/>
              <a:t>Hemming, K., Haines, T. P., Chilton, P. J., Girling, A. J., &amp; </a:t>
            </a:r>
            <a:r>
              <a:rPr lang="en-AU" dirty="0" err="1"/>
              <a:t>Lilford</a:t>
            </a:r>
            <a:r>
              <a:rPr lang="en-AU" dirty="0"/>
              <a:t>, R. J. (2015). The stepped wedge cluster randomised trial: rationale, design, analysis, and reporting. </a:t>
            </a:r>
            <a:r>
              <a:rPr lang="en-AU" i="1" dirty="0"/>
              <a:t>BMJ, 350</a:t>
            </a:r>
            <a:r>
              <a:rPr lang="en-AU" dirty="0"/>
              <a:t>. </a:t>
            </a:r>
          </a:p>
          <a:p>
            <a:r>
              <a:rPr lang="en-AU" dirty="0"/>
              <a:t>Linden, A. (2015). Conducting interrupted time-series analysis for single-and multiple-group comparisons. </a:t>
            </a:r>
            <a:r>
              <a:rPr lang="en-AU" i="1" dirty="0"/>
              <a:t>The Stata Journal, 15</a:t>
            </a:r>
            <a:r>
              <a:rPr lang="en-AU" dirty="0"/>
              <a:t>(2), 480-500. </a:t>
            </a:r>
          </a:p>
          <a:p>
            <a:r>
              <a:rPr lang="en-AU" dirty="0"/>
              <a:t>Linden, A. (2018). Combining synthetic controls and interrupted time series analysis to improve causal inference in program evaluation. </a:t>
            </a:r>
            <a:r>
              <a:rPr lang="en-AU" i="1" dirty="0"/>
              <a:t>Journal of evaluation in clinical practice, 24</a:t>
            </a:r>
            <a:r>
              <a:rPr lang="en-AU" dirty="0"/>
              <a:t>(2), 447-453. </a:t>
            </a:r>
          </a:p>
          <a:p>
            <a:r>
              <a:rPr lang="en-AU" dirty="0"/>
              <a:t>Lopez Bernal, J., Cummins, S., &amp; </a:t>
            </a:r>
            <a:r>
              <a:rPr lang="en-AU" dirty="0" err="1"/>
              <a:t>Gasparrini</a:t>
            </a:r>
            <a:r>
              <a:rPr lang="en-AU" dirty="0"/>
              <a:t>, A. (2018). The use of controls in interrupted time series studies of public health interventions. </a:t>
            </a:r>
            <a:r>
              <a:rPr lang="en-AU" i="1" dirty="0"/>
              <a:t>International journal of epidemiology, 47</a:t>
            </a:r>
            <a:r>
              <a:rPr lang="en-AU" dirty="0"/>
              <a:t>(6), 2082-2093. </a:t>
            </a:r>
          </a:p>
          <a:p>
            <a:r>
              <a:rPr lang="en-AU" dirty="0"/>
              <a:t>Turner, S. L., </a:t>
            </a:r>
            <a:r>
              <a:rPr lang="en-AU" dirty="0" err="1"/>
              <a:t>Karahalios</a:t>
            </a:r>
            <a:r>
              <a:rPr lang="en-AU" dirty="0"/>
              <a:t>, A., Forbes, A. B., </a:t>
            </a:r>
            <a:r>
              <a:rPr lang="en-AU" dirty="0" err="1"/>
              <a:t>Taljaard</a:t>
            </a:r>
            <a:r>
              <a:rPr lang="en-AU" dirty="0"/>
              <a:t>, M., Grimshaw, J. M., Cheng, A. C., . . . McKenzie, J. E. (2020). Design characteristics and statistical methods used in interrupted time series studies evaluating public health interventions: a review. </a:t>
            </a:r>
            <a:r>
              <a:rPr lang="en-AU" i="1" dirty="0"/>
              <a:t>Journal of clinical epidemiology, 122</a:t>
            </a:r>
            <a:r>
              <a:rPr lang="en-AU" dirty="0"/>
              <a:t>, 1-11. </a:t>
            </a:r>
          </a:p>
          <a:p>
            <a:pPr marL="0" indent="0">
              <a:buNone/>
            </a:pPr>
            <a:endParaRPr lang="en-US" dirty="0"/>
          </a:p>
        </p:txBody>
      </p:sp>
    </p:spTree>
    <p:extLst>
      <p:ext uri="{BB962C8B-B14F-4D97-AF65-F5344CB8AC3E}">
        <p14:creationId xmlns:p14="http://schemas.microsoft.com/office/powerpoint/2010/main" val="245821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2892-3837-4AF5-957B-17670E4DBEFA}"/>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32ABDFE2-A50B-4932-BC65-33D31E50A1FF}"/>
              </a:ext>
            </a:extLst>
          </p:cNvPr>
          <p:cNvSpPr>
            <a:spLocks noGrp="1"/>
          </p:cNvSpPr>
          <p:nvPr>
            <p:ph idx="1"/>
          </p:nvPr>
        </p:nvSpPr>
        <p:spPr/>
        <p:txBody>
          <a:bodyPr/>
          <a:lstStyle/>
          <a:p>
            <a:r>
              <a:rPr lang="en-US" dirty="0"/>
              <a:t>Plotting the data</a:t>
            </a:r>
          </a:p>
        </p:txBody>
      </p:sp>
      <p:pic>
        <p:nvPicPr>
          <p:cNvPr id="3074" name="Picture 2">
            <a:extLst>
              <a:ext uri="{FF2B5EF4-FFF2-40B4-BE49-F238E27FC236}">
                <a16:creationId xmlns:a16="http://schemas.microsoft.com/office/drawing/2014/main" id="{68E2C090-3020-4603-9C35-DF5B470F4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480" y="2399951"/>
            <a:ext cx="4382548" cy="43825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3090B5F-AA8B-400B-AAD5-B4C43A0B2C73}"/>
              </a:ext>
            </a:extLst>
          </p:cNvPr>
          <p:cNvPicPr>
            <a:picLocks noChangeAspect="1"/>
          </p:cNvPicPr>
          <p:nvPr/>
        </p:nvPicPr>
        <p:blipFill>
          <a:blip r:embed="rId3"/>
          <a:stretch>
            <a:fillRect/>
          </a:stretch>
        </p:blipFill>
        <p:spPr>
          <a:xfrm>
            <a:off x="1307634" y="2805112"/>
            <a:ext cx="6019800" cy="1247775"/>
          </a:xfrm>
          <a:prstGeom prst="rect">
            <a:avLst/>
          </a:prstGeom>
        </p:spPr>
      </p:pic>
    </p:spTree>
    <p:extLst>
      <p:ext uri="{BB962C8B-B14F-4D97-AF65-F5344CB8AC3E}">
        <p14:creationId xmlns:p14="http://schemas.microsoft.com/office/powerpoint/2010/main" val="2425889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2E9C-A24C-417C-B212-BC02B57BD223}"/>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1DEE975-A2E5-4AD6-B3F3-7E22A2A33968}"/>
              </a:ext>
            </a:extLst>
          </p:cNvPr>
          <p:cNvSpPr>
            <a:spLocks noGrp="1"/>
          </p:cNvSpPr>
          <p:nvPr>
            <p:ph idx="1"/>
          </p:nvPr>
        </p:nvSpPr>
        <p:spPr>
          <a:xfrm>
            <a:off x="1371600" y="1514475"/>
            <a:ext cx="9601200" cy="4352925"/>
          </a:xfrm>
        </p:spPr>
        <p:txBody>
          <a:bodyPr/>
          <a:lstStyle/>
          <a:p>
            <a:r>
              <a:rPr lang="en-US" dirty="0"/>
              <a:t>Running the preliminary model</a:t>
            </a:r>
          </a:p>
        </p:txBody>
      </p:sp>
      <p:pic>
        <p:nvPicPr>
          <p:cNvPr id="5" name="Picture 4">
            <a:extLst>
              <a:ext uri="{FF2B5EF4-FFF2-40B4-BE49-F238E27FC236}">
                <a16:creationId xmlns:a16="http://schemas.microsoft.com/office/drawing/2014/main" id="{1D8E19F5-E160-4C3E-8B25-FE45E4D931CD}"/>
              </a:ext>
            </a:extLst>
          </p:cNvPr>
          <p:cNvPicPr>
            <a:picLocks noChangeAspect="1"/>
          </p:cNvPicPr>
          <p:nvPr/>
        </p:nvPicPr>
        <p:blipFill>
          <a:blip r:embed="rId2"/>
          <a:stretch>
            <a:fillRect/>
          </a:stretch>
        </p:blipFill>
        <p:spPr>
          <a:xfrm>
            <a:off x="1371600" y="1963085"/>
            <a:ext cx="5414963" cy="954871"/>
          </a:xfrm>
          <a:prstGeom prst="rect">
            <a:avLst/>
          </a:prstGeom>
        </p:spPr>
      </p:pic>
      <p:pic>
        <p:nvPicPr>
          <p:cNvPr id="6" name="Picture 5">
            <a:extLst>
              <a:ext uri="{FF2B5EF4-FFF2-40B4-BE49-F238E27FC236}">
                <a16:creationId xmlns:a16="http://schemas.microsoft.com/office/drawing/2014/main" id="{1BD2BA01-C475-4CBB-8B81-BFF5FA00A9CF}"/>
              </a:ext>
            </a:extLst>
          </p:cNvPr>
          <p:cNvPicPr>
            <a:picLocks noChangeAspect="1"/>
          </p:cNvPicPr>
          <p:nvPr/>
        </p:nvPicPr>
        <p:blipFill>
          <a:blip r:embed="rId3"/>
          <a:stretch>
            <a:fillRect/>
          </a:stretch>
        </p:blipFill>
        <p:spPr>
          <a:xfrm>
            <a:off x="1371600" y="3190875"/>
            <a:ext cx="5414963" cy="3614031"/>
          </a:xfrm>
          <a:prstGeom prst="rect">
            <a:avLst/>
          </a:prstGeom>
        </p:spPr>
      </p:pic>
    </p:spTree>
    <p:extLst>
      <p:ext uri="{BB962C8B-B14F-4D97-AF65-F5344CB8AC3E}">
        <p14:creationId xmlns:p14="http://schemas.microsoft.com/office/powerpoint/2010/main" val="85049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8438-4177-4ECC-85AA-03CC3E391F4A}"/>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CDF3D444-4A4C-49D8-BD00-8A182D9BC89A}"/>
              </a:ext>
            </a:extLst>
          </p:cNvPr>
          <p:cNvSpPr>
            <a:spLocks noGrp="1"/>
          </p:cNvSpPr>
          <p:nvPr>
            <p:ph idx="1"/>
          </p:nvPr>
        </p:nvSpPr>
        <p:spPr>
          <a:xfrm>
            <a:off x="1371600" y="1442906"/>
            <a:ext cx="9601200" cy="4424494"/>
          </a:xfrm>
        </p:spPr>
        <p:txBody>
          <a:bodyPr/>
          <a:lstStyle/>
          <a:p>
            <a:r>
              <a:rPr lang="en-US" dirty="0"/>
              <a:t>Plotting the autocorrelation function and the partial autocorrelation function</a:t>
            </a:r>
          </a:p>
        </p:txBody>
      </p:sp>
      <p:pic>
        <p:nvPicPr>
          <p:cNvPr id="4" name="Picture 3">
            <a:extLst>
              <a:ext uri="{FF2B5EF4-FFF2-40B4-BE49-F238E27FC236}">
                <a16:creationId xmlns:a16="http://schemas.microsoft.com/office/drawing/2014/main" id="{C75CC750-878A-4EEC-87D8-B2FB1418F02D}"/>
              </a:ext>
            </a:extLst>
          </p:cNvPr>
          <p:cNvPicPr>
            <a:picLocks noChangeAspect="1"/>
          </p:cNvPicPr>
          <p:nvPr/>
        </p:nvPicPr>
        <p:blipFill>
          <a:blip r:embed="rId2"/>
          <a:stretch>
            <a:fillRect/>
          </a:stretch>
        </p:blipFill>
        <p:spPr>
          <a:xfrm>
            <a:off x="1487953" y="1890712"/>
            <a:ext cx="3629025" cy="561975"/>
          </a:xfrm>
          <a:prstGeom prst="rect">
            <a:avLst/>
          </a:prstGeom>
        </p:spPr>
      </p:pic>
      <p:pic>
        <p:nvPicPr>
          <p:cNvPr id="4098" name="Picture 2">
            <a:extLst>
              <a:ext uri="{FF2B5EF4-FFF2-40B4-BE49-F238E27FC236}">
                <a16:creationId xmlns:a16="http://schemas.microsoft.com/office/drawing/2014/main" id="{AE397D2E-E4A3-47FC-9AD6-746DCC9C6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261" y="2737257"/>
            <a:ext cx="3851247" cy="38512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16AD0B2-E5B6-4ADB-B09D-1E44E13EB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4575" y="2726245"/>
            <a:ext cx="3924651" cy="392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057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3456-20B0-490C-898F-F9D29C47D7E5}"/>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034341A1-F721-4557-BEE7-691786004F34}"/>
              </a:ext>
            </a:extLst>
          </p:cNvPr>
          <p:cNvSpPr>
            <a:spLocks noGrp="1"/>
          </p:cNvSpPr>
          <p:nvPr>
            <p:ph idx="1"/>
          </p:nvPr>
        </p:nvSpPr>
        <p:spPr>
          <a:xfrm>
            <a:off x="1371600" y="2171700"/>
            <a:ext cx="9601200" cy="3695700"/>
          </a:xfrm>
        </p:spPr>
        <p:txBody>
          <a:bodyPr/>
          <a:lstStyle/>
          <a:p>
            <a:r>
              <a:rPr lang="en-US" dirty="0"/>
              <a:t>Plotting model-based prediction</a:t>
            </a:r>
          </a:p>
        </p:txBody>
      </p:sp>
      <p:pic>
        <p:nvPicPr>
          <p:cNvPr id="4" name="Picture 3">
            <a:extLst>
              <a:ext uri="{FF2B5EF4-FFF2-40B4-BE49-F238E27FC236}">
                <a16:creationId xmlns:a16="http://schemas.microsoft.com/office/drawing/2014/main" id="{22CA51EE-F016-42C2-9C9A-411561B3EC46}"/>
              </a:ext>
            </a:extLst>
          </p:cNvPr>
          <p:cNvPicPr>
            <a:picLocks noChangeAspect="1"/>
          </p:cNvPicPr>
          <p:nvPr/>
        </p:nvPicPr>
        <p:blipFill>
          <a:blip r:embed="rId2"/>
          <a:stretch>
            <a:fillRect/>
          </a:stretch>
        </p:blipFill>
        <p:spPr>
          <a:xfrm>
            <a:off x="1371600" y="2562225"/>
            <a:ext cx="9144000" cy="1733550"/>
          </a:xfrm>
          <a:prstGeom prst="rect">
            <a:avLst/>
          </a:prstGeom>
        </p:spPr>
      </p:pic>
    </p:spTree>
    <p:extLst>
      <p:ext uri="{BB962C8B-B14F-4D97-AF65-F5344CB8AC3E}">
        <p14:creationId xmlns:p14="http://schemas.microsoft.com/office/powerpoint/2010/main" val="344272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7B26-B884-492A-9212-F47EF2CC5559}"/>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09288DF6-CA34-496D-81C7-70BE46A02282}"/>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A33AB78B-D640-419E-8E7E-62394BDD3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428749"/>
            <a:ext cx="5286375"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415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78F3-34B8-4B96-91DF-D14CEC197B3E}"/>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1AE68B99-68E6-4E2F-970C-57ED747B7E8D}"/>
              </a:ext>
            </a:extLst>
          </p:cNvPr>
          <p:cNvSpPr>
            <a:spLocks noGrp="1"/>
          </p:cNvSpPr>
          <p:nvPr>
            <p:ph idx="1"/>
          </p:nvPr>
        </p:nvSpPr>
        <p:spPr/>
        <p:txBody>
          <a:bodyPr/>
          <a:lstStyle/>
          <a:p>
            <a:r>
              <a:rPr lang="en-US" dirty="0"/>
              <a:t>Rerun the model adjusting for autocorrelation</a:t>
            </a:r>
          </a:p>
        </p:txBody>
      </p:sp>
      <p:pic>
        <p:nvPicPr>
          <p:cNvPr id="4" name="Picture 3">
            <a:extLst>
              <a:ext uri="{FF2B5EF4-FFF2-40B4-BE49-F238E27FC236}">
                <a16:creationId xmlns:a16="http://schemas.microsoft.com/office/drawing/2014/main" id="{C405E2BC-307F-42C2-BF5D-40C77DAB1097}"/>
              </a:ext>
            </a:extLst>
          </p:cNvPr>
          <p:cNvPicPr>
            <a:picLocks noChangeAspect="1"/>
          </p:cNvPicPr>
          <p:nvPr/>
        </p:nvPicPr>
        <p:blipFill>
          <a:blip r:embed="rId2"/>
          <a:stretch>
            <a:fillRect/>
          </a:stretch>
        </p:blipFill>
        <p:spPr>
          <a:xfrm>
            <a:off x="1738312" y="2790824"/>
            <a:ext cx="5343525" cy="904875"/>
          </a:xfrm>
          <a:prstGeom prst="rect">
            <a:avLst/>
          </a:prstGeom>
        </p:spPr>
      </p:pic>
      <p:pic>
        <p:nvPicPr>
          <p:cNvPr id="5" name="Picture 4">
            <a:extLst>
              <a:ext uri="{FF2B5EF4-FFF2-40B4-BE49-F238E27FC236}">
                <a16:creationId xmlns:a16="http://schemas.microsoft.com/office/drawing/2014/main" id="{0BBCDD60-140B-42BF-A5A0-C0DA4CA8C331}"/>
              </a:ext>
            </a:extLst>
          </p:cNvPr>
          <p:cNvPicPr>
            <a:picLocks noChangeAspect="1"/>
          </p:cNvPicPr>
          <p:nvPr/>
        </p:nvPicPr>
        <p:blipFill>
          <a:blip r:embed="rId3"/>
          <a:stretch>
            <a:fillRect/>
          </a:stretch>
        </p:blipFill>
        <p:spPr>
          <a:xfrm>
            <a:off x="7358060" y="2286000"/>
            <a:ext cx="4352925" cy="4200525"/>
          </a:xfrm>
          <a:prstGeom prst="rect">
            <a:avLst/>
          </a:prstGeom>
        </p:spPr>
      </p:pic>
    </p:spTree>
    <p:extLst>
      <p:ext uri="{BB962C8B-B14F-4D97-AF65-F5344CB8AC3E}">
        <p14:creationId xmlns:p14="http://schemas.microsoft.com/office/powerpoint/2010/main" val="118520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4F7B-78EC-44A4-B442-B96067D2776E}"/>
              </a:ext>
            </a:extLst>
          </p:cNvPr>
          <p:cNvSpPr>
            <a:spLocks noGrp="1"/>
          </p:cNvSpPr>
          <p:nvPr>
            <p:ph type="title"/>
          </p:nvPr>
        </p:nvSpPr>
        <p:spPr/>
        <p:txBody>
          <a:bodyPr/>
          <a:lstStyle/>
          <a:p>
            <a:r>
              <a:rPr lang="en-US" dirty="0"/>
              <a:t>Motivating Example</a:t>
            </a:r>
          </a:p>
        </p:txBody>
      </p:sp>
      <p:pic>
        <p:nvPicPr>
          <p:cNvPr id="6146" name="Picture 2">
            <a:extLst>
              <a:ext uri="{FF2B5EF4-FFF2-40B4-BE49-F238E27FC236}">
                <a16:creationId xmlns:a16="http://schemas.microsoft.com/office/drawing/2014/main" id="{8F01F294-F93D-4F61-9CC6-BA00AB797B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687" y="1638300"/>
            <a:ext cx="5064504" cy="506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979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BCE8-8A51-4649-B401-58E25D8BD8B3}"/>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AC4580EC-2717-4992-8C96-469C170A9A93}"/>
              </a:ext>
            </a:extLst>
          </p:cNvPr>
          <p:cNvSpPr>
            <a:spLocks noGrp="1"/>
          </p:cNvSpPr>
          <p:nvPr>
            <p:ph idx="1"/>
          </p:nvPr>
        </p:nvSpPr>
        <p:spPr>
          <a:xfrm>
            <a:off x="1371600" y="1392572"/>
            <a:ext cx="9601200" cy="4474828"/>
          </a:xfrm>
        </p:spPr>
        <p:txBody>
          <a:bodyPr>
            <a:normAutofit/>
          </a:bodyPr>
          <a:lstStyle/>
          <a:p>
            <a:r>
              <a:rPr lang="en-US" sz="1800" dirty="0"/>
              <a:t>Rerun the model adjusting for seasonality using the </a:t>
            </a:r>
            <a:r>
              <a:rPr lang="en-US" sz="1800" i="1" dirty="0"/>
              <a:t>harmonic()</a:t>
            </a:r>
            <a:r>
              <a:rPr lang="en-US" sz="1800" dirty="0"/>
              <a:t> from the </a:t>
            </a:r>
            <a:r>
              <a:rPr lang="en-US" sz="1800" i="1" dirty="0" err="1"/>
              <a:t>tsModel</a:t>
            </a:r>
            <a:r>
              <a:rPr lang="en-US" sz="1800" dirty="0"/>
              <a:t> library</a:t>
            </a:r>
          </a:p>
          <a:p>
            <a:pPr lvl="1"/>
            <a:r>
              <a:rPr lang="en-US" sz="1800" dirty="0"/>
              <a:t>Two parameters: Number of sine/cosine pair to use and the length of one cycle</a:t>
            </a:r>
          </a:p>
        </p:txBody>
      </p:sp>
      <p:pic>
        <p:nvPicPr>
          <p:cNvPr id="4" name="Picture 3">
            <a:extLst>
              <a:ext uri="{FF2B5EF4-FFF2-40B4-BE49-F238E27FC236}">
                <a16:creationId xmlns:a16="http://schemas.microsoft.com/office/drawing/2014/main" id="{919A3317-0C59-4926-83E0-77C8AC30A24C}"/>
              </a:ext>
            </a:extLst>
          </p:cNvPr>
          <p:cNvPicPr>
            <a:picLocks noChangeAspect="1"/>
          </p:cNvPicPr>
          <p:nvPr/>
        </p:nvPicPr>
        <p:blipFill>
          <a:blip r:embed="rId2"/>
          <a:stretch>
            <a:fillRect/>
          </a:stretch>
        </p:blipFill>
        <p:spPr>
          <a:xfrm>
            <a:off x="1840245" y="2316935"/>
            <a:ext cx="7610475" cy="209550"/>
          </a:xfrm>
          <a:prstGeom prst="rect">
            <a:avLst/>
          </a:prstGeom>
        </p:spPr>
      </p:pic>
      <p:pic>
        <p:nvPicPr>
          <p:cNvPr id="5" name="Picture 4">
            <a:extLst>
              <a:ext uri="{FF2B5EF4-FFF2-40B4-BE49-F238E27FC236}">
                <a16:creationId xmlns:a16="http://schemas.microsoft.com/office/drawing/2014/main" id="{D46D8CE8-2DCA-4BB7-8D91-CCEB56C723DA}"/>
              </a:ext>
            </a:extLst>
          </p:cNvPr>
          <p:cNvPicPr>
            <a:picLocks noChangeAspect="1"/>
          </p:cNvPicPr>
          <p:nvPr/>
        </p:nvPicPr>
        <p:blipFill>
          <a:blip r:embed="rId3"/>
          <a:stretch>
            <a:fillRect/>
          </a:stretch>
        </p:blipFill>
        <p:spPr>
          <a:xfrm>
            <a:off x="1840245" y="2603646"/>
            <a:ext cx="7639050" cy="1638300"/>
          </a:xfrm>
          <a:prstGeom prst="rect">
            <a:avLst/>
          </a:prstGeom>
        </p:spPr>
      </p:pic>
      <p:pic>
        <p:nvPicPr>
          <p:cNvPr id="6" name="Picture 5">
            <a:extLst>
              <a:ext uri="{FF2B5EF4-FFF2-40B4-BE49-F238E27FC236}">
                <a16:creationId xmlns:a16="http://schemas.microsoft.com/office/drawing/2014/main" id="{2902DDC6-23AC-494D-97CD-A2D468F832C4}"/>
              </a:ext>
            </a:extLst>
          </p:cNvPr>
          <p:cNvPicPr>
            <a:picLocks noChangeAspect="1"/>
          </p:cNvPicPr>
          <p:nvPr/>
        </p:nvPicPr>
        <p:blipFill>
          <a:blip r:embed="rId4"/>
          <a:stretch>
            <a:fillRect/>
          </a:stretch>
        </p:blipFill>
        <p:spPr>
          <a:xfrm>
            <a:off x="1854533" y="4280526"/>
            <a:ext cx="7639050" cy="552450"/>
          </a:xfrm>
          <a:prstGeom prst="rect">
            <a:avLst/>
          </a:prstGeom>
        </p:spPr>
      </p:pic>
      <p:pic>
        <p:nvPicPr>
          <p:cNvPr id="7" name="Picture 6">
            <a:extLst>
              <a:ext uri="{FF2B5EF4-FFF2-40B4-BE49-F238E27FC236}">
                <a16:creationId xmlns:a16="http://schemas.microsoft.com/office/drawing/2014/main" id="{556E1FD5-2884-4AFF-8B44-39B647FCC3FA}"/>
              </a:ext>
            </a:extLst>
          </p:cNvPr>
          <p:cNvPicPr>
            <a:picLocks noChangeAspect="1"/>
          </p:cNvPicPr>
          <p:nvPr/>
        </p:nvPicPr>
        <p:blipFill>
          <a:blip r:embed="rId5"/>
          <a:stretch>
            <a:fillRect/>
          </a:stretch>
        </p:blipFill>
        <p:spPr>
          <a:xfrm>
            <a:off x="1854533" y="4910137"/>
            <a:ext cx="7667625" cy="1914525"/>
          </a:xfrm>
          <a:prstGeom prst="rect">
            <a:avLst/>
          </a:prstGeom>
        </p:spPr>
      </p:pic>
    </p:spTree>
    <p:extLst>
      <p:ext uri="{BB962C8B-B14F-4D97-AF65-F5344CB8AC3E}">
        <p14:creationId xmlns:p14="http://schemas.microsoft.com/office/powerpoint/2010/main" val="762117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1525-7714-4997-A2A9-579B05692EDB}"/>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89BD9009-8C02-452A-B77C-0A02CE8BA0B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37A3AC8-D866-44E4-B59F-EBF1154A38CC}"/>
              </a:ext>
            </a:extLst>
          </p:cNvPr>
          <p:cNvPicPr>
            <a:picLocks noChangeAspect="1"/>
          </p:cNvPicPr>
          <p:nvPr/>
        </p:nvPicPr>
        <p:blipFill>
          <a:blip r:embed="rId2"/>
          <a:stretch>
            <a:fillRect/>
          </a:stretch>
        </p:blipFill>
        <p:spPr>
          <a:xfrm>
            <a:off x="1409700" y="2276475"/>
            <a:ext cx="4762500" cy="4581525"/>
          </a:xfrm>
          <a:prstGeom prst="rect">
            <a:avLst/>
          </a:prstGeom>
        </p:spPr>
      </p:pic>
      <p:pic>
        <p:nvPicPr>
          <p:cNvPr id="6" name="Picture 5">
            <a:extLst>
              <a:ext uri="{FF2B5EF4-FFF2-40B4-BE49-F238E27FC236}">
                <a16:creationId xmlns:a16="http://schemas.microsoft.com/office/drawing/2014/main" id="{2812D335-39BC-4DDC-AD16-BCDAAEFF0E02}"/>
              </a:ext>
            </a:extLst>
          </p:cNvPr>
          <p:cNvPicPr>
            <a:picLocks noChangeAspect="1"/>
          </p:cNvPicPr>
          <p:nvPr/>
        </p:nvPicPr>
        <p:blipFill>
          <a:blip r:embed="rId3"/>
          <a:stretch>
            <a:fillRect/>
          </a:stretch>
        </p:blipFill>
        <p:spPr>
          <a:xfrm>
            <a:off x="1371600" y="1467025"/>
            <a:ext cx="5543550" cy="685800"/>
          </a:xfrm>
          <a:prstGeom prst="rect">
            <a:avLst/>
          </a:prstGeom>
        </p:spPr>
      </p:pic>
    </p:spTree>
    <p:extLst>
      <p:ext uri="{BB962C8B-B14F-4D97-AF65-F5344CB8AC3E}">
        <p14:creationId xmlns:p14="http://schemas.microsoft.com/office/powerpoint/2010/main" val="3391280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8AE9-480B-46BF-95E9-D956A3CC8415}"/>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1DAAB5E9-9F31-4DB4-9C04-635AD79D633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1C9240F-B1C5-4DC4-B01A-05A851DF0E5C}"/>
              </a:ext>
            </a:extLst>
          </p:cNvPr>
          <p:cNvPicPr>
            <a:picLocks noChangeAspect="1"/>
          </p:cNvPicPr>
          <p:nvPr/>
        </p:nvPicPr>
        <p:blipFill>
          <a:blip r:embed="rId2"/>
          <a:stretch>
            <a:fillRect/>
          </a:stretch>
        </p:blipFill>
        <p:spPr>
          <a:xfrm>
            <a:off x="726128" y="1323975"/>
            <a:ext cx="9229725" cy="2752725"/>
          </a:xfrm>
          <a:prstGeom prst="rect">
            <a:avLst/>
          </a:prstGeom>
        </p:spPr>
      </p:pic>
      <p:pic>
        <p:nvPicPr>
          <p:cNvPr id="8194" name="Picture 2">
            <a:extLst>
              <a:ext uri="{FF2B5EF4-FFF2-40B4-BE49-F238E27FC236}">
                <a16:creationId xmlns:a16="http://schemas.microsoft.com/office/drawing/2014/main" id="{41B8478A-E80B-4AC8-AD02-A21E664EC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961" y="3498209"/>
            <a:ext cx="3359791" cy="335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83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To reduce alcohol consumption in Northern Territory, the government implemented a minimum price for alcohol in 2018.</a:t>
            </a:r>
          </a:p>
          <a:p>
            <a:pPr lvl="1"/>
            <a:r>
              <a:rPr lang="en-US" dirty="0"/>
              <a:t>Does this policy work? (i.e. reducing alcohol consumption in the population?)</a:t>
            </a:r>
          </a:p>
        </p:txBody>
      </p:sp>
    </p:spTree>
    <p:extLst>
      <p:ext uri="{BB962C8B-B14F-4D97-AF65-F5344CB8AC3E}">
        <p14:creationId xmlns:p14="http://schemas.microsoft.com/office/powerpoint/2010/main" val="1766140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435-56C1-43A2-B240-6D43D8D33848}"/>
              </a:ext>
            </a:extLst>
          </p:cNvPr>
          <p:cNvSpPr>
            <a:spLocks noGrp="1"/>
          </p:cNvSpPr>
          <p:nvPr>
            <p:ph type="title"/>
          </p:nvPr>
        </p:nvSpPr>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7DF84956-C80A-4479-8C2E-D8FAE1138437}"/>
              </a:ext>
            </a:extLst>
          </p:cNvPr>
          <p:cNvSpPr>
            <a:spLocks noGrp="1"/>
          </p:cNvSpPr>
          <p:nvPr>
            <p:ph idx="1"/>
          </p:nvPr>
        </p:nvSpPr>
        <p:spPr/>
        <p:txBody>
          <a:bodyPr/>
          <a:lstStyle/>
          <a:p>
            <a:r>
              <a:rPr lang="en-US" dirty="0"/>
              <a:t>Follow a single population over time =&gt; free from problems due to between group differences such as selection bias and unmeasured confounding</a:t>
            </a:r>
          </a:p>
          <a:p>
            <a:r>
              <a:rPr lang="en-US" dirty="0"/>
              <a:t>Controls for within-group characteristics.</a:t>
            </a:r>
          </a:p>
          <a:p>
            <a:r>
              <a:rPr lang="en-US" dirty="0"/>
              <a:t>Major threat to causal inference</a:t>
            </a:r>
          </a:p>
          <a:p>
            <a:pPr lvl="1"/>
            <a:r>
              <a:rPr lang="en-US" dirty="0"/>
              <a:t>Time-varying confounding</a:t>
            </a:r>
          </a:p>
          <a:p>
            <a:pPr lvl="1"/>
            <a:r>
              <a:rPr lang="en-US" dirty="0"/>
              <a:t>E.g. National Campaign on reducing alcohol use around the same period.</a:t>
            </a:r>
          </a:p>
          <a:p>
            <a:pPr lvl="1"/>
            <a:r>
              <a:rPr lang="en-US" dirty="0"/>
              <a:t>Inclusion of a “control” can address this issue</a:t>
            </a:r>
          </a:p>
          <a:p>
            <a:endParaRPr lang="en-US" dirty="0"/>
          </a:p>
          <a:p>
            <a:pPr lvl="1"/>
            <a:endParaRPr lang="en-US" dirty="0"/>
          </a:p>
        </p:txBody>
      </p:sp>
    </p:spTree>
    <p:extLst>
      <p:ext uri="{BB962C8B-B14F-4D97-AF65-F5344CB8AC3E}">
        <p14:creationId xmlns:p14="http://schemas.microsoft.com/office/powerpoint/2010/main" val="1554435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3042-220B-435D-BC3B-9191ABEEB441}"/>
              </a:ext>
            </a:extLst>
          </p:cNvPr>
          <p:cNvSpPr>
            <a:spLocks noGrp="1"/>
          </p:cNvSpPr>
          <p:nvPr>
            <p:ph type="title"/>
          </p:nvPr>
        </p:nvSpPr>
        <p:spPr/>
        <p:txBody>
          <a:bodyPr/>
          <a:lstStyle/>
          <a:p>
            <a:r>
              <a:rPr lang="en-US" dirty="0"/>
              <a:t>ITS with controls</a:t>
            </a:r>
          </a:p>
        </p:txBody>
      </p:sp>
      <p:sp>
        <p:nvSpPr>
          <p:cNvPr id="3" name="Content Placeholder 2">
            <a:extLst>
              <a:ext uri="{FF2B5EF4-FFF2-40B4-BE49-F238E27FC236}">
                <a16:creationId xmlns:a16="http://schemas.microsoft.com/office/drawing/2014/main" id="{8284715B-A6D7-4D1D-AF8B-A091C037CC3C}"/>
              </a:ext>
            </a:extLst>
          </p:cNvPr>
          <p:cNvSpPr>
            <a:spLocks noGrp="1"/>
          </p:cNvSpPr>
          <p:nvPr>
            <p:ph idx="1"/>
          </p:nvPr>
        </p:nvSpPr>
        <p:spPr/>
        <p:txBody>
          <a:bodyPr/>
          <a:lstStyle/>
          <a:p>
            <a:r>
              <a:rPr lang="en-US" dirty="0"/>
              <a:t>Stronger design</a:t>
            </a:r>
          </a:p>
          <a:p>
            <a:pPr lvl="1"/>
            <a:r>
              <a:rPr lang="en-US" dirty="0"/>
              <a:t>Evaluate intervention within (pre/post comparison) and between groups</a:t>
            </a:r>
          </a:p>
          <a:p>
            <a:pPr lvl="1"/>
            <a:r>
              <a:rPr lang="en-US" dirty="0"/>
              <a:t>Absence of any intervention effect in the control provide stronger evidence</a:t>
            </a:r>
          </a:p>
          <a:p>
            <a:pPr lvl="1"/>
            <a:r>
              <a:rPr lang="en-US" dirty="0"/>
              <a:t>Compare the time series data from Northern Territory with those from other states (e.g. Queensland)</a:t>
            </a:r>
          </a:p>
          <a:p>
            <a:pPr lvl="2"/>
            <a:r>
              <a:rPr lang="en-US" dirty="0"/>
              <a:t>If there is an “interruption” in alcohol use Northern Territory and there is no such interruption in Queensland, we can confidently conclude that the minimum pricing policy reduced alcohol consumption in the Northern Territory population. </a:t>
            </a:r>
          </a:p>
        </p:txBody>
      </p:sp>
    </p:spTree>
    <p:extLst>
      <p:ext uri="{BB962C8B-B14F-4D97-AF65-F5344CB8AC3E}">
        <p14:creationId xmlns:p14="http://schemas.microsoft.com/office/powerpoint/2010/main" val="3266548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A961-9A2E-4141-8A83-93A2412A3461}"/>
              </a:ext>
            </a:extLst>
          </p:cNvPr>
          <p:cNvSpPr>
            <a:spLocks noGrp="1"/>
          </p:cNvSpPr>
          <p:nvPr>
            <p:ph type="title"/>
          </p:nvPr>
        </p:nvSpPr>
        <p:spPr/>
        <p:txBody>
          <a:bodyPr/>
          <a:lstStyle/>
          <a:p>
            <a:r>
              <a:rPr lang="en-US" dirty="0"/>
              <a:t>Regression model for ITS with controls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95CF85-DDD8-4515-82D2-E4BE8EB8D736}"/>
                  </a:ext>
                </a:extLst>
              </p:cNvPr>
              <p:cNvSpPr>
                <a:spLocks noGrp="1"/>
              </p:cNvSpPr>
              <p:nvPr>
                <p:ph idx="1"/>
              </p:nvPr>
            </p:nvSpPr>
            <p:spPr/>
            <p:txBody>
              <a:bodyPr/>
              <a:lstStyle/>
              <a:p>
                <a:r>
                  <a:rPr lang="en-US" dirty="0"/>
                  <a:t>Four variables are needed.</a:t>
                </a:r>
              </a:p>
              <a:p>
                <a:pPr lvl="1"/>
                <a:r>
                  <a:rPr lang="en-US" dirty="0"/>
                  <a:t>T: A variable indicating time.</a:t>
                </a:r>
              </a:p>
              <a:p>
                <a:pPr lvl="1"/>
                <a:r>
                  <a:rPr lang="en-US" dirty="0" err="1"/>
                  <a:t>X</a:t>
                </a:r>
                <a:r>
                  <a:rPr lang="en-US" sz="1200" dirty="0" err="1"/>
                  <a:t>t</a:t>
                </a:r>
                <a:r>
                  <a:rPr lang="en-US" dirty="0"/>
                  <a:t>: A variable indicating the pre-intervention (dummied coded as 0) and post-intervention period (dummied coded as 1)</a:t>
                </a:r>
              </a:p>
              <a:p>
                <a:pPr lvl="1"/>
                <a:r>
                  <a:rPr lang="en-US" dirty="0"/>
                  <a:t>Z: A variable indicating whether it is the control series (dummied coded as 0) or the intervention series (dummied coded as 1) </a:t>
                </a:r>
              </a:p>
              <a:p>
                <a:pPr lvl="1"/>
                <a:r>
                  <a:rPr lang="en-US" dirty="0" err="1"/>
                  <a:t>Y</a:t>
                </a:r>
                <a:r>
                  <a:rPr lang="en-US" sz="1200" dirty="0" err="1"/>
                  <a:t>t</a:t>
                </a:r>
                <a:r>
                  <a:rPr lang="en-US" dirty="0"/>
                  <a:t>: The outcome variable at time t.</a:t>
                </a:r>
              </a:p>
              <a:p>
                <a:r>
                  <a:rPr lang="en-US" dirty="0"/>
                  <a:t>Regression model</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4</m:t>
                        </m:r>
                      </m:sub>
                    </m:sSub>
                    <m:r>
                      <a:rPr lang="en-US" b="0" i="1" smtClean="0">
                        <a:solidFill>
                          <a:srgbClr val="FF0000"/>
                        </a:solidFill>
                        <a:latin typeface="Cambria Math" panose="02040503050406030204" pitchFamily="18" charset="0"/>
                      </a:rPr>
                      <m:t>𝑍</m:t>
                    </m:r>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5</m:t>
                        </m:r>
                      </m:sub>
                    </m:sSub>
                    <m:r>
                      <a:rPr lang="en-US" b="0" i="1" smtClean="0">
                        <a:solidFill>
                          <a:srgbClr val="FF0000"/>
                        </a:solidFill>
                        <a:latin typeface="Cambria Math" panose="02040503050406030204" pitchFamily="18" charset="0"/>
                      </a:rPr>
                      <m:t>𝑍</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𝑡</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6</m:t>
                        </m:r>
                      </m:sub>
                    </m:sSub>
                    <m:r>
                      <a:rPr lang="en-US" b="0" i="1" smtClean="0">
                        <a:solidFill>
                          <a:srgbClr val="FF0000"/>
                        </a:solidFill>
                        <a:latin typeface="Cambria Math" panose="02040503050406030204" pitchFamily="18" charset="0"/>
                      </a:rPr>
                      <m:t>𝑍</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𝑡</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7</m:t>
                        </m:r>
                      </m:sub>
                    </m:sSub>
                    <m:r>
                      <a:rPr lang="en-US" b="0" i="1" smtClean="0">
                        <a:solidFill>
                          <a:srgbClr val="FF0000"/>
                        </a:solidFill>
                        <a:latin typeface="Cambria Math" panose="02040503050406030204" pitchFamily="18" charset="0"/>
                      </a:rPr>
                      <m:t>𝑍</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𝑡</m:t>
                        </m:r>
                      </m:sub>
                    </m:sSub>
                    <m:r>
                      <a:rPr lang="en-US" b="0" i="1" smtClean="0">
                        <a:solidFill>
                          <a:srgbClr val="FF0000"/>
                        </a:solidFill>
                        <a:latin typeface="Cambria Math" panose="02040503050406030204" pitchFamily="18" charset="0"/>
                      </a:rPr>
                      <m:t>𝑇</m:t>
                    </m:r>
                  </m:oMath>
                </a14:m>
                <a:endParaRPr lang="en-US" dirty="0"/>
              </a:p>
              <a:p>
                <a:pPr lvl="1"/>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6A95CF85-DDD8-4515-82D2-E4BE8EB8D736}"/>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437940C-3324-45A9-9A0A-B5C58D5EA134}"/>
              </a:ext>
            </a:extLst>
          </p:cNvPr>
          <p:cNvSpPr txBox="1"/>
          <p:nvPr/>
        </p:nvSpPr>
        <p:spPr>
          <a:xfrm>
            <a:off x="5637402" y="297389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819275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1A37-7D49-4D83-9BF3-7851A2FC408A}"/>
              </a:ext>
            </a:extLst>
          </p:cNvPr>
          <p:cNvSpPr>
            <a:spLocks noGrp="1"/>
          </p:cNvSpPr>
          <p:nvPr>
            <p:ph type="title"/>
          </p:nvPr>
        </p:nvSpPr>
        <p:spPr/>
        <p:txBody>
          <a:bodyPr/>
          <a:lstStyle/>
          <a:p>
            <a:r>
              <a:rPr lang="en-US" dirty="0"/>
              <a:t>Regression model for ITS with controls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08E6EB-AAD8-4BFC-B6F3-874ADAA91B8E}"/>
                  </a:ext>
                </a:extLst>
              </p:cNvPr>
              <p:cNvSpPr>
                <a:spLocks noGrp="1"/>
              </p:cNvSpPr>
              <p:nvPr>
                <p:ph idx="1"/>
              </p:nvPr>
            </p:nvSpPr>
            <p:spPr>
              <a:xfrm>
                <a:off x="1371600" y="1510018"/>
                <a:ext cx="9601200" cy="4357382"/>
              </a:xfrm>
            </p:spPr>
            <p:txBody>
              <a:bodyPr>
                <a:normAutofit fontScale="70000" lnSpcReduction="20000"/>
              </a:bodyPr>
              <a:lstStyle/>
              <a:p>
                <a:r>
                  <a:rPr lang="en-US" dirty="0"/>
                  <a:t>Regression model</a:t>
                </a:r>
              </a:p>
              <a:p>
                <a:pPr marL="530352"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0</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1</m:t>
                          </m:r>
                        </m:sub>
                      </m:sSub>
                      <m:r>
                        <a:rPr lang="en-US">
                          <a:latin typeface="Cambria Math" panose="02040503050406030204" pitchFamily="18" charset="0"/>
                        </a:rPr>
                        <m:t>𝑇</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2</m:t>
                          </m:r>
                        </m:sub>
                      </m:sSub>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3</m:t>
                          </m:r>
                        </m:sub>
                      </m:sSub>
                      <m:r>
                        <a:rPr lang="en-US">
                          <a:latin typeface="Cambria Math" panose="02040503050406030204" pitchFamily="18" charset="0"/>
                        </a:rPr>
                        <m:t>𝑇</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𝑡</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4</m:t>
                          </m:r>
                        </m:sub>
                      </m:sSub>
                      <m:r>
                        <a:rPr lang="en-US">
                          <a:solidFill>
                            <a:srgbClr val="FF0000"/>
                          </a:solidFill>
                          <a:latin typeface="Cambria Math" panose="02040503050406030204" pitchFamily="18" charset="0"/>
                        </a:rPr>
                        <m:t>𝑍</m:t>
                      </m:r>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5</m:t>
                          </m:r>
                        </m:sub>
                      </m:sSub>
                      <m:r>
                        <a:rPr lang="en-US">
                          <a:solidFill>
                            <a:srgbClr val="FF0000"/>
                          </a:solidFill>
                          <a:latin typeface="Cambria Math" panose="02040503050406030204" pitchFamily="18" charset="0"/>
                        </a:rPr>
                        <m:t>𝑍</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𝑇</m:t>
                          </m:r>
                        </m:e>
                        <m:sub>
                          <m:r>
                            <a:rPr lang="en-US">
                              <a:solidFill>
                                <a:srgbClr val="FF0000"/>
                              </a:solidFill>
                              <a:latin typeface="Cambria Math" panose="02040503050406030204" pitchFamily="18" charset="0"/>
                            </a:rPr>
                            <m:t>𝑡</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6</m:t>
                          </m:r>
                        </m:sub>
                      </m:sSub>
                      <m:r>
                        <a:rPr lang="en-US">
                          <a:solidFill>
                            <a:srgbClr val="FF0000"/>
                          </a:solidFill>
                          <a:latin typeface="Cambria Math" panose="02040503050406030204" pitchFamily="18" charset="0"/>
                        </a:rPr>
                        <m:t>𝑍</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𝑋</m:t>
                          </m:r>
                        </m:e>
                        <m:sub>
                          <m:r>
                            <a:rPr lang="en-US">
                              <a:solidFill>
                                <a:srgbClr val="FF0000"/>
                              </a:solidFill>
                              <a:latin typeface="Cambria Math" panose="02040503050406030204" pitchFamily="18" charset="0"/>
                            </a:rPr>
                            <m:t>𝑡</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7</m:t>
                          </m:r>
                        </m:sub>
                      </m:sSub>
                      <m:r>
                        <a:rPr lang="en-US">
                          <a:solidFill>
                            <a:srgbClr val="FF0000"/>
                          </a:solidFill>
                          <a:latin typeface="Cambria Math" panose="02040503050406030204" pitchFamily="18" charset="0"/>
                        </a:rPr>
                        <m:t>𝑍</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𝑋</m:t>
                          </m:r>
                        </m:e>
                        <m:sub>
                          <m:r>
                            <a:rPr lang="en-US">
                              <a:solidFill>
                                <a:srgbClr val="FF0000"/>
                              </a:solidFill>
                              <a:latin typeface="Cambria Math" panose="02040503050406030204" pitchFamily="18" charset="0"/>
                            </a:rPr>
                            <m:t>𝑡</m:t>
                          </m:r>
                        </m:sub>
                      </m:sSub>
                      <m:r>
                        <a:rPr lang="en-US">
                          <a:solidFill>
                            <a:srgbClr val="FF0000"/>
                          </a:solidFill>
                          <a:latin typeface="Cambria Math" panose="02040503050406030204" pitchFamily="18" charset="0"/>
                        </a:rPr>
                        <m:t>𝑇</m:t>
                      </m:r>
                    </m:oMath>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𝐼𝑛𝑡𝑒𝑟𝑐𝑒𝑝𝑡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𝑂𝑢𝑡𝑐𝑜𝑚𝑒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𝑐𝑜𝑛𝑡𝑟𝑜𝑙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𝑠𝑒𝑟𝑖𝑒𝑠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=0</m:t>
                      </m:r>
                    </m:oMath>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𝑆𝑙𝑜𝑝𝑒</m:t>
                      </m:r>
                      <m:r>
                        <a:rPr lang="en-US">
                          <a:solidFill>
                            <a:schemeClr val="tx1"/>
                          </a:solidFill>
                          <a:latin typeface="Cambria Math" panose="02040503050406030204" pitchFamily="18" charset="0"/>
                        </a:rPr>
                        <m:t> </m:t>
                      </m:r>
                      <m:r>
                        <a:rPr lang="en-US">
                          <a:solidFill>
                            <a:schemeClr val="tx1"/>
                          </a:solidFill>
                          <a:latin typeface="Cambria Math" panose="02040503050406030204" pitchFamily="18" charset="0"/>
                        </a:rPr>
                        <m:t>𝑏𝑒𝑓𝑜𝑟𝑒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a:solidFill>
                            <a:schemeClr val="tx1"/>
                          </a:solidFill>
                          <a:latin typeface="Cambria Math" panose="02040503050406030204" pitchFamily="18" charset="0"/>
                        </a:rPr>
                        <m:t> </m:t>
                      </m:r>
                      <m:r>
                        <a:rPr lang="en-US">
                          <a:solidFill>
                            <a:schemeClr val="tx1"/>
                          </a:solidFill>
                          <a:latin typeface="Cambria Math" panose="02040503050406030204" pitchFamily="18" charset="0"/>
                        </a:rPr>
                        <m:t>𝑖𝑛𝑡𝑒𝑟𝑣𝑒𝑛𝑡𝑖𝑜𝑛</m:t>
                      </m:r>
                      <m:r>
                        <a:rPr lang="en-US">
                          <a:solidFill>
                            <a:schemeClr val="tx1"/>
                          </a:solidFill>
                          <a:latin typeface="Cambria Math" panose="02040503050406030204" pitchFamily="18" charset="0"/>
                        </a:rPr>
                        <m:t> </m:t>
                      </m:r>
                      <m:r>
                        <a:rPr lang="en-US">
                          <a:solidFill>
                            <a:schemeClr val="tx1"/>
                          </a:solidFill>
                          <a:latin typeface="Cambria Math" panose="02040503050406030204" pitchFamily="18" charset="0"/>
                        </a:rPr>
                        <m:t>𝑜𝑓</m:t>
                      </m:r>
                      <m:r>
                        <a:rPr lang="en-US">
                          <a:solidFill>
                            <a:schemeClr val="tx1"/>
                          </a:solidFill>
                          <a:latin typeface="Cambria Math" panose="02040503050406030204" pitchFamily="18" charset="0"/>
                        </a:rPr>
                        <m:t> </m:t>
                      </m:r>
                      <m:r>
                        <a:rPr lang="en-US">
                          <a:solidFill>
                            <a:schemeClr val="tx1"/>
                          </a:solidFill>
                          <a:latin typeface="Cambria Math" panose="02040503050406030204" pitchFamily="18" charset="0"/>
                        </a:rPr>
                        <m:t>𝑡h𝑒</m:t>
                      </m:r>
                      <m:r>
                        <a:rPr lang="en-US">
                          <a:solidFill>
                            <a:schemeClr val="tx1"/>
                          </a:solidFill>
                          <a:latin typeface="Cambria Math" panose="02040503050406030204" pitchFamily="18" charset="0"/>
                        </a:rPr>
                        <m:t> </m:t>
                      </m:r>
                      <m:r>
                        <a:rPr lang="en-US">
                          <a:solidFill>
                            <a:schemeClr val="tx1"/>
                          </a:solidFill>
                          <a:latin typeface="Cambria Math" panose="02040503050406030204" pitchFamily="18" charset="0"/>
                        </a:rPr>
                        <m:t>𝑐𝑜𝑛𝑡𝑟𝑜𝑙</m:t>
                      </m:r>
                      <m:r>
                        <a:rPr lang="en-US">
                          <a:solidFill>
                            <a:schemeClr val="tx1"/>
                          </a:solidFill>
                          <a:latin typeface="Cambria Math" panose="02040503050406030204" pitchFamily="18" charset="0"/>
                        </a:rPr>
                        <m:t> </m:t>
                      </m:r>
                      <m:r>
                        <a:rPr lang="en-US">
                          <a:solidFill>
                            <a:schemeClr val="tx1"/>
                          </a:solidFill>
                          <a:latin typeface="Cambria Math" panose="02040503050406030204" pitchFamily="18" charset="0"/>
                        </a:rPr>
                        <m:t>𝑠𝑒𝑟𝑖𝑒𝑠</m:t>
                      </m:r>
                      <m:r>
                        <a:rPr lang="en-US">
                          <a:solidFill>
                            <a:schemeClr val="tx1"/>
                          </a:solidFill>
                          <a:latin typeface="Cambria Math" panose="02040503050406030204" pitchFamily="18" charset="0"/>
                        </a:rPr>
                        <m:t> </m:t>
                      </m:r>
                    </m:oMath>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𝐼𝑚𝑚𝑒𝑑𝑖𝑎𝑡𝑒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𝑐h𝑎𝑛𝑔𝑒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𝑐𝑜𝑛𝑡𝑟𝑜𝑙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𝑠𝑒𝑟𝑖𝑒𝑠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𝑎𝑓𝑡𝑒𝑟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𝑖𝑛𝑡𝑒𝑟𝑣𝑒𝑛𝑡𝑖𝑜𝑛</m:t>
                      </m:r>
                    </m:oMath>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𝐶h𝑎𝑛𝑔𝑒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𝑠𝑙𝑜𝑝𝑒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𝑎𝑓𝑡𝑒𝑟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𝑖𝑛𝑡𝑒𝑟𝑣𝑒𝑛𝑡𝑖𝑜𝑛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𝑐𝑜𝑛𝑡𝑟𝑜𝑙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𝑠𝑒𝑟𝑖𝑒𝑠</m:t>
                      </m:r>
                    </m:oMath>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𝐷𝑖𝑓𝑓𝑒𝑟𝑒𝑛𝑐𝑒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𝑖𝑛𝑡𝑒𝑟𝑐𝑒𝑝𝑡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𝑏𝑒𝑡𝑤𝑒𝑒𝑛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𝑐𝑜𝑛𝑡𝑟𝑜𝑙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𝑎𝑛𝑑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𝑖𝑛𝑡𝑒𝑟𝑣𝑒𝑛𝑡𝑖𝑜𝑛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𝑠𝑒𝑟𝑖𝑒𝑠</m:t>
                      </m:r>
                    </m:oMath>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𝐷𝑖𝑓𝑓𝑒𝑟𝑒𝑛𝑐𝑒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𝑝𝑟𝑒𝑖𝑛𝑡𝑒𝑟𝑣𝑒𝑛𝑡𝑖𝑜𝑛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𝑠𝑙𝑜𝑝𝑒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𝑏𝑒𝑡𝑤𝑒𝑒𝑛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𝑐𝑜𝑛𝑡𝑟𝑜𝑙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𝑎𝑛𝑑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𝑖𝑛𝑡𝑒𝑟𝑣𝑒𝑛𝑡𝑖𝑜𝑛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𝑠𝑒𝑟𝑖𝑒𝑠</m:t>
                      </m:r>
                    </m:oMath>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𝐷𝑖𝑓𝑓𝑒𝑟𝑒𝑛𝑐𝑒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𝑖𝑚𝑚𝑒𝑑𝑖𝑎𝑡𝑒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𝑐h𝑎𝑛𝑔𝑒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𝑏𝑒𝑡𝑤𝑒𝑒𝑛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𝑐𝑜𝑛𝑡𝑟𝑜𝑙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𝑎𝑛𝑑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𝑖𝑛𝑡𝑒𝑟𝑣𝑒𝑛𝑡𝑖𝑜𝑛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𝑠𝑒𝑟𝑖𝑒𝑠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𝑎𝑓𝑡𝑒𝑟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𝑖𝑛𝑡𝑒𝑟𝑣𝑒𝑛𝑡𝑖𝑜𝑛</m:t>
                      </m:r>
                    </m:oMath>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𝐷𝑖𝑓𝑓𝑒𝑟𝑒𝑛𝑐𝑒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𝑐h𝑎𝑛𝑔𝑒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𝑠𝑙𝑜𝑝𝑒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𝑎𝑓𝑡𝑒𝑟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𝑖𝑛𝑡𝑒𝑟𝑣𝑒𝑛𝑡𝑖𝑜𝑛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𝑏𝑒𝑡𝑤𝑒𝑒𝑛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𝑐𝑜𝑛𝑡𝑟𝑜𝑙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𝑎𝑛𝑑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𝑖𝑛𝑡𝑒𝑟𝑣𝑒𝑛𝑡𝑖𝑜𝑛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𝑠𝑒𝑟𝑖𝑒𝑠</m:t>
                      </m:r>
                      <m:r>
                        <a:rPr lang="en-US" b="0" i="1" smtClean="0">
                          <a:solidFill>
                            <a:schemeClr val="tx1"/>
                          </a:solidFill>
                          <a:latin typeface="Cambria Math" panose="02040503050406030204" pitchFamily="18" charset="0"/>
                        </a:rPr>
                        <m:t> </m:t>
                      </m:r>
                    </m:oMath>
                  </m:oMathPara>
                </a14:m>
                <a:br>
                  <a:rPr lang="en-US" b="0" dirty="0">
                    <a:solidFill>
                      <a:schemeClr val="tx1"/>
                    </a:solidFill>
                  </a:rPr>
                </a:br>
                <a:endParaRPr lang="en-US" dirty="0"/>
              </a:p>
            </p:txBody>
          </p:sp>
        </mc:Choice>
        <mc:Fallback xmlns="">
          <p:sp>
            <p:nvSpPr>
              <p:cNvPr id="3" name="Content Placeholder 2">
                <a:extLst>
                  <a:ext uri="{FF2B5EF4-FFF2-40B4-BE49-F238E27FC236}">
                    <a16:creationId xmlns:a16="http://schemas.microsoft.com/office/drawing/2014/main" id="{D908E6EB-AAD8-4BFC-B6F3-874ADAA91B8E}"/>
                  </a:ext>
                </a:extLst>
              </p:cNvPr>
              <p:cNvSpPr>
                <a:spLocks noGrp="1" noRot="1" noChangeAspect="1" noMove="1" noResize="1" noEditPoints="1" noAdjustHandles="1" noChangeArrowheads="1" noChangeShapeType="1" noTextEdit="1"/>
              </p:cNvSpPr>
              <p:nvPr>
                <p:ph idx="1"/>
              </p:nvPr>
            </p:nvSpPr>
            <p:spPr>
              <a:xfrm>
                <a:off x="1371600" y="1510018"/>
                <a:ext cx="9601200" cy="4357382"/>
              </a:xfrm>
              <a:blipFill>
                <a:blip r:embed="rId2"/>
                <a:stretch>
                  <a:fillRect l="-127" t="-1678" r="-1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1E1CF9C-742C-4D26-A91A-665D65160ECF}"/>
              </a:ext>
            </a:extLst>
          </p:cNvPr>
          <p:cNvPicPr>
            <a:picLocks noChangeAspect="1"/>
          </p:cNvPicPr>
          <p:nvPr/>
        </p:nvPicPr>
        <p:blipFill>
          <a:blip r:embed="rId3"/>
          <a:stretch>
            <a:fillRect/>
          </a:stretch>
        </p:blipFill>
        <p:spPr>
          <a:xfrm>
            <a:off x="1954634" y="3580001"/>
            <a:ext cx="4337109" cy="3230005"/>
          </a:xfrm>
          <a:prstGeom prst="rect">
            <a:avLst/>
          </a:prstGeom>
        </p:spPr>
      </p:pic>
    </p:spTree>
    <p:extLst>
      <p:ext uri="{BB962C8B-B14F-4D97-AF65-F5344CB8AC3E}">
        <p14:creationId xmlns:p14="http://schemas.microsoft.com/office/powerpoint/2010/main" val="25487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To reduce alcohol consumption in Northern Territory, the government implemented a minimum price for alcohol in 2018.</a:t>
            </a:r>
          </a:p>
          <a:p>
            <a:pPr lvl="1"/>
            <a:r>
              <a:rPr lang="en-US" dirty="0"/>
              <a:t>Does this policy work? (i.e. reducing alcohol consumption in the population?)</a:t>
            </a:r>
          </a:p>
          <a:p>
            <a:r>
              <a:rPr lang="en-US" dirty="0"/>
              <a:t>Compare the population alcohol consumption trends before and after minimum pricing policy in Northern Territory (i.e. within the state)</a:t>
            </a:r>
          </a:p>
          <a:p>
            <a:r>
              <a:rPr lang="en-US" dirty="0"/>
              <a:t>Compare if the pre/post implementation trend in Northern Territory against Western Australia (across states)</a:t>
            </a:r>
          </a:p>
        </p:txBody>
      </p:sp>
    </p:spTree>
    <p:extLst>
      <p:ext uri="{BB962C8B-B14F-4D97-AF65-F5344CB8AC3E}">
        <p14:creationId xmlns:p14="http://schemas.microsoft.com/office/powerpoint/2010/main" val="3623346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A885-C20D-4AD8-AD42-832CDFD22AC1}"/>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C36F6D5D-BE71-4767-80EF-C0E95DE678F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65A0829-7D15-4607-8836-2DCA9A74F002}"/>
              </a:ext>
            </a:extLst>
          </p:cNvPr>
          <p:cNvPicPr>
            <a:picLocks noChangeAspect="1"/>
          </p:cNvPicPr>
          <p:nvPr/>
        </p:nvPicPr>
        <p:blipFill>
          <a:blip r:embed="rId2"/>
          <a:stretch>
            <a:fillRect/>
          </a:stretch>
        </p:blipFill>
        <p:spPr>
          <a:xfrm>
            <a:off x="1371600" y="1428750"/>
            <a:ext cx="9172575" cy="219075"/>
          </a:xfrm>
          <a:prstGeom prst="rect">
            <a:avLst/>
          </a:prstGeom>
        </p:spPr>
      </p:pic>
      <p:pic>
        <p:nvPicPr>
          <p:cNvPr id="5" name="Picture 4">
            <a:extLst>
              <a:ext uri="{FF2B5EF4-FFF2-40B4-BE49-F238E27FC236}">
                <a16:creationId xmlns:a16="http://schemas.microsoft.com/office/drawing/2014/main" id="{D8F7CDAC-6B68-44FB-B165-A3B3E8BA0234}"/>
              </a:ext>
            </a:extLst>
          </p:cNvPr>
          <p:cNvPicPr>
            <a:picLocks noChangeAspect="1"/>
          </p:cNvPicPr>
          <p:nvPr/>
        </p:nvPicPr>
        <p:blipFill>
          <a:blip r:embed="rId3"/>
          <a:stretch>
            <a:fillRect/>
          </a:stretch>
        </p:blipFill>
        <p:spPr>
          <a:xfrm>
            <a:off x="1371600" y="1762125"/>
            <a:ext cx="4800600" cy="1647825"/>
          </a:xfrm>
          <a:prstGeom prst="rect">
            <a:avLst/>
          </a:prstGeom>
        </p:spPr>
      </p:pic>
      <p:pic>
        <p:nvPicPr>
          <p:cNvPr id="6" name="Picture 5">
            <a:extLst>
              <a:ext uri="{FF2B5EF4-FFF2-40B4-BE49-F238E27FC236}">
                <a16:creationId xmlns:a16="http://schemas.microsoft.com/office/drawing/2014/main" id="{A0BA21CD-DD39-4C3C-90BB-6E72EAF363E9}"/>
              </a:ext>
            </a:extLst>
          </p:cNvPr>
          <p:cNvPicPr>
            <a:picLocks noChangeAspect="1"/>
          </p:cNvPicPr>
          <p:nvPr/>
        </p:nvPicPr>
        <p:blipFill>
          <a:blip r:embed="rId4"/>
          <a:stretch>
            <a:fillRect/>
          </a:stretch>
        </p:blipFill>
        <p:spPr>
          <a:xfrm>
            <a:off x="3036595" y="2914650"/>
            <a:ext cx="4810125" cy="2743200"/>
          </a:xfrm>
          <a:prstGeom prst="rect">
            <a:avLst/>
          </a:prstGeom>
        </p:spPr>
      </p:pic>
    </p:spTree>
    <p:extLst>
      <p:ext uri="{BB962C8B-B14F-4D97-AF65-F5344CB8AC3E}">
        <p14:creationId xmlns:p14="http://schemas.microsoft.com/office/powerpoint/2010/main" val="334287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9F97-6419-4FCB-915F-A2E841B10100}"/>
              </a:ext>
            </a:extLst>
          </p:cNvPr>
          <p:cNvSpPr>
            <a:spLocks noGrp="1"/>
          </p:cNvSpPr>
          <p:nvPr>
            <p:ph type="title"/>
          </p:nvPr>
        </p:nvSpPr>
        <p:spPr>
          <a:xfrm>
            <a:off x="1371600" y="100910"/>
            <a:ext cx="9601200" cy="1485900"/>
          </a:xfrm>
        </p:spPr>
        <p:txBody>
          <a:bodyPr/>
          <a:lstStyle/>
          <a:p>
            <a:r>
              <a:rPr lang="en-US" dirty="0"/>
              <a:t>Motivating Example</a:t>
            </a:r>
          </a:p>
        </p:txBody>
      </p:sp>
      <p:sp>
        <p:nvSpPr>
          <p:cNvPr id="3" name="Content Placeholder 2">
            <a:extLst>
              <a:ext uri="{FF2B5EF4-FFF2-40B4-BE49-F238E27FC236}">
                <a16:creationId xmlns:a16="http://schemas.microsoft.com/office/drawing/2014/main" id="{55977633-7B58-4962-997B-86AFAB733EE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3AC6889-739F-48FB-854D-02980888862A}"/>
              </a:ext>
            </a:extLst>
          </p:cNvPr>
          <p:cNvPicPr>
            <a:picLocks noChangeAspect="1"/>
          </p:cNvPicPr>
          <p:nvPr/>
        </p:nvPicPr>
        <p:blipFill>
          <a:blip r:embed="rId2"/>
          <a:stretch>
            <a:fillRect/>
          </a:stretch>
        </p:blipFill>
        <p:spPr>
          <a:xfrm>
            <a:off x="1465976" y="723900"/>
            <a:ext cx="6218340" cy="1277955"/>
          </a:xfrm>
          <a:prstGeom prst="rect">
            <a:avLst/>
          </a:prstGeom>
        </p:spPr>
      </p:pic>
      <p:pic>
        <p:nvPicPr>
          <p:cNvPr id="6" name="Picture 5">
            <a:extLst>
              <a:ext uri="{FF2B5EF4-FFF2-40B4-BE49-F238E27FC236}">
                <a16:creationId xmlns:a16="http://schemas.microsoft.com/office/drawing/2014/main" id="{B2D57986-85D4-402D-A797-A55162AE51F3}"/>
              </a:ext>
            </a:extLst>
          </p:cNvPr>
          <p:cNvPicPr>
            <a:picLocks noChangeAspect="1"/>
          </p:cNvPicPr>
          <p:nvPr/>
        </p:nvPicPr>
        <p:blipFill>
          <a:blip r:embed="rId3"/>
          <a:stretch>
            <a:fillRect/>
          </a:stretch>
        </p:blipFill>
        <p:spPr>
          <a:xfrm>
            <a:off x="1465976" y="2120176"/>
            <a:ext cx="4550590" cy="4737824"/>
          </a:xfrm>
          <a:prstGeom prst="rect">
            <a:avLst/>
          </a:prstGeom>
        </p:spPr>
      </p:pic>
    </p:spTree>
    <p:extLst>
      <p:ext uri="{BB962C8B-B14F-4D97-AF65-F5344CB8AC3E}">
        <p14:creationId xmlns:p14="http://schemas.microsoft.com/office/powerpoint/2010/main" val="497852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4247-7846-4264-AF67-7F20E1F97D53}"/>
              </a:ext>
            </a:extLst>
          </p:cNvPr>
          <p:cNvSpPr>
            <a:spLocks noGrp="1"/>
          </p:cNvSpPr>
          <p:nvPr>
            <p:ph type="title"/>
          </p:nvPr>
        </p:nvSpPr>
        <p:spPr/>
        <p:txBody>
          <a:bodyPr/>
          <a:lstStyle/>
          <a:p>
            <a:r>
              <a:rPr lang="en-US" dirty="0"/>
              <a:t>Motivating Example</a:t>
            </a:r>
          </a:p>
        </p:txBody>
      </p:sp>
      <p:pic>
        <p:nvPicPr>
          <p:cNvPr id="4" name="Picture 3">
            <a:extLst>
              <a:ext uri="{FF2B5EF4-FFF2-40B4-BE49-F238E27FC236}">
                <a16:creationId xmlns:a16="http://schemas.microsoft.com/office/drawing/2014/main" id="{704A91C6-489F-4843-959A-5405A3BFE1A5}"/>
              </a:ext>
            </a:extLst>
          </p:cNvPr>
          <p:cNvPicPr>
            <a:picLocks noChangeAspect="1"/>
          </p:cNvPicPr>
          <p:nvPr/>
        </p:nvPicPr>
        <p:blipFill>
          <a:blip r:embed="rId2"/>
          <a:stretch>
            <a:fillRect/>
          </a:stretch>
        </p:blipFill>
        <p:spPr>
          <a:xfrm>
            <a:off x="1371600" y="1371600"/>
            <a:ext cx="6753225" cy="914400"/>
          </a:xfrm>
          <a:prstGeom prst="rect">
            <a:avLst/>
          </a:prstGeom>
        </p:spPr>
      </p:pic>
      <p:pic>
        <p:nvPicPr>
          <p:cNvPr id="11266" name="Picture 2">
            <a:extLst>
              <a:ext uri="{FF2B5EF4-FFF2-40B4-BE49-F238E27FC236}">
                <a16:creationId xmlns:a16="http://schemas.microsoft.com/office/drawing/2014/main" id="{64DDF49B-1708-401A-8108-7B92E3BD8F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2361501"/>
            <a:ext cx="3581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C283EFE4-A07F-40C9-A732-8505FA3B6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1752" y="2361501"/>
            <a:ext cx="3653406" cy="365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55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36EB-C420-46AB-94E1-DB8F3E12AB26}"/>
              </a:ext>
            </a:extLst>
          </p:cNvPr>
          <p:cNvSpPr>
            <a:spLocks noGrp="1"/>
          </p:cNvSpPr>
          <p:nvPr>
            <p:ph type="title"/>
          </p:nvPr>
        </p:nvSpPr>
        <p:spPr>
          <a:xfrm>
            <a:off x="1371600" y="100668"/>
            <a:ext cx="9601200" cy="2071032"/>
          </a:xfrm>
        </p:spPr>
        <p:txBody>
          <a:bodyPr/>
          <a:lstStyle/>
          <a:p>
            <a:r>
              <a:rPr lang="en-US" dirty="0"/>
              <a:t>Motivating Example</a:t>
            </a:r>
          </a:p>
        </p:txBody>
      </p:sp>
      <p:pic>
        <p:nvPicPr>
          <p:cNvPr id="4" name="Picture 3">
            <a:extLst>
              <a:ext uri="{FF2B5EF4-FFF2-40B4-BE49-F238E27FC236}">
                <a16:creationId xmlns:a16="http://schemas.microsoft.com/office/drawing/2014/main" id="{99AAA8CB-B244-4B92-8514-D8D6104EE2E6}"/>
              </a:ext>
            </a:extLst>
          </p:cNvPr>
          <p:cNvPicPr>
            <a:picLocks noChangeAspect="1"/>
          </p:cNvPicPr>
          <p:nvPr/>
        </p:nvPicPr>
        <p:blipFill>
          <a:blip r:embed="rId2"/>
          <a:stretch>
            <a:fillRect/>
          </a:stretch>
        </p:blipFill>
        <p:spPr>
          <a:xfrm>
            <a:off x="704500" y="792761"/>
            <a:ext cx="9944100" cy="3114675"/>
          </a:xfrm>
          <a:prstGeom prst="rect">
            <a:avLst/>
          </a:prstGeom>
        </p:spPr>
      </p:pic>
      <p:pic>
        <p:nvPicPr>
          <p:cNvPr id="10242" name="Picture 2">
            <a:extLst>
              <a:ext uri="{FF2B5EF4-FFF2-40B4-BE49-F238E27FC236}">
                <a16:creationId xmlns:a16="http://schemas.microsoft.com/office/drawing/2014/main" id="{B48B993E-FCC3-47A2-BE8B-56502EFB63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10600" y="3276600"/>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74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0396-3050-46D9-BA85-91B271B49A82}"/>
              </a:ext>
            </a:extLst>
          </p:cNvPr>
          <p:cNvSpPr>
            <a:spLocks noGrp="1"/>
          </p:cNvSpPr>
          <p:nvPr>
            <p:ph type="title"/>
          </p:nvPr>
        </p:nvSpPr>
        <p:spPr/>
        <p:txBody>
          <a:bodyPr/>
          <a:lstStyle/>
          <a:p>
            <a:r>
              <a:rPr lang="en-US" dirty="0" err="1"/>
              <a:t>StatsNotebook</a:t>
            </a:r>
            <a:endParaRPr lang="en-US" dirty="0"/>
          </a:p>
        </p:txBody>
      </p:sp>
      <p:sp>
        <p:nvSpPr>
          <p:cNvPr id="3" name="Content Placeholder 2">
            <a:extLst>
              <a:ext uri="{FF2B5EF4-FFF2-40B4-BE49-F238E27FC236}">
                <a16:creationId xmlns:a16="http://schemas.microsoft.com/office/drawing/2014/main" id="{BEB8E11F-DAD0-42A3-9C33-5F9014BB0E05}"/>
              </a:ext>
            </a:extLst>
          </p:cNvPr>
          <p:cNvSpPr>
            <a:spLocks noGrp="1"/>
          </p:cNvSpPr>
          <p:nvPr>
            <p:ph idx="1"/>
          </p:nvPr>
        </p:nvSpPr>
        <p:spPr>
          <a:xfrm>
            <a:off x="1371600" y="1375794"/>
            <a:ext cx="9601200" cy="4491606"/>
          </a:xfrm>
        </p:spPr>
        <p:txBody>
          <a:bodyPr/>
          <a:lstStyle/>
          <a:p>
            <a:r>
              <a:rPr lang="en-US" dirty="0"/>
              <a:t>Graphical interface for R</a:t>
            </a:r>
          </a:p>
        </p:txBody>
      </p:sp>
      <p:pic>
        <p:nvPicPr>
          <p:cNvPr id="4" name="Picture 3">
            <a:extLst>
              <a:ext uri="{FF2B5EF4-FFF2-40B4-BE49-F238E27FC236}">
                <a16:creationId xmlns:a16="http://schemas.microsoft.com/office/drawing/2014/main" id="{01722E1A-4892-4E1B-8F18-CEEA00C6EA82}"/>
              </a:ext>
            </a:extLst>
          </p:cNvPr>
          <p:cNvPicPr>
            <a:picLocks noChangeAspect="1"/>
          </p:cNvPicPr>
          <p:nvPr/>
        </p:nvPicPr>
        <p:blipFill>
          <a:blip r:embed="rId2"/>
          <a:stretch>
            <a:fillRect/>
          </a:stretch>
        </p:blipFill>
        <p:spPr>
          <a:xfrm>
            <a:off x="1371600" y="1791954"/>
            <a:ext cx="8947821" cy="5066046"/>
          </a:xfrm>
          <a:prstGeom prst="rect">
            <a:avLst/>
          </a:prstGeom>
        </p:spPr>
      </p:pic>
    </p:spTree>
    <p:extLst>
      <p:ext uri="{BB962C8B-B14F-4D97-AF65-F5344CB8AC3E}">
        <p14:creationId xmlns:p14="http://schemas.microsoft.com/office/powerpoint/2010/main" val="371778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E0C6-7DEF-435D-B7EA-AF7CAAEFC06C}"/>
              </a:ext>
            </a:extLst>
          </p:cNvPr>
          <p:cNvSpPr>
            <a:spLocks noGrp="1"/>
          </p:cNvSpPr>
          <p:nvPr>
            <p:ph type="title"/>
          </p:nvPr>
        </p:nvSpPr>
        <p:spPr/>
        <p:txBody>
          <a:bodyPr/>
          <a:lstStyle/>
          <a:p>
            <a:r>
              <a:rPr lang="en-US" dirty="0"/>
              <a:t>Naïve analysis</a:t>
            </a:r>
          </a:p>
        </p:txBody>
      </p:sp>
      <p:sp>
        <p:nvSpPr>
          <p:cNvPr id="3" name="Content Placeholder 2">
            <a:extLst>
              <a:ext uri="{FF2B5EF4-FFF2-40B4-BE49-F238E27FC236}">
                <a16:creationId xmlns:a16="http://schemas.microsoft.com/office/drawing/2014/main" id="{5E2D592C-9A8C-4070-AA40-E6069A4082E7}"/>
              </a:ext>
            </a:extLst>
          </p:cNvPr>
          <p:cNvSpPr>
            <a:spLocks noGrp="1"/>
          </p:cNvSpPr>
          <p:nvPr>
            <p:ph idx="1"/>
          </p:nvPr>
        </p:nvSpPr>
        <p:spPr/>
        <p:txBody>
          <a:bodyPr/>
          <a:lstStyle/>
          <a:p>
            <a:r>
              <a:rPr lang="en-US" dirty="0"/>
              <a:t>Compared average/median population alcohol consumption before and after.</a:t>
            </a:r>
          </a:p>
          <a:p>
            <a:endParaRPr lang="en-US" dirty="0"/>
          </a:p>
        </p:txBody>
      </p:sp>
      <p:pic>
        <p:nvPicPr>
          <p:cNvPr id="2050" name="Picture 2">
            <a:extLst>
              <a:ext uri="{FF2B5EF4-FFF2-40B4-BE49-F238E27FC236}">
                <a16:creationId xmlns:a16="http://schemas.microsoft.com/office/drawing/2014/main" id="{E31E9B60-9E3E-4FE1-A48B-82BF68B5F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382" y="2731315"/>
            <a:ext cx="3913465" cy="391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41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96D1-DB08-4199-B4DD-4AFDB50661FB}"/>
              </a:ext>
            </a:extLst>
          </p:cNvPr>
          <p:cNvSpPr>
            <a:spLocks noGrp="1"/>
          </p:cNvSpPr>
          <p:nvPr>
            <p:ph type="title"/>
          </p:nvPr>
        </p:nvSpPr>
        <p:spPr/>
        <p:txBody>
          <a:bodyPr/>
          <a:lstStyle/>
          <a:p>
            <a:r>
              <a:rPr lang="en-US" dirty="0" err="1"/>
              <a:t>StatsNotebook</a:t>
            </a:r>
            <a:endParaRPr lang="en-US" dirty="0"/>
          </a:p>
        </p:txBody>
      </p:sp>
      <p:pic>
        <p:nvPicPr>
          <p:cNvPr id="4" name="Content Placeholder 3">
            <a:extLst>
              <a:ext uri="{FF2B5EF4-FFF2-40B4-BE49-F238E27FC236}">
                <a16:creationId xmlns:a16="http://schemas.microsoft.com/office/drawing/2014/main" id="{8ED04428-F056-4DED-8B8B-EEC08155DC8B}"/>
              </a:ext>
            </a:extLst>
          </p:cNvPr>
          <p:cNvPicPr>
            <a:picLocks noGrp="1" noChangeAspect="1"/>
          </p:cNvPicPr>
          <p:nvPr>
            <p:ph idx="1"/>
          </p:nvPr>
        </p:nvPicPr>
        <p:blipFill>
          <a:blip r:embed="rId2"/>
          <a:stretch>
            <a:fillRect/>
          </a:stretch>
        </p:blipFill>
        <p:spPr>
          <a:xfrm>
            <a:off x="1371600" y="1428750"/>
            <a:ext cx="9601200" cy="589331"/>
          </a:xfrm>
          <a:prstGeom prst="rect">
            <a:avLst/>
          </a:prstGeom>
        </p:spPr>
      </p:pic>
      <p:pic>
        <p:nvPicPr>
          <p:cNvPr id="5" name="Picture 4">
            <a:extLst>
              <a:ext uri="{FF2B5EF4-FFF2-40B4-BE49-F238E27FC236}">
                <a16:creationId xmlns:a16="http://schemas.microsoft.com/office/drawing/2014/main" id="{2CC6F845-C09C-486F-A986-4F4618E88D0C}"/>
              </a:ext>
            </a:extLst>
          </p:cNvPr>
          <p:cNvPicPr>
            <a:picLocks noChangeAspect="1"/>
          </p:cNvPicPr>
          <p:nvPr/>
        </p:nvPicPr>
        <p:blipFill>
          <a:blip r:embed="rId3"/>
          <a:stretch>
            <a:fillRect/>
          </a:stretch>
        </p:blipFill>
        <p:spPr>
          <a:xfrm>
            <a:off x="1371600" y="2269877"/>
            <a:ext cx="4819650" cy="2486025"/>
          </a:xfrm>
          <a:prstGeom prst="rect">
            <a:avLst/>
          </a:prstGeom>
        </p:spPr>
      </p:pic>
    </p:spTree>
    <p:extLst>
      <p:ext uri="{BB962C8B-B14F-4D97-AF65-F5344CB8AC3E}">
        <p14:creationId xmlns:p14="http://schemas.microsoft.com/office/powerpoint/2010/main" val="1148483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6AD6-CD10-4265-95E6-18799D911D07}"/>
              </a:ext>
            </a:extLst>
          </p:cNvPr>
          <p:cNvSpPr>
            <a:spLocks noGrp="1"/>
          </p:cNvSpPr>
          <p:nvPr>
            <p:ph type="title"/>
          </p:nvPr>
        </p:nvSpPr>
        <p:spPr>
          <a:xfrm>
            <a:off x="1371600" y="677411"/>
            <a:ext cx="9601200" cy="1485900"/>
          </a:xfrm>
        </p:spPr>
        <p:txBody>
          <a:bodyPr/>
          <a:lstStyle/>
          <a:p>
            <a:r>
              <a:rPr lang="en-US" dirty="0" err="1"/>
              <a:t>StatsNotebook</a:t>
            </a:r>
            <a:endParaRPr lang="en-US" dirty="0"/>
          </a:p>
        </p:txBody>
      </p:sp>
      <p:sp>
        <p:nvSpPr>
          <p:cNvPr id="12" name="Content Placeholder 11">
            <a:extLst>
              <a:ext uri="{FF2B5EF4-FFF2-40B4-BE49-F238E27FC236}">
                <a16:creationId xmlns:a16="http://schemas.microsoft.com/office/drawing/2014/main" id="{565B58AD-B93D-467E-B277-314DB033E04C}"/>
              </a:ext>
            </a:extLst>
          </p:cNvPr>
          <p:cNvSpPr>
            <a:spLocks noGrp="1"/>
          </p:cNvSpPr>
          <p:nvPr>
            <p:ph idx="1"/>
          </p:nvPr>
        </p:nvSpPr>
        <p:spPr/>
        <p:txBody>
          <a:bodyPr/>
          <a:lstStyle/>
          <a:p>
            <a:endParaRPr lang="en-US" dirty="0"/>
          </a:p>
        </p:txBody>
      </p:sp>
      <p:pic>
        <p:nvPicPr>
          <p:cNvPr id="13" name="Content Placeholder 3">
            <a:extLst>
              <a:ext uri="{FF2B5EF4-FFF2-40B4-BE49-F238E27FC236}">
                <a16:creationId xmlns:a16="http://schemas.microsoft.com/office/drawing/2014/main" id="{7115B307-CFFB-4AE4-A6DA-EDCC88B1AE4E}"/>
              </a:ext>
            </a:extLst>
          </p:cNvPr>
          <p:cNvPicPr>
            <a:picLocks noChangeAspect="1"/>
          </p:cNvPicPr>
          <p:nvPr/>
        </p:nvPicPr>
        <p:blipFill>
          <a:blip r:embed="rId2"/>
          <a:stretch>
            <a:fillRect/>
          </a:stretch>
        </p:blipFill>
        <p:spPr>
          <a:xfrm>
            <a:off x="1371600" y="1420361"/>
            <a:ext cx="4095750" cy="3057525"/>
          </a:xfrm>
          <a:prstGeom prst="rect">
            <a:avLst/>
          </a:prstGeom>
        </p:spPr>
      </p:pic>
      <p:pic>
        <p:nvPicPr>
          <p:cNvPr id="15" name="Picture 14">
            <a:extLst>
              <a:ext uri="{FF2B5EF4-FFF2-40B4-BE49-F238E27FC236}">
                <a16:creationId xmlns:a16="http://schemas.microsoft.com/office/drawing/2014/main" id="{F485A996-7AC7-40EE-B6EB-518A22A8D17C}"/>
              </a:ext>
            </a:extLst>
          </p:cNvPr>
          <p:cNvPicPr>
            <a:picLocks noChangeAspect="1"/>
          </p:cNvPicPr>
          <p:nvPr/>
        </p:nvPicPr>
        <p:blipFill>
          <a:blip r:embed="rId3"/>
          <a:stretch>
            <a:fillRect/>
          </a:stretch>
        </p:blipFill>
        <p:spPr>
          <a:xfrm>
            <a:off x="6724652" y="1420360"/>
            <a:ext cx="4330658" cy="3057525"/>
          </a:xfrm>
          <a:prstGeom prst="rect">
            <a:avLst/>
          </a:prstGeom>
        </p:spPr>
      </p:pic>
      <p:sp>
        <p:nvSpPr>
          <p:cNvPr id="33" name="Arrow: Right 32">
            <a:extLst>
              <a:ext uri="{FF2B5EF4-FFF2-40B4-BE49-F238E27FC236}">
                <a16:creationId xmlns:a16="http://schemas.microsoft.com/office/drawing/2014/main" id="{B88E663B-4045-4D88-BD54-E4B1AFC1D39D}"/>
              </a:ext>
            </a:extLst>
          </p:cNvPr>
          <p:cNvSpPr/>
          <p:nvPr/>
        </p:nvSpPr>
        <p:spPr>
          <a:xfrm>
            <a:off x="5553512" y="2759978"/>
            <a:ext cx="1082180" cy="4613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635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B70-D394-4754-A3FF-CEBB4CC6B1F1}"/>
              </a:ext>
            </a:extLst>
          </p:cNvPr>
          <p:cNvSpPr>
            <a:spLocks noGrp="1"/>
          </p:cNvSpPr>
          <p:nvPr>
            <p:ph type="title"/>
          </p:nvPr>
        </p:nvSpPr>
        <p:spPr/>
        <p:txBody>
          <a:bodyPr/>
          <a:lstStyle/>
          <a:p>
            <a:r>
              <a:rPr lang="en-US" dirty="0" err="1"/>
              <a:t>StatsNotebook</a:t>
            </a:r>
            <a:endParaRPr lang="en-US" dirty="0"/>
          </a:p>
        </p:txBody>
      </p:sp>
      <p:pic>
        <p:nvPicPr>
          <p:cNvPr id="6" name="Content Placeholder 5">
            <a:extLst>
              <a:ext uri="{FF2B5EF4-FFF2-40B4-BE49-F238E27FC236}">
                <a16:creationId xmlns:a16="http://schemas.microsoft.com/office/drawing/2014/main" id="{E6D61727-5644-48D1-A907-3DC0ED1D0FBA}"/>
              </a:ext>
            </a:extLst>
          </p:cNvPr>
          <p:cNvPicPr>
            <a:picLocks noGrp="1" noChangeAspect="1"/>
          </p:cNvPicPr>
          <p:nvPr>
            <p:ph idx="1"/>
          </p:nvPr>
        </p:nvPicPr>
        <p:blipFill>
          <a:blip r:embed="rId2"/>
          <a:stretch>
            <a:fillRect/>
          </a:stretch>
        </p:blipFill>
        <p:spPr>
          <a:xfrm>
            <a:off x="1457063" y="1747837"/>
            <a:ext cx="6057900" cy="847725"/>
          </a:xfrm>
          <a:prstGeom prst="rect">
            <a:avLst/>
          </a:prstGeom>
        </p:spPr>
      </p:pic>
    </p:spTree>
    <p:extLst>
      <p:ext uri="{BB962C8B-B14F-4D97-AF65-F5344CB8AC3E}">
        <p14:creationId xmlns:p14="http://schemas.microsoft.com/office/powerpoint/2010/main" val="2495601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B70-D394-4754-A3FF-CEBB4CC6B1F1}"/>
              </a:ext>
            </a:extLst>
          </p:cNvPr>
          <p:cNvSpPr>
            <a:spLocks noGrp="1"/>
          </p:cNvSpPr>
          <p:nvPr>
            <p:ph type="title"/>
          </p:nvPr>
        </p:nvSpPr>
        <p:spPr>
          <a:xfrm>
            <a:off x="1371600" y="125835"/>
            <a:ext cx="9601200" cy="2045865"/>
          </a:xfrm>
        </p:spPr>
        <p:txBody>
          <a:bodyPr/>
          <a:lstStyle/>
          <a:p>
            <a:r>
              <a:rPr lang="en-US" dirty="0" err="1"/>
              <a:t>StatsNotebook</a:t>
            </a:r>
            <a:endParaRPr lang="en-US" dirty="0"/>
          </a:p>
        </p:txBody>
      </p:sp>
      <p:pic>
        <p:nvPicPr>
          <p:cNvPr id="4" name="Content Placeholder 3">
            <a:extLst>
              <a:ext uri="{FF2B5EF4-FFF2-40B4-BE49-F238E27FC236}">
                <a16:creationId xmlns:a16="http://schemas.microsoft.com/office/drawing/2014/main" id="{BC213D0A-8D59-4803-A08B-41FC62CC654A}"/>
              </a:ext>
            </a:extLst>
          </p:cNvPr>
          <p:cNvPicPr>
            <a:picLocks noGrp="1" noChangeAspect="1"/>
          </p:cNvPicPr>
          <p:nvPr>
            <p:ph idx="1"/>
          </p:nvPr>
        </p:nvPicPr>
        <p:blipFill>
          <a:blip r:embed="rId2"/>
          <a:stretch>
            <a:fillRect/>
          </a:stretch>
        </p:blipFill>
        <p:spPr>
          <a:xfrm>
            <a:off x="1044429" y="849297"/>
            <a:ext cx="6096000" cy="2990850"/>
          </a:xfrm>
          <a:prstGeom prst="rect">
            <a:avLst/>
          </a:prstGeom>
        </p:spPr>
      </p:pic>
      <p:pic>
        <p:nvPicPr>
          <p:cNvPr id="5" name="Picture 4">
            <a:extLst>
              <a:ext uri="{FF2B5EF4-FFF2-40B4-BE49-F238E27FC236}">
                <a16:creationId xmlns:a16="http://schemas.microsoft.com/office/drawing/2014/main" id="{82145631-21DC-46B5-86B6-B0E2A7D23DDC}"/>
              </a:ext>
            </a:extLst>
          </p:cNvPr>
          <p:cNvPicPr>
            <a:picLocks noChangeAspect="1"/>
          </p:cNvPicPr>
          <p:nvPr/>
        </p:nvPicPr>
        <p:blipFill>
          <a:blip r:embed="rId3"/>
          <a:stretch>
            <a:fillRect/>
          </a:stretch>
        </p:blipFill>
        <p:spPr>
          <a:xfrm>
            <a:off x="5349073" y="3689145"/>
            <a:ext cx="6124575" cy="2952750"/>
          </a:xfrm>
          <a:prstGeom prst="rect">
            <a:avLst/>
          </a:prstGeom>
        </p:spPr>
      </p:pic>
    </p:spTree>
    <p:extLst>
      <p:ext uri="{BB962C8B-B14F-4D97-AF65-F5344CB8AC3E}">
        <p14:creationId xmlns:p14="http://schemas.microsoft.com/office/powerpoint/2010/main" val="709393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CC14-69BE-4137-8D36-04FBE9BDDB2A}"/>
              </a:ext>
            </a:extLst>
          </p:cNvPr>
          <p:cNvSpPr>
            <a:spLocks noGrp="1"/>
          </p:cNvSpPr>
          <p:nvPr>
            <p:ph type="title"/>
          </p:nvPr>
        </p:nvSpPr>
        <p:spPr/>
        <p:txBody>
          <a:bodyPr/>
          <a:lstStyle/>
          <a:p>
            <a:r>
              <a:rPr lang="en-US" dirty="0" err="1"/>
              <a:t>StatsNotebook</a:t>
            </a:r>
            <a:endParaRPr lang="en-US" dirty="0"/>
          </a:p>
        </p:txBody>
      </p:sp>
      <p:pic>
        <p:nvPicPr>
          <p:cNvPr id="4" name="Content Placeholder 3">
            <a:extLst>
              <a:ext uri="{FF2B5EF4-FFF2-40B4-BE49-F238E27FC236}">
                <a16:creationId xmlns:a16="http://schemas.microsoft.com/office/drawing/2014/main" id="{E4981ED9-F58F-4E51-8CA1-61B2E1F08CB1}"/>
              </a:ext>
            </a:extLst>
          </p:cNvPr>
          <p:cNvPicPr>
            <a:picLocks noGrp="1" noChangeAspect="1"/>
          </p:cNvPicPr>
          <p:nvPr>
            <p:ph idx="1"/>
          </p:nvPr>
        </p:nvPicPr>
        <p:blipFill>
          <a:blip r:embed="rId2"/>
          <a:stretch>
            <a:fillRect/>
          </a:stretch>
        </p:blipFill>
        <p:spPr>
          <a:xfrm>
            <a:off x="1371600" y="1539379"/>
            <a:ext cx="5099983" cy="3581400"/>
          </a:xfrm>
          <a:prstGeom prst="rect">
            <a:avLst/>
          </a:prstGeom>
        </p:spPr>
      </p:pic>
    </p:spTree>
    <p:extLst>
      <p:ext uri="{BB962C8B-B14F-4D97-AF65-F5344CB8AC3E}">
        <p14:creationId xmlns:p14="http://schemas.microsoft.com/office/powerpoint/2010/main" val="1217814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4B40-70B8-4228-9A9C-96C58CF38EF9}"/>
              </a:ext>
            </a:extLst>
          </p:cNvPr>
          <p:cNvSpPr>
            <a:spLocks noGrp="1"/>
          </p:cNvSpPr>
          <p:nvPr>
            <p:ph type="title"/>
          </p:nvPr>
        </p:nvSpPr>
        <p:spPr/>
        <p:txBody>
          <a:bodyPr/>
          <a:lstStyle/>
          <a:p>
            <a:r>
              <a:rPr lang="en-US" dirty="0" err="1"/>
              <a:t>StatsNotebook</a:t>
            </a:r>
            <a:endParaRPr lang="en-US" dirty="0"/>
          </a:p>
        </p:txBody>
      </p:sp>
      <p:sp>
        <p:nvSpPr>
          <p:cNvPr id="3" name="Content Placeholder 2">
            <a:extLst>
              <a:ext uri="{FF2B5EF4-FFF2-40B4-BE49-F238E27FC236}">
                <a16:creationId xmlns:a16="http://schemas.microsoft.com/office/drawing/2014/main" id="{1ADBD41D-5282-4424-849D-D2FA36813D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D238243-B217-4949-9F01-9282D359450B}"/>
              </a:ext>
            </a:extLst>
          </p:cNvPr>
          <p:cNvPicPr>
            <a:picLocks noChangeAspect="1"/>
          </p:cNvPicPr>
          <p:nvPr/>
        </p:nvPicPr>
        <p:blipFill>
          <a:blip r:embed="rId2"/>
          <a:stretch>
            <a:fillRect/>
          </a:stretch>
        </p:blipFill>
        <p:spPr>
          <a:xfrm>
            <a:off x="1371600" y="1547812"/>
            <a:ext cx="5162550" cy="5057775"/>
          </a:xfrm>
          <a:prstGeom prst="rect">
            <a:avLst/>
          </a:prstGeom>
        </p:spPr>
      </p:pic>
    </p:spTree>
    <p:extLst>
      <p:ext uri="{BB962C8B-B14F-4D97-AF65-F5344CB8AC3E}">
        <p14:creationId xmlns:p14="http://schemas.microsoft.com/office/powerpoint/2010/main" val="2151097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11A1-C465-4C23-8E9F-25A9CA5D6446}"/>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17B3F128-8A6B-45C2-A637-FA72D786B378}"/>
              </a:ext>
            </a:extLst>
          </p:cNvPr>
          <p:cNvSpPr>
            <a:spLocks noGrp="1"/>
          </p:cNvSpPr>
          <p:nvPr>
            <p:ph idx="1"/>
          </p:nvPr>
        </p:nvSpPr>
        <p:spPr/>
        <p:txBody>
          <a:bodyPr/>
          <a:lstStyle/>
          <a:p>
            <a:r>
              <a:rPr lang="en-US" dirty="0"/>
              <a:t>Which if my variable is a count variable or a rate</a:t>
            </a:r>
          </a:p>
          <a:p>
            <a:pPr lvl="1"/>
            <a:r>
              <a:rPr lang="en-US" dirty="0"/>
              <a:t>Number of emergency presentation relating to alcohol use (count)</a:t>
            </a:r>
          </a:p>
          <a:p>
            <a:pPr lvl="1"/>
            <a:r>
              <a:rPr lang="en-US" dirty="0"/>
              <a:t>Number of alcohol-related domestic violence incidents per 100000 population (rate)</a:t>
            </a:r>
          </a:p>
          <a:p>
            <a:r>
              <a:rPr lang="en-US" dirty="0"/>
              <a:t>Count variable with a Poisson distribution can be approximate by normal distribution when the mean of the Poisson distribution is “large” enough.</a:t>
            </a:r>
          </a:p>
          <a:p>
            <a:pPr lvl="1"/>
            <a:r>
              <a:rPr lang="en-US" dirty="0"/>
              <a:t>How large is large?</a:t>
            </a:r>
          </a:p>
          <a:p>
            <a:pPr lvl="1"/>
            <a:endParaRPr lang="en-US" dirty="0"/>
          </a:p>
        </p:txBody>
      </p:sp>
    </p:spTree>
    <p:extLst>
      <p:ext uri="{BB962C8B-B14F-4D97-AF65-F5344CB8AC3E}">
        <p14:creationId xmlns:p14="http://schemas.microsoft.com/office/powerpoint/2010/main" val="482747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5569-D1B6-42BA-A24C-F2D8D4A8636F}"/>
              </a:ext>
            </a:extLst>
          </p:cNvPr>
          <p:cNvSpPr>
            <a:spLocks noGrp="1"/>
          </p:cNvSpPr>
          <p:nvPr>
            <p:ph type="title"/>
          </p:nvPr>
        </p:nvSpPr>
        <p:spPr/>
        <p:txBody>
          <a:bodyPr/>
          <a:lstStyle/>
          <a:p>
            <a:r>
              <a:rPr lang="en-US" dirty="0"/>
              <a:t>Normal approximation</a:t>
            </a:r>
          </a:p>
        </p:txBody>
      </p:sp>
      <p:pic>
        <p:nvPicPr>
          <p:cNvPr id="18440" name="Picture 8">
            <a:extLst>
              <a:ext uri="{FF2B5EF4-FFF2-40B4-BE49-F238E27FC236}">
                <a16:creationId xmlns:a16="http://schemas.microsoft.com/office/drawing/2014/main" id="{793535A5-7691-4A07-92C5-B8755A1D8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02" y="2286000"/>
            <a:ext cx="3703738" cy="3703738"/>
          </a:xfrm>
          <a:prstGeom prst="rect">
            <a:avLst/>
          </a:prstGeom>
          <a:noFill/>
          <a:extLst>
            <a:ext uri="{909E8E84-426E-40DD-AFC4-6F175D3DCCD1}">
              <a14:hiddenFill xmlns:a14="http://schemas.microsoft.com/office/drawing/2010/main">
                <a:solidFill>
                  <a:srgbClr val="FFFFFF"/>
                </a:solidFill>
              </a14:hiddenFill>
            </a:ext>
          </a:extLst>
        </p:spPr>
      </p:pic>
      <p:pic>
        <p:nvPicPr>
          <p:cNvPr id="18442" name="Picture 10">
            <a:extLst>
              <a:ext uri="{FF2B5EF4-FFF2-40B4-BE49-F238E27FC236}">
                <a16:creationId xmlns:a16="http://schemas.microsoft.com/office/drawing/2014/main" id="{CFBFC073-3B24-4BA1-B861-7C8345370B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10005" y="2347168"/>
            <a:ext cx="3613209" cy="361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278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5569-D1B6-42BA-A24C-F2D8D4A8636F}"/>
              </a:ext>
            </a:extLst>
          </p:cNvPr>
          <p:cNvSpPr>
            <a:spLocks noGrp="1"/>
          </p:cNvSpPr>
          <p:nvPr>
            <p:ph type="title"/>
          </p:nvPr>
        </p:nvSpPr>
        <p:spPr/>
        <p:txBody>
          <a:bodyPr/>
          <a:lstStyle/>
          <a:p>
            <a:r>
              <a:rPr lang="en-US" dirty="0"/>
              <a:t>Normal approximation</a:t>
            </a:r>
          </a:p>
        </p:txBody>
      </p:sp>
      <p:pic>
        <p:nvPicPr>
          <p:cNvPr id="19458" name="Picture 2">
            <a:extLst>
              <a:ext uri="{FF2B5EF4-FFF2-40B4-BE49-F238E27FC236}">
                <a16:creationId xmlns:a16="http://schemas.microsoft.com/office/drawing/2014/main" id="{6D4FA620-F81C-4DAB-949B-332810CCB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3670183" cy="3670183"/>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D8B95D52-0203-43C7-AC0B-B599B80EC7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41558" y="2285999"/>
            <a:ext cx="3670183" cy="3670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49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5569-D1B6-42BA-A24C-F2D8D4A8636F}"/>
              </a:ext>
            </a:extLst>
          </p:cNvPr>
          <p:cNvSpPr>
            <a:spLocks noGrp="1"/>
          </p:cNvSpPr>
          <p:nvPr>
            <p:ph type="title"/>
          </p:nvPr>
        </p:nvSpPr>
        <p:spPr/>
        <p:txBody>
          <a:bodyPr/>
          <a:lstStyle/>
          <a:p>
            <a:r>
              <a:rPr lang="en-US" dirty="0"/>
              <a:t>Normal approximation</a:t>
            </a:r>
          </a:p>
        </p:txBody>
      </p:sp>
      <p:pic>
        <p:nvPicPr>
          <p:cNvPr id="9" name="Picture 2">
            <a:extLst>
              <a:ext uri="{FF2B5EF4-FFF2-40B4-BE49-F238E27FC236}">
                <a16:creationId xmlns:a16="http://schemas.microsoft.com/office/drawing/2014/main" id="{D1450619-2E1B-4449-B2C9-1654C34F8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12" y="2286000"/>
            <a:ext cx="3581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EE7F0669-31B6-41B8-A061-62186A4E77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6843" y="2286000"/>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5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E0C6-7DEF-435D-B7EA-AF7CAAEFC06C}"/>
              </a:ext>
            </a:extLst>
          </p:cNvPr>
          <p:cNvSpPr>
            <a:spLocks noGrp="1"/>
          </p:cNvSpPr>
          <p:nvPr>
            <p:ph type="title"/>
          </p:nvPr>
        </p:nvSpPr>
        <p:spPr/>
        <p:txBody>
          <a:bodyPr/>
          <a:lstStyle/>
          <a:p>
            <a:r>
              <a:rPr lang="en-US" dirty="0"/>
              <a:t>Naïve analysis</a:t>
            </a:r>
          </a:p>
        </p:txBody>
      </p:sp>
      <p:sp>
        <p:nvSpPr>
          <p:cNvPr id="3" name="Content Placeholder 2">
            <a:extLst>
              <a:ext uri="{FF2B5EF4-FFF2-40B4-BE49-F238E27FC236}">
                <a16:creationId xmlns:a16="http://schemas.microsoft.com/office/drawing/2014/main" id="{5E2D592C-9A8C-4070-AA40-E6069A4082E7}"/>
              </a:ext>
            </a:extLst>
          </p:cNvPr>
          <p:cNvSpPr>
            <a:spLocks noGrp="1"/>
          </p:cNvSpPr>
          <p:nvPr>
            <p:ph idx="1"/>
          </p:nvPr>
        </p:nvSpPr>
        <p:spPr/>
        <p:txBody>
          <a:bodyPr/>
          <a:lstStyle/>
          <a:p>
            <a:r>
              <a:rPr lang="en-US" dirty="0"/>
              <a:t>Compared average population alcohol consumption before and after.</a:t>
            </a:r>
          </a:p>
          <a:p>
            <a:pPr lvl="1"/>
            <a:r>
              <a:rPr lang="en-US" dirty="0"/>
              <a:t>Ignore the underlying trend</a:t>
            </a:r>
          </a:p>
          <a:p>
            <a:pPr lvl="1"/>
            <a:r>
              <a:rPr lang="en-US" dirty="0"/>
              <a:t>If there is an existing downward trend, population alcohol at “post-intervention period” will be lower regardless if minimum pricing has any impact</a:t>
            </a:r>
          </a:p>
          <a:p>
            <a:endParaRPr lang="en-US" dirty="0"/>
          </a:p>
        </p:txBody>
      </p:sp>
    </p:spTree>
    <p:extLst>
      <p:ext uri="{BB962C8B-B14F-4D97-AF65-F5344CB8AC3E}">
        <p14:creationId xmlns:p14="http://schemas.microsoft.com/office/powerpoint/2010/main" val="3955502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61DB-EEF3-4F11-BE04-D34DBF33AA9E}"/>
              </a:ext>
            </a:extLst>
          </p:cNvPr>
          <p:cNvSpPr>
            <a:spLocks noGrp="1"/>
          </p:cNvSpPr>
          <p:nvPr>
            <p:ph type="title"/>
          </p:nvPr>
        </p:nvSpPr>
        <p:spPr/>
        <p:txBody>
          <a:bodyPr/>
          <a:lstStyle/>
          <a:p>
            <a:r>
              <a:rPr lang="en-US" dirty="0"/>
              <a:t>Poisson regression</a:t>
            </a:r>
          </a:p>
        </p:txBody>
      </p:sp>
      <p:sp>
        <p:nvSpPr>
          <p:cNvPr id="3" name="Content Placeholder 2">
            <a:extLst>
              <a:ext uri="{FF2B5EF4-FFF2-40B4-BE49-F238E27FC236}">
                <a16:creationId xmlns:a16="http://schemas.microsoft.com/office/drawing/2014/main" id="{73280BF9-251C-4819-8655-10CB59A40098}"/>
              </a:ext>
            </a:extLst>
          </p:cNvPr>
          <p:cNvSpPr>
            <a:spLocks noGrp="1"/>
          </p:cNvSpPr>
          <p:nvPr>
            <p:ph idx="1"/>
          </p:nvPr>
        </p:nvSpPr>
        <p:spPr/>
        <p:txBody>
          <a:bodyPr/>
          <a:lstStyle/>
          <a:p>
            <a:r>
              <a:rPr lang="en-US" dirty="0"/>
              <a:t>Poisson regression can be used to model count variable.</a:t>
            </a:r>
          </a:p>
          <a:p>
            <a:pPr lvl="1"/>
            <a:r>
              <a:rPr lang="en-US" dirty="0"/>
              <a:t>The </a:t>
            </a:r>
            <a:r>
              <a:rPr lang="en-US" dirty="0" err="1"/>
              <a:t>glm</a:t>
            </a:r>
            <a:r>
              <a:rPr lang="en-US" dirty="0"/>
              <a:t>() function can be used.</a:t>
            </a:r>
          </a:p>
          <a:p>
            <a:pPr lvl="1"/>
            <a:r>
              <a:rPr lang="en-US" dirty="0"/>
              <a:t>In the presence of autocorrelation, the standard error will need to be adjusted.</a:t>
            </a:r>
          </a:p>
          <a:p>
            <a:pPr lvl="2"/>
            <a:r>
              <a:rPr lang="en-US" dirty="0"/>
              <a:t>The </a:t>
            </a:r>
            <a:r>
              <a:rPr lang="en-US" dirty="0" err="1"/>
              <a:t>NeweyWest</a:t>
            </a:r>
            <a:r>
              <a:rPr lang="en-US" dirty="0"/>
              <a:t>() function from the package sandwich is needed.</a:t>
            </a:r>
          </a:p>
        </p:txBody>
      </p:sp>
    </p:spTree>
    <p:extLst>
      <p:ext uri="{BB962C8B-B14F-4D97-AF65-F5344CB8AC3E}">
        <p14:creationId xmlns:p14="http://schemas.microsoft.com/office/powerpoint/2010/main" val="1661026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3ED-2652-4550-ADC9-D8E471206077}"/>
              </a:ext>
            </a:extLst>
          </p:cNvPr>
          <p:cNvSpPr>
            <a:spLocks noGrp="1"/>
          </p:cNvSpPr>
          <p:nvPr>
            <p:ph type="title"/>
          </p:nvPr>
        </p:nvSpPr>
        <p:spPr/>
        <p:txBody>
          <a:bodyPr/>
          <a:lstStyle/>
          <a:p>
            <a:r>
              <a:rPr lang="en-US" dirty="0"/>
              <a:t>Other related topics</a:t>
            </a:r>
            <a:endParaRPr lang="en-AU" dirty="0"/>
          </a:p>
        </p:txBody>
      </p:sp>
      <p:sp>
        <p:nvSpPr>
          <p:cNvPr id="3" name="Content Placeholder 2">
            <a:extLst>
              <a:ext uri="{FF2B5EF4-FFF2-40B4-BE49-F238E27FC236}">
                <a16:creationId xmlns:a16="http://schemas.microsoft.com/office/drawing/2014/main" id="{EE0E534B-8025-47F0-A5D7-135F4CA7F754}"/>
              </a:ext>
            </a:extLst>
          </p:cNvPr>
          <p:cNvSpPr>
            <a:spLocks noGrp="1"/>
          </p:cNvSpPr>
          <p:nvPr>
            <p:ph idx="1"/>
          </p:nvPr>
        </p:nvSpPr>
        <p:spPr/>
        <p:txBody>
          <a:bodyPr/>
          <a:lstStyle/>
          <a:p>
            <a:r>
              <a:rPr lang="en-US" dirty="0"/>
              <a:t>Use of synthetic controls</a:t>
            </a:r>
          </a:p>
          <a:p>
            <a:pPr lvl="1"/>
            <a:r>
              <a:rPr lang="en-US" dirty="0"/>
              <a:t>Create a synthetic control by weighting data from different states (e.g. QLD, WA, NSW, </a:t>
            </a:r>
            <a:r>
              <a:rPr lang="en-US" dirty="0" err="1"/>
              <a:t>etc</a:t>
            </a:r>
            <a:r>
              <a:rPr lang="en-US" dirty="0"/>
              <a:t>)</a:t>
            </a:r>
          </a:p>
          <a:p>
            <a:r>
              <a:rPr lang="en-US" dirty="0"/>
              <a:t>Stepped wedged design</a:t>
            </a:r>
            <a:endParaRPr lang="en-AU" dirty="0"/>
          </a:p>
        </p:txBody>
      </p:sp>
      <p:pic>
        <p:nvPicPr>
          <p:cNvPr id="4" name="Picture 3">
            <a:extLst>
              <a:ext uri="{FF2B5EF4-FFF2-40B4-BE49-F238E27FC236}">
                <a16:creationId xmlns:a16="http://schemas.microsoft.com/office/drawing/2014/main" id="{7EE3B6D3-BC0E-4DF3-862C-B8C4867B831E}"/>
              </a:ext>
            </a:extLst>
          </p:cNvPr>
          <p:cNvPicPr>
            <a:picLocks noChangeAspect="1"/>
          </p:cNvPicPr>
          <p:nvPr/>
        </p:nvPicPr>
        <p:blipFill>
          <a:blip r:embed="rId2"/>
          <a:stretch>
            <a:fillRect/>
          </a:stretch>
        </p:blipFill>
        <p:spPr>
          <a:xfrm>
            <a:off x="1707684" y="3800475"/>
            <a:ext cx="5219700" cy="3057525"/>
          </a:xfrm>
          <a:prstGeom prst="rect">
            <a:avLst/>
          </a:prstGeom>
        </p:spPr>
      </p:pic>
    </p:spTree>
    <p:extLst>
      <p:ext uri="{BB962C8B-B14F-4D97-AF65-F5344CB8AC3E}">
        <p14:creationId xmlns:p14="http://schemas.microsoft.com/office/powerpoint/2010/main" val="2033650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3184-D6F3-4B77-9B9D-BBF2F84B360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2715D45-E9C0-4333-8487-124F81E889E0}"/>
              </a:ext>
            </a:extLst>
          </p:cNvPr>
          <p:cNvSpPr>
            <a:spLocks noGrp="1"/>
          </p:cNvSpPr>
          <p:nvPr>
            <p:ph idx="1"/>
          </p:nvPr>
        </p:nvSpPr>
        <p:spPr/>
        <p:txBody>
          <a:bodyPr/>
          <a:lstStyle/>
          <a:p>
            <a:pPr marL="0" indent="0">
              <a:buNone/>
            </a:pPr>
            <a:r>
              <a:rPr lang="en-US" sz="3000" b="1" dirty="0"/>
              <a:t>Dr. Gary Chan</a:t>
            </a:r>
          </a:p>
          <a:p>
            <a:pPr marL="0" indent="0">
              <a:buNone/>
            </a:pPr>
            <a:r>
              <a:rPr lang="en-US" dirty="0"/>
              <a:t>StatsNotebook.io</a:t>
            </a:r>
            <a:br>
              <a:rPr lang="en-US" dirty="0"/>
            </a:br>
            <a:r>
              <a:rPr lang="en-US" dirty="0"/>
              <a:t>National Centre for Youth Substance Use Research</a:t>
            </a:r>
            <a:br>
              <a:rPr lang="en-US" dirty="0"/>
            </a:br>
            <a:r>
              <a:rPr lang="en-US" dirty="0"/>
              <a:t>Email: c.chan4@uq.edu.au</a:t>
            </a:r>
            <a:br>
              <a:rPr lang="en-US" dirty="0"/>
            </a:br>
            <a:r>
              <a:rPr lang="en-US" dirty="0"/>
              <a:t>Twitter:      @GaryCKChan</a:t>
            </a:r>
          </a:p>
        </p:txBody>
      </p:sp>
      <p:pic>
        <p:nvPicPr>
          <p:cNvPr id="21506" name="Picture 2" descr="Twitter Logo | Vector Images Icon Sign And Symbols">
            <a:extLst>
              <a:ext uri="{FF2B5EF4-FFF2-40B4-BE49-F238E27FC236}">
                <a16:creationId xmlns:a16="http://schemas.microsoft.com/office/drawing/2014/main" id="{F1E17B92-95FC-4F44-A2DF-3915D9ED1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42" y="3775047"/>
            <a:ext cx="310635" cy="25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F229-6077-4436-A594-7C6CB0AA229A}"/>
              </a:ext>
            </a:extLst>
          </p:cNvPr>
          <p:cNvSpPr>
            <a:spLocks noGrp="1"/>
          </p:cNvSpPr>
          <p:nvPr>
            <p:ph type="title"/>
          </p:nvPr>
        </p:nvSpPr>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94876058-D137-46D4-A715-295FF1EE6D10}"/>
              </a:ext>
            </a:extLst>
          </p:cNvPr>
          <p:cNvSpPr>
            <a:spLocks noGrp="1"/>
          </p:cNvSpPr>
          <p:nvPr>
            <p:ph idx="1"/>
          </p:nvPr>
        </p:nvSpPr>
        <p:spPr/>
        <p:txBody>
          <a:bodyPr/>
          <a:lstStyle/>
          <a:p>
            <a:r>
              <a:rPr lang="en-US" dirty="0"/>
              <a:t>Evaluate policy impact on an outcome (e.g. population alcohol consumption) over a clearly defined time period (e.g. 2 year before and 2 year after the implementation of minimum pricing policy)</a:t>
            </a:r>
          </a:p>
          <a:p>
            <a:r>
              <a:rPr lang="en-US" dirty="0"/>
              <a:t>A time series of the outcome (population alcohol consumption) is used to established an underlying trend</a:t>
            </a:r>
          </a:p>
          <a:p>
            <a:pPr lvl="1"/>
            <a:r>
              <a:rPr lang="en-US" dirty="0"/>
              <a:t>We then test of such trend is “interrupted” by an intervention at a known time point (the day on which the minimum pricing policy was implemented)</a:t>
            </a:r>
          </a:p>
        </p:txBody>
      </p:sp>
    </p:spTree>
    <p:extLst>
      <p:ext uri="{BB962C8B-B14F-4D97-AF65-F5344CB8AC3E}">
        <p14:creationId xmlns:p14="http://schemas.microsoft.com/office/powerpoint/2010/main" val="106612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42F8-A147-4711-8A28-160450CBAFE8}"/>
              </a:ext>
            </a:extLst>
          </p:cNvPr>
          <p:cNvSpPr>
            <a:spLocks noGrp="1"/>
          </p:cNvSpPr>
          <p:nvPr>
            <p:ph type="title"/>
          </p:nvPr>
        </p:nvSpPr>
        <p:spPr>
          <a:xfrm>
            <a:off x="1371600" y="117446"/>
            <a:ext cx="9601200" cy="2054254"/>
          </a:xfrm>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24BD8128-2D80-41F8-BA60-9CC4F745C4D9}"/>
              </a:ext>
            </a:extLst>
          </p:cNvPr>
          <p:cNvSpPr>
            <a:spLocks noGrp="1"/>
          </p:cNvSpPr>
          <p:nvPr>
            <p:ph idx="1"/>
          </p:nvPr>
        </p:nvSpPr>
        <p:spPr>
          <a:xfrm>
            <a:off x="1371600" y="897622"/>
            <a:ext cx="9601200" cy="4944611"/>
          </a:xfrm>
        </p:spPr>
        <p:txBody>
          <a:bodyPr/>
          <a:lstStyle/>
          <a:p>
            <a:r>
              <a:rPr lang="en-US" dirty="0"/>
              <a:t>ITS is compatible with the causal inference framework</a:t>
            </a:r>
          </a:p>
          <a:p>
            <a:r>
              <a:rPr lang="en-US" dirty="0"/>
              <a:t>Can be conceptualized as comparing the observed post-intervention data to the expected trend, i.e. what would have been observed if there were no intervention</a:t>
            </a:r>
          </a:p>
          <a:p>
            <a:pPr lvl="1"/>
            <a:r>
              <a:rPr lang="en-US" dirty="0"/>
              <a:t>The expected trend is never observed thus it is a counterfactual scenario.</a:t>
            </a:r>
          </a:p>
        </p:txBody>
      </p:sp>
      <p:pic>
        <p:nvPicPr>
          <p:cNvPr id="11" name="Picture 10" descr="Chart, scatter chart&#10;&#10;Description automatically generated">
            <a:extLst>
              <a:ext uri="{FF2B5EF4-FFF2-40B4-BE49-F238E27FC236}">
                <a16:creationId xmlns:a16="http://schemas.microsoft.com/office/drawing/2014/main" id="{1292A097-0592-4578-AB96-125A467A7455}"/>
              </a:ext>
            </a:extLst>
          </p:cNvPr>
          <p:cNvPicPr>
            <a:picLocks noChangeAspect="1"/>
          </p:cNvPicPr>
          <p:nvPr/>
        </p:nvPicPr>
        <p:blipFill>
          <a:blip r:embed="rId2"/>
          <a:stretch>
            <a:fillRect/>
          </a:stretch>
        </p:blipFill>
        <p:spPr>
          <a:xfrm>
            <a:off x="1681634" y="2583110"/>
            <a:ext cx="4508985" cy="4039299"/>
          </a:xfrm>
          <a:prstGeom prst="rect">
            <a:avLst/>
          </a:prstGeom>
        </p:spPr>
      </p:pic>
    </p:spTree>
    <p:extLst>
      <p:ext uri="{BB962C8B-B14F-4D97-AF65-F5344CB8AC3E}">
        <p14:creationId xmlns:p14="http://schemas.microsoft.com/office/powerpoint/2010/main" val="78724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42F8-A147-4711-8A28-160450CBAFE8}"/>
              </a:ext>
            </a:extLst>
          </p:cNvPr>
          <p:cNvSpPr>
            <a:spLocks noGrp="1"/>
          </p:cNvSpPr>
          <p:nvPr>
            <p:ph type="title"/>
          </p:nvPr>
        </p:nvSpPr>
        <p:spPr>
          <a:xfrm>
            <a:off x="1371600" y="117446"/>
            <a:ext cx="9601200" cy="2054254"/>
          </a:xfrm>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24BD8128-2D80-41F8-BA60-9CC4F745C4D9}"/>
              </a:ext>
            </a:extLst>
          </p:cNvPr>
          <p:cNvSpPr>
            <a:spLocks noGrp="1"/>
          </p:cNvSpPr>
          <p:nvPr>
            <p:ph idx="1"/>
          </p:nvPr>
        </p:nvSpPr>
        <p:spPr>
          <a:xfrm>
            <a:off x="1371600" y="897622"/>
            <a:ext cx="9601200" cy="4944611"/>
          </a:xfrm>
        </p:spPr>
        <p:txBody>
          <a:bodyPr/>
          <a:lstStyle/>
          <a:p>
            <a:r>
              <a:rPr lang="en-US" dirty="0"/>
              <a:t>ITS is compatible with the causal inference framework</a:t>
            </a:r>
          </a:p>
          <a:p>
            <a:r>
              <a:rPr lang="en-US" dirty="0"/>
              <a:t>Can be conceptualized as comparing the observed post-intervention data to the expected trend, i.e. what would have been observed if there were no intervention</a:t>
            </a:r>
          </a:p>
          <a:p>
            <a:pPr lvl="1"/>
            <a:r>
              <a:rPr lang="en-US" dirty="0"/>
              <a:t>The expected trend is never observed thus it is a counterfactual scenario.</a:t>
            </a:r>
          </a:p>
        </p:txBody>
      </p:sp>
      <p:pic>
        <p:nvPicPr>
          <p:cNvPr id="11" name="Picture 10" descr="Chart, scatter chart&#10;&#10;Description automatically generated">
            <a:extLst>
              <a:ext uri="{FF2B5EF4-FFF2-40B4-BE49-F238E27FC236}">
                <a16:creationId xmlns:a16="http://schemas.microsoft.com/office/drawing/2014/main" id="{1292A097-0592-4578-AB96-125A467A7455}"/>
              </a:ext>
            </a:extLst>
          </p:cNvPr>
          <p:cNvPicPr>
            <a:picLocks noChangeAspect="1"/>
          </p:cNvPicPr>
          <p:nvPr/>
        </p:nvPicPr>
        <p:blipFill>
          <a:blip r:embed="rId2"/>
          <a:stretch>
            <a:fillRect/>
          </a:stretch>
        </p:blipFill>
        <p:spPr>
          <a:xfrm>
            <a:off x="1681634" y="2583110"/>
            <a:ext cx="4508985" cy="4039299"/>
          </a:xfrm>
          <a:prstGeom prst="rect">
            <a:avLst/>
          </a:prstGeom>
        </p:spPr>
      </p:pic>
      <p:pic>
        <p:nvPicPr>
          <p:cNvPr id="5" name="Picture 4">
            <a:extLst>
              <a:ext uri="{FF2B5EF4-FFF2-40B4-BE49-F238E27FC236}">
                <a16:creationId xmlns:a16="http://schemas.microsoft.com/office/drawing/2014/main" id="{30248D10-2C87-4A94-83D7-8ACE8C330B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1633" y="2583110"/>
            <a:ext cx="4508985" cy="4039299"/>
          </a:xfrm>
          <a:prstGeom prst="rect">
            <a:avLst/>
          </a:prstGeom>
          <a:noFill/>
          <a:ln>
            <a:noFill/>
          </a:ln>
        </p:spPr>
      </p:pic>
    </p:spTree>
    <p:extLst>
      <p:ext uri="{BB962C8B-B14F-4D97-AF65-F5344CB8AC3E}">
        <p14:creationId xmlns:p14="http://schemas.microsoft.com/office/powerpoint/2010/main" val="316697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E402-A2D8-460F-843F-633B3F6ED42C}"/>
              </a:ext>
            </a:extLst>
          </p:cNvPr>
          <p:cNvSpPr>
            <a:spLocks noGrp="1"/>
          </p:cNvSpPr>
          <p:nvPr>
            <p:ph type="title"/>
          </p:nvPr>
        </p:nvSpPr>
        <p:spPr/>
        <p:txBody>
          <a:bodyPr/>
          <a:lstStyle/>
          <a:p>
            <a:r>
              <a:rPr lang="en-US" dirty="0"/>
              <a:t>ITS study design</a:t>
            </a:r>
          </a:p>
        </p:txBody>
      </p:sp>
      <p:sp>
        <p:nvSpPr>
          <p:cNvPr id="3" name="Content Placeholder 2">
            <a:extLst>
              <a:ext uri="{FF2B5EF4-FFF2-40B4-BE49-F238E27FC236}">
                <a16:creationId xmlns:a16="http://schemas.microsoft.com/office/drawing/2014/main" id="{8EE02A94-9C5A-4269-92EC-2BC0B8639490}"/>
              </a:ext>
            </a:extLst>
          </p:cNvPr>
          <p:cNvSpPr>
            <a:spLocks noGrp="1"/>
          </p:cNvSpPr>
          <p:nvPr>
            <p:ph idx="1"/>
          </p:nvPr>
        </p:nvSpPr>
        <p:spPr/>
        <p:txBody>
          <a:bodyPr/>
          <a:lstStyle/>
          <a:p>
            <a:r>
              <a:rPr lang="en-US" dirty="0"/>
              <a:t>Requires a clear differentiation of the pre-intervention and post-intervention period.</a:t>
            </a:r>
          </a:p>
          <a:p>
            <a:r>
              <a:rPr lang="en-US" dirty="0"/>
              <a:t>Outcome measures that changes relatively quickly after the intervention are suitable</a:t>
            </a:r>
          </a:p>
          <a:p>
            <a:pPr lvl="1"/>
            <a:r>
              <a:rPr lang="en-US" dirty="0"/>
              <a:t>Alcohol consumption (suitable)</a:t>
            </a:r>
          </a:p>
          <a:p>
            <a:pPr lvl="1"/>
            <a:r>
              <a:rPr lang="en-US" dirty="0"/>
              <a:t>Incident of liver cirrhosis (NOT suitable)</a:t>
            </a:r>
          </a:p>
        </p:txBody>
      </p:sp>
    </p:spTree>
    <p:extLst>
      <p:ext uri="{BB962C8B-B14F-4D97-AF65-F5344CB8AC3E}">
        <p14:creationId xmlns:p14="http://schemas.microsoft.com/office/powerpoint/2010/main" val="34956655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08C67D19E496499D068DD73FB28CA8" ma:contentTypeVersion="2" ma:contentTypeDescription="Create a new document." ma:contentTypeScope="" ma:versionID="185fd0a5e46e25a547cf6c8d2140cbb3">
  <xsd:schema xmlns:xsd="http://www.w3.org/2001/XMLSchema" xmlns:xs="http://www.w3.org/2001/XMLSchema" xmlns:p="http://schemas.microsoft.com/office/2006/metadata/properties" xmlns:ns3="ab281ab5-f419-4215-b698-b416d8849b0d" targetNamespace="http://schemas.microsoft.com/office/2006/metadata/properties" ma:root="true" ma:fieldsID="cee11b5984d7549ae459b2d532c33fa8" ns3:_="">
    <xsd:import namespace="ab281ab5-f419-4215-b698-b416d8849b0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81ab5-f419-4215-b698-b416d8849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1A09C-E109-45A0-B06D-CF4838B6E785}">
  <ds:schemaRefs>
    <ds:schemaRef ds:uri="http://schemas.microsoft.com/office/infopath/2007/PartnerControl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ab281ab5-f419-4215-b698-b416d8849b0d"/>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E76274F-B73C-4844-BD84-B4FE694ADEB6}">
  <ds:schemaRefs>
    <ds:schemaRef ds:uri="http://schemas.microsoft.com/sharepoint/v3/contenttype/forms"/>
  </ds:schemaRefs>
</ds:datastoreItem>
</file>

<file path=customXml/itemProps3.xml><?xml version="1.0" encoding="utf-8"?>
<ds:datastoreItem xmlns:ds="http://schemas.openxmlformats.org/officeDocument/2006/customXml" ds:itemID="{A24F16DF-7855-449E-8AEC-CFDE6DB3FE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81ab5-f419-4215-b698-b416d8849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12849</TotalTime>
  <Words>2067</Words>
  <Application>Microsoft Office PowerPoint</Application>
  <PresentationFormat>Widescreen</PresentationFormat>
  <Paragraphs>176</Paragraphs>
  <Slides>52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6" baseType="lpstr">
      <vt:lpstr>Cambria Math</vt:lpstr>
      <vt:lpstr>Franklin Gothic Book</vt:lpstr>
      <vt:lpstr>Crop</vt:lpstr>
      <vt:lpstr>Equation</vt:lpstr>
      <vt:lpstr>Interrupted time series analysis Application to public health research</vt:lpstr>
      <vt:lpstr>References</vt:lpstr>
      <vt:lpstr>Motivating Example</vt:lpstr>
      <vt:lpstr>Naïve analysis</vt:lpstr>
      <vt:lpstr>Naïve analysis</vt:lpstr>
      <vt:lpstr>Interrupted time series analysis (ITS)</vt:lpstr>
      <vt:lpstr>Interrupted time series analysis (ITS)</vt:lpstr>
      <vt:lpstr>Interrupted time series analysis (ITS)</vt:lpstr>
      <vt:lpstr>ITS study design</vt:lpstr>
      <vt:lpstr>ITS study design</vt:lpstr>
      <vt:lpstr>ITS study design</vt:lpstr>
      <vt:lpstr>ITS study design</vt:lpstr>
      <vt:lpstr>Regression model for ITS</vt:lpstr>
      <vt:lpstr>Regression model for ITS</vt:lpstr>
      <vt:lpstr>Regression model for ITS</vt:lpstr>
      <vt:lpstr>Regression model for ITS</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Interrupted time series analysis (ITS)</vt:lpstr>
      <vt:lpstr>ITS with controls</vt:lpstr>
      <vt:lpstr>Regression model for ITS with controls</vt:lpstr>
      <vt:lpstr>Regression model for ITS with controls</vt:lpstr>
      <vt:lpstr>Motivating Example</vt:lpstr>
      <vt:lpstr>Motivating Example</vt:lpstr>
      <vt:lpstr>Motivating Example</vt:lpstr>
      <vt:lpstr>Motivating Example</vt:lpstr>
      <vt:lpstr>Motivating Example</vt:lpstr>
      <vt:lpstr>StatsNotebook</vt:lpstr>
      <vt:lpstr>StatsNotebook</vt:lpstr>
      <vt:lpstr>StatsNotebook</vt:lpstr>
      <vt:lpstr>StatsNotebook</vt:lpstr>
      <vt:lpstr>StatsNotebook</vt:lpstr>
      <vt:lpstr>StatsNotebook</vt:lpstr>
      <vt:lpstr>StatsNotebook</vt:lpstr>
      <vt:lpstr>Other considerations</vt:lpstr>
      <vt:lpstr>Normal approximation</vt:lpstr>
      <vt:lpstr>Normal approximation</vt:lpstr>
      <vt:lpstr>Normal approximation</vt:lpstr>
      <vt:lpstr>Poisson regression</vt:lpstr>
      <vt:lpstr>Other related topics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using longitudinal observation data Adjusting for time-varying confounding using IPTW and marginal structural model</dc:title>
  <dc:creator>Gary Chan</dc:creator>
  <cp:lastModifiedBy>Gary</cp:lastModifiedBy>
  <cp:revision>202</cp:revision>
  <dcterms:created xsi:type="dcterms:W3CDTF">2020-11-27T11:55:14Z</dcterms:created>
  <dcterms:modified xsi:type="dcterms:W3CDTF">2021-07-29T02:51:24Z</dcterms:modified>
</cp:coreProperties>
</file>