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9" r:id="rId2"/>
    <p:sldId id="284" r:id="rId3"/>
    <p:sldId id="269" r:id="rId4"/>
    <p:sldId id="292" r:id="rId5"/>
    <p:sldId id="270" r:id="rId6"/>
    <p:sldId id="271" r:id="rId7"/>
    <p:sldId id="285" r:id="rId8"/>
    <p:sldId id="275" r:id="rId9"/>
    <p:sldId id="302" r:id="rId10"/>
    <p:sldId id="303" r:id="rId11"/>
    <p:sldId id="304" r:id="rId12"/>
    <p:sldId id="301" r:id="rId13"/>
    <p:sldId id="276" r:id="rId14"/>
  </p:sldIdLst>
  <p:sldSz cx="9144000" cy="6858000" type="screen4x3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anclaudio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71B"/>
    <a:srgbClr val="C6C7C8"/>
    <a:srgbClr val="99C1DA"/>
    <a:srgbClr val="D1D2D3"/>
    <a:srgbClr val="66A3C8"/>
    <a:srgbClr val="00738D"/>
    <a:srgbClr val="3384B5"/>
    <a:srgbClr val="8B4973"/>
    <a:srgbClr val="76A39E"/>
    <a:srgbClr val="95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5755" autoAdjust="0"/>
  </p:normalViewPr>
  <p:slideViewPr>
    <p:cSldViewPr snapToObjects="1">
      <p:cViewPr varScale="1">
        <p:scale>
          <a:sx n="85" d="100"/>
          <a:sy n="85" d="100"/>
        </p:scale>
        <p:origin x="-1594" y="-77"/>
      </p:cViewPr>
      <p:guideLst>
        <p:guide orient="horz" pos="799"/>
        <p:guide pos="521"/>
      </p:guideLst>
    </p:cSldViewPr>
  </p:slideViewPr>
  <p:outlineViewPr>
    <p:cViewPr>
      <p:scale>
        <a:sx n="33" d="100"/>
        <a:sy n="33" d="100"/>
      </p:scale>
      <p:origin x="0" y="12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6" d="100"/>
          <a:sy n="66" d="100"/>
        </p:scale>
        <p:origin x="-3062" y="125"/>
      </p:cViewPr>
      <p:guideLst>
        <p:guide orient="horz" pos="30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3-06T17:05:00.380" idx="1">
    <p:pos x="4172" y="1642"/>
    <p:text>Hier baschtlet Damian ein bildli rein. Welches? Natürlich das Bildli Vollentsalzen, Versuchsanleitung Seite 3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61A6-EC08-4A73-A06C-2E5987F26A35}" type="datetimeFigureOut">
              <a:rPr lang="de-CH" smtClean="0"/>
              <a:t>06.03.2012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2770-F47B-49A8-A654-7D2712296F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2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06.03.2012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buClr>
        <a:schemeClr val="tx2"/>
      </a:buClr>
      <a:buSzPct val="95000"/>
      <a:buFont typeface="Wingdings" pitchFamily="2" charset="2"/>
      <a:buChar char="n"/>
      <a:defRPr lang="de-DE" sz="17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l" defTabSz="914400" rtl="0" eaLnBrk="1" latinLnBrk="0" hangingPunct="1">
      <a:buClr>
        <a:srgbClr val="C6C7C8"/>
      </a:buClr>
      <a:buSzPct val="95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988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044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456739" y="436563"/>
            <a:ext cx="5764212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779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456739" y="442913"/>
            <a:ext cx="5764212" cy="5794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</p:spPr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68313" y="1166813"/>
            <a:ext cx="8207375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tabLst/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69339"/>
            <a:ext cx="40386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485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79736"/>
            <a:ext cx="4040188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040188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79736"/>
            <a:ext cx="4041775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82764"/>
            <a:ext cx="4041775" cy="4224497"/>
          </a:xfrm>
        </p:spPr>
        <p:txBody>
          <a:bodyPr/>
          <a:lstStyle>
            <a:lvl1pPr marL="431800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569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4009" y="1276350"/>
            <a:ext cx="4031680" cy="47424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7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Damian und Gian Claudio Köppel, NAP, Rapperswil, 3.9.2012</a:t>
            </a:r>
            <a:endParaRPr lang="de-CH" dirty="0" smtClean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60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402" y="318"/>
            <a:ext cx="9169401" cy="7060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7843837" cy="22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831321" y="3698238"/>
            <a:ext cx="7843837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3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820" y="117465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marL="812801" lvl="0" indent="-274638" algn="l" defTabSz="914400" rtl="0" eaLnBrk="1" latinLnBrk="0" hangingPunct="1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 pitchFamily="2" charset="2"/>
              <a:buChar char="n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  <p:sldLayoutId id="2147483663" r:id="rId8"/>
  </p:sldLayoutIdLst>
  <p:timing>
    <p:tnLst>
      <p:par>
        <p:cTn id="1" dur="indefinite" restart="never" nodeType="tmRoot"/>
      </p:par>
    </p:tnLst>
  </p:timing>
  <p:hf hdr="0" dt="0"/>
  <p:txStyles>
    <p:titleStyle>
      <a:lvl1pPr marL="763588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lang="de-CH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Ionentausch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Damian Köppel</a:t>
            </a:r>
            <a:endParaRPr lang="de-CH" dirty="0" smtClean="0"/>
          </a:p>
          <a:p>
            <a:r>
              <a:rPr lang="de-CH" dirty="0" smtClean="0"/>
              <a:t>Gian Claudio Köppel</a:t>
            </a:r>
            <a:endParaRPr lang="de-CH" dirty="0" smtClean="0"/>
          </a:p>
          <a:p>
            <a:r>
              <a:rPr lang="de-CH" dirty="0" smtClean="0"/>
              <a:t>Rapperswil, </a:t>
            </a:r>
            <a:r>
              <a:rPr lang="de-CH" dirty="0" smtClean="0"/>
              <a:t>9.3.2012</a:t>
            </a:r>
            <a:endParaRPr lang="de-CH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 smtClean="0"/>
              <a:t>Chemie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err="1" smtClean="0"/>
              <a:t>Naturwissenschaftliches</a:t>
            </a:r>
            <a:r>
              <a:rPr lang="fr-CH" dirty="0" smtClean="0"/>
              <a:t> </a:t>
            </a:r>
            <a:r>
              <a:rPr lang="fr-CH" dirty="0" err="1" smtClean="0"/>
              <a:t>Praktikum</a:t>
            </a:r>
            <a:r>
              <a:rPr lang="fr-CH" dirty="0" smtClean="0"/>
              <a:t> 1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7138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Messwertveränderungen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pH-Wert Messung</a:t>
                </a:r>
              </a:p>
              <a:p>
                <a:r>
                  <a:rPr lang="de-CH" dirty="0" smtClean="0"/>
                  <a:t>Leitfähigkeit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𝑪𝒍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de-CH" dirty="0" smtClean="0"/>
                  <a:t>- Ionen Nachweis mit Silbernitrat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𝐶𝑙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de-CH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𝐴𝑔𝑁𝑂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CH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𝐴𝑔𝐶𝐿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 + </m:t>
                    </m:r>
                    <m:sSubSup>
                      <m:sSubSup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de-CH" b="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CH" b="0" i="1" smtClean="0">
                                <a:latin typeface="Cambria Math"/>
                                <a:ea typeface="Cambria Math"/>
                              </a:rPr>
                              <m:t>𝑁𝑂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  <m:sup/>
                        </m:sSubSup>
                      </m:e>
                      <m:sub/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de-CH" b="0" dirty="0" smtClean="0">
                    <a:ea typeface="Cambria Math"/>
                  </a:rPr>
                  <a:t> </a:t>
                </a:r>
              </a:p>
              <a:p>
                <a:pPr lvl="1"/>
                <a:r>
                  <a:rPr lang="de-CH" dirty="0" smtClean="0"/>
                  <a:t>Ergibt schwerlöslicher Niederschlag</a:t>
                </a:r>
                <a:endParaRPr lang="de-CH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578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Regeneration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Regeneration mit </a:t>
                </a:r>
                <a:r>
                  <a:rPr lang="de-CH" dirty="0" err="1" smtClean="0"/>
                  <a:t>NaOH</a:t>
                </a:r>
                <a:r>
                  <a:rPr lang="de-CH" dirty="0" smtClean="0"/>
                  <a:t> Base</a:t>
                </a:r>
                <a:endParaRPr lang="de-CH" dirty="0" smtClean="0"/>
              </a:p>
              <a:p>
                <a:pPr lvl="1"/>
                <a:r>
                  <a:rPr lang="de-CH" dirty="0" smtClean="0"/>
                  <a:t>Natriumhydroxid</a:t>
                </a:r>
              </a:p>
              <a:p>
                <a:r>
                  <a:rPr lang="de-CH" dirty="0" smtClean="0"/>
                  <a:t>Aufgenommene Ionen werden durch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𝑶𝑯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CH" dirty="0" smtClean="0"/>
                  <a:t>- Ionen verdrängt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254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Praxisbezug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Herstellung von demineralisiertem Wasser</a:t>
            </a:r>
          </a:p>
          <a:p>
            <a:r>
              <a:rPr lang="de-CH" dirty="0" smtClean="0"/>
              <a:t>Teilentsalzung (Brauwasser)</a:t>
            </a:r>
          </a:p>
          <a:p>
            <a:r>
              <a:rPr lang="de-CH" dirty="0" smtClean="0"/>
              <a:t>Urangewinnung</a:t>
            </a:r>
          </a:p>
          <a:p>
            <a:r>
              <a:rPr lang="de-CH" dirty="0" smtClean="0"/>
              <a:t>Geschirrspülmaschinen</a:t>
            </a:r>
          </a:p>
          <a:p>
            <a:r>
              <a:rPr lang="de-CH" dirty="0" smtClean="0"/>
              <a:t>Wasserfilter</a:t>
            </a:r>
          </a:p>
          <a:p>
            <a:r>
              <a:rPr lang="de-CH" dirty="0" smtClean="0"/>
              <a:t>Abwasserreinigung</a:t>
            </a:r>
          </a:p>
          <a:p>
            <a:r>
              <a:rPr lang="de-CH" dirty="0" smtClean="0"/>
              <a:t>Aquarium</a:t>
            </a:r>
          </a:p>
          <a:p>
            <a:r>
              <a:rPr lang="de-CH" dirty="0" smtClean="0"/>
              <a:t>Trennung der Seltenerdmetalle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888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Alternativen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Vollentsalzt / Demineralisiert</a:t>
            </a:r>
          </a:p>
          <a:p>
            <a:pPr lvl="1"/>
            <a:r>
              <a:rPr lang="de-CH" dirty="0" smtClean="0"/>
              <a:t>Destillation</a:t>
            </a:r>
          </a:p>
          <a:p>
            <a:pPr lvl="1"/>
            <a:r>
              <a:rPr lang="de-CH" dirty="0" smtClean="0"/>
              <a:t>Umkehrosmose</a:t>
            </a:r>
          </a:p>
          <a:p>
            <a:pPr lvl="1"/>
            <a:r>
              <a:rPr lang="de-CH" dirty="0" smtClean="0"/>
              <a:t>Elektrodialyse Verfahren</a:t>
            </a:r>
          </a:p>
          <a:p>
            <a:pPr lvl="1"/>
            <a:r>
              <a:rPr lang="de-CH" dirty="0" smtClean="0"/>
              <a:t>Dampfkompression</a:t>
            </a:r>
          </a:p>
          <a:p>
            <a:r>
              <a:rPr lang="de-CH" dirty="0" smtClean="0"/>
              <a:t>Enthärtung</a:t>
            </a:r>
          </a:p>
          <a:p>
            <a:pPr lvl="1"/>
            <a:r>
              <a:rPr lang="de-CH" dirty="0" smtClean="0"/>
              <a:t>Elektrische/magnetische Verfahren</a:t>
            </a:r>
          </a:p>
          <a:p>
            <a:pPr lvl="1"/>
            <a:r>
              <a:rPr lang="de-CH" dirty="0" err="1" smtClean="0"/>
              <a:t>Ausfrierverfahren</a:t>
            </a:r>
            <a:endParaRPr lang="de-CH" dirty="0" smtClean="0"/>
          </a:p>
          <a:p>
            <a:pPr lvl="1"/>
            <a:r>
              <a:rPr lang="de-CH" dirty="0" smtClean="0"/>
              <a:t>Destillation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20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Chemischer Prozess</a:t>
            </a:r>
          </a:p>
          <a:p>
            <a:pPr lvl="1"/>
            <a:r>
              <a:rPr lang="de-CH" dirty="0" smtClean="0"/>
              <a:t>Reaktion</a:t>
            </a:r>
          </a:p>
          <a:p>
            <a:pPr lvl="1"/>
            <a:r>
              <a:rPr lang="de-CH" dirty="0" smtClean="0"/>
              <a:t>Enthärtung/Vollentsalzung</a:t>
            </a:r>
          </a:p>
          <a:p>
            <a:pPr lvl="1"/>
            <a:r>
              <a:rPr lang="de-CH" dirty="0" smtClean="0"/>
              <a:t>Regeneration</a:t>
            </a:r>
            <a:endParaRPr lang="de-CH" dirty="0" smtClean="0"/>
          </a:p>
          <a:p>
            <a:r>
              <a:rPr lang="de-CH" dirty="0" smtClean="0"/>
              <a:t>Kationentausch</a:t>
            </a:r>
          </a:p>
          <a:p>
            <a:pPr lvl="1"/>
            <a:r>
              <a:rPr lang="de-CH" dirty="0" smtClean="0"/>
              <a:t>Messwertveränderung</a:t>
            </a:r>
            <a:endParaRPr lang="de-CH" dirty="0" smtClean="0"/>
          </a:p>
          <a:p>
            <a:pPr lvl="1"/>
            <a:r>
              <a:rPr lang="de-CH" dirty="0" smtClean="0"/>
              <a:t>Regeneration</a:t>
            </a:r>
            <a:endParaRPr lang="de-CH" dirty="0" smtClean="0"/>
          </a:p>
          <a:p>
            <a:r>
              <a:rPr lang="de-CH" dirty="0" err="1" smtClean="0"/>
              <a:t>Anionentausch</a:t>
            </a:r>
            <a:endParaRPr lang="de-CH" dirty="0" smtClean="0"/>
          </a:p>
          <a:p>
            <a:pPr lvl="1"/>
            <a:r>
              <a:rPr lang="de-CH" dirty="0" smtClean="0"/>
              <a:t>Messwertveränderung</a:t>
            </a:r>
          </a:p>
          <a:p>
            <a:pPr lvl="1"/>
            <a:r>
              <a:rPr lang="de-CH" dirty="0" err="1" smtClean="0"/>
              <a:t>Regneration</a:t>
            </a:r>
            <a:endParaRPr lang="de-CH" dirty="0" smtClean="0"/>
          </a:p>
          <a:p>
            <a:r>
              <a:rPr lang="de-CH" dirty="0" smtClean="0"/>
              <a:t>Praxisbezug</a:t>
            </a:r>
          </a:p>
          <a:p>
            <a:r>
              <a:rPr lang="de-CH" smtClean="0"/>
              <a:t>Alternativen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84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Chemische Reaktion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In folgenden Fällen werden Ionen stärker angezogen</a:t>
                </a:r>
                <a:endParaRPr lang="de-CH" dirty="0" smtClean="0"/>
              </a:p>
              <a:p>
                <a:pPr lvl="1"/>
                <a:r>
                  <a:rPr lang="de-CH" dirty="0" smtClean="0"/>
                  <a:t>Je grösser die Ladung</a:t>
                </a:r>
              </a:p>
              <a:p>
                <a:pPr lvl="1"/>
                <a:r>
                  <a:rPr lang="de-CH" dirty="0" smtClean="0"/>
                  <a:t>Je kleiner der Ionenradius ist</a:t>
                </a:r>
                <a:endParaRPr lang="de-CH" dirty="0" smtClean="0"/>
              </a:p>
              <a:p>
                <a:r>
                  <a:rPr lang="de-CH" dirty="0" smtClean="0"/>
                  <a:t>Prinzip des kleinsten Zwanges</a:t>
                </a:r>
              </a:p>
              <a:p>
                <a:pPr lvl="1"/>
                <a:r>
                  <a:rPr lang="de-CH" dirty="0" smtClean="0"/>
                  <a:t>Le </a:t>
                </a:r>
                <a:r>
                  <a:rPr lang="de-CH" dirty="0" err="1" smtClean="0"/>
                  <a:t>Châtelier</a:t>
                </a:r>
                <a:endParaRPr lang="de-CH" dirty="0"/>
              </a:p>
              <a:p>
                <a14:m>
                  <m:oMath xmlns:m="http://schemas.openxmlformats.org/officeDocument/2006/math">
                    <m:r>
                      <a:rPr lang="de-CH" b="1" i="1" smtClean="0">
                        <a:latin typeface="Cambria Math"/>
                      </a:rPr>
                      <m:t>𝑲𝒂𝒕</m:t>
                    </m:r>
                    <m:r>
                      <a:rPr lang="de-CH" b="1" i="1" smtClean="0">
                        <a:latin typeface="Cambria Math"/>
                      </a:rPr>
                      <m:t> −</m:t>
                    </m:r>
                    <m:sSup>
                      <m:sSupPr>
                        <m:ctrlPr>
                          <a:rPr lang="de-CH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𝑯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de-CH" b="1" i="0" smtClean="0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de-CH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𝑵𝒂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de-CH" b="1" i="1" smtClean="0">
                        <a:latin typeface="Cambria Math"/>
                      </a:rPr>
                      <m:t>𝑪</m:t>
                    </m:r>
                    <m:sSup>
                      <m:sSupPr>
                        <m:ctrlPr>
                          <a:rPr lang="de-CH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𝑳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de-CH" b="1" i="1" smtClean="0">
                        <a:latin typeface="Cambria Math"/>
                      </a:rPr>
                      <m:t> </m:t>
                    </m:r>
                    <m:r>
                      <a:rPr lang="de-CH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de-CH" b="1" i="1" smtClean="0">
                        <a:latin typeface="Cambria Math"/>
                        <a:ea typeface="Cambria Math"/>
                      </a:rPr>
                      <m:t>𝑲𝒂𝒕</m:t>
                    </m:r>
                    <m:r>
                      <a:rPr lang="de-CH" b="1" i="1" smtClean="0">
                        <a:latin typeface="Cambria Math"/>
                        <a:ea typeface="Cambria Math"/>
                      </a:rPr>
                      <m:t> −</m:t>
                    </m:r>
                    <m:sSup>
                      <m:sSupPr>
                        <m:ctrlPr>
                          <a:rPr lang="de-CH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  <a:ea typeface="Cambria Math"/>
                          </a:rPr>
                          <m:t>𝑵𝒂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de-CH" b="1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𝑯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de-CH" i="1">
                        <a:latin typeface="Cambria Math"/>
                      </a:rPr>
                      <m:t>𝑪</m:t>
                    </m:r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𝑳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Enthärtung/Vollentsalzung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b="0" dirty="0" smtClean="0"/>
                  <a:t>Vollentsalzung durch </a:t>
                </a:r>
                <a:r>
                  <a:rPr lang="de-CH" b="0" dirty="0" err="1" smtClean="0"/>
                  <a:t>Serieschaltung</a:t>
                </a:r>
                <a:r>
                  <a:rPr lang="de-CH" b="0" dirty="0" smtClean="0"/>
                  <a:t> von Anionen- und Kationentauscher</a:t>
                </a:r>
              </a:p>
              <a:p>
                <a:r>
                  <a:rPr lang="de-CH" b="0" dirty="0" smtClean="0"/>
                  <a:t>Saure Kationentauscher</a:t>
                </a:r>
              </a:p>
              <a:p>
                <a:pPr lvl="1"/>
                <a:r>
                  <a:rPr lang="de-CH" dirty="0" smtClean="0"/>
                  <a:t>Kationen gegen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CH" b="0" dirty="0" smtClean="0"/>
                  <a:t>Ionen</a:t>
                </a:r>
                <a:endParaRPr lang="de-CH" dirty="0"/>
              </a:p>
              <a:p>
                <a:r>
                  <a:rPr lang="de-CH" b="0" dirty="0" smtClean="0"/>
                  <a:t>Basische </a:t>
                </a:r>
                <a:r>
                  <a:rPr lang="de-CH" b="0" dirty="0" err="1" smtClean="0"/>
                  <a:t>Anionentauscher</a:t>
                </a:r>
                <a:endParaRPr lang="de-CH" b="0" dirty="0" smtClean="0"/>
              </a:p>
              <a:p>
                <a:pPr lvl="1"/>
                <a:r>
                  <a:rPr lang="de-CH" dirty="0" smtClean="0"/>
                  <a:t>Anionen gegen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𝑂𝐻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de-CH" b="0" dirty="0" smtClean="0"/>
                  <a:t>Ionen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de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de-CH" b="0" i="1" smtClean="0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𝑂𝐻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de-CH" b="0" i="1" smtClean="0">
                        <a:latin typeface="Cambria Math"/>
                      </a:rPr>
                      <m:t> 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→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/>
                        <a:ea typeface="Cambria Math"/>
                      </a:rPr>
                      <m:t>𝑂</m:t>
                    </m:r>
                  </m:oMath>
                </a14:m>
                <a:endParaRPr lang="de-CH" b="0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390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Regeneration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Ionentausch ist umkehrbar (Gleichgewichtsreaktion)</a:t>
                </a:r>
              </a:p>
              <a:p>
                <a:r>
                  <a:rPr lang="de-CH" dirty="0" smtClean="0"/>
                  <a:t>Erschöpfte Tauscher können durch konzentrierte Säure bzw. Base regeneriert werden</a:t>
                </a:r>
              </a:p>
              <a:p>
                <a:pPr lvl="1"/>
                <a:r>
                  <a:rPr lang="de-CH" dirty="0" smtClean="0"/>
                  <a:t>Aufgenommene Ionen werden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CH" dirty="0" smtClean="0"/>
                  <a:t>bzw.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𝑂𝐻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de-CH" dirty="0" smtClean="0"/>
                  <a:t>-Ionen verdrängt</a:t>
                </a:r>
              </a:p>
              <a:p>
                <a:endParaRPr lang="de-CH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841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Kationentausch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Kationen werden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de-CH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CH" dirty="0" smtClean="0"/>
                  <a:t>- Ionen ausgetauscht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2</m:t>
                    </m:r>
                    <m:r>
                      <a:rPr lang="de-CH" b="0" i="1" smtClean="0">
                        <a:latin typeface="Cambria Math"/>
                      </a:rPr>
                      <m:t>𝑅</m:t>
                    </m:r>
                    <m:r>
                      <a:rPr lang="de-CH" b="0" i="1" smtClean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de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de-CH" b="0" i="1" smtClean="0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𝐾𝑡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/>
                      </a:rPr>
                      <m:t> 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→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/>
                        <a:ea typeface="Cambria Math"/>
                      </a:rPr>
                      <m:t> − 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𝐾𝑡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2+</m:t>
                        </m:r>
                      </m:sup>
                    </m:sSup>
                    <m:r>
                      <a:rPr lang="de-CH" b="0" i="1" smtClean="0">
                        <a:latin typeface="Cambria Math"/>
                        <a:ea typeface="Cambria Math"/>
                      </a:rPr>
                      <m:t>+2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de-CH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/>
                      </a:rPr>
                      <m:t>𝑅</m:t>
                    </m:r>
                    <m:r>
                      <a:rPr lang="de-CH" i="1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de-CH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CH" i="1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de-CH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de-CH" i="1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𝐾𝑡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de-CH" i="1">
                        <a:latin typeface="Cambria Math"/>
                      </a:rPr>
                      <m:t> </m:t>
                    </m:r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de-CH" i="1">
                        <a:latin typeface="Cambria Math"/>
                        <a:ea typeface="Cambria Math"/>
                      </a:rPr>
                      <m:t>− </m:t>
                    </m:r>
                    <m:sSup>
                      <m:sSupPr>
                        <m:ctrlPr>
                          <a:rPr lang="de-CH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  <a:ea typeface="Cambria Math"/>
                          </a:rPr>
                          <m:t>𝐾𝑡</m:t>
                        </m:r>
                      </m:e>
                      <m:sup>
                        <m:r>
                          <a:rPr lang="de-CH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de-CH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de-CH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de-CH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  <a:ea typeface="Cambria Math"/>
                          </a:rPr>
                          <m:t>𝑂</m:t>
                        </m:r>
                      </m:e>
                      <m:sup>
                        <m:r>
                          <a:rPr lang="de-CH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de-CH" dirty="0"/>
              </a:p>
              <a:p>
                <a:pPr marL="529675" lvl="1" indent="0">
                  <a:buNone/>
                </a:pPr>
                <a:endParaRPr lang="de-CH" dirty="0" smtClean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Nach oben gekrümmter Pfeil 15"/>
          <p:cNvSpPr/>
          <p:nvPr/>
        </p:nvSpPr>
        <p:spPr>
          <a:xfrm>
            <a:off x="2699793" y="2276872"/>
            <a:ext cx="1440160" cy="576064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Nach oben gekrümmter Pfeil 16"/>
          <p:cNvSpPr/>
          <p:nvPr/>
        </p:nvSpPr>
        <p:spPr>
          <a:xfrm>
            <a:off x="1907704" y="2276872"/>
            <a:ext cx="3024336" cy="1008820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Messwertveränderungen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pH-Wert Messung</a:t>
                </a:r>
              </a:p>
              <a:p>
                <a:r>
                  <a:rPr lang="de-CH" dirty="0" smtClean="0"/>
                  <a:t>Leitfähigkeit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𝑪𝒂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</a:rPr>
                          <m:t>𝟐</m:t>
                        </m:r>
                        <m:r>
                          <a:rPr lang="de-CH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CH" dirty="0" smtClean="0"/>
                  <a:t>- Ionen Nachweis mit Schwefelsäure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𝐶𝑎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2+</m:t>
                        </m:r>
                      </m:sup>
                    </m:sSup>
                    <m:r>
                      <a:rPr lang="de-CH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𝑆𝑂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de-CH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</a:rPr>
                          <m:t>4</m:t>
                        </m:r>
                        <m:r>
                          <a:rPr lang="de-CH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/>
                      </a:rPr>
                      <m:t>𝑂</m:t>
                    </m:r>
                    <m:r>
                      <a:rPr lang="de-CH" b="0" i="1" smtClean="0">
                        <a:latin typeface="Cambria Math"/>
                      </a:rPr>
                      <m:t> →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𝐶𝑎𝑆𝑂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de-CH" b="0" i="1" smtClean="0">
                        <a:latin typeface="Cambria Math"/>
                        <a:ea typeface="Cambria Math"/>
                      </a:rPr>
                      <m:t> ∙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+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de-CH" b="0" dirty="0" smtClean="0">
                  <a:ea typeface="Cambria Math"/>
                </a:endParaRPr>
              </a:p>
              <a:p>
                <a:pPr lvl="1"/>
                <a:r>
                  <a:rPr lang="de-CH" dirty="0" smtClean="0"/>
                  <a:t>Ergibt Calciumsulfat</a:t>
                </a:r>
                <a:endParaRPr lang="de-CH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Regeneration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Regeneration mit starker </a:t>
                </a:r>
                <a:r>
                  <a:rPr lang="de-CH" dirty="0" err="1" smtClean="0"/>
                  <a:t>HCl</a:t>
                </a:r>
                <a:r>
                  <a:rPr lang="de-CH" dirty="0" smtClean="0"/>
                  <a:t>-Säure</a:t>
                </a:r>
              </a:p>
              <a:p>
                <a:pPr lvl="1"/>
                <a:r>
                  <a:rPr lang="de-CH" dirty="0" smtClean="0"/>
                  <a:t>Chlorwasserstoff</a:t>
                </a:r>
              </a:p>
              <a:p>
                <a:pPr lvl="1"/>
                <a:r>
                  <a:rPr lang="de-CH" dirty="0" smtClean="0"/>
                  <a:t>Gelöst in Wasser ergibt das Salzsäure</a:t>
                </a:r>
              </a:p>
              <a:p>
                <a:r>
                  <a:rPr lang="de-CH" dirty="0" smtClean="0"/>
                  <a:t>Aufgenommene Ionen werden durch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de-CH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de-CH" dirty="0" smtClean="0"/>
                  <a:t>- Ionen ersetzt</a:t>
                </a:r>
                <a:endParaRPr lang="de-CH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65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Anionentausch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Anionen werden durch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1" i="1" smtClean="0">
                            <a:latin typeface="Cambria Math"/>
                          </a:rPr>
                          <m:t>𝑶𝑯</m:t>
                        </m:r>
                      </m:e>
                      <m:sup>
                        <m:r>
                          <a:rPr lang="de-CH" b="1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de-CH" dirty="0" smtClean="0"/>
                  <a:t>- Ionen ausgetauscht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2</m:t>
                    </m:r>
                    <m:r>
                      <a:rPr lang="de-CH" b="0" i="1" smtClean="0">
                        <a:latin typeface="Cambria Math"/>
                      </a:rPr>
                      <m:t>𝑅</m:t>
                    </m:r>
                    <m:r>
                      <a:rPr lang="de-CH" b="0" i="1" smtClean="0">
                        <a:latin typeface="Cambria Math"/>
                      </a:rPr>
                      <m:t> − 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𝑂𝐻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de-CH" b="0" i="1" smtClean="0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𝐴𝑛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2−</m:t>
                        </m:r>
                      </m:sup>
                    </m:sSup>
                    <m:r>
                      <a:rPr lang="de-CH" b="0" i="1" smtClean="0">
                        <a:latin typeface="Cambria Math"/>
                      </a:rPr>
                      <m:t> 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→ </m:t>
                    </m:r>
                    <m:sSub>
                      <m:sSub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/>
                        <a:ea typeface="Cambria Math"/>
                      </a:rPr>
                      <m:t> − 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𝐴𝑛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2−</m:t>
                        </m:r>
                      </m:sup>
                    </m:sSup>
                    <m:r>
                      <a:rPr lang="de-CH" b="0" i="1" smtClean="0">
                        <a:latin typeface="Cambria Math"/>
                        <a:ea typeface="Cambria Math"/>
                      </a:rPr>
                      <m:t>+2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𝑂𝐻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de-CH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/>
                      </a:rPr>
                      <m:t>𝑅</m:t>
                    </m:r>
                    <m:r>
                      <a:rPr lang="de-CH" i="1">
                        <a:latin typeface="Cambria Math"/>
                      </a:rPr>
                      <m:t> − </m:t>
                    </m:r>
                    <m:sSup>
                      <m:sSupPr>
                        <m:ctrlPr>
                          <a:rPr lang="de-CH" i="1">
                            <a:latin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</a:rPr>
                          <m:t>𝑂</m:t>
                        </m:r>
                        <m:r>
                          <a:rPr lang="de-CH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de-CH" i="1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de-C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</a:rPr>
                          <m:t>𝐴𝑛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de-CH" i="1">
                        <a:latin typeface="Cambria Math"/>
                      </a:rPr>
                      <m:t> </m:t>
                    </m:r>
                    <m:r>
                      <a:rPr lang="de-CH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de-CH" i="1">
                        <a:latin typeface="Cambria Math"/>
                        <a:ea typeface="Cambria Math"/>
                      </a:rPr>
                      <m:t>− </m:t>
                    </m:r>
                    <m:sSup>
                      <m:sSupPr>
                        <m:ctrlPr>
                          <a:rPr lang="de-CH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𝐴𝑛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  <m:r>
                      <a:rPr lang="de-CH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de-CH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de-CH" dirty="0"/>
              </a:p>
              <a:p>
                <a:pPr marL="529675" lvl="1" indent="0">
                  <a:buNone/>
                </a:pPr>
                <a:endParaRPr lang="de-CH" dirty="0" smtClean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t="-37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smtClean="0"/>
              <a:t>Damian und Gian Claudio Köppel, NAP, Rapperswil, 3.9.2012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Nach oben gekrümmter Pfeil 15"/>
          <p:cNvSpPr/>
          <p:nvPr/>
        </p:nvSpPr>
        <p:spPr>
          <a:xfrm>
            <a:off x="2339752" y="2276872"/>
            <a:ext cx="1551511" cy="576064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Nach oben gekrümmter Pfeil 16"/>
          <p:cNvSpPr/>
          <p:nvPr/>
        </p:nvSpPr>
        <p:spPr>
          <a:xfrm>
            <a:off x="1835696" y="2276872"/>
            <a:ext cx="2952328" cy="1008112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R_Vorlage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tx2"/>
          </a:buClr>
          <a:buSzPct val="90000"/>
          <a:buFont typeface="Wingdings" pitchFamily="2" charset="2"/>
          <a:buChar char="n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HSR_Vorlage</Template>
  <TotalTime>0</TotalTime>
  <Words>620</Words>
  <Application>Microsoft Office PowerPoint</Application>
  <PresentationFormat>Bildschirmpräsentation (4:3)</PresentationFormat>
  <Paragraphs>113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HSR_Vorlage</vt:lpstr>
      <vt:lpstr>Ionentausch </vt:lpstr>
      <vt:lpstr>Inhaltsverzeichnis</vt:lpstr>
      <vt:lpstr>Chemische Reaktion</vt:lpstr>
      <vt:lpstr>Enthärtung/Vollentsalzung</vt:lpstr>
      <vt:lpstr>Regeneration</vt:lpstr>
      <vt:lpstr>Kationentausch</vt:lpstr>
      <vt:lpstr>Messwertveränderungen</vt:lpstr>
      <vt:lpstr>Regeneration</vt:lpstr>
      <vt:lpstr>Anionentausch</vt:lpstr>
      <vt:lpstr>Messwertveränderungen</vt:lpstr>
      <vt:lpstr>Regeneration</vt:lpstr>
      <vt:lpstr>Praxisbezug</vt:lpstr>
      <vt:lpstr>Alternativen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Ionentausch </dc:title>
  <dc:creator>gianclaudio</dc:creator>
  <cp:lastModifiedBy>gianclaudio</cp:lastModifiedBy>
  <cp:revision>19</cp:revision>
  <cp:lastPrinted>2010-12-20T15:36:07Z</cp:lastPrinted>
  <dcterms:created xsi:type="dcterms:W3CDTF">2012-03-06T15:33:39Z</dcterms:created>
  <dcterms:modified xsi:type="dcterms:W3CDTF">2012-03-07T12:15:35Z</dcterms:modified>
</cp:coreProperties>
</file>