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8" r:id="rId2"/>
    <p:sldId id="284" r:id="rId3"/>
    <p:sldId id="300" r:id="rId4"/>
    <p:sldId id="299" r:id="rId5"/>
    <p:sldId id="301" r:id="rId6"/>
    <p:sldId id="302" r:id="rId7"/>
    <p:sldId id="303" r:id="rId8"/>
    <p:sldId id="304" r:id="rId9"/>
    <p:sldId id="306" r:id="rId10"/>
    <p:sldId id="305" r:id="rId11"/>
    <p:sldId id="307" r:id="rId12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55" autoAdjust="0"/>
  </p:normalViewPr>
  <p:slideViewPr>
    <p:cSldViewPr snapToObjects="1">
      <p:cViewPr>
        <p:scale>
          <a:sx n="95" d="100"/>
          <a:sy n="95" d="100"/>
        </p:scale>
        <p:origin x="-1066" y="86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6" d="100"/>
          <a:sy n="66" d="100"/>
        </p:scale>
        <p:origin x="-2892" y="-90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455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Chemie Versuch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Damian Köppel</a:t>
            </a:r>
          </a:p>
          <a:p>
            <a:r>
              <a:rPr lang="de-CH" dirty="0" smtClean="0"/>
              <a:t>Gian Claudio Köppel</a:t>
            </a:r>
          </a:p>
          <a:p>
            <a:r>
              <a:rPr lang="de-CH" dirty="0" smtClean="0"/>
              <a:t>Rapperswil, 13. April 2012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Naturwissenschaftliches</a:t>
            </a:r>
            <a:r>
              <a:rPr lang="fr-CH" dirty="0" smtClean="0"/>
              <a:t> </a:t>
            </a:r>
            <a:r>
              <a:rPr lang="de-CH" dirty="0" smtClean="0"/>
              <a:t>Praktikum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Gesamt-, Karbonat- und </a:t>
            </a:r>
            <a:r>
              <a:rPr lang="de-CH" dirty="0" err="1" smtClean="0"/>
              <a:t>Nichtkarbonathärte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77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Titrationstypen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Säure-Base-Titration</a:t>
            </a:r>
            <a:endParaRPr lang="de-CH" dirty="0"/>
          </a:p>
          <a:p>
            <a:r>
              <a:rPr lang="de-CH" dirty="0"/>
              <a:t>Fällungstitration</a:t>
            </a:r>
          </a:p>
          <a:p>
            <a:r>
              <a:rPr lang="de-CH" dirty="0" err="1"/>
              <a:t>Komplexometrische</a:t>
            </a:r>
            <a:r>
              <a:rPr lang="de-CH" dirty="0"/>
              <a:t> Titration</a:t>
            </a:r>
          </a:p>
          <a:p>
            <a:r>
              <a:rPr lang="de-CH" dirty="0" err="1" smtClean="0"/>
              <a:t>Redox</a:t>
            </a:r>
            <a:r>
              <a:rPr lang="de-CH" dirty="0" smtClean="0"/>
              <a:t>-Titration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Praxisbezug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Messung</a:t>
            </a:r>
          </a:p>
          <a:p>
            <a:pPr lvl="1"/>
            <a:r>
              <a:rPr lang="de-CH" dirty="0" smtClean="0"/>
              <a:t>Qualitätskontrolle des Trinkwassers</a:t>
            </a:r>
          </a:p>
          <a:p>
            <a:pPr lvl="1"/>
            <a:r>
              <a:rPr lang="de-CH" dirty="0" smtClean="0"/>
              <a:t>Prozessüberwachung</a:t>
            </a:r>
          </a:p>
          <a:p>
            <a:r>
              <a:rPr lang="de-CH" dirty="0" smtClean="0"/>
              <a:t>Wasserenthärtung</a:t>
            </a:r>
          </a:p>
          <a:p>
            <a:pPr lvl="1"/>
            <a:r>
              <a:rPr lang="de-CH" dirty="0" smtClean="0"/>
              <a:t>Schutz von Haushaltsgeräten, Leitungen</a:t>
            </a:r>
          </a:p>
          <a:p>
            <a:pPr lvl="1"/>
            <a:r>
              <a:rPr lang="de-CH" dirty="0" smtClean="0"/>
              <a:t>Senkung des Putzmittelverbrauch</a:t>
            </a:r>
          </a:p>
          <a:p>
            <a:pPr lvl="1"/>
            <a:r>
              <a:rPr lang="de-CH" dirty="0" smtClean="0"/>
              <a:t>Steigerung des Energieeffizienz (Wassererwärmung)</a:t>
            </a:r>
          </a:p>
          <a:p>
            <a:r>
              <a:rPr lang="de-CH" dirty="0" smtClean="0"/>
              <a:t>Anwendung</a:t>
            </a:r>
          </a:p>
          <a:p>
            <a:pPr lvl="1"/>
            <a:r>
              <a:rPr lang="de-CH" dirty="0" smtClean="0"/>
              <a:t>Meerwasserentsalzung</a:t>
            </a:r>
          </a:p>
          <a:p>
            <a:pPr lvl="1"/>
            <a:r>
              <a:rPr lang="de-CH" dirty="0" smtClean="0"/>
              <a:t>Trinkwasseraufbereitung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4629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Wasserhärte</a:t>
            </a:r>
          </a:p>
          <a:p>
            <a:pPr lvl="1"/>
            <a:r>
              <a:rPr lang="de-CH" dirty="0" smtClean="0"/>
              <a:t>Definition</a:t>
            </a:r>
          </a:p>
          <a:p>
            <a:pPr lvl="1"/>
            <a:r>
              <a:rPr lang="de-CH" dirty="0" smtClean="0"/>
              <a:t>Arten </a:t>
            </a:r>
          </a:p>
          <a:p>
            <a:pPr lvl="1"/>
            <a:r>
              <a:rPr lang="de-CH" dirty="0" smtClean="0"/>
              <a:t>Einheiten</a:t>
            </a:r>
          </a:p>
          <a:p>
            <a:pPr lvl="1"/>
            <a:r>
              <a:rPr lang="de-CH" dirty="0" smtClean="0"/>
              <a:t>Herkunft</a:t>
            </a:r>
          </a:p>
          <a:p>
            <a:r>
              <a:rPr lang="de-CH" dirty="0" smtClean="0"/>
              <a:t>Verfahren zur Wasserhärtebehandlung</a:t>
            </a:r>
          </a:p>
          <a:p>
            <a:r>
              <a:rPr lang="de-CH" dirty="0" smtClean="0"/>
              <a:t>Reaktionsprinzip Titration</a:t>
            </a:r>
          </a:p>
          <a:p>
            <a:r>
              <a:rPr lang="de-CH" dirty="0" smtClean="0"/>
              <a:t>Praxisbezug</a:t>
            </a:r>
          </a:p>
          <a:p>
            <a:pPr marL="264563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 der Wasserhärte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7" name="Gruppieren 6"/>
          <p:cNvGrpSpPr/>
          <p:nvPr/>
        </p:nvGrpSpPr>
        <p:grpSpPr>
          <a:xfrm>
            <a:off x="428596" y="1164308"/>
            <a:ext cx="8429684" cy="4280916"/>
            <a:chOff x="428596" y="1571612"/>
            <a:chExt cx="8429684" cy="4280916"/>
          </a:xfrm>
        </p:grpSpPr>
        <p:sp>
          <p:nvSpPr>
            <p:cNvPr id="8" name="Rechteck 7"/>
            <p:cNvSpPr/>
            <p:nvPr/>
          </p:nvSpPr>
          <p:spPr>
            <a:xfrm>
              <a:off x="1785918" y="4929198"/>
              <a:ext cx="70723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dirty="0" smtClean="0"/>
                <a:t>Die Härte natürlicher Wässer wird </a:t>
              </a:r>
              <a:r>
                <a:rPr lang="de-CH" b="1" dirty="0" smtClean="0"/>
                <a:t>hauptsächlich</a:t>
              </a:r>
              <a:r>
                <a:rPr lang="de-CH" dirty="0" smtClean="0"/>
                <a:t> von </a:t>
              </a:r>
              <a:r>
                <a:rPr lang="de-CH" b="1" dirty="0" smtClean="0"/>
                <a:t>Magnesium</a:t>
              </a:r>
              <a:r>
                <a:rPr lang="de-CH" dirty="0" smtClean="0"/>
                <a:t> und </a:t>
              </a:r>
              <a:r>
                <a:rPr lang="de-CH" b="1" dirty="0" smtClean="0"/>
                <a:t>Calcium</a:t>
              </a:r>
              <a:r>
                <a:rPr lang="de-CH" dirty="0" smtClean="0"/>
                <a:t> gebildet, Strontium und Barium spielen eine </a:t>
              </a:r>
              <a:r>
                <a:rPr lang="de-CH" dirty="0" smtClean="0"/>
                <a:t>untergeordnete Rolle</a:t>
              </a:r>
              <a:r>
                <a:rPr lang="de-CH" dirty="0" smtClean="0"/>
                <a:t>.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857224" y="1571612"/>
              <a:ext cx="7643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Als </a:t>
              </a:r>
              <a:r>
                <a:rPr lang="de-CH" b="1" dirty="0" smtClean="0"/>
                <a:t>Wasserhärte wird die Konzentration der im Wasser gelösten Ionen der Erdalkalimetalle bezeichnet.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28662" y="292893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Zu diesen zählen:</a:t>
              </a:r>
              <a:endParaRPr lang="de-CH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857488" y="2928934"/>
              <a:ext cx="2000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 smtClean="0"/>
                <a:t>Calcium / </a:t>
              </a:r>
              <a:r>
                <a:rPr lang="de-CH" dirty="0" err="1" smtClean="0"/>
                <a:t>Ca</a:t>
              </a:r>
              <a:endParaRPr lang="de-CH" dirty="0" smtClean="0"/>
            </a:p>
            <a:p>
              <a:pPr>
                <a:buFontTx/>
                <a:buChar char="-"/>
              </a:pPr>
              <a:r>
                <a:rPr lang="de-CH" dirty="0" smtClean="0"/>
                <a:t>Magnesium / Mg</a:t>
              </a:r>
            </a:p>
            <a:p>
              <a:pPr>
                <a:buFontTx/>
                <a:buChar char="-"/>
              </a:pPr>
              <a:r>
                <a:rPr lang="de-CH" dirty="0" smtClean="0"/>
                <a:t>Strontium / </a:t>
              </a:r>
              <a:r>
                <a:rPr lang="de-CH" dirty="0" err="1" smtClean="0"/>
                <a:t>Sr</a:t>
              </a:r>
              <a:endParaRPr lang="de-CH" dirty="0" smtClean="0"/>
            </a:p>
            <a:p>
              <a:pPr>
                <a:buFontTx/>
                <a:buChar char="-"/>
              </a:pPr>
              <a:r>
                <a:rPr lang="de-CH" dirty="0" smtClean="0"/>
                <a:t>Barium / </a:t>
              </a:r>
              <a:r>
                <a:rPr lang="de-CH" dirty="0" err="1" smtClean="0"/>
                <a:t>Ba</a:t>
              </a:r>
              <a:endParaRPr lang="de-CH" dirty="0"/>
            </a:p>
          </p:txBody>
        </p:sp>
        <p:pic>
          <p:nvPicPr>
            <p:cNvPr id="12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64" y="2928934"/>
              <a:ext cx="500065" cy="316588"/>
            </a:xfrm>
            <a:prstGeom prst="rect">
              <a:avLst/>
            </a:prstGeom>
            <a:noFill/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63" y="3285220"/>
              <a:ext cx="514678" cy="286656"/>
            </a:xfrm>
            <a:prstGeom prst="rect">
              <a:avLst/>
            </a:prstGeom>
            <a:noFill/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63" y="3593144"/>
              <a:ext cx="500066" cy="335922"/>
            </a:xfrm>
            <a:prstGeom prst="rect">
              <a:avLst/>
            </a:prstGeom>
            <a:noFill/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64" y="3907085"/>
              <a:ext cx="500066" cy="307733"/>
            </a:xfrm>
            <a:prstGeom prst="rect">
              <a:avLst/>
            </a:prstGeom>
            <a:noFill/>
          </p:spPr>
        </p:pic>
        <p:sp>
          <p:nvSpPr>
            <p:cNvPr id="16" name="Legende mit Pfeil nach rechts 15"/>
            <p:cNvSpPr/>
            <p:nvPr/>
          </p:nvSpPr>
          <p:spPr>
            <a:xfrm>
              <a:off x="4860032" y="3000372"/>
              <a:ext cx="1607355" cy="1071570"/>
            </a:xfrm>
            <a:prstGeom prst="rightArrowCallout">
              <a:avLst>
                <a:gd name="adj1" fmla="val 15106"/>
                <a:gd name="adj2" fmla="val 37367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Gelöste Ionen</a:t>
              </a:r>
              <a:endParaRPr lang="de-CH" dirty="0"/>
            </a:p>
          </p:txBody>
        </p:sp>
        <p:sp>
          <p:nvSpPr>
            <p:cNvPr id="17" name="Pfeil nach rechts 16"/>
            <p:cNvSpPr/>
            <p:nvPr/>
          </p:nvSpPr>
          <p:spPr>
            <a:xfrm>
              <a:off x="428596" y="5072074"/>
              <a:ext cx="1285884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Geschweifte Klammer rechts 17"/>
            <p:cNvSpPr/>
            <p:nvPr/>
          </p:nvSpPr>
          <p:spPr>
            <a:xfrm rot="5400000">
              <a:off x="3571869" y="3286123"/>
              <a:ext cx="357190" cy="178595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143108" y="4429132"/>
              <a:ext cx="47863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CH" sz="1400" dirty="0" smtClean="0"/>
                <a:t>2. Hauptgruppe im Periodensystem der Elemente.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1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Wasserhärte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Gesamthärte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Summen aller im Wasser </a:t>
                </a:r>
                <a:r>
                  <a:rPr lang="de-CH" dirty="0" err="1" smtClean="0"/>
                  <a:t>g</a:t>
                </a:r>
                <a:r>
                  <a:rPr lang="de-CH" dirty="0" smtClean="0"/>
                  <a:t>elösten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𝐶𝑎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 smtClean="0"/>
                  <a:t>- und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𝑀𝑔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 smtClean="0"/>
                  <a:t>-Ionen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Gesamthärte </a:t>
                </a:r>
                <a:r>
                  <a:rPr lang="de-CH" dirty="0" smtClean="0"/>
                  <a:t>= Karbonhärte und Nichtkarbonhärte</a:t>
                </a:r>
              </a:p>
              <a:p>
                <a:r>
                  <a:rPr lang="de-CH" dirty="0" err="1" smtClean="0"/>
                  <a:t>Karbonathärte</a:t>
                </a:r>
                <a:r>
                  <a:rPr lang="de-CH" dirty="0" smtClean="0"/>
                  <a:t> (temporäre Härte)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Konzentration an im Wasser gelösten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𝐶𝑎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/>
                  <a:t>-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𝑀𝑔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 smtClean="0"/>
                  <a:t>-</a:t>
                </a:r>
                <a:r>
                  <a:rPr lang="de-CH" dirty="0" smtClean="0"/>
                  <a:t>Ionen, </a:t>
                </a:r>
                <a:r>
                  <a:rPr lang="de-CH" dirty="0" smtClean="0"/>
                  <a:t>welche gleich gross ist, wie die Konzentration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CH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smtClean="0">
                                <a:latin typeface="Cambria Math"/>
                              </a:rPr>
                              <m:t>𝐻𝐶𝑂</m:t>
                            </m:r>
                          </m:e>
                          <m:sup>
                            <m:r>
                              <a:rPr lang="de-CH" i="1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CH" dirty="0" smtClean="0"/>
              </a:p>
              <a:p>
                <a:r>
                  <a:rPr lang="de-CH" dirty="0" err="1" smtClean="0"/>
                  <a:t>Nichtkarbonathärte</a:t>
                </a:r>
                <a:r>
                  <a:rPr lang="de-CH" dirty="0" smtClean="0"/>
                  <a:t> (bleibende Härte)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Konzentration an im Wasser gelösten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𝐶𝑎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/>
                  <a:t>-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𝑀𝑔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/>
                  <a:t>-</a:t>
                </a:r>
                <a:r>
                  <a:rPr lang="de-CH" dirty="0" smtClean="0"/>
                  <a:t>Ionen, welche die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CH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/>
                              </a:rPr>
                              <m:t>𝐻𝐶𝑂</m:t>
                            </m:r>
                          </m:e>
                          <m:sup>
                            <m:r>
                              <a:rPr lang="de-CH" i="1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e>
                      <m:sub>
                        <m:r>
                          <a:rPr lang="de-CH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CH" dirty="0" smtClean="0"/>
                  <a:t>-Konzentration übersteigen.</a:t>
                </a:r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031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Einheiten der Wasserhärte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5279272"/>
              </p:ext>
            </p:extLst>
          </p:nvPr>
        </p:nvGraphicFramePr>
        <p:xfrm>
          <a:off x="468313" y="1166813"/>
          <a:ext cx="8207376" cy="287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792"/>
                <a:gridCol w="2735792"/>
                <a:gridCol w="2735792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Härte [mmol/l]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Härte [°</a:t>
                      </a:r>
                      <a:r>
                        <a:rPr lang="de-CH" dirty="0" err="1" smtClean="0"/>
                        <a:t>fH</a:t>
                      </a:r>
                      <a:r>
                        <a:rPr lang="de-CH" dirty="0" smtClean="0"/>
                        <a:t>]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Bezeichnung</a:t>
                      </a:r>
                      <a:r>
                        <a:rPr lang="de-CH" baseline="0" dirty="0" smtClean="0"/>
                        <a:t> Gesamthärte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–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0.7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r>
                        <a:rPr lang="de-CH" baseline="0" dirty="0" smtClean="0"/>
                        <a:t> – </a:t>
                      </a:r>
                      <a:r>
                        <a:rPr lang="de-CH" dirty="0" smtClean="0"/>
                        <a:t>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sehr</a:t>
                      </a:r>
                      <a:r>
                        <a:rPr lang="de-CH" baseline="0" dirty="0" smtClean="0"/>
                        <a:t> weich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0.7 –</a:t>
                      </a:r>
                      <a:r>
                        <a:rPr lang="de-CH" baseline="0" dirty="0" smtClean="0"/>
                        <a:t> 1.5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7 –</a:t>
                      </a:r>
                      <a:r>
                        <a:rPr lang="de-CH" baseline="0" dirty="0" smtClean="0"/>
                        <a:t> 15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weich</a:t>
                      </a:r>
                      <a:endParaRPr lang="de-CH" dirty="0"/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1.5</a:t>
                      </a:r>
                      <a:r>
                        <a:rPr lang="de-CH" baseline="0" dirty="0" smtClean="0"/>
                        <a:t> – 2.5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15 – 25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mittelhart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2.5</a:t>
                      </a:r>
                      <a:r>
                        <a:rPr lang="de-CH" baseline="0" dirty="0" smtClean="0"/>
                        <a:t> – 3.2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 –</a:t>
                      </a:r>
                      <a:r>
                        <a:rPr lang="de-CH" baseline="0" dirty="0" smtClean="0"/>
                        <a:t> 32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ziemlich</a:t>
                      </a:r>
                      <a:r>
                        <a:rPr lang="de-CH" baseline="0" dirty="0" smtClean="0"/>
                        <a:t> hart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3.2 – 4.2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32 – 42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hart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&gt;4.2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&gt;42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sehr hart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68313" y="4037464"/>
                <a:ext cx="8207376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/>
                  </a:buClr>
                  <a:buSzPct val="90000"/>
                </a:pPr>
                <a:r>
                  <a:rPr lang="de-CH" dirty="0" smtClean="0"/>
                  <a:t>Aus korrosionstechnischen und </a:t>
                </a:r>
                <a:r>
                  <a:rPr lang="de-CH" smtClean="0"/>
                  <a:t>physiologischen </a:t>
                </a:r>
                <a:r>
                  <a:rPr lang="de-CH" smtClean="0"/>
                  <a:t>Gründen </a:t>
                </a:r>
                <a:r>
                  <a:rPr lang="de-CH" dirty="0" smtClean="0"/>
                  <a:t>sollte die Gesamthärte im Trinkwasser mindestens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/>
                          </a:rPr>
                          <m:t>𝑚𝑚𝑜𝑙</m:t>
                        </m:r>
                      </m:num>
                      <m:den>
                        <m:r>
                          <a:rPr lang="de-CH" b="0" i="1" smtClean="0">
                            <a:latin typeface="Cambria Math"/>
                          </a:rPr>
                          <m:t>𝑙</m:t>
                        </m:r>
                      </m:den>
                    </m:f>
                    <m:r>
                      <a:rPr lang="de-CH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CH" dirty="0" smtClean="0"/>
                  <a:t>betragen.</a:t>
                </a: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4037464"/>
                <a:ext cx="8207376" cy="768287"/>
              </a:xfrm>
              <a:prstGeom prst="rect">
                <a:avLst/>
              </a:prstGeom>
              <a:blipFill rotWithShape="1">
                <a:blip r:embed="rId2"/>
                <a:stretch>
                  <a:fillRect l="-669" t="-3968" b="-39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Herkunft der Wasserhärte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64563" indent="0">
                  <a:buNone/>
                </a:pPr>
                <a:r>
                  <a:rPr lang="de-CH" sz="1800" b="0" dirty="0" smtClean="0"/>
                  <a:t>Die Wasserhärte entsteht beim Durchtritt von Wasser durch Böden und/oder Grundwasserleiter (</a:t>
                </a:r>
                <a:r>
                  <a:rPr lang="de-CH" sz="1800" b="0" dirty="0" err="1"/>
                  <a:t>Aquifere</a:t>
                </a:r>
                <a:r>
                  <a:rPr lang="de-CH" sz="1800" b="0" dirty="0" smtClean="0"/>
                  <a:t>). Deshalb </a:t>
                </a:r>
                <a:r>
                  <a:rPr lang="de-CH" sz="1800" b="0" dirty="0"/>
                  <a:t>hängt es stark vom geologischen Untergrund ab, welche und wie viel Härtebildner in Lösung gehen können. </a:t>
                </a:r>
              </a:p>
              <a:p>
                <a:pPr marL="264563" indent="0">
                  <a:buNone/>
                </a:pPr>
                <a:r>
                  <a:rPr lang="de-CH" sz="1800" b="0" dirty="0"/>
                  <a:t>Der überwiegende Teil der Wasserhärte entsteht normalerweise als </a:t>
                </a:r>
                <a:r>
                  <a:rPr lang="de-CH" sz="1800" b="0" dirty="0" err="1"/>
                  <a:t>Karbonathärte</a:t>
                </a:r>
                <a:r>
                  <a:rPr lang="de-CH" sz="1800" b="0" dirty="0"/>
                  <a:t> durch Auflösung von Kalk</a:t>
                </a:r>
                <a:r>
                  <a:rPr lang="de-CH" sz="18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>
                            <a:latin typeface="Cambria Math"/>
                          </a:rPr>
                          <m:t>𝐶𝑎𝐶𝑂</m:t>
                        </m:r>
                      </m:e>
                      <m:sub>
                        <m:r>
                          <a:rPr lang="de-CH" sz="1800" b="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CH" sz="1800" b="0" dirty="0" smtClean="0"/>
                  <a:t>), </a:t>
                </a:r>
                <a:r>
                  <a:rPr lang="de-CH" sz="1800" b="0" dirty="0"/>
                  <a:t>bzw. </a:t>
                </a:r>
                <a:r>
                  <a:rPr lang="de-CH" sz="1800" b="0" dirty="0" smtClean="0"/>
                  <a:t>Dolomit (</a:t>
                </a:r>
                <a14:m>
                  <m:oMath xmlns:m="http://schemas.openxmlformats.org/officeDocument/2006/math">
                    <m:r>
                      <a:rPr lang="de-CH" sz="1800" b="0" i="1">
                        <a:latin typeface="Cambria Math"/>
                      </a:rPr>
                      <m:t>𝐶𝑎</m:t>
                    </m:r>
                  </m:oMath>
                </a14:m>
                <a:r>
                  <a:rPr lang="de-CH" sz="1800" b="0" dirty="0" smtClean="0"/>
                  <a:t>-</a:t>
                </a:r>
                <a14:m>
                  <m:oMath xmlns:m="http://schemas.openxmlformats.org/officeDocument/2006/math">
                    <m:r>
                      <a:rPr lang="de-CH" sz="1800" b="0" i="1" dirty="0" smtClean="0">
                        <a:latin typeface="Cambria Math"/>
                      </a:rPr>
                      <m:t>𝑀𝑔</m:t>
                    </m:r>
                  </m:oMath>
                </a14:m>
                <a:r>
                  <a:rPr lang="de-CH" sz="1800" b="0" dirty="0" smtClean="0"/>
                  <a:t>-Mischcarbonat</a:t>
                </a:r>
                <a:r>
                  <a:rPr lang="de-CH" sz="1800" b="0" dirty="0"/>
                  <a:t>) durch Kohlensäure, unter Bildung löslicher Hydrogencarbonate </a:t>
                </a:r>
                <a:r>
                  <a:rPr lang="de-CH" sz="18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sz="1800" i="1">
                                <a:latin typeface="Cambria Math"/>
                              </a:rPr>
                              <m:t>𝐻𝐶𝑂</m:t>
                            </m:r>
                          </m:e>
                          <m:sup>
                            <m:r>
                              <a:rPr lang="de-CH" sz="1800" i="1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e>
                      <m:sub>
                        <m:r>
                          <a:rPr lang="de-CH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CH" sz="1800" b="0" dirty="0" smtClean="0"/>
                  <a:t>). </a:t>
                </a:r>
                <a:endParaRPr lang="de-CH" sz="1800" b="0" dirty="0"/>
              </a:p>
              <a:p>
                <a:pPr marL="264563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631" r="-6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690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Verfahren zur </a:t>
            </a:r>
            <a:r>
              <a:rPr lang="de-CH" dirty="0" smtClean="0"/>
              <a:t>Wasserhärtebehandlung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Ionentauscher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Das Leitungswasser wird über ein Tauschharzgeleitet. Dort werden die härtebildenden Erdalkalimetalle durch eine äquivalente Menge Kationen ausgetauscht.</a:t>
                </a:r>
              </a:p>
              <a:p>
                <a:r>
                  <a:rPr lang="de-CH" dirty="0" smtClean="0"/>
                  <a:t>Umkehrosmose</a:t>
                </a:r>
              </a:p>
              <a:p>
                <a:pPr marL="529675" lvl="1" indent="0">
                  <a:buNone/>
                </a:pPr>
                <a:r>
                  <a:rPr lang="de-CH" dirty="0" smtClean="0"/>
                  <a:t>Mittels Filtration wird das Wasser von den im Wasser gelösten Salzen abgetrennt. Bei der Verwendung als Trinkwasser muss das Wasser wieder </a:t>
                </a:r>
                <a:r>
                  <a:rPr lang="de-CH" dirty="0" err="1" smtClean="0"/>
                  <a:t>aufgesalzen</a:t>
                </a:r>
                <a:r>
                  <a:rPr lang="de-CH" dirty="0" smtClean="0"/>
                  <a:t> werden.</a:t>
                </a:r>
              </a:p>
              <a:p>
                <a:r>
                  <a:rPr lang="de-CH" dirty="0" err="1" smtClean="0"/>
                  <a:t>Destilation</a:t>
                </a:r>
                <a:endParaRPr lang="de-CH" dirty="0" smtClean="0"/>
              </a:p>
              <a:p>
                <a:pPr marL="529675" lvl="1" indent="0">
                  <a:buNone/>
                </a:pPr>
                <a:r>
                  <a:rPr lang="de-CH" dirty="0" smtClean="0"/>
                  <a:t>Verdampfung und Kondensation von Wasser, muss ebenfalls </a:t>
                </a:r>
                <a:r>
                  <a:rPr lang="de-CH" dirty="0" err="1" smtClean="0"/>
                  <a:t>aufgesalzen</a:t>
                </a:r>
                <a:r>
                  <a:rPr lang="de-CH" dirty="0" smtClean="0"/>
                  <a:t> werden.</a:t>
                </a:r>
              </a:p>
              <a:p>
                <a:r>
                  <a:rPr lang="de-CH" dirty="0" err="1" smtClean="0"/>
                  <a:t>Komplexisierung</a:t>
                </a:r>
                <a:endParaRPr lang="de-CH" dirty="0" smtClean="0"/>
              </a:p>
              <a:p>
                <a:pPr marL="529675" lvl="1" indent="0">
                  <a:buNone/>
                </a:pPr>
                <a:r>
                  <a:rPr lang="de-CH" dirty="0" smtClean="0"/>
                  <a:t>Umhüllung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𝐶𝑎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/>
                  <a:t>-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𝑀𝑔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r>
                  <a:rPr lang="de-CH" dirty="0"/>
                  <a:t>-Ionen </a:t>
                </a:r>
                <a:r>
                  <a:rPr lang="de-CH" dirty="0" smtClean="0"/>
                  <a:t>mittels Beigabe einer Substanz, um die Verbindung der Ionen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CH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latin typeface="Cambria Math"/>
                              </a:rPr>
                              <m:t>𝐶𝑂</m:t>
                            </m:r>
                          </m:e>
                          <m:sub>
                            <m:r>
                              <a:rPr lang="de-CH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de-CH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CH" dirty="0" smtClean="0"/>
                  <a:t> zu verhindern. </a:t>
                </a:r>
                <a:br>
                  <a:rPr lang="de-CH" dirty="0" smtClean="0"/>
                </a:br>
                <a:r>
                  <a:rPr lang="de-CH" dirty="0" smtClean="0">
                    <a:sym typeface="Wingdings" pitchFamily="2" charset="2"/>
                  </a:rPr>
                  <a:t> kein Trinkwasser, keine Verdampfung</a:t>
                </a:r>
                <a:endParaRPr lang="de-CH" dirty="0" smtClean="0"/>
              </a:p>
              <a:p>
                <a:pPr lvl="1"/>
                <a:endParaRPr lang="de-CH" dirty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 r="-1114" b="-20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283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5" descr="Ti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381679"/>
            <a:ext cx="2543175" cy="3781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Reaktionsprinzip </a:t>
            </a:r>
            <a:r>
              <a:rPr lang="de-CH" dirty="0" smtClean="0"/>
              <a:t>Titration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800" dirty="0"/>
              <a:t>Quantitative Analyse</a:t>
            </a:r>
          </a:p>
          <a:p>
            <a:r>
              <a:rPr lang="de-CH" sz="1800" dirty="0"/>
              <a:t>Bekannter Stoff mit unbekannter Menge</a:t>
            </a:r>
          </a:p>
          <a:p>
            <a:r>
              <a:rPr lang="de-CH" sz="1800" dirty="0"/>
              <a:t>Masslösung</a:t>
            </a:r>
          </a:p>
          <a:p>
            <a:r>
              <a:rPr lang="de-CH" sz="1800" dirty="0"/>
              <a:t>Korrekturfaktor (Titer)</a:t>
            </a:r>
          </a:p>
          <a:p>
            <a:r>
              <a:rPr lang="de-CH" sz="1800" dirty="0"/>
              <a:t>Endpunkterkennung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Grafik 11" descr="Titrati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375767"/>
            <a:ext cx="2543175" cy="3781425"/>
          </a:xfrm>
          <a:prstGeom prst="rect">
            <a:avLst/>
          </a:prstGeom>
        </p:spPr>
      </p:pic>
      <p:pic>
        <p:nvPicPr>
          <p:cNvPr id="10" name="Inhaltsplatzhalter 9" descr="Titration3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652120" y="1375766"/>
            <a:ext cx="2543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Titrationstypen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sz="1800" dirty="0"/>
              <a:t>Direkte Titration</a:t>
            </a:r>
          </a:p>
          <a:p>
            <a:pPr marL="529675" lvl="1" indent="0">
              <a:buNone/>
            </a:pPr>
            <a:r>
              <a:rPr lang="de-CH" dirty="0"/>
              <a:t>Die Probelösung wird mit der Reagenzlösung direkt titriert. Bei der inversen Titration wird hingegen eine abgemessene Menge an Reagenzlösung mit der Probelösung titriert.</a:t>
            </a:r>
          </a:p>
          <a:p>
            <a:r>
              <a:rPr lang="de-CH" sz="1800" dirty="0"/>
              <a:t>Indirekte Titration</a:t>
            </a:r>
          </a:p>
          <a:p>
            <a:pPr marL="529675" lvl="1" indent="0">
              <a:buNone/>
            </a:pPr>
            <a:r>
              <a:rPr lang="de-CH" dirty="0"/>
              <a:t>Der zu bestimmende Stoff wird in einer chemischen Reaktion zu einem genau festgelegten anderen Stoff umgesetzt, der dann </a:t>
            </a:r>
            <a:r>
              <a:rPr lang="de-CH" dirty="0" err="1"/>
              <a:t>titrimetrisch</a:t>
            </a:r>
            <a:r>
              <a:rPr lang="de-CH" dirty="0"/>
              <a:t> bestimmt wird.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Damian Köppel, Gian Claudio Köppel, Rapperswil, 13. 3.2012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117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677</Words>
  <Application>Microsoft Office PowerPoint</Application>
  <PresentationFormat>Bildschirmpräsentation (4:3)</PresentationFormat>
  <Paragraphs>117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HSR_Vorlage</vt:lpstr>
      <vt:lpstr>Chemie Versuch 2</vt:lpstr>
      <vt:lpstr>Inhaltsverzeichnis</vt:lpstr>
      <vt:lpstr>Definition der Wasserhärte</vt:lpstr>
      <vt:lpstr>Arten von Wasserhärte</vt:lpstr>
      <vt:lpstr>Einheiten der Wasserhärte</vt:lpstr>
      <vt:lpstr>Herkunft der Wasserhärte</vt:lpstr>
      <vt:lpstr>Verfahren zur Wasserhärtebehandlung</vt:lpstr>
      <vt:lpstr>Reaktionsprinzip Titration</vt:lpstr>
      <vt:lpstr>Titrationstypen</vt:lpstr>
      <vt:lpstr>Titrationstypen</vt:lpstr>
      <vt:lpstr>Praxisbezug</vt:lpstr>
    </vt:vector>
  </TitlesOfParts>
  <Company>virtual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Versuch 2</dc:title>
  <dc:creator>Damian Koeppel</dc:creator>
  <cp:lastModifiedBy>gianclaudio</cp:lastModifiedBy>
  <cp:revision>32</cp:revision>
  <cp:lastPrinted>2010-12-20T15:36:07Z</cp:lastPrinted>
  <dcterms:created xsi:type="dcterms:W3CDTF">2012-04-10T13:23:49Z</dcterms:created>
  <dcterms:modified xsi:type="dcterms:W3CDTF">2012-04-13T06:15:51Z</dcterms:modified>
</cp:coreProperties>
</file>