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6" r:id="rId4"/>
    <p:sldId id="260" r:id="rId6"/>
    <p:sldId id="262" r:id="rId7"/>
    <p:sldId id="259" r:id="rId8"/>
    <p:sldId id="263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23"/>
    <a:srgbClr val="FFF1D5"/>
    <a:srgbClr val="FFE7BD"/>
    <a:srgbClr val="FFE4B3"/>
    <a:srgbClr val="5494DD"/>
    <a:srgbClr val="FFFF00"/>
    <a:srgbClr val="FFB20B"/>
    <a:srgbClr val="FFA00B"/>
    <a:srgbClr val="FFB70B"/>
    <a:srgbClr val="FF8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1374775"/>
            <a:ext cx="9214485" cy="41084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9560" y="1525270"/>
            <a:ext cx="9144000" cy="2818765"/>
          </a:xfrm>
        </p:spPr>
        <p:txBody>
          <a:bodyPr>
            <a:norm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zh-CN" sz="6600">
                <a:latin typeface="楷体" panose="02010609060101010101" charset="-122"/>
                <a:ea typeface="楷体" panose="02010609060101010101" charset="-122"/>
              </a:rPr>
              <a:t>回忆鲁迅先生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》</a:t>
            </a:r>
            <a:br>
              <a:rPr lang="zh-CN" altLang="zh-CN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自主合作学习</a:t>
            </a:r>
            <a:br>
              <a:rPr lang="zh-CN" altLang="zh-CN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成果汇报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1330" y="4344035"/>
            <a:ext cx="28384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梅景行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30850" y="2849245"/>
            <a:ext cx="1130935" cy="1159510"/>
            <a:chOff x="4312" y="2081"/>
            <a:chExt cx="8298" cy="8298"/>
          </a:xfrm>
        </p:grpSpPr>
        <p:sp>
          <p:nvSpPr>
            <p:cNvPr id="6" name="爆炸形 1 5"/>
            <p:cNvSpPr/>
            <p:nvPr/>
          </p:nvSpPr>
          <p:spPr>
            <a:xfrm>
              <a:off x="4312" y="2081"/>
              <a:ext cx="8299" cy="8299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爆炸形 1 9"/>
            <p:cNvSpPr/>
            <p:nvPr/>
          </p:nvSpPr>
          <p:spPr>
            <a:xfrm>
              <a:off x="6632" y="4402"/>
              <a:ext cx="3658" cy="3658"/>
            </a:xfrm>
            <a:prstGeom prst="irregularSeal1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 thruBlk="1"/>
      </p:transition>
    </mc:Choice>
    <mc:Fallback>
      <p:transition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8" presetClass="entr" presetSubtype="0" accel="100000" fill="hold" grpId="15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5" grpId="0"/>
      <p:bldP spid="5" grpId="1"/>
      <p:bldP spid="5" grpId="2"/>
      <p:bldP spid="5" grpId="3"/>
      <p:bldP spid="5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0285" y="2104390"/>
            <a:ext cx="10174605" cy="41084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8440" y="726440"/>
            <a:ext cx="9214485" cy="1071880"/>
          </a:xfrm>
        </p:spPr>
        <p:txBody>
          <a:bodyPr>
            <a:noAutofit/>
          </a:bodyPr>
          <a:p>
            <a:pPr algn="ctr"/>
            <a:r>
              <a:rPr lang="zh-CN" altLang="en-US" sz="6000" b="1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0285" y="2104390"/>
            <a:ext cx="101111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1.</a:t>
            </a:r>
            <a:r>
              <a:rPr lang="zh-CN" altLang="en-US" sz="4400">
                <a:latin typeface="+mj-ea"/>
                <a:sym typeface="+mn-ea"/>
              </a:rPr>
              <a:t>我没想到鲁迅先生是如此的</a:t>
            </a:r>
            <a:r>
              <a:rPr lang="zh-CN" altLang="en-US" sz="4400" b="1">
                <a:solidFill>
                  <a:srgbClr val="0070C0"/>
                </a:solidFill>
                <a:latin typeface="+mj-ea"/>
                <a:sym typeface="+mn-ea"/>
              </a:rPr>
              <a:t>平易近人</a:t>
            </a:r>
            <a:endParaRPr lang="zh-CN" altLang="en-US" sz="4400" b="1">
              <a:solidFill>
                <a:srgbClr val="0070C0"/>
              </a:solidFill>
              <a:latin typeface="+mj-ea"/>
              <a:sym typeface="+mn-ea"/>
            </a:endParaRPr>
          </a:p>
          <a:p>
            <a:r>
              <a:rPr lang="en-US" altLang="zh-CN" sz="4400"/>
              <a:t>2.</a:t>
            </a:r>
            <a:r>
              <a:rPr lang="zh-CN" altLang="en-US" sz="4400">
                <a:latin typeface="+mj-ea"/>
                <a:sym typeface="+mn-ea"/>
              </a:rPr>
              <a:t>我没想到鲁迅先生是如此的</a:t>
            </a:r>
            <a:r>
              <a:rPr lang="en-US" altLang="zh-CN" sz="4400" b="1">
                <a:solidFill>
                  <a:srgbClr val="0070C0"/>
                </a:solidFill>
                <a:latin typeface="+mj-ea"/>
                <a:sym typeface="+mn-ea"/>
              </a:rPr>
              <a:t>“</a:t>
            </a:r>
            <a:r>
              <a:rPr lang="zh-CN" altLang="en-US" sz="4400" b="1">
                <a:solidFill>
                  <a:srgbClr val="0070C0"/>
                </a:solidFill>
                <a:latin typeface="+mj-ea"/>
                <a:sym typeface="+mn-ea"/>
              </a:rPr>
              <a:t>普通</a:t>
            </a:r>
            <a:r>
              <a:rPr lang="en-US" altLang="zh-CN" sz="4400" b="1">
                <a:solidFill>
                  <a:srgbClr val="0070C0"/>
                </a:solidFill>
                <a:latin typeface="+mj-ea"/>
                <a:sym typeface="+mn-ea"/>
              </a:rPr>
              <a:t>”</a:t>
            </a:r>
            <a:endParaRPr lang="en-US" altLang="zh-CN" sz="4400" b="1">
              <a:solidFill>
                <a:srgbClr val="0070C0"/>
              </a:solidFill>
              <a:latin typeface="+mj-ea"/>
              <a:sym typeface="+mn-ea"/>
            </a:endParaRPr>
          </a:p>
          <a:p>
            <a:r>
              <a:rPr lang="en-US" altLang="zh-CN" sz="4400"/>
              <a:t>3.</a:t>
            </a:r>
            <a:r>
              <a:rPr lang="zh-CN" altLang="en-US" sz="4400">
                <a:latin typeface="+mj-ea"/>
                <a:sym typeface="+mn-ea"/>
              </a:rPr>
              <a:t>我没想到鲁迅先生是如此的</a:t>
            </a:r>
            <a:r>
              <a:rPr lang="zh-CN" altLang="en-US" sz="4400" b="1">
                <a:solidFill>
                  <a:srgbClr val="0070C0"/>
                </a:solidFill>
                <a:latin typeface="+mj-ea"/>
                <a:sym typeface="+mn-ea"/>
              </a:rPr>
              <a:t>认真</a:t>
            </a:r>
            <a:endParaRPr lang="zh-CN" altLang="en-US" sz="4400" b="1">
              <a:solidFill>
                <a:srgbClr val="0070C0"/>
              </a:solidFill>
              <a:latin typeface="+mj-ea"/>
              <a:sym typeface="+mn-ea"/>
            </a:endParaRPr>
          </a:p>
          <a:p>
            <a:r>
              <a:rPr lang="en-US" altLang="zh-CN" sz="4400"/>
              <a:t>4.</a:t>
            </a:r>
            <a:r>
              <a:rPr lang="zh-CN" altLang="en-US" sz="4400">
                <a:latin typeface="+mj-ea"/>
                <a:sym typeface="+mn-ea"/>
              </a:rPr>
              <a:t>我没想到鲁迅先生是如此的</a:t>
            </a:r>
            <a:r>
              <a:rPr lang="zh-CN" altLang="en-US" sz="4400" b="1">
                <a:solidFill>
                  <a:srgbClr val="0070C0"/>
                </a:solidFill>
                <a:latin typeface="+mj-ea"/>
                <a:sym typeface="+mn-ea"/>
              </a:rPr>
              <a:t>刻苦</a:t>
            </a:r>
            <a:endParaRPr lang="zh-CN" altLang="en-US" sz="4400" b="1">
              <a:solidFill>
                <a:srgbClr val="0070C0"/>
              </a:solidFill>
              <a:latin typeface="+mj-ea"/>
              <a:sym typeface="+mn-ea"/>
            </a:endParaRPr>
          </a:p>
          <a:p>
            <a:r>
              <a:rPr lang="en-US" altLang="zh-CN" sz="4400"/>
              <a:t>5.</a:t>
            </a:r>
            <a:r>
              <a:rPr lang="zh-CN" altLang="en-US" sz="4400">
                <a:latin typeface="+mj-ea"/>
                <a:sym typeface="+mn-ea"/>
              </a:rPr>
              <a:t>我没想到鲁迅先生是如此的</a:t>
            </a:r>
            <a:r>
              <a:rPr lang="zh-CN" altLang="en-US" sz="4400" b="1">
                <a:solidFill>
                  <a:srgbClr val="0070C0"/>
                </a:solidFill>
                <a:latin typeface="+mj-ea"/>
                <a:sym typeface="+mn-ea"/>
              </a:rPr>
              <a:t>淡泊名利</a:t>
            </a:r>
            <a:endParaRPr lang="zh-CN" altLang="en-US" sz="4400" b="1">
              <a:solidFill>
                <a:srgbClr val="0070C0"/>
              </a:solidFill>
              <a:latin typeface="+mj-ea"/>
              <a:sym typeface="+mn-ea"/>
            </a:endParaRPr>
          </a:p>
          <a:p>
            <a:r>
              <a:rPr lang="en-US" altLang="zh-CN" sz="4400"/>
              <a:t>6.</a:t>
            </a:r>
            <a:r>
              <a:rPr lang="zh-CN" altLang="en-US" sz="4400">
                <a:latin typeface="+mj-ea"/>
                <a:sym typeface="+mn-ea"/>
              </a:rPr>
              <a:t>我没想到鲁迅先生是如此的</a:t>
            </a:r>
            <a:r>
              <a:rPr lang="zh-CN" altLang="en-US" sz="4400" b="1">
                <a:solidFill>
                  <a:srgbClr val="0070C0"/>
                </a:solidFill>
                <a:latin typeface="+mj-ea"/>
                <a:sym typeface="+mn-ea"/>
              </a:rPr>
              <a:t>实事求是</a:t>
            </a:r>
            <a:endParaRPr lang="zh-CN" altLang="en-US" sz="4400" b="1">
              <a:solidFill>
                <a:srgbClr val="0070C0"/>
              </a:solidFill>
              <a:latin typeface="+mj-ea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6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5" grpId="0" bldLvl="0" animBg="1"/>
      <p:bldP spid="4" grpId="0"/>
      <p:bldP spid="4" grpId="1"/>
      <p:bldP spid="4" grpId="2"/>
      <p:bldP spid="4" grpId="3"/>
      <p:bldP spid="4" grpId="4"/>
      <p:bldP spid="4" grpId="5"/>
      <p:bldP spid="4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242824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en-US" altLang="zh-CN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平易近人</a:t>
            </a:r>
            <a:endParaRPr lang="en-US" altLang="zh-CN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396938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altLang="zh-CN" sz="3600">
                <a:latin typeface="+mn-ea"/>
              </a:rPr>
              <a:t>鲁迅先生的笑声是明朗的，是从心里的欢喜。若有人说了什么可笑的话，鲁迅先生笑得连烟卷都拿不住了，常常是笑得咳嗽起来。</a:t>
            </a:r>
            <a:r>
              <a:rPr lang="zh-CN" sz="3600">
                <a:latin typeface="+mn-ea"/>
              </a:rPr>
              <a:t>以及，</a:t>
            </a:r>
            <a:r>
              <a:rPr altLang="zh-CN" sz="3600">
                <a:latin typeface="+mn-ea"/>
              </a:rPr>
              <a:t>鲁迅先生家里来了客人，他都亲自去迎接，饭后和客人们一起品茶，谈笑风生，丝毫没有半点大文豪的架子。</a:t>
            </a:r>
            <a:endParaRPr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ln/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en-US" altLang="zh-CN" sz="6600">
              <a:ln/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242824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“</a:t>
            </a:r>
            <a:r>
              <a:rPr lang="zh-CN" alt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普通</a:t>
            </a:r>
            <a:r>
              <a:rPr 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”</a:t>
            </a:r>
            <a:endParaRPr lang="en-US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175323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sz="3600">
                <a:latin typeface="+mn-ea"/>
              </a:rPr>
              <a:t>鲁迅先生很喜欢北方饭。还喜欢吃油炸的东西，喜欢吃硬的东西。生病时</a:t>
            </a:r>
            <a:endParaRPr lang="zh-CN" sz="3600">
              <a:latin typeface="+mn-ea"/>
            </a:endParaRPr>
          </a:p>
          <a:p>
            <a:r>
              <a:rPr lang="zh-CN" sz="3600">
                <a:latin typeface="+mn-ea"/>
              </a:rPr>
              <a:t>，也不大吃牛奶，还不怎么喝鸡汤。</a:t>
            </a:r>
            <a:endParaRPr lang="en-US"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336280" y="878205"/>
            <a:ext cx="130556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en-US" altLang="zh-CN" sz="4400" b="1">
                <a:solidFill>
                  <a:schemeClr val="tx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认真</a:t>
            </a:r>
            <a:endParaRPr lang="en-US" altLang="zh-CN" sz="4400" b="1">
              <a:solidFill>
                <a:schemeClr val="tx1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3415030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600">
                <a:latin typeface="+mn-ea"/>
              </a:rPr>
              <a:t>他虽然深恶痛恨那些写得太草率的信，但他还是展读着每封不同角落投来的青年的信。</a:t>
            </a:r>
            <a:r>
              <a:rPr lang="zh-CN" altLang="en-US" sz="3600">
                <a:latin typeface="+mn-ea"/>
              </a:rPr>
              <a:t>以及，</a:t>
            </a:r>
            <a:r>
              <a:rPr lang="en-US" altLang="zh-CN" sz="3600">
                <a:latin typeface="+mn-ea"/>
              </a:rPr>
              <a:t>鲁迅先生常常要把寄出的书自己包装，必须方方正正的，连一个角都不许歪一点或偏一点，那捆书的绳头也要整整齐齐的。</a:t>
            </a:r>
            <a:endParaRPr lang="en-US"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130556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刻苦</a:t>
            </a:r>
            <a:endParaRPr lang="zh-CN" altLang="en-US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396938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600">
                <a:latin typeface="+mn-ea"/>
              </a:rPr>
              <a:t>鲁迅先生在别人睡觉的时候，正要开始工作。全楼都寂静下去，窗外也是一点声音也没有了，鲁迅先生开始写文章了。许先生说鸡鸣的时候，鲁迅先生还是坐着，街上的汽车嘟嘟地叫起来了，鲁迅先生还是坐着。人家都起来了，鲁迅先生才睡下。</a:t>
            </a:r>
            <a:endParaRPr lang="en-US"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9075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242824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淡泊名利</a:t>
            </a:r>
            <a:endParaRPr lang="zh-CN" altLang="en-US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4390"/>
            <a:ext cx="7724775" cy="396938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sz="3600">
                <a:latin typeface="+mn-ea"/>
              </a:rPr>
              <a:t>作者有一次去买街边的油条，不经意间发现鲁迅先生译作的《死魂灵》的原稿，竟被拿去当做包油条的纸。</a:t>
            </a:r>
            <a:r>
              <a:rPr lang="zh-CN" sz="3600">
                <a:latin typeface="+mn-ea"/>
              </a:rPr>
              <a:t>作者</a:t>
            </a:r>
            <a:r>
              <a:rPr sz="3600">
                <a:latin typeface="+mn-ea"/>
              </a:rPr>
              <a:t>当即写信给鲁迅先生，鲁迅先生不以为稀奇</a:t>
            </a:r>
            <a:r>
              <a:rPr lang="zh-CN" sz="3600">
                <a:latin typeface="+mn-ea"/>
              </a:rPr>
              <a:t>。鲁迅先生出书的校样，都</a:t>
            </a:r>
            <a:r>
              <a:rPr sz="3600">
                <a:latin typeface="+mn-ea"/>
                <a:sym typeface="+mn-ea"/>
              </a:rPr>
              <a:t>用来揩桌子，或做什么的</a:t>
            </a:r>
            <a:r>
              <a:rPr lang="zh-CN" sz="3600">
                <a:latin typeface="+mn-ea"/>
                <a:sym typeface="+mn-ea"/>
              </a:rPr>
              <a:t>。</a:t>
            </a:r>
            <a:r>
              <a:rPr sz="3600">
                <a:latin typeface="+mn-ea"/>
              </a:rPr>
              <a:t>鲁迅先生</a:t>
            </a:r>
            <a:r>
              <a:rPr lang="zh-CN" sz="3600">
                <a:latin typeface="+mn-ea"/>
              </a:rPr>
              <a:t>还</a:t>
            </a:r>
            <a:r>
              <a:rPr sz="3600">
                <a:latin typeface="+mn-ea"/>
              </a:rPr>
              <a:t>拿出</a:t>
            </a:r>
            <a:r>
              <a:rPr lang="zh-CN" sz="3600">
                <a:latin typeface="+mn-ea"/>
              </a:rPr>
              <a:t>过</a:t>
            </a:r>
            <a:r>
              <a:rPr sz="3600">
                <a:latin typeface="+mn-ea"/>
              </a:rPr>
              <a:t>书的校样给大家擦手</a:t>
            </a:r>
            <a:r>
              <a:rPr lang="zh-CN" sz="3600">
                <a:latin typeface="+mn-ea"/>
              </a:rPr>
              <a:t>。</a:t>
            </a:r>
            <a:endParaRPr 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5.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489075" y="726440"/>
            <a:ext cx="9213850" cy="1071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88440" y="2103755"/>
            <a:ext cx="9214485" cy="45231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345" y="726440"/>
            <a:ext cx="9214485" cy="1071245"/>
          </a:xfrm>
        </p:spPr>
        <p:txBody>
          <a:bodyPr/>
          <a:p>
            <a:pPr algn="l"/>
            <a:r>
              <a:rPr lang="zh-CN" altLang="en-US">
                <a:latin typeface="+mj-ea"/>
              </a:rPr>
              <a:t>我没想到鲁迅先生是如此的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2103755"/>
            <a:ext cx="168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你看：</a:t>
            </a:r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8274685" y="878205"/>
            <a:ext cx="2428240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实事求是</a:t>
            </a:r>
            <a:endParaRPr lang="zh-CN" altLang="en-US" sz="4400" b="1">
              <a:effectLst/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0055" y="2103755"/>
            <a:ext cx="7724775" cy="4523105"/>
          </a:xfrm>
          <a:prstGeom prst="rect">
            <a:avLst/>
          </a:prstGeom>
          <a:gradFill>
            <a:gsLst>
              <a:gs pos="0">
                <a:srgbClr val="FFE4B3"/>
              </a:gs>
              <a:gs pos="45000">
                <a:srgbClr val="FFE7BD">
                  <a:alpha val="100000"/>
                </a:srgbClr>
              </a:gs>
              <a:gs pos="100000">
                <a:srgbClr val="FFF1D5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3600">
                <a:latin typeface="+mn-ea"/>
              </a:rPr>
              <a:t>在福建菜馆叫的菜，有一碗鱼做的丸子。海婴一吃就说不新鲜，别的人都不信。因为那丸子有的新鲜，有的不新鲜。海婴又吃了一个，还是不好的。于是鲁迅先生把海婴碟里的拿来尝尝。果然是不新鲜的。鲁迅先生说：</a:t>
            </a:r>
            <a:r>
              <a:rPr lang="en-US" altLang="zh-CN" sz="3600">
                <a:latin typeface="+mn-ea"/>
              </a:rPr>
              <a:t>“</a:t>
            </a:r>
            <a:r>
              <a:rPr lang="zh-CN" altLang="en-US" sz="3600">
                <a:latin typeface="+mn-ea"/>
              </a:rPr>
              <a:t>他说不新鲜，一定也有他的道理，不加以查看就抹杀是不对的。</a:t>
            </a:r>
            <a:r>
              <a:rPr lang="en-US" altLang="zh-CN" sz="3600">
                <a:latin typeface="+mn-ea"/>
              </a:rPr>
              <a:t>”</a:t>
            </a:r>
            <a:endParaRPr lang="en-US" altLang="zh-CN" sz="3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26440"/>
            <a:ext cx="86169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600">
                <a:solidFill>
                  <a:srgbClr val="FFC9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6.</a:t>
            </a:r>
            <a:endParaRPr lang="en-US" altLang="zh-CN" sz="6600">
              <a:solidFill>
                <a:srgbClr val="FFC9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1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9" grpId="0" bldLvl="0" animBg="1"/>
      <p:bldP spid="5" grpId="0" bldLvl="0" animBg="1"/>
      <p:bldP spid="8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直角三角形 11"/>
          <p:cNvSpPr/>
          <p:nvPr/>
        </p:nvSpPr>
        <p:spPr>
          <a:xfrm>
            <a:off x="2011680" y="-15875"/>
            <a:ext cx="6888480" cy="6888480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0480" y="-15875"/>
            <a:ext cx="2042160" cy="688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30480" y="-15240"/>
            <a:ext cx="8930640" cy="6888480"/>
            <a:chOff x="-48" y="-24"/>
            <a:chExt cx="14064" cy="10848"/>
          </a:xfrm>
        </p:grpSpPr>
        <p:sp>
          <p:nvSpPr>
            <p:cNvPr id="9" name="直角三角形 8"/>
            <p:cNvSpPr/>
            <p:nvPr/>
          </p:nvSpPr>
          <p:spPr>
            <a:xfrm>
              <a:off x="3168" y="-24"/>
              <a:ext cx="10848" cy="10848"/>
            </a:xfrm>
            <a:prstGeom prst="rtTriangle">
              <a:avLst/>
            </a:prstGeom>
            <a:ln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48" y="-24"/>
              <a:ext cx="3216" cy="10847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直角三角形 6"/>
          <p:cNvSpPr/>
          <p:nvPr/>
        </p:nvSpPr>
        <p:spPr>
          <a:xfrm>
            <a:off x="2011680" y="-15240"/>
            <a:ext cx="6888480" cy="688848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0480" y="-15875"/>
            <a:ext cx="2042160" cy="68878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0480" y="3794125"/>
            <a:ext cx="6600190" cy="1554480"/>
          </a:xfrm>
        </p:spPr>
        <p:txBody>
          <a:bodyPr>
            <a:noAutofit/>
          </a:bodyPr>
          <a:p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</a:rPr>
              <a:t>谢谢观看！</a:t>
            </a:r>
            <a:endParaRPr lang="zh-CN" altLang="en-US" sz="9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0480" y="5199380"/>
            <a:ext cx="669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Times New Roman" panose="02020603050405020304" charset="0"/>
              </a:rPr>
              <a:t>Thanks for watching!</a:t>
            </a:r>
            <a:endParaRPr lang="en-US" altLang="zh-CN" sz="44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演示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楷体</vt:lpstr>
      <vt:lpstr>黑体</vt:lpstr>
      <vt:lpstr>Calibri</vt:lpstr>
      <vt:lpstr>Arial Unicode MS</vt:lpstr>
      <vt:lpstr>Calibri Light</vt:lpstr>
      <vt:lpstr>方正舒体</vt:lpstr>
      <vt:lpstr>幼圆</vt:lpstr>
      <vt:lpstr>等线</vt:lpstr>
      <vt:lpstr>Webdings</vt:lpstr>
      <vt:lpstr>Vijaya</vt:lpstr>
      <vt:lpstr>Vani</vt:lpstr>
      <vt:lpstr>Tiger Expert</vt:lpstr>
      <vt:lpstr>Traditional Arabic</vt:lpstr>
      <vt:lpstr>Times New Roman</vt:lpstr>
      <vt:lpstr>Office 主题</vt:lpstr>
      <vt:lpstr>《回忆鲁迅先生》 自主合作学习 成果汇报</vt:lpstr>
      <vt:lpstr>我没想到鲁迅先生是如此的</vt:lpstr>
      <vt:lpstr>我没想到鲁迅先生是如此的</vt:lpstr>
      <vt:lpstr>我没想到鲁迅先生是如此的</vt:lpstr>
      <vt:lpstr>我没想到鲁迅先生是如此的</vt:lpstr>
      <vt:lpstr>我没想到鲁迅先生是如此的</vt:lpstr>
      <vt:lpstr>我没想到鲁迅先生是如此的</vt:lpstr>
      <vt:lpstr>我没想到鲁迅先生是如此的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14</cp:revision>
  <dcterms:created xsi:type="dcterms:W3CDTF">2015-05-05T08:02:00Z</dcterms:created>
  <dcterms:modified xsi:type="dcterms:W3CDTF">2018-03-04T13:50:21Z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