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5"/>
  </p:notesMasterIdLst>
  <p:handoutMasterIdLst>
    <p:handoutMasterId r:id="rId96"/>
  </p:handoutMasterIdLst>
  <p:sldIdLst>
    <p:sldId id="478" r:id="rId2"/>
    <p:sldId id="481" r:id="rId3"/>
    <p:sldId id="493" r:id="rId4"/>
    <p:sldId id="1365" r:id="rId5"/>
    <p:sldId id="1375" r:id="rId6"/>
    <p:sldId id="1377" r:id="rId7"/>
    <p:sldId id="1376" r:id="rId8"/>
    <p:sldId id="1373" r:id="rId9"/>
    <p:sldId id="1383" r:id="rId10"/>
    <p:sldId id="1382" r:id="rId11"/>
    <p:sldId id="1386" r:id="rId12"/>
    <p:sldId id="1385" r:id="rId13"/>
    <p:sldId id="1384" r:id="rId14"/>
    <p:sldId id="1381" r:id="rId15"/>
    <p:sldId id="1380" r:id="rId16"/>
    <p:sldId id="1387" r:id="rId17"/>
    <p:sldId id="1379" r:id="rId18"/>
    <p:sldId id="1378" r:id="rId19"/>
    <p:sldId id="1392" r:id="rId20"/>
    <p:sldId id="1391" r:id="rId21"/>
    <p:sldId id="1390" r:id="rId22"/>
    <p:sldId id="1389" r:id="rId23"/>
    <p:sldId id="1388" r:id="rId24"/>
    <p:sldId id="1403" r:id="rId25"/>
    <p:sldId id="1405" r:id="rId26"/>
    <p:sldId id="1406" r:id="rId27"/>
    <p:sldId id="1407" r:id="rId28"/>
    <p:sldId id="1408" r:id="rId29"/>
    <p:sldId id="1409" r:id="rId30"/>
    <p:sldId id="1410" r:id="rId31"/>
    <p:sldId id="1411" r:id="rId32"/>
    <p:sldId id="1412" r:id="rId33"/>
    <p:sldId id="1413" r:id="rId34"/>
    <p:sldId id="1414" r:id="rId35"/>
    <p:sldId id="1394" r:id="rId36"/>
    <p:sldId id="1395" r:id="rId37"/>
    <p:sldId id="1367" r:id="rId38"/>
    <p:sldId id="1372" r:id="rId39"/>
    <p:sldId id="1371" r:id="rId40"/>
    <p:sldId id="1370" r:id="rId41"/>
    <p:sldId id="1369" r:id="rId42"/>
    <p:sldId id="1368" r:id="rId43"/>
    <p:sldId id="1396" r:id="rId44"/>
    <p:sldId id="1402" r:id="rId45"/>
    <p:sldId id="1401" r:id="rId46"/>
    <p:sldId id="1400" r:id="rId47"/>
    <p:sldId id="1416" r:id="rId48"/>
    <p:sldId id="1399" r:id="rId49"/>
    <p:sldId id="1431" r:id="rId50"/>
    <p:sldId id="1432" r:id="rId51"/>
    <p:sldId id="1398" r:id="rId52"/>
    <p:sldId id="1415" r:id="rId53"/>
    <p:sldId id="1423" r:id="rId54"/>
    <p:sldId id="1422" r:id="rId55"/>
    <p:sldId id="1421" r:id="rId56"/>
    <p:sldId id="1420" r:id="rId57"/>
    <p:sldId id="1419" r:id="rId58"/>
    <p:sldId id="1418" r:id="rId59"/>
    <p:sldId id="1417" r:id="rId60"/>
    <p:sldId id="1397" r:id="rId61"/>
    <p:sldId id="1262" r:id="rId62"/>
    <p:sldId id="1261" r:id="rId63"/>
    <p:sldId id="1260" r:id="rId64"/>
    <p:sldId id="1259" r:id="rId65"/>
    <p:sldId id="1427" r:id="rId66"/>
    <p:sldId id="1430" r:id="rId67"/>
    <p:sldId id="1429" r:id="rId68"/>
    <p:sldId id="1428" r:id="rId69"/>
    <p:sldId id="1433" r:id="rId70"/>
    <p:sldId id="1434" r:id="rId71"/>
    <p:sldId id="1425" r:id="rId72"/>
    <p:sldId id="1424" r:id="rId73"/>
    <p:sldId id="1237" r:id="rId74"/>
    <p:sldId id="1435" r:id="rId75"/>
    <p:sldId id="1439" r:id="rId76"/>
    <p:sldId id="1438" r:id="rId77"/>
    <p:sldId id="1437" r:id="rId78"/>
    <p:sldId id="1444" r:id="rId79"/>
    <p:sldId id="1443" r:id="rId80"/>
    <p:sldId id="1442" r:id="rId81"/>
    <p:sldId id="1441" r:id="rId82"/>
    <p:sldId id="1440" r:id="rId83"/>
    <p:sldId id="1449" r:id="rId84"/>
    <p:sldId id="1450" r:id="rId85"/>
    <p:sldId id="1451" r:id="rId86"/>
    <p:sldId id="1445" r:id="rId87"/>
    <p:sldId id="1448" r:id="rId88"/>
    <p:sldId id="1447" r:id="rId89"/>
    <p:sldId id="1446" r:id="rId90"/>
    <p:sldId id="1452" r:id="rId91"/>
    <p:sldId id="1453" r:id="rId92"/>
    <p:sldId id="1454" r:id="rId93"/>
    <p:sldId id="476" r:id="rId9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4958"/>
    <a:srgbClr val="276A83"/>
    <a:srgbClr val="FD3AD1"/>
    <a:srgbClr val="C3C000"/>
    <a:srgbClr val="595959"/>
    <a:srgbClr val="379C35"/>
    <a:srgbClr val="AE0B0B"/>
    <a:srgbClr val="269999"/>
    <a:srgbClr val="C56883"/>
    <a:srgbClr val="B827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1518" autoAdjust="0"/>
  </p:normalViewPr>
  <p:slideViewPr>
    <p:cSldViewPr snapToGrid="0">
      <p:cViewPr varScale="1">
        <p:scale>
          <a:sx n="150" d="100"/>
          <a:sy n="150" d="100"/>
        </p:scale>
        <p:origin x="548" y="92"/>
      </p:cViewPr>
      <p:guideLst>
        <p:guide orient="horz" pos="2160"/>
        <p:guide pos="3840"/>
      </p:guideLst>
    </p:cSldViewPr>
  </p:slideViewPr>
  <p:outlineViewPr>
    <p:cViewPr>
      <p:scale>
        <a:sx n="33" d="100"/>
        <a:sy n="33" d="100"/>
      </p:scale>
      <p:origin x="0" y="-4608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7" d="100"/>
          <a:sy n="57" d="100"/>
        </p:scale>
        <p:origin x="2034"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pPr/>
              <a:t>2023/2/6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pPr/>
              <a:t>‹#›</a:t>
            </a:fld>
            <a:endParaRPr lang="zh-CN" altLang="en-US"/>
          </a:p>
        </p:txBody>
      </p:sp>
    </p:spTree>
    <p:extLst>
      <p:ext uri="{BB962C8B-B14F-4D97-AF65-F5344CB8AC3E}">
        <p14:creationId xmlns:p14="http://schemas.microsoft.com/office/powerpoint/2010/main" val="548915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pPr/>
              <a:t>2023/2/6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pPr/>
              <a:t>‹#›</a:t>
            </a:fld>
            <a:endParaRPr lang="zh-CN" altLang="en-US"/>
          </a:p>
        </p:txBody>
      </p:sp>
    </p:spTree>
    <p:extLst>
      <p:ext uri="{BB962C8B-B14F-4D97-AF65-F5344CB8AC3E}">
        <p14:creationId xmlns:p14="http://schemas.microsoft.com/office/powerpoint/2010/main" val="4023622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a:t>
            </a:fld>
            <a:endParaRPr lang="zh-CN" altLang="en-US"/>
          </a:p>
        </p:txBody>
      </p:sp>
    </p:spTree>
    <p:extLst>
      <p:ext uri="{BB962C8B-B14F-4D97-AF65-F5344CB8AC3E}">
        <p14:creationId xmlns:p14="http://schemas.microsoft.com/office/powerpoint/2010/main" val="3151710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本节引言</a:t>
            </a:r>
            <a:r>
              <a:rPr lang="en-US" altLang="zh-CN" dirty="0"/>
              <a:t>】</a:t>
            </a:r>
          </a:p>
          <a:p>
            <a:r>
              <a:rPr lang="zh-CN" altLang="en-US" dirty="0"/>
              <a:t>在本章的第一节中，我们为大家介绍了一些基础的数据结构，可以发现，我们构建的符合数据结构的主要功能都是为了描述一个群体并对其进行统一管理，例如线性表中的链表，可以突破构建时的大小设定，动态的向其中加入新元素，而栈和队列在线性表的基础上加以了更为严格的数据访问规则。我们已经可以通过代码实现这些简单的集合结构。而</a:t>
            </a:r>
            <a:r>
              <a:rPr lang="en-US" altLang="zh-CN" dirty="0"/>
              <a:t>JDK</a:t>
            </a:r>
            <a:r>
              <a:rPr lang="zh-CN" altLang="en-US" dirty="0"/>
              <a:t>本身为了解放开发人员的时间，提高效率，内置了一个集合框架可以帮助我们快速编写应用程序，通过大量测试的内置实现也提供了更好的性能和安全性保证。本节将详细描述这个内置的集合框架。</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37</a:t>
            </a:fld>
            <a:endParaRPr lang="zh-CN" altLang="en-US"/>
          </a:p>
        </p:txBody>
      </p:sp>
    </p:spTree>
    <p:extLst>
      <p:ext uri="{BB962C8B-B14F-4D97-AF65-F5344CB8AC3E}">
        <p14:creationId xmlns:p14="http://schemas.microsoft.com/office/powerpoint/2010/main" val="2695316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66</a:t>
            </a:fld>
            <a:endParaRPr lang="zh-CN" altLang="en-US"/>
          </a:p>
        </p:txBody>
      </p:sp>
    </p:spTree>
    <p:extLst>
      <p:ext uri="{BB962C8B-B14F-4D97-AF65-F5344CB8AC3E}">
        <p14:creationId xmlns:p14="http://schemas.microsoft.com/office/powerpoint/2010/main" val="3923746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69</a:t>
            </a:fld>
            <a:endParaRPr lang="zh-CN" altLang="en-US"/>
          </a:p>
        </p:txBody>
      </p:sp>
    </p:spTree>
    <p:extLst>
      <p:ext uri="{BB962C8B-B14F-4D97-AF65-F5344CB8AC3E}">
        <p14:creationId xmlns:p14="http://schemas.microsoft.com/office/powerpoint/2010/main" val="1222895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本节引言</a:t>
            </a:r>
            <a:r>
              <a:rPr lang="en-US" altLang="zh-CN" dirty="0"/>
              <a:t>】</a:t>
            </a:r>
          </a:p>
          <a:p>
            <a:r>
              <a:rPr lang="en-US" altLang="zh-CN" dirty="0"/>
              <a:t>	</a:t>
            </a:r>
            <a:r>
              <a:rPr lang="zh-CN" altLang="en-US" dirty="0"/>
              <a:t>在介绍集合框架体系时，我们提到了，如果希望能够对</a:t>
            </a:r>
            <a:r>
              <a:rPr lang="en-US" altLang="zh-CN" dirty="0"/>
              <a:t>Collection</a:t>
            </a:r>
            <a:r>
              <a:rPr lang="zh-CN" altLang="en-US" dirty="0"/>
              <a:t>集合进行遍历，除了使用标准的循环方式（增强型</a:t>
            </a:r>
            <a:r>
              <a:rPr lang="en-US" altLang="zh-CN" dirty="0"/>
              <a:t>for</a:t>
            </a:r>
            <a:r>
              <a:rPr lang="zh-CN" altLang="en-US" dirty="0"/>
              <a:t>循环，有序序列</a:t>
            </a:r>
            <a:r>
              <a:rPr lang="en-US" altLang="zh-CN" dirty="0"/>
              <a:t>List</a:t>
            </a:r>
            <a:r>
              <a:rPr lang="zh-CN" altLang="en-US" dirty="0"/>
              <a:t>可以使用索引值、列表长度结合普通的循环进行遍历）之外，还可以使用内置的迭代器（事实上，增强型</a:t>
            </a:r>
            <a:r>
              <a:rPr lang="en-US" altLang="zh-CN" dirty="0"/>
              <a:t>for</a:t>
            </a:r>
            <a:r>
              <a:rPr lang="zh-CN" altLang="en-US" dirty="0"/>
              <a:t>循环的内部支持就是迭代器），而且我们发现，对于</a:t>
            </a:r>
            <a:r>
              <a:rPr lang="en-US" altLang="zh-CN" dirty="0"/>
              <a:t>Set</a:t>
            </a:r>
            <a:r>
              <a:rPr lang="zh-CN" altLang="en-US" dirty="0"/>
              <a:t>这种没有元素索引的集合而言，对有效的遍历方法的需求是即为迫切的，那么迭代器究竟是一种什么工具，它又具备什么样的特性呢？这些都将在本节为大家揭晓</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71</a:t>
            </a:fld>
            <a:endParaRPr lang="zh-CN" altLang="en-US"/>
          </a:p>
        </p:txBody>
      </p:sp>
    </p:spTree>
    <p:extLst>
      <p:ext uri="{BB962C8B-B14F-4D97-AF65-F5344CB8AC3E}">
        <p14:creationId xmlns:p14="http://schemas.microsoft.com/office/powerpoint/2010/main" val="2265235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83</a:t>
            </a:fld>
            <a:endParaRPr lang="zh-CN" altLang="en-US"/>
          </a:p>
        </p:txBody>
      </p:sp>
    </p:spTree>
    <p:extLst>
      <p:ext uri="{BB962C8B-B14F-4D97-AF65-F5344CB8AC3E}">
        <p14:creationId xmlns:p14="http://schemas.microsoft.com/office/powerpoint/2010/main" val="2204451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84</a:t>
            </a:fld>
            <a:endParaRPr lang="zh-CN" altLang="en-US"/>
          </a:p>
        </p:txBody>
      </p:sp>
    </p:spTree>
    <p:extLst>
      <p:ext uri="{BB962C8B-B14F-4D97-AF65-F5344CB8AC3E}">
        <p14:creationId xmlns:p14="http://schemas.microsoft.com/office/powerpoint/2010/main" val="3583022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本节引言</a:t>
            </a:r>
            <a:r>
              <a:rPr lang="en-US" altLang="zh-CN" dirty="0"/>
              <a:t>】</a:t>
            </a:r>
          </a:p>
          <a:p>
            <a:r>
              <a:rPr lang="en-US" altLang="zh-CN" dirty="0"/>
              <a:t>	</a:t>
            </a:r>
            <a:r>
              <a:rPr lang="zh-CN" altLang="en-US" dirty="0"/>
              <a:t>就像针对数组提供了</a:t>
            </a:r>
            <a:r>
              <a:rPr lang="en-US" altLang="zh-CN" dirty="0"/>
              <a:t>Array</a:t>
            </a:r>
            <a:r>
              <a:rPr lang="zh-CN" altLang="en-US" dirty="0"/>
              <a:t>和</a:t>
            </a:r>
            <a:r>
              <a:rPr lang="en-US" altLang="zh-CN" dirty="0"/>
              <a:t>Arrays</a:t>
            </a:r>
            <a:r>
              <a:rPr lang="zh-CN" altLang="en-US" dirty="0"/>
              <a:t>工具一样，集合框架提供了</a:t>
            </a:r>
            <a:r>
              <a:rPr lang="en-US" altLang="zh-CN" dirty="0"/>
              <a:t>Collection</a:t>
            </a:r>
            <a:r>
              <a:rPr lang="zh-CN" altLang="en-US" dirty="0"/>
              <a:t>，也提供了</a:t>
            </a:r>
            <a:r>
              <a:rPr lang="en-US" altLang="zh-CN" dirty="0"/>
              <a:t>Collections</a:t>
            </a:r>
            <a:r>
              <a:rPr lang="zh-CN" altLang="en-US" dirty="0"/>
              <a:t>工具简化对集合的操作，这个工具中我们最常使用的就是集合元素的排序以及为集合框架中的各类非同步的工具提供线程安全版本。</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85</a:t>
            </a:fld>
            <a:endParaRPr lang="zh-CN" altLang="en-US"/>
          </a:p>
        </p:txBody>
      </p:sp>
    </p:spTree>
    <p:extLst>
      <p:ext uri="{BB962C8B-B14F-4D97-AF65-F5344CB8AC3E}">
        <p14:creationId xmlns:p14="http://schemas.microsoft.com/office/powerpoint/2010/main" val="2219958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86</a:t>
            </a:fld>
            <a:endParaRPr lang="zh-CN" altLang="en-US"/>
          </a:p>
        </p:txBody>
      </p:sp>
    </p:spTree>
    <p:extLst>
      <p:ext uri="{BB962C8B-B14F-4D97-AF65-F5344CB8AC3E}">
        <p14:creationId xmlns:p14="http://schemas.microsoft.com/office/powerpoint/2010/main" val="4102446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87</a:t>
            </a:fld>
            <a:endParaRPr lang="zh-CN" altLang="en-US"/>
          </a:p>
        </p:txBody>
      </p:sp>
    </p:spTree>
    <p:extLst>
      <p:ext uri="{BB962C8B-B14F-4D97-AF65-F5344CB8AC3E}">
        <p14:creationId xmlns:p14="http://schemas.microsoft.com/office/powerpoint/2010/main" val="778783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88</a:t>
            </a:fld>
            <a:endParaRPr lang="zh-CN" altLang="en-US"/>
          </a:p>
        </p:txBody>
      </p:sp>
    </p:spTree>
    <p:extLst>
      <p:ext uri="{BB962C8B-B14F-4D97-AF65-F5344CB8AC3E}">
        <p14:creationId xmlns:p14="http://schemas.microsoft.com/office/powerpoint/2010/main" val="3901270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本章引言</a:t>
            </a:r>
            <a:r>
              <a:rPr lang="en-US" altLang="zh-CN" dirty="0"/>
              <a:t>】</a:t>
            </a:r>
          </a:p>
          <a:p>
            <a:r>
              <a:rPr lang="en-US" altLang="zh-CN" baseline="0" dirty="0"/>
              <a:t>	</a:t>
            </a:r>
            <a:r>
              <a:rPr lang="zh-CN" altLang="en-US" baseline="0" dirty="0"/>
              <a:t>数组为我们之前程序中的数据统一管理提供了支持，作为一种典型的集合操作工具，几乎是每一个应用中需要必备的组成部分。但是单纯使用数组来解决代码中遇到的集合数据统一管理还存在一些问题，甚至遇到一些极端情况可能无法完成程序功能。因此，在本章中我们要破除大家听到的所谓“</a:t>
            </a:r>
            <a:r>
              <a:rPr lang="en-US" altLang="zh-CN" baseline="0" dirty="0"/>
              <a:t>Java</a:t>
            </a:r>
            <a:r>
              <a:rPr lang="zh-CN" altLang="en-US" baseline="0" dirty="0"/>
              <a:t>简单好学且不需要关注数据结构”的荒谬说法，来探讨一下一些基础的数据结构和算法的实现原理。并详细介绍</a:t>
            </a:r>
            <a:r>
              <a:rPr lang="en-US" altLang="zh-CN" baseline="0" dirty="0"/>
              <a:t>Java</a:t>
            </a:r>
            <a:r>
              <a:rPr lang="zh-CN" altLang="en-US" baseline="0" dirty="0"/>
              <a:t>中已经提供的集合框架来完成数组不方便或无法实现的统一数据管理功能。</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a:t>
            </a:fld>
            <a:endParaRPr lang="zh-CN" altLang="en-US"/>
          </a:p>
        </p:txBody>
      </p:sp>
    </p:spTree>
    <p:extLst>
      <p:ext uri="{BB962C8B-B14F-4D97-AF65-F5344CB8AC3E}">
        <p14:creationId xmlns:p14="http://schemas.microsoft.com/office/powerpoint/2010/main" val="1444775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90</a:t>
            </a:fld>
            <a:endParaRPr lang="zh-CN" altLang="en-US"/>
          </a:p>
        </p:txBody>
      </p:sp>
    </p:spTree>
    <p:extLst>
      <p:ext uri="{BB962C8B-B14F-4D97-AF65-F5344CB8AC3E}">
        <p14:creationId xmlns:p14="http://schemas.microsoft.com/office/powerpoint/2010/main" val="778170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91</a:t>
            </a:fld>
            <a:endParaRPr lang="zh-CN" altLang="en-US"/>
          </a:p>
        </p:txBody>
      </p:sp>
    </p:spTree>
    <p:extLst>
      <p:ext uri="{BB962C8B-B14F-4D97-AF65-F5344CB8AC3E}">
        <p14:creationId xmlns:p14="http://schemas.microsoft.com/office/powerpoint/2010/main" val="3911112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pPr/>
              <a:t>93</a:t>
            </a:fld>
            <a:endParaRPr lang="zh-CN" altLang="en-US">
              <a:solidFill>
                <a:prstClr val="black"/>
              </a:solidFill>
            </a:endParaRPr>
          </a:p>
        </p:txBody>
      </p:sp>
    </p:spTree>
    <p:extLst>
      <p:ext uri="{BB962C8B-B14F-4D97-AF65-F5344CB8AC3E}">
        <p14:creationId xmlns:p14="http://schemas.microsoft.com/office/powerpoint/2010/main" val="700612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3</a:t>
            </a:fld>
            <a:endParaRPr lang="zh-CN" altLang="en-US"/>
          </a:p>
        </p:txBody>
      </p:sp>
    </p:spTree>
    <p:extLst>
      <p:ext uri="{BB962C8B-B14F-4D97-AF65-F5344CB8AC3E}">
        <p14:creationId xmlns:p14="http://schemas.microsoft.com/office/powerpoint/2010/main" val="98458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本节引言</a:t>
            </a:r>
            <a:r>
              <a:rPr lang="en-US" altLang="zh-CN" dirty="0"/>
              <a:t>】</a:t>
            </a:r>
          </a:p>
          <a:p>
            <a:r>
              <a:rPr lang="en-US" altLang="zh-CN" dirty="0"/>
              <a:t>	</a:t>
            </a:r>
            <a:r>
              <a:rPr lang="zh-CN" altLang="en-US" dirty="0"/>
              <a:t>细心的同学会发现，我们在实现广度优先算法对矩阵进行遍历的示例代码中，自己实现了一个能够存放对象数据的线性表</a:t>
            </a:r>
            <a:r>
              <a:rPr lang="en-US" altLang="zh-CN" dirty="0"/>
              <a:t>PathLine.java</a:t>
            </a:r>
            <a:r>
              <a:rPr lang="zh-CN" altLang="en-US" dirty="0"/>
              <a:t>（链表的功能子集），在这个代码中出现了</a:t>
            </a:r>
            <a:r>
              <a:rPr lang="en-US" altLang="zh-CN" dirty="0"/>
              <a:t>&lt;T&gt;</a:t>
            </a:r>
            <a:r>
              <a:rPr lang="zh-CN" altLang="en-US" dirty="0"/>
              <a:t>这样的在以前的</a:t>
            </a:r>
            <a:r>
              <a:rPr lang="en-US" altLang="zh-CN" dirty="0"/>
              <a:t>Java</a:t>
            </a:r>
            <a:r>
              <a:rPr lang="zh-CN" altLang="en-US" dirty="0"/>
              <a:t>代码中不曾出现的代码组件，仔细观察一下代码的实现，会发现，在代码中将尖括号中的</a:t>
            </a:r>
            <a:r>
              <a:rPr lang="en-US" altLang="zh-CN" dirty="0"/>
              <a:t>T</a:t>
            </a:r>
            <a:r>
              <a:rPr lang="zh-CN" altLang="en-US" dirty="0"/>
              <a:t>看作了一种数据类型说明符使用，这种做法被称为泛型，那么</a:t>
            </a:r>
            <a:r>
              <a:rPr lang="en-US" altLang="zh-CN" dirty="0"/>
              <a:t>Java</a:t>
            </a:r>
            <a:r>
              <a:rPr lang="zh-CN" altLang="en-US" dirty="0"/>
              <a:t>中的泛型究竟有什么特点，能给我们带来什么好处，我们将在本节中详细介绍</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a:t>
            </a:fld>
            <a:endParaRPr lang="zh-CN" altLang="en-US"/>
          </a:p>
        </p:txBody>
      </p:sp>
    </p:spTree>
    <p:extLst>
      <p:ext uri="{BB962C8B-B14F-4D97-AF65-F5344CB8AC3E}">
        <p14:creationId xmlns:p14="http://schemas.microsoft.com/office/powerpoint/2010/main" val="1179249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a:t>
            </a:fld>
            <a:endParaRPr lang="zh-CN" altLang="en-US"/>
          </a:p>
        </p:txBody>
      </p:sp>
    </p:spTree>
    <p:extLst>
      <p:ext uri="{BB962C8B-B14F-4D97-AF65-F5344CB8AC3E}">
        <p14:creationId xmlns:p14="http://schemas.microsoft.com/office/powerpoint/2010/main" val="204632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14</a:t>
            </a:fld>
            <a:endParaRPr lang="zh-CN" altLang="en-US"/>
          </a:p>
        </p:txBody>
      </p:sp>
    </p:spTree>
    <p:extLst>
      <p:ext uri="{BB962C8B-B14F-4D97-AF65-F5344CB8AC3E}">
        <p14:creationId xmlns:p14="http://schemas.microsoft.com/office/powerpoint/2010/main" val="1136122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实现自定义数组：完成根据数组根据索引添加值、获取值、获取位置、获取长度</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23</a:t>
            </a:fld>
            <a:endParaRPr lang="zh-CN" altLang="en-US"/>
          </a:p>
        </p:txBody>
      </p:sp>
    </p:spTree>
    <p:extLst>
      <p:ext uri="{BB962C8B-B14F-4D97-AF65-F5344CB8AC3E}">
        <p14:creationId xmlns:p14="http://schemas.microsoft.com/office/powerpoint/2010/main" val="3476269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24</a:t>
            </a:fld>
            <a:endParaRPr lang="zh-CN" altLang="en-US"/>
          </a:p>
        </p:txBody>
      </p:sp>
    </p:spTree>
    <p:extLst>
      <p:ext uri="{BB962C8B-B14F-4D97-AF65-F5344CB8AC3E}">
        <p14:creationId xmlns:p14="http://schemas.microsoft.com/office/powerpoint/2010/main" val="4004914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35</a:t>
            </a:fld>
            <a:endParaRPr lang="zh-CN" altLang="en-US"/>
          </a:p>
        </p:txBody>
      </p:sp>
    </p:spTree>
    <p:extLst>
      <p:ext uri="{BB962C8B-B14F-4D97-AF65-F5344CB8AC3E}">
        <p14:creationId xmlns:p14="http://schemas.microsoft.com/office/powerpoint/2010/main" val="2110006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2023/2/6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2023/2/6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35838;&#22530;&#26696;&#20363;/&#31532;3&#33410;-&#27867;&#22411;/GenericMethodTest.java"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35838;&#22530;&#26696;&#20363;/&#31532;3&#33410;-&#27867;&#22411;/Box.java"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35838;&#22530;&#26696;&#20363;/&#31532;3&#33410;-&#27867;&#22411;/MyArray.jav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4.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hyperlink" Target="&#35838;&#22530;&#26696;&#20363;/&#31532;3&#33410;-&#27867;&#22411;/CovariantArrays.jav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4.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35838;&#22530;&#26696;&#20363;/&#31532;3&#33410;-&#27867;&#22411;/GenericsAndCovariance.java"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35838;&#22530;&#26696;&#20363;/&#31532;3&#33410;-&#27867;&#22411;/Holder.java"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35838;&#22530;&#26696;&#20363;/&#31532;3&#33410;-&#27867;&#22411;/CollectionsUtil.java"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35838;&#22530;&#26696;&#20363;/&#31532;4&#33410;-&#38598;&#21512;&#25509;&#21475;/TestQueue.java" TargetMode="Externa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35838;&#22530;&#26696;&#20363;/&#31532;4&#33410;-&#38598;&#21512;&#25509;&#21475;/Sudoku.java" TargetMode="Externa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35838;&#22530;&#26696;&#20363;/&#31532;4&#33410;-&#38598;&#21512;&#25509;&#21475;/TestHashSet.java" TargetMode="Externa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hyperlink" Target="&#35838;&#22530;&#26696;&#20363;/&#31532;4&#33410;-&#38598;&#21512;&#25509;&#21475;/TestHashSet1.java" TargetMode="Externa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35838;&#22530;&#26696;&#20363;/&#31532;4&#33410;-&#38598;&#21512;&#25509;&#21475;/TestTreeSet.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35838;&#22530;&#26696;&#20363;/&#31532;4&#33410;-&#38598;&#21512;&#25509;&#21475;/TestHashMap.java" TargetMode="Externa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35838;&#22530;&#26696;&#20363;/&#31532;4&#33410;-&#38598;&#21512;&#25509;&#21475;/TestWeakHashMap.java" TargetMode="External"/><Relationship Id="rId7"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43.png"/><Relationship Id="rId4" Type="http://schemas.openxmlformats.org/officeDocument/2006/relationships/hyperlink" Target="&#35838;&#22530;&#26696;&#20363;/&#31532;4&#33410;-&#38598;&#21512;&#25509;&#21475;/TestWeakHashMap1.java"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35838;&#22530;&#26696;&#20363;/&#31532;5&#33410;-Iterator/Teacher.java" TargetMode="External"/><Relationship Id="rId2" Type="http://schemas.openxmlformats.org/officeDocument/2006/relationships/hyperlink" Target="&#35838;&#22530;&#26696;&#20363;/&#31532;5&#33410;-Iterator/Iterator.java" TargetMode="Externa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hyperlink" Target="&#35838;&#22530;&#26696;&#20363;/&#31532;5&#33410;-Iterator/Test.java" TargetMode="External"/><Relationship Id="rId4" Type="http://schemas.openxmlformats.org/officeDocument/2006/relationships/hyperlink" Target="&#35838;&#22530;&#26696;&#20363;/&#31532;5&#33410;-Iterator/ConcreteTeacher.java"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35838;&#22530;&#26696;&#20363;/&#31532;5&#33410;-Iterator/TestIterator.java" TargetMode="Externa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35838;&#22530;&#26696;&#20363;/&#31532;6&#33410;-Collecitons/TestCollectionSort.java" TargetMode="External"/><Relationship Id="rId7"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4.png"/><Relationship Id="rId4" Type="http://schemas.openxmlformats.org/officeDocument/2006/relationships/image" Target="../media/image57.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a:solidFill>
                  <a:schemeClr val="tx1">
                    <a:lumMod val="65000"/>
                    <a:lumOff val="35000"/>
                  </a:schemeClr>
                </a:solidFill>
              </a:rPr>
              <a:t>集合框架</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Java</a:t>
            </a:r>
            <a:r>
              <a:rPr lang="zh-CN" altLang="en-US" dirty="0"/>
              <a:t>泛型特点</a:t>
            </a:r>
          </a:p>
        </p:txBody>
      </p:sp>
      <p:sp>
        <p:nvSpPr>
          <p:cNvPr id="3" name="内容占位符 2"/>
          <p:cNvSpPr>
            <a:spLocks noGrp="1"/>
          </p:cNvSpPr>
          <p:nvPr>
            <p:ph idx="1"/>
          </p:nvPr>
        </p:nvSpPr>
        <p:spPr/>
        <p:txBody>
          <a:bodyPr>
            <a:normAutofit fontScale="92500" lnSpcReduction="20000"/>
          </a:bodyPr>
          <a:lstStyle/>
          <a:p>
            <a:r>
              <a:rPr lang="zh-CN" altLang="en-US" dirty="0"/>
              <a:t>类型擦除指的是通过类型参数合并，将泛型类型实例关联到同一份字节码上。编译器</a:t>
            </a:r>
            <a:r>
              <a:rPr lang="zh-CN" altLang="en-US" b="1" dirty="0">
                <a:solidFill>
                  <a:srgbClr val="C00000"/>
                </a:solidFill>
              </a:rPr>
              <a:t>只为泛型类型生成一份字节码</a:t>
            </a:r>
            <a:r>
              <a:rPr lang="zh-CN" altLang="en-US" dirty="0"/>
              <a:t>，并将其实例关联到这份字节码上。类型擦除的关键在于从泛型类型中清除类型参数的相关信息，并且在必要的时候添加类型检查和类型转换的方法</a:t>
            </a:r>
            <a:endParaRPr lang="en-US" altLang="zh-CN" dirty="0"/>
          </a:p>
          <a:p>
            <a:r>
              <a:rPr lang="zh-CN" altLang="en-US" dirty="0"/>
              <a:t>类型擦除可以简单的理解为将泛型</a:t>
            </a:r>
            <a:r>
              <a:rPr lang="en-US" altLang="zh-CN" dirty="0"/>
              <a:t>java</a:t>
            </a:r>
            <a:r>
              <a:rPr lang="zh-CN" altLang="en-US" dirty="0"/>
              <a:t>代码转换为普通</a:t>
            </a:r>
            <a:r>
              <a:rPr lang="en-US" altLang="zh-CN" dirty="0"/>
              <a:t>java</a:t>
            </a:r>
            <a:r>
              <a:rPr lang="zh-CN" altLang="en-US" dirty="0"/>
              <a:t>代码，只不过编译器更直接点，将泛型</a:t>
            </a:r>
            <a:r>
              <a:rPr lang="en-US" altLang="zh-CN" dirty="0"/>
              <a:t>java</a:t>
            </a:r>
            <a:r>
              <a:rPr lang="zh-CN" altLang="en-US" dirty="0"/>
              <a:t>代码直接转换成普通</a:t>
            </a:r>
            <a:r>
              <a:rPr lang="en-US" altLang="zh-CN" dirty="0"/>
              <a:t>java</a:t>
            </a:r>
            <a:r>
              <a:rPr lang="zh-CN" altLang="en-US" dirty="0"/>
              <a:t>字节码，类型擦除的主要过程如下：</a:t>
            </a:r>
            <a:endParaRPr lang="en-US" altLang="zh-CN" dirty="0"/>
          </a:p>
          <a:p>
            <a:pPr lvl="1"/>
            <a:r>
              <a:rPr lang="zh-CN" altLang="en-US" dirty="0"/>
              <a:t>将所有的泛型参数用其最左边界（最顶级的父类型）类型替换</a:t>
            </a:r>
            <a:endParaRPr lang="en-US" altLang="zh-CN" dirty="0"/>
          </a:p>
          <a:p>
            <a:pPr lvl="1"/>
            <a:r>
              <a:rPr lang="zh-CN" altLang="en-US" dirty="0"/>
              <a:t>移除所有的类型参数</a:t>
            </a:r>
            <a:br>
              <a:rPr lang="zh-CN" altLang="en-US" dirty="0"/>
            </a:br>
            <a:endParaRPr lang="zh-CN" altLang="en-US" dirty="0"/>
          </a:p>
        </p:txBody>
      </p:sp>
    </p:spTree>
    <p:extLst>
      <p:ext uri="{BB962C8B-B14F-4D97-AF65-F5344CB8AC3E}">
        <p14:creationId xmlns:p14="http://schemas.microsoft.com/office/powerpoint/2010/main" val="229169712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Java</a:t>
            </a:r>
            <a:r>
              <a:rPr lang="zh-CN" altLang="en-US" dirty="0"/>
              <a:t>泛型特点</a:t>
            </a:r>
          </a:p>
        </p:txBody>
      </p:sp>
      <p:sp>
        <p:nvSpPr>
          <p:cNvPr id="3" name="内容占位符 2"/>
          <p:cNvSpPr>
            <a:spLocks noGrp="1"/>
          </p:cNvSpPr>
          <p:nvPr>
            <p:ph idx="1"/>
          </p:nvPr>
        </p:nvSpPr>
        <p:spPr/>
        <p:txBody>
          <a:bodyPr/>
          <a:lstStyle/>
          <a:p>
            <a:r>
              <a:rPr lang="zh-CN" altLang="en-US" dirty="0"/>
              <a:t>下列代码说明了</a:t>
            </a:r>
            <a:r>
              <a:rPr lang="en-US" altLang="zh-CN" dirty="0"/>
              <a:t>Java</a:t>
            </a:r>
            <a:r>
              <a:rPr lang="zh-CN" altLang="en-US" dirty="0"/>
              <a:t>中类型擦除的结果：</a:t>
            </a:r>
          </a:p>
        </p:txBody>
      </p:sp>
      <p:pic>
        <p:nvPicPr>
          <p:cNvPr id="4" name="图片 3"/>
          <p:cNvPicPr>
            <a:picLocks noChangeAspect="1"/>
          </p:cNvPicPr>
          <p:nvPr/>
        </p:nvPicPr>
        <p:blipFill>
          <a:blip r:embed="rId2"/>
          <a:stretch>
            <a:fillRect/>
          </a:stretch>
        </p:blipFill>
        <p:spPr>
          <a:xfrm>
            <a:off x="313797" y="1725191"/>
            <a:ext cx="8942204" cy="3411319"/>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rotWithShape="1">
          <a:blip r:embed="rId4"/>
          <a:srcRect r="19669"/>
          <a:stretch/>
        </p:blipFill>
        <p:spPr>
          <a:xfrm>
            <a:off x="7160105" y="2903595"/>
            <a:ext cx="5010181" cy="3628915"/>
          </a:xfrm>
          <a:prstGeom prst="rect">
            <a:avLst/>
          </a:prstGeom>
          <a:blipFill>
            <a:blip r:embed="rId3"/>
            <a:stretch>
              <a:fillRect/>
            </a:stretch>
          </a:blipFill>
          <a:ln w="101600">
            <a:solidFill>
              <a:srgbClr val="339933">
                <a:alpha val="96000"/>
              </a:srgbClr>
            </a:solidFill>
          </a:ln>
        </p:spPr>
      </p:pic>
      <p:sp>
        <p:nvSpPr>
          <p:cNvPr id="6" name="右箭头 5"/>
          <p:cNvSpPr/>
          <p:nvPr/>
        </p:nvSpPr>
        <p:spPr>
          <a:xfrm>
            <a:off x="6451602" y="376742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343606" y="3794171"/>
            <a:ext cx="1107996"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擦除结果</a:t>
            </a:r>
          </a:p>
        </p:txBody>
      </p:sp>
      <p:sp>
        <p:nvSpPr>
          <p:cNvPr id="8" name="圆角矩形 7"/>
          <p:cNvSpPr/>
          <p:nvPr/>
        </p:nvSpPr>
        <p:spPr>
          <a:xfrm>
            <a:off x="7124027" y="5505563"/>
            <a:ext cx="4764291" cy="73585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481010" y="5586145"/>
            <a:ext cx="1259724"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桥接方法</a:t>
            </a:r>
          </a:p>
        </p:txBody>
      </p:sp>
      <p:sp>
        <p:nvSpPr>
          <p:cNvPr id="10" name="右箭头 9"/>
          <p:cNvSpPr/>
          <p:nvPr/>
        </p:nvSpPr>
        <p:spPr>
          <a:xfrm>
            <a:off x="6603330" y="5559395"/>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246972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Java</a:t>
            </a:r>
            <a:r>
              <a:rPr lang="zh-CN" altLang="en-US" dirty="0"/>
              <a:t>泛型特点</a:t>
            </a:r>
          </a:p>
        </p:txBody>
      </p:sp>
      <p:sp>
        <p:nvSpPr>
          <p:cNvPr id="3" name="内容占位符 2"/>
          <p:cNvSpPr>
            <a:spLocks noGrp="1"/>
          </p:cNvSpPr>
          <p:nvPr>
            <p:ph idx="1"/>
          </p:nvPr>
        </p:nvSpPr>
        <p:spPr/>
        <p:txBody>
          <a:bodyPr/>
          <a:lstStyle/>
          <a:p>
            <a:r>
              <a:rPr lang="zh-CN" altLang="en-US" dirty="0"/>
              <a:t>代码擦除续：</a:t>
            </a:r>
          </a:p>
        </p:txBody>
      </p:sp>
      <p:pic>
        <p:nvPicPr>
          <p:cNvPr id="4" name="图片 3"/>
          <p:cNvPicPr>
            <a:picLocks noChangeAspect="1"/>
          </p:cNvPicPr>
          <p:nvPr/>
        </p:nvPicPr>
        <p:blipFill>
          <a:blip r:embed="rId2"/>
          <a:stretch>
            <a:fillRect/>
          </a:stretch>
        </p:blipFill>
        <p:spPr>
          <a:xfrm>
            <a:off x="254302" y="1732802"/>
            <a:ext cx="6744827" cy="3781425"/>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6340336" y="775686"/>
            <a:ext cx="5576790" cy="3476625"/>
          </a:xfrm>
          <a:prstGeom prst="rect">
            <a:avLst/>
          </a:prstGeom>
          <a:blipFill>
            <a:blip r:embed="rId3"/>
            <a:stretch>
              <a:fillRect/>
            </a:stretch>
          </a:blipFill>
          <a:ln w="101600">
            <a:solidFill>
              <a:srgbClr val="339933">
                <a:alpha val="96000"/>
              </a:srgbClr>
            </a:solidFill>
          </a:ln>
        </p:spPr>
      </p:pic>
      <p:sp>
        <p:nvSpPr>
          <p:cNvPr id="6" name="右箭头 5"/>
          <p:cNvSpPr/>
          <p:nvPr/>
        </p:nvSpPr>
        <p:spPr>
          <a:xfrm>
            <a:off x="5942609" y="3449829"/>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834613" y="3476579"/>
            <a:ext cx="1107996"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擦除结果</a:t>
            </a:r>
          </a:p>
        </p:txBody>
      </p:sp>
    </p:spTree>
    <p:extLst>
      <p:ext uri="{BB962C8B-B14F-4D97-AF65-F5344CB8AC3E}">
        <p14:creationId xmlns:p14="http://schemas.microsoft.com/office/powerpoint/2010/main" val="368833724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Java</a:t>
            </a:r>
            <a:r>
              <a:rPr lang="zh-CN" altLang="en-US" dirty="0"/>
              <a:t>泛型特点</a:t>
            </a:r>
          </a:p>
        </p:txBody>
      </p:sp>
      <p:sp>
        <p:nvSpPr>
          <p:cNvPr id="3" name="内容占位符 2"/>
          <p:cNvSpPr>
            <a:spLocks noGrp="1"/>
          </p:cNvSpPr>
          <p:nvPr>
            <p:ph idx="1"/>
          </p:nvPr>
        </p:nvSpPr>
        <p:spPr/>
        <p:txBody>
          <a:bodyPr>
            <a:normAutofit fontScale="92500"/>
          </a:bodyPr>
          <a:lstStyle/>
          <a:p>
            <a:r>
              <a:rPr lang="zh-CN" altLang="en-US" dirty="0"/>
              <a:t>第一个泛型类</a:t>
            </a:r>
            <a:r>
              <a:rPr lang="en-US" altLang="zh-CN" dirty="0"/>
              <a:t>Comparable&lt;A&gt;</a:t>
            </a:r>
            <a:r>
              <a:rPr lang="zh-CN" altLang="en-US" dirty="0"/>
              <a:t>擦除后</a:t>
            </a:r>
            <a:r>
              <a:rPr lang="en-US" altLang="zh-CN" dirty="0"/>
              <a:t>A</a:t>
            </a:r>
            <a:r>
              <a:rPr lang="zh-CN" altLang="en-US" dirty="0"/>
              <a:t>被替换为最左边界</a:t>
            </a:r>
            <a:r>
              <a:rPr lang="en-US" altLang="zh-CN" dirty="0"/>
              <a:t>Object</a:t>
            </a:r>
            <a:r>
              <a:rPr lang="zh-CN" altLang="en-US" dirty="0"/>
              <a:t>。</a:t>
            </a:r>
            <a:r>
              <a:rPr lang="en-US" altLang="zh-CN" dirty="0"/>
              <a:t>Comparable&lt;</a:t>
            </a:r>
            <a:r>
              <a:rPr lang="en-US" altLang="zh-CN" dirty="0" err="1"/>
              <a:t>NumericValue</a:t>
            </a:r>
            <a:r>
              <a:rPr lang="en-US" altLang="zh-CN" dirty="0"/>
              <a:t>&gt;</a:t>
            </a:r>
            <a:r>
              <a:rPr lang="zh-CN" altLang="en-US" dirty="0"/>
              <a:t>的类型参数</a:t>
            </a:r>
            <a:r>
              <a:rPr lang="en-US" altLang="zh-CN" dirty="0" err="1"/>
              <a:t>NumericValue</a:t>
            </a:r>
            <a:r>
              <a:rPr lang="zh-CN" altLang="en-US" dirty="0"/>
              <a:t>被擦除掉，但是这直接导致</a:t>
            </a:r>
            <a:r>
              <a:rPr lang="en-US" altLang="zh-CN" dirty="0" err="1"/>
              <a:t>NumericValue</a:t>
            </a:r>
            <a:r>
              <a:rPr lang="zh-CN" altLang="en-US" dirty="0"/>
              <a:t>没有实现接口</a:t>
            </a:r>
            <a:r>
              <a:rPr lang="en-US" altLang="zh-CN" dirty="0"/>
              <a:t>Comparable</a:t>
            </a:r>
            <a:r>
              <a:rPr lang="zh-CN" altLang="en-US" dirty="0"/>
              <a:t>的</a:t>
            </a:r>
            <a:r>
              <a:rPr lang="en-US" altLang="zh-CN" dirty="0" err="1"/>
              <a:t>compareTo</a:t>
            </a:r>
            <a:r>
              <a:rPr lang="en-US" altLang="zh-CN"/>
              <a:t>(Object that</a:t>
            </a:r>
            <a:r>
              <a:rPr lang="en-US" altLang="zh-CN" dirty="0"/>
              <a:t>)</a:t>
            </a:r>
            <a:r>
              <a:rPr lang="zh-CN" altLang="en-US" dirty="0"/>
              <a:t>方法，于是编译器充当好人，添加了一个</a:t>
            </a:r>
            <a:r>
              <a:rPr lang="zh-CN" altLang="en-US" b="1" dirty="0">
                <a:solidFill>
                  <a:srgbClr val="C00000"/>
                </a:solidFill>
              </a:rPr>
              <a:t>桥接方法</a:t>
            </a:r>
            <a:br>
              <a:rPr lang="zh-CN" altLang="en-US" dirty="0"/>
            </a:br>
            <a:r>
              <a:rPr lang="zh-CN" altLang="en-US" dirty="0"/>
              <a:t>第二个示例中限定了类型参数的边界</a:t>
            </a:r>
            <a:r>
              <a:rPr lang="en-US" altLang="zh-CN" dirty="0"/>
              <a:t>&lt;A extends Comparable&lt;A&gt;&gt;A</a:t>
            </a:r>
            <a:r>
              <a:rPr lang="zh-CN" altLang="en-US" dirty="0"/>
              <a:t>，</a:t>
            </a:r>
            <a:r>
              <a:rPr lang="en-US" altLang="zh-CN" dirty="0"/>
              <a:t>A</a:t>
            </a:r>
            <a:r>
              <a:rPr lang="zh-CN" altLang="en-US" dirty="0"/>
              <a:t>必须为</a:t>
            </a:r>
            <a:r>
              <a:rPr lang="en-US" altLang="zh-CN" dirty="0"/>
              <a:t>Comparable&lt;A&gt;</a:t>
            </a:r>
            <a:r>
              <a:rPr lang="zh-CN" altLang="en-US" dirty="0"/>
              <a:t>的子类，按照类型擦除的过程，先将所有的类型参数</a:t>
            </a:r>
            <a:r>
              <a:rPr lang="en-US" altLang="zh-CN" dirty="0" err="1"/>
              <a:t>ti</a:t>
            </a:r>
            <a:r>
              <a:rPr lang="zh-CN" altLang="en-US" dirty="0"/>
              <a:t>换为最左边界</a:t>
            </a:r>
            <a:r>
              <a:rPr lang="en-US" altLang="zh-CN" dirty="0"/>
              <a:t>Comparable&lt;A&gt;</a:t>
            </a:r>
            <a:r>
              <a:rPr lang="zh-CN" altLang="en-US" dirty="0"/>
              <a:t>，然后去掉参数类型</a:t>
            </a:r>
            <a:r>
              <a:rPr lang="en-US" altLang="zh-CN" dirty="0"/>
              <a:t>A</a:t>
            </a:r>
            <a:r>
              <a:rPr lang="zh-CN" altLang="en-US" dirty="0"/>
              <a:t>，得到最终的擦除后结果</a:t>
            </a:r>
          </a:p>
        </p:txBody>
      </p:sp>
    </p:spTree>
    <p:extLst>
      <p:ext uri="{BB962C8B-B14F-4D97-AF65-F5344CB8AC3E}">
        <p14:creationId xmlns:p14="http://schemas.microsoft.com/office/powerpoint/2010/main" val="351918168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Java</a:t>
            </a:r>
            <a:r>
              <a:rPr lang="zh-CN" altLang="en-US" dirty="0"/>
              <a:t>泛型特点</a:t>
            </a:r>
          </a:p>
        </p:txBody>
      </p:sp>
      <p:sp>
        <p:nvSpPr>
          <p:cNvPr id="3" name="内容占位符 2"/>
          <p:cNvSpPr>
            <a:spLocks noGrp="1"/>
          </p:cNvSpPr>
          <p:nvPr>
            <p:ph idx="1"/>
          </p:nvPr>
        </p:nvSpPr>
        <p:spPr/>
        <p:txBody>
          <a:bodyPr>
            <a:normAutofit lnSpcReduction="10000"/>
          </a:bodyPr>
          <a:lstStyle/>
          <a:p>
            <a:r>
              <a:rPr lang="zh-CN" altLang="en-US" dirty="0"/>
              <a:t>正是由于类型擦除的隐蔽存在，直接导致了很多难以察觉的问题，例如无法利用同一泛型类的实例区分方法签名：</a:t>
            </a:r>
            <a:endParaRPr lang="en-US" altLang="zh-CN" dirty="0"/>
          </a:p>
          <a:p>
            <a:endParaRPr lang="en-US" altLang="zh-CN" dirty="0"/>
          </a:p>
          <a:p>
            <a:endParaRPr lang="en-US" altLang="zh-CN" dirty="0"/>
          </a:p>
          <a:p>
            <a:endParaRPr lang="en-US" altLang="zh-CN" dirty="0"/>
          </a:p>
          <a:p>
            <a:r>
              <a:rPr lang="zh-CN" altLang="en-US" dirty="0"/>
              <a:t>同理，如果定义了一个泛型一场类</a:t>
            </a:r>
            <a:r>
              <a:rPr lang="en-US" altLang="zh-CN" dirty="0" err="1"/>
              <a:t>GenericException</a:t>
            </a:r>
            <a:r>
              <a:rPr lang="en-US" altLang="zh-CN" dirty="0"/>
              <a:t>&lt;T&gt;</a:t>
            </a:r>
            <a:r>
              <a:rPr lang="zh-CN" altLang="en-US" dirty="0"/>
              <a:t>，不能同时</a:t>
            </a:r>
            <a:r>
              <a:rPr lang="en-US" altLang="zh-CN" dirty="0" err="1"/>
              <a:t>catchGenericException</a:t>
            </a:r>
            <a:r>
              <a:rPr lang="en-US" altLang="zh-CN" dirty="0"/>
              <a:t>&lt;Integer&gt;</a:t>
            </a:r>
            <a:r>
              <a:rPr lang="zh-CN" altLang="en-US" dirty="0"/>
              <a:t>和</a:t>
            </a:r>
            <a:r>
              <a:rPr lang="en-US" altLang="zh-CN" dirty="0" err="1"/>
              <a:t>GenericException</a:t>
            </a:r>
            <a:r>
              <a:rPr lang="en-US" altLang="zh-CN" dirty="0"/>
              <a:t>&lt;String&gt;</a:t>
            </a:r>
            <a:r>
              <a:rPr lang="zh-CN" altLang="en-US" dirty="0"/>
              <a:t>，因为他们是的</a:t>
            </a:r>
          </a:p>
        </p:txBody>
      </p:sp>
      <p:pic>
        <p:nvPicPr>
          <p:cNvPr id="4" name="图片 3"/>
          <p:cNvPicPr>
            <a:picLocks noChangeAspect="1"/>
          </p:cNvPicPr>
          <p:nvPr/>
        </p:nvPicPr>
        <p:blipFill rotWithShape="1">
          <a:blip r:embed="rId3"/>
          <a:srcRect l="5310" t="25000" r="29277" b="45673"/>
          <a:stretch/>
        </p:blipFill>
        <p:spPr>
          <a:xfrm>
            <a:off x="509953" y="2250826"/>
            <a:ext cx="8510955" cy="2145323"/>
          </a:xfrm>
          <a:prstGeom prst="rect">
            <a:avLst/>
          </a:prstGeom>
          <a:blipFill>
            <a:blip r:embed="rId4"/>
            <a:stretch>
              <a:fillRect/>
            </a:stretch>
          </a:blipFill>
          <a:ln w="101600">
            <a:solidFill>
              <a:srgbClr val="339933">
                <a:alpha val="96000"/>
              </a:srgbClr>
            </a:solidFill>
          </a:ln>
        </p:spPr>
      </p:pic>
      <p:sp>
        <p:nvSpPr>
          <p:cNvPr id="5" name="右箭头 4"/>
          <p:cNvSpPr/>
          <p:nvPr/>
        </p:nvSpPr>
        <p:spPr>
          <a:xfrm rot="10800000">
            <a:off x="8641605" y="359157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250207" y="2570502"/>
            <a:ext cx="2622225" cy="1754326"/>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虽然泛型实例不同，但是由于类型擦除后是同一字节码（</a:t>
            </a:r>
            <a:r>
              <a:rPr lang="en-US" altLang="zh-CN" b="1" dirty="0" err="1">
                <a:solidFill>
                  <a:srgbClr val="C00000"/>
                </a:solidFill>
                <a:latin typeface="微软雅黑" panose="020B0503020204020204" pitchFamily="34" charset="-122"/>
                <a:ea typeface="微软雅黑" panose="020B0503020204020204" pitchFamily="34" charset="-122"/>
              </a:rPr>
              <a:t>typeerasure</a:t>
            </a:r>
            <a:r>
              <a:rPr lang="zh-CN" altLang="en-US" b="1" dirty="0">
                <a:solidFill>
                  <a:srgbClr val="C00000"/>
                </a:solidFill>
                <a:latin typeface="微软雅黑" panose="020B0503020204020204" pitchFamily="34" charset="-122"/>
                <a:ea typeface="微软雅黑" panose="020B0503020204020204" pitchFamily="34" charset="-122"/>
              </a:rPr>
              <a:t>之后，就都是</a:t>
            </a:r>
            <a:r>
              <a:rPr lang="en-US" altLang="zh-CN" b="1" dirty="0">
                <a:solidFill>
                  <a:srgbClr val="C00000"/>
                </a:solidFill>
                <a:latin typeface="微软雅黑" panose="020B0503020204020204" pitchFamily="34" charset="-122"/>
                <a:ea typeface="微软雅黑" panose="020B0503020204020204" pitchFamily="34" charset="-122"/>
              </a:rPr>
              <a:t>List</a:t>
            </a:r>
            <a:r>
              <a:rPr lang="zh-CN" altLang="en-US" b="1" dirty="0">
                <a:solidFill>
                  <a:srgbClr val="C00000"/>
                </a:solidFill>
                <a:latin typeface="微软雅黑" panose="020B0503020204020204" pitchFamily="34" charset="-122"/>
                <a:ea typeface="微软雅黑" panose="020B0503020204020204" pitchFamily="34" charset="-122"/>
              </a:rPr>
              <a:t>了），因此不能用于区分方法签名</a:t>
            </a:r>
          </a:p>
        </p:txBody>
      </p:sp>
      <p:sp>
        <p:nvSpPr>
          <p:cNvPr id="7" name="圆角矩形 6"/>
          <p:cNvSpPr/>
          <p:nvPr/>
        </p:nvSpPr>
        <p:spPr>
          <a:xfrm>
            <a:off x="509953" y="2711808"/>
            <a:ext cx="8634047" cy="1473327"/>
          </a:xfrm>
          <a:prstGeom prst="roundRect">
            <a:avLst>
              <a:gd name="adj" fmla="val 1189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2793520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Java</a:t>
            </a:r>
            <a:r>
              <a:rPr lang="zh-CN" altLang="en-US" dirty="0"/>
              <a:t>泛型特点</a:t>
            </a:r>
          </a:p>
        </p:txBody>
      </p:sp>
      <p:sp>
        <p:nvSpPr>
          <p:cNvPr id="3" name="内容占位符 2"/>
          <p:cNvSpPr>
            <a:spLocks noGrp="1"/>
          </p:cNvSpPr>
          <p:nvPr>
            <p:ph idx="1"/>
          </p:nvPr>
        </p:nvSpPr>
        <p:spPr/>
        <p:txBody>
          <a:bodyPr/>
          <a:lstStyle/>
          <a:p>
            <a:r>
              <a:rPr lang="zh-CN" altLang="en-US" dirty="0"/>
              <a:t>也正是由于</a:t>
            </a:r>
            <a:r>
              <a:rPr lang="en-US" altLang="zh-CN" dirty="0"/>
              <a:t>Java</a:t>
            </a:r>
            <a:r>
              <a:rPr lang="zh-CN" altLang="en-US" dirty="0"/>
              <a:t>中泛型使用类型擦除的原因，泛型类的静态变量是共享的：</a:t>
            </a:r>
            <a:endParaRPr lang="en-US" altLang="zh-CN" dirty="0"/>
          </a:p>
          <a:p>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446576" y="1809002"/>
            <a:ext cx="10525125" cy="3629025"/>
          </a:xfrm>
          <a:prstGeom prst="rect">
            <a:avLst/>
          </a:prstGeom>
          <a:blipFill>
            <a:blip r:embed="rId3"/>
            <a:stretch>
              <a:fillRect/>
            </a:stretch>
          </a:blipFill>
          <a:ln w="101600">
            <a:solidFill>
              <a:srgbClr val="339933">
                <a:alpha val="96000"/>
              </a:srgbClr>
            </a:solidFill>
          </a:ln>
        </p:spPr>
      </p:pic>
      <p:sp>
        <p:nvSpPr>
          <p:cNvPr id="5" name="右箭头 4"/>
          <p:cNvSpPr/>
          <p:nvPr/>
        </p:nvSpPr>
        <p:spPr>
          <a:xfrm rot="10800000">
            <a:off x="5431541" y="2623987"/>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22349" y="2498861"/>
            <a:ext cx="2622225"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泛型参数不同，但是共享类的静态成员</a:t>
            </a:r>
          </a:p>
        </p:txBody>
      </p:sp>
      <p:sp>
        <p:nvSpPr>
          <p:cNvPr id="7" name="圆角矩形 6"/>
          <p:cNvSpPr/>
          <p:nvPr/>
        </p:nvSpPr>
        <p:spPr>
          <a:xfrm>
            <a:off x="679983" y="2232642"/>
            <a:ext cx="5087771" cy="1178773"/>
          </a:xfrm>
          <a:prstGeom prst="roundRect">
            <a:avLst>
              <a:gd name="adj" fmla="val 1189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4"/>
          <a:stretch>
            <a:fillRect/>
          </a:stretch>
        </p:blipFill>
        <p:spPr>
          <a:xfrm>
            <a:off x="5960414" y="4971302"/>
            <a:ext cx="4105275" cy="933450"/>
          </a:xfrm>
          <a:prstGeom prst="rect">
            <a:avLst/>
          </a:prstGeom>
          <a:blipFill>
            <a:blip r:embed="rId3"/>
            <a:stretch>
              <a:fillRect/>
            </a:stretch>
          </a:blipFill>
          <a:ln w="101600">
            <a:solidFill>
              <a:srgbClr val="339933">
                <a:alpha val="96000"/>
              </a:srgbClr>
            </a:solidFill>
          </a:ln>
        </p:spPr>
      </p:pic>
      <p:sp>
        <p:nvSpPr>
          <p:cNvPr id="9" name="右箭头 8"/>
          <p:cNvSpPr/>
          <p:nvPr/>
        </p:nvSpPr>
        <p:spPr>
          <a:xfrm rot="5400000">
            <a:off x="7860399" y="4515940"/>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699103" y="4008436"/>
            <a:ext cx="2622225"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11" name="圆角矩形 10"/>
          <p:cNvSpPr/>
          <p:nvPr/>
        </p:nvSpPr>
        <p:spPr>
          <a:xfrm>
            <a:off x="5652725" y="5237525"/>
            <a:ext cx="624983" cy="459890"/>
          </a:xfrm>
          <a:prstGeom prst="roundRect">
            <a:avLst>
              <a:gd name="adj" fmla="val 1189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Line 21"/>
          <p:cNvSpPr>
            <a:spLocks noChangeShapeType="1"/>
          </p:cNvSpPr>
          <p:nvPr/>
        </p:nvSpPr>
        <p:spPr bwMode="auto">
          <a:xfrm>
            <a:off x="2582835" y="3018803"/>
            <a:ext cx="3051507" cy="246826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
        <p:nvSpPr>
          <p:cNvPr id="13" name="Line 21"/>
          <p:cNvSpPr>
            <a:spLocks noChangeShapeType="1"/>
          </p:cNvSpPr>
          <p:nvPr/>
        </p:nvSpPr>
        <p:spPr bwMode="auto">
          <a:xfrm flipH="1" flipV="1">
            <a:off x="4419600" y="3286291"/>
            <a:ext cx="1348154" cy="190219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Tree>
    <p:extLst>
      <p:ext uri="{BB962C8B-B14F-4D97-AF65-F5344CB8AC3E}">
        <p14:creationId xmlns:p14="http://schemas.microsoft.com/office/powerpoint/2010/main" val="338091215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Java</a:t>
            </a:r>
            <a:r>
              <a:rPr lang="zh-CN" altLang="en-US" dirty="0"/>
              <a:t>泛型特点</a:t>
            </a:r>
          </a:p>
        </p:txBody>
      </p:sp>
      <p:sp>
        <p:nvSpPr>
          <p:cNvPr id="3" name="内容占位符 2"/>
          <p:cNvSpPr>
            <a:spLocks noGrp="1"/>
          </p:cNvSpPr>
          <p:nvPr>
            <p:ph idx="1"/>
          </p:nvPr>
        </p:nvSpPr>
        <p:spPr/>
        <p:txBody>
          <a:bodyPr>
            <a:normAutofit fontScale="85000" lnSpcReduction="10000"/>
          </a:bodyPr>
          <a:lstStyle/>
          <a:p>
            <a:r>
              <a:rPr lang="zh-CN" altLang="en-US" dirty="0"/>
              <a:t>用另外一个示例也能说明类型擦除的这个问题：</a:t>
            </a:r>
            <a:endParaRPr lang="en-US" altLang="zh-CN" dirty="0"/>
          </a:p>
          <a:p>
            <a:endParaRPr lang="en-US" altLang="zh-CN" dirty="0"/>
          </a:p>
          <a:p>
            <a:endParaRPr lang="en-US" altLang="zh-CN" dirty="0"/>
          </a:p>
          <a:p>
            <a:endParaRPr lang="en-US" altLang="zh-CN" dirty="0"/>
          </a:p>
          <a:p>
            <a:r>
              <a:rPr lang="zh-CN" altLang="en-US" dirty="0"/>
              <a:t>代码中分别定义了一个接受</a:t>
            </a:r>
            <a:r>
              <a:rPr lang="en-US" altLang="zh-CN" dirty="0"/>
              <a:t>String</a:t>
            </a:r>
            <a:r>
              <a:rPr lang="zh-CN" altLang="en-US" dirty="0"/>
              <a:t>类型的</a:t>
            </a:r>
            <a:r>
              <a:rPr lang="en-US" altLang="zh-CN" dirty="0"/>
              <a:t>List</a:t>
            </a:r>
            <a:r>
              <a:rPr lang="zh-CN" altLang="en-US" dirty="0"/>
              <a:t>和一个接受</a:t>
            </a:r>
            <a:r>
              <a:rPr lang="en-US" altLang="zh-CN" dirty="0"/>
              <a:t>Integer</a:t>
            </a:r>
            <a:r>
              <a:rPr lang="zh-CN" altLang="en-US" dirty="0"/>
              <a:t>类型的</a:t>
            </a:r>
            <a:r>
              <a:rPr lang="en-US" altLang="zh-CN" dirty="0"/>
              <a:t>List</a:t>
            </a:r>
            <a:r>
              <a:rPr lang="zh-CN" altLang="en-US" dirty="0"/>
              <a:t>，按照正常的理解，泛型</a:t>
            </a:r>
            <a:r>
              <a:rPr lang="en-US" altLang="zh-CN" dirty="0" err="1"/>
              <a:t>ArrayList</a:t>
            </a:r>
            <a:r>
              <a:rPr lang="en-US" altLang="zh-CN" dirty="0"/>
              <a:t>&lt;T&gt;</a:t>
            </a:r>
            <a:r>
              <a:rPr lang="zh-CN" altLang="en-US" dirty="0"/>
              <a:t>虽然是相同的，但是给它传了不同的类型参数，那么</a:t>
            </a:r>
            <a:r>
              <a:rPr lang="en-US" altLang="zh-CN" dirty="0"/>
              <a:t>c1</a:t>
            </a:r>
            <a:r>
              <a:rPr lang="zh-CN" altLang="en-US" dirty="0"/>
              <a:t>和</a:t>
            </a:r>
            <a:r>
              <a:rPr lang="en-US" altLang="zh-CN" dirty="0"/>
              <a:t>2</a:t>
            </a:r>
            <a:r>
              <a:rPr lang="zh-CN" altLang="en-US" dirty="0"/>
              <a:t>的类型应该是不同的。但是结果恰恰相反，由于类型擦除，运行程序发现二者的类型时相同的，都是</a:t>
            </a:r>
            <a:r>
              <a:rPr lang="en-US" altLang="zh-CN" dirty="0"/>
              <a:t>List</a:t>
            </a:r>
            <a:r>
              <a:rPr lang="zh-CN" altLang="en-US" dirty="0"/>
              <a:t>，而具体的类型参数信息</a:t>
            </a:r>
            <a:r>
              <a:rPr lang="en-US" altLang="zh-CN" dirty="0"/>
              <a:t>String</a:t>
            </a:r>
            <a:r>
              <a:rPr lang="zh-CN" altLang="en-US" dirty="0"/>
              <a:t>和</a:t>
            </a:r>
            <a:r>
              <a:rPr lang="en-US" altLang="zh-CN" dirty="0"/>
              <a:t>Integer</a:t>
            </a:r>
            <a:r>
              <a:rPr lang="zh-CN" altLang="en-US" dirty="0"/>
              <a:t>被擦除了。这就导致一个很麻烦的问题：</a:t>
            </a:r>
            <a:r>
              <a:rPr lang="zh-CN" altLang="en-US" b="1" dirty="0">
                <a:solidFill>
                  <a:srgbClr val="C00000"/>
                </a:solidFill>
              </a:rPr>
              <a:t>在泛型代码内部，无法获得任何有关泛型参数类型的信息</a:t>
            </a:r>
          </a:p>
          <a:p>
            <a:endParaRPr lang="zh-CN" altLang="en-US" dirty="0"/>
          </a:p>
        </p:txBody>
      </p:sp>
      <p:pic>
        <p:nvPicPr>
          <p:cNvPr id="4" name="图片 3"/>
          <p:cNvPicPr>
            <a:picLocks noChangeAspect="1"/>
          </p:cNvPicPr>
          <p:nvPr/>
        </p:nvPicPr>
        <p:blipFill>
          <a:blip r:embed="rId2"/>
          <a:stretch>
            <a:fillRect/>
          </a:stretch>
        </p:blipFill>
        <p:spPr>
          <a:xfrm>
            <a:off x="430213" y="1628768"/>
            <a:ext cx="10010775" cy="1771650"/>
          </a:xfrm>
          <a:prstGeom prst="rect">
            <a:avLst/>
          </a:prstGeom>
          <a:blipFill>
            <a:blip r:embed="rId3"/>
            <a:stretch>
              <a:fillRect/>
            </a:stretch>
          </a:blipFill>
          <a:ln w="101600">
            <a:solidFill>
              <a:srgbClr val="339933">
                <a:alpha val="96000"/>
              </a:srgbClr>
            </a:solidFill>
          </a:ln>
        </p:spPr>
      </p:pic>
      <p:pic>
        <p:nvPicPr>
          <p:cNvPr id="8" name="图片 7"/>
          <p:cNvPicPr>
            <a:picLocks noChangeAspect="1"/>
          </p:cNvPicPr>
          <p:nvPr/>
        </p:nvPicPr>
        <p:blipFill>
          <a:blip r:embed="rId4"/>
          <a:stretch>
            <a:fillRect/>
          </a:stretch>
        </p:blipFill>
        <p:spPr>
          <a:xfrm>
            <a:off x="8406765" y="2184082"/>
            <a:ext cx="3571875" cy="952500"/>
          </a:xfrm>
          <a:prstGeom prst="rect">
            <a:avLst/>
          </a:prstGeom>
          <a:blipFill>
            <a:blip r:embed="rId3"/>
            <a:stretch>
              <a:fillRect/>
            </a:stretch>
          </a:blipFill>
          <a:ln w="101600">
            <a:solidFill>
              <a:srgbClr val="339933">
                <a:alpha val="96000"/>
              </a:srgbClr>
            </a:solidFill>
          </a:ln>
        </p:spPr>
      </p:pic>
      <p:sp>
        <p:nvSpPr>
          <p:cNvPr id="5" name="右箭头 4"/>
          <p:cNvSpPr/>
          <p:nvPr/>
        </p:nvSpPr>
        <p:spPr>
          <a:xfrm>
            <a:off x="7734340" y="2230914"/>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406765" y="2253263"/>
            <a:ext cx="2622225"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345819981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Java</a:t>
            </a:r>
            <a:r>
              <a:rPr lang="zh-CN" altLang="en-US" dirty="0"/>
              <a:t>泛型特点</a:t>
            </a:r>
          </a:p>
        </p:txBody>
      </p:sp>
      <p:sp>
        <p:nvSpPr>
          <p:cNvPr id="3" name="内容占位符 2"/>
          <p:cNvSpPr>
            <a:spLocks noGrp="1"/>
          </p:cNvSpPr>
          <p:nvPr>
            <p:ph idx="1"/>
          </p:nvPr>
        </p:nvSpPr>
        <p:spPr/>
        <p:txBody>
          <a:bodyPr>
            <a:normAutofit fontScale="92500" lnSpcReduction="10000"/>
          </a:bodyPr>
          <a:lstStyle/>
          <a:p>
            <a:r>
              <a:rPr lang="en-US" altLang="zh-CN" dirty="0"/>
              <a:t>Java</a:t>
            </a:r>
            <a:r>
              <a:rPr lang="zh-CN" altLang="en-US" dirty="0"/>
              <a:t>中的泛型特点总结：</a:t>
            </a:r>
            <a:endParaRPr lang="en-US" altLang="zh-CN" dirty="0"/>
          </a:p>
          <a:p>
            <a:pPr lvl="1"/>
            <a:r>
              <a:rPr lang="zh-CN" altLang="en-US" dirty="0"/>
              <a:t>所有泛型类的类型参数在编译时都会被</a:t>
            </a:r>
            <a:r>
              <a:rPr lang="zh-CN" altLang="en-US" b="1" dirty="0">
                <a:solidFill>
                  <a:srgbClr val="C00000"/>
                </a:solidFill>
              </a:rPr>
              <a:t>擦除</a:t>
            </a:r>
            <a:r>
              <a:rPr lang="zh-CN" altLang="en-US" dirty="0"/>
              <a:t>，虚拟机运行时中没有泛型，只有普通类和普通方法，从这一点上来说，</a:t>
            </a:r>
            <a:r>
              <a:rPr lang="en-US" altLang="zh-CN" dirty="0"/>
              <a:t>Java</a:t>
            </a:r>
            <a:r>
              <a:rPr lang="zh-CN" altLang="en-US" dirty="0"/>
              <a:t>中的泛型从某种程度上是一种</a:t>
            </a:r>
            <a:r>
              <a:rPr lang="zh-CN" altLang="en-US" b="1" dirty="0">
                <a:solidFill>
                  <a:srgbClr val="C00000"/>
                </a:solidFill>
              </a:rPr>
              <a:t>语法糖</a:t>
            </a:r>
            <a:endParaRPr lang="en-US" altLang="zh-CN" b="1" dirty="0">
              <a:solidFill>
                <a:srgbClr val="C00000"/>
              </a:solidFill>
            </a:endParaRPr>
          </a:p>
          <a:p>
            <a:pPr lvl="1"/>
            <a:r>
              <a:rPr lang="en-US" altLang="zh-CN" dirty="0"/>
              <a:t>Java</a:t>
            </a:r>
            <a:r>
              <a:rPr lang="zh-CN" altLang="en-US" dirty="0"/>
              <a:t>泛型</a:t>
            </a:r>
            <a:r>
              <a:rPr lang="zh-CN" altLang="en-US" b="1" dirty="0">
                <a:solidFill>
                  <a:srgbClr val="C00000"/>
                </a:solidFill>
              </a:rPr>
              <a:t>不支持基本类型</a:t>
            </a:r>
            <a:r>
              <a:rPr lang="zh-CN" altLang="en-US" dirty="0"/>
              <a:t>，即</a:t>
            </a:r>
            <a:r>
              <a:rPr lang="en-US" altLang="zh-CN" dirty="0" err="1"/>
              <a:t>ArrayList</a:t>
            </a:r>
            <a:r>
              <a:rPr lang="en-US" altLang="zh-CN" dirty="0"/>
              <a:t>&lt;</a:t>
            </a:r>
            <a:r>
              <a:rPr lang="en-US" altLang="zh-CN" dirty="0" err="1"/>
              <a:t>int</a:t>
            </a:r>
            <a:r>
              <a:rPr lang="en-US" altLang="zh-CN" dirty="0"/>
              <a:t>&gt;</a:t>
            </a:r>
            <a:r>
              <a:rPr lang="zh-CN" altLang="en-US" dirty="0"/>
              <a:t>这样的代码是不允许的</a:t>
            </a:r>
            <a:endParaRPr lang="en-US" altLang="zh-CN" dirty="0"/>
          </a:p>
          <a:p>
            <a:pPr lvl="1"/>
            <a:r>
              <a:rPr lang="zh-CN" altLang="en-US" dirty="0"/>
              <a:t>在泛型代码内部，无法获得任何有关泛型参数类型的信息，如果传入的类型参数为</a:t>
            </a:r>
            <a:r>
              <a:rPr lang="en-US" altLang="zh-CN" dirty="0"/>
              <a:t>T</a:t>
            </a:r>
            <a:r>
              <a:rPr lang="zh-CN" altLang="en-US" dirty="0"/>
              <a:t>，那么在泛型代码内部你不知道</a:t>
            </a:r>
            <a:r>
              <a:rPr lang="en-US" altLang="zh-CN" dirty="0"/>
              <a:t>T</a:t>
            </a:r>
            <a:r>
              <a:rPr lang="zh-CN" altLang="en-US" dirty="0"/>
              <a:t>有什么方法，属性，关于</a:t>
            </a:r>
            <a:r>
              <a:rPr lang="en-US" altLang="zh-CN" dirty="0"/>
              <a:t>T</a:t>
            </a:r>
            <a:r>
              <a:rPr lang="zh-CN" altLang="en-US" dirty="0"/>
              <a:t>的一切信息都丢失了</a:t>
            </a:r>
            <a:endParaRPr lang="en-US" altLang="zh-CN" dirty="0"/>
          </a:p>
          <a:p>
            <a:pPr lvl="1"/>
            <a:r>
              <a:rPr lang="zh-CN" altLang="en-US" dirty="0"/>
              <a:t>创建泛型对象时请指明类型，让编译器尽早的做参数检查（请不要在新代码中使用原生态类型）</a:t>
            </a:r>
            <a:endParaRPr lang="en-US" altLang="zh-CN" dirty="0"/>
          </a:p>
          <a:p>
            <a:pPr lvl="1"/>
            <a:r>
              <a:rPr lang="zh-CN" altLang="en-US" dirty="0"/>
              <a:t>不要忽略编译器的警告信息，那意味着潜在的</a:t>
            </a:r>
            <a:r>
              <a:rPr lang="en-US" altLang="zh-CN" dirty="0" err="1"/>
              <a:t>ClassCastException</a:t>
            </a:r>
            <a:r>
              <a:rPr lang="zh-CN" altLang="en-US" dirty="0"/>
              <a:t>等着你</a:t>
            </a:r>
            <a:endParaRPr lang="en-US" altLang="zh-CN" dirty="0"/>
          </a:p>
          <a:p>
            <a:pPr lvl="1"/>
            <a:r>
              <a:rPr lang="en-US" altLang="zh-CN" dirty="0"/>
              <a:t>Java</a:t>
            </a:r>
            <a:r>
              <a:rPr lang="zh-CN" altLang="en-US" dirty="0"/>
              <a:t>的泛型类型不能用于</a:t>
            </a:r>
            <a:r>
              <a:rPr lang="en-US" altLang="zh-CN" dirty="0"/>
              <a:t>new</a:t>
            </a:r>
            <a:r>
              <a:rPr lang="zh-CN" altLang="en-US" dirty="0"/>
              <a:t>构建对象（也不能用于初始化数组）</a:t>
            </a:r>
          </a:p>
        </p:txBody>
      </p:sp>
    </p:spTree>
    <p:extLst>
      <p:ext uri="{BB962C8B-B14F-4D97-AF65-F5344CB8AC3E}">
        <p14:creationId xmlns:p14="http://schemas.microsoft.com/office/powerpoint/2010/main" val="408431179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：泛型类与泛型方法</a:t>
            </a:r>
          </a:p>
        </p:txBody>
      </p:sp>
      <p:sp>
        <p:nvSpPr>
          <p:cNvPr id="3" name="内容占位符 2"/>
          <p:cNvSpPr>
            <a:spLocks noGrp="1"/>
          </p:cNvSpPr>
          <p:nvPr>
            <p:ph idx="1"/>
          </p:nvPr>
        </p:nvSpPr>
        <p:spPr/>
        <p:txBody>
          <a:bodyPr>
            <a:normAutofit fontScale="92500" lnSpcReduction="10000"/>
          </a:bodyPr>
          <a:lstStyle/>
          <a:p>
            <a:r>
              <a:rPr lang="zh-CN" altLang="en-US" dirty="0"/>
              <a:t>可以编写一个泛型方法，该方法在调用时可以接收不同类型的参数。根据传递给泛型方法的参数类型，编译器适当地处理每一个方法调用，下面是定义泛型方法的规则：</a:t>
            </a:r>
          </a:p>
          <a:p>
            <a:pPr lvl="1"/>
            <a:r>
              <a:rPr lang="zh-CN" altLang="en-US" dirty="0"/>
              <a:t>所有泛型方法声明都有一个类型参数声明部分（由尖括号分隔），该类型参数声明部分在方法返回类型之前</a:t>
            </a:r>
            <a:endParaRPr lang="en-US" altLang="zh-CN" dirty="0"/>
          </a:p>
          <a:p>
            <a:pPr lvl="1"/>
            <a:r>
              <a:rPr lang="zh-CN" altLang="en-US" dirty="0"/>
              <a:t>每一个类型参数声明部分包含一个或多个类型参数，参数间用逗号隔开。一个泛型参数，也被称为一个类型变量，是用于指定一个泛型类型名称的标识符</a:t>
            </a:r>
          </a:p>
          <a:p>
            <a:pPr lvl="1"/>
            <a:r>
              <a:rPr lang="zh-CN" altLang="en-US" dirty="0"/>
              <a:t>类型参数能被用来声明返回值类型，并且能作为泛型方法得到的实际参数类型的占位符</a:t>
            </a:r>
          </a:p>
          <a:p>
            <a:pPr lvl="1"/>
            <a:r>
              <a:rPr lang="zh-CN" altLang="en-US" dirty="0"/>
              <a:t>泛型方法体的声明和其他方法一样。注意类型参数只能代表引用型类型，不能是原始类型（像</a:t>
            </a:r>
            <a:r>
              <a:rPr lang="en-US" altLang="zh-CN" dirty="0" err="1"/>
              <a:t>int,double,char</a:t>
            </a:r>
            <a:r>
              <a:rPr lang="zh-CN" altLang="en-US" dirty="0"/>
              <a:t>的等）</a:t>
            </a:r>
          </a:p>
        </p:txBody>
      </p:sp>
    </p:spTree>
    <p:extLst>
      <p:ext uri="{BB962C8B-B14F-4D97-AF65-F5344CB8AC3E}">
        <p14:creationId xmlns:p14="http://schemas.microsoft.com/office/powerpoint/2010/main" val="64124806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：泛型类与泛型方法</a:t>
            </a:r>
          </a:p>
        </p:txBody>
      </p:sp>
      <p:sp>
        <p:nvSpPr>
          <p:cNvPr id="3" name="内容占位符 2"/>
          <p:cNvSpPr>
            <a:spLocks noGrp="1"/>
          </p:cNvSpPr>
          <p:nvPr>
            <p:ph idx="1"/>
          </p:nvPr>
        </p:nvSpPr>
        <p:spPr/>
        <p:txBody>
          <a:bodyPr/>
          <a:lstStyle/>
          <a:p>
            <a:r>
              <a:rPr lang="zh-CN" altLang="en-US" dirty="0"/>
              <a:t>泛型方法示例（课堂案例：</a:t>
            </a:r>
            <a:r>
              <a:rPr lang="en-US" altLang="zh-CN" dirty="0">
                <a:hlinkClick r:id="rId2" action="ppaction://hlinkfile"/>
              </a:rPr>
              <a:t>GenericMethodTest.java</a:t>
            </a:r>
            <a:r>
              <a:rPr lang="zh-CN" altLang="en-US" dirty="0"/>
              <a:t>）：</a:t>
            </a:r>
          </a:p>
        </p:txBody>
      </p:sp>
      <p:pic>
        <p:nvPicPr>
          <p:cNvPr id="8" name="图片 7"/>
          <p:cNvPicPr>
            <a:picLocks noChangeAspect="1"/>
          </p:cNvPicPr>
          <p:nvPr/>
        </p:nvPicPr>
        <p:blipFill>
          <a:blip r:embed="rId3"/>
          <a:stretch>
            <a:fillRect/>
          </a:stretch>
        </p:blipFill>
        <p:spPr>
          <a:xfrm>
            <a:off x="526644" y="1847684"/>
            <a:ext cx="10067925" cy="4229100"/>
          </a:xfrm>
          <a:prstGeom prst="rect">
            <a:avLst/>
          </a:prstGeom>
          <a:blipFill>
            <a:blip r:embed="rId4"/>
            <a:stretch>
              <a:fillRect/>
            </a:stretch>
          </a:blipFill>
          <a:ln w="101600">
            <a:solidFill>
              <a:srgbClr val="339933">
                <a:alpha val="96000"/>
              </a:srgbClr>
            </a:solidFill>
          </a:ln>
        </p:spPr>
      </p:pic>
      <p:sp>
        <p:nvSpPr>
          <p:cNvPr id="5" name="右箭头 4"/>
          <p:cNvSpPr/>
          <p:nvPr/>
        </p:nvSpPr>
        <p:spPr>
          <a:xfrm rot="5400000">
            <a:off x="2443889" y="1761139"/>
            <a:ext cx="351360" cy="31376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851879" y="1425680"/>
            <a:ext cx="2622225"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泛型方法类型说明</a:t>
            </a:r>
          </a:p>
        </p:txBody>
      </p:sp>
      <p:sp>
        <p:nvSpPr>
          <p:cNvPr id="7" name="圆角矩形 6"/>
          <p:cNvSpPr/>
          <p:nvPr/>
        </p:nvSpPr>
        <p:spPr>
          <a:xfrm>
            <a:off x="2338751" y="2013537"/>
            <a:ext cx="504199" cy="280773"/>
          </a:xfrm>
          <a:prstGeom prst="roundRect">
            <a:avLst>
              <a:gd name="adj" fmla="val 1189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4474104" y="2024244"/>
            <a:ext cx="1594187" cy="297401"/>
          </a:xfrm>
          <a:prstGeom prst="roundRect">
            <a:avLst>
              <a:gd name="adj" fmla="val 1189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16200000">
            <a:off x="5522319" y="243248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271197" y="2966735"/>
            <a:ext cx="2622225"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使用泛型类型</a:t>
            </a:r>
          </a:p>
        </p:txBody>
      </p:sp>
      <p:sp>
        <p:nvSpPr>
          <p:cNvPr id="12" name="圆角矩形 11"/>
          <p:cNvSpPr/>
          <p:nvPr/>
        </p:nvSpPr>
        <p:spPr>
          <a:xfrm>
            <a:off x="1339594" y="4252055"/>
            <a:ext cx="5443591" cy="1350723"/>
          </a:xfrm>
          <a:prstGeom prst="roundRect">
            <a:avLst>
              <a:gd name="adj" fmla="val 57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10800000">
            <a:off x="6466583" y="4729375"/>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123259" y="4729375"/>
            <a:ext cx="2622225"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传递不同的类型</a:t>
            </a:r>
          </a:p>
        </p:txBody>
      </p:sp>
      <p:pic>
        <p:nvPicPr>
          <p:cNvPr id="15" name="图片 14"/>
          <p:cNvPicPr>
            <a:picLocks noChangeAspect="1"/>
          </p:cNvPicPr>
          <p:nvPr/>
        </p:nvPicPr>
        <p:blipFill rotWithShape="1">
          <a:blip r:embed="rId5"/>
          <a:srcRect r="21606"/>
          <a:stretch/>
        </p:blipFill>
        <p:spPr>
          <a:xfrm>
            <a:off x="8345513" y="2372528"/>
            <a:ext cx="3494596" cy="2266950"/>
          </a:xfrm>
          <a:prstGeom prst="rect">
            <a:avLst/>
          </a:prstGeom>
          <a:blipFill>
            <a:blip r:embed="rId4"/>
            <a:stretch>
              <a:fillRect/>
            </a:stretch>
          </a:blipFill>
          <a:ln w="101600">
            <a:solidFill>
              <a:srgbClr val="339933">
                <a:alpha val="96000"/>
              </a:srgbClr>
            </a:solidFill>
          </a:ln>
        </p:spPr>
      </p:pic>
      <p:sp>
        <p:nvSpPr>
          <p:cNvPr id="16" name="右箭头 15"/>
          <p:cNvSpPr/>
          <p:nvPr/>
        </p:nvSpPr>
        <p:spPr>
          <a:xfrm rot="5400000">
            <a:off x="10995716" y="2151709"/>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834420" y="1644205"/>
            <a:ext cx="2622225"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298096823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a:t>本章内容：共</a:t>
            </a:r>
            <a:r>
              <a:rPr lang="en-US" altLang="zh-CN" dirty="0"/>
              <a:t>4</a:t>
            </a:r>
            <a:r>
              <a:rPr lang="zh-CN" altLang="en-US" dirty="0"/>
              <a:t>小节，</a:t>
            </a:r>
            <a:r>
              <a:rPr lang="en-US" altLang="zh-CN" dirty="0"/>
              <a:t>20</a:t>
            </a:r>
            <a:r>
              <a:rPr lang="zh-CN" altLang="en-US" dirty="0"/>
              <a:t>个知识点</a:t>
            </a:r>
          </a:p>
        </p:txBody>
      </p:sp>
      <p:sp>
        <p:nvSpPr>
          <p:cNvPr id="3" name="内容占位符 2"/>
          <p:cNvSpPr>
            <a:spLocks noGrp="1"/>
          </p:cNvSpPr>
          <p:nvPr>
            <p:ph idx="1"/>
          </p:nvPr>
        </p:nvSpPr>
        <p:spPr>
          <a:xfrm>
            <a:off x="838200" y="1168400"/>
            <a:ext cx="10515600" cy="4555067"/>
          </a:xfrm>
        </p:spPr>
        <p:txBody>
          <a:bodyPr>
            <a:normAutofit/>
          </a:bodyPr>
          <a:lstStyle/>
          <a:p>
            <a:r>
              <a:rPr lang="zh-CN" altLang="en-US" dirty="0">
                <a:solidFill>
                  <a:schemeClr val="tx1">
                    <a:lumMod val="75000"/>
                    <a:lumOff val="25000"/>
                  </a:schemeClr>
                </a:solidFill>
              </a:rPr>
              <a:t>第</a:t>
            </a:r>
            <a:r>
              <a:rPr lang="en-US" altLang="zh-CN" dirty="0">
                <a:solidFill>
                  <a:schemeClr val="tx1">
                    <a:lumMod val="75000"/>
                    <a:lumOff val="25000"/>
                  </a:schemeClr>
                </a:solidFill>
              </a:rPr>
              <a:t>1</a:t>
            </a:r>
            <a:r>
              <a:rPr lang="zh-CN" altLang="en-US" dirty="0">
                <a:solidFill>
                  <a:schemeClr val="tx1">
                    <a:lumMod val="75000"/>
                    <a:lumOff val="25000"/>
                  </a:schemeClr>
                </a:solidFill>
              </a:rPr>
              <a:t>节：泛型</a:t>
            </a:r>
          </a:p>
          <a:p>
            <a:r>
              <a:rPr lang="zh-CN" altLang="en-US" dirty="0">
                <a:solidFill>
                  <a:schemeClr val="tx1">
                    <a:lumMod val="75000"/>
                    <a:lumOff val="25000"/>
                  </a:schemeClr>
                </a:solidFill>
              </a:rPr>
              <a:t>第</a:t>
            </a:r>
            <a:r>
              <a:rPr lang="en-US" altLang="zh-CN" dirty="0">
                <a:solidFill>
                  <a:schemeClr val="tx1">
                    <a:lumMod val="75000"/>
                    <a:lumOff val="25000"/>
                  </a:schemeClr>
                </a:solidFill>
              </a:rPr>
              <a:t>2</a:t>
            </a:r>
            <a:r>
              <a:rPr lang="zh-CN" altLang="en-US" dirty="0">
                <a:solidFill>
                  <a:schemeClr val="tx1">
                    <a:lumMod val="75000"/>
                    <a:lumOff val="25000"/>
                  </a:schemeClr>
                </a:solidFill>
              </a:rPr>
              <a:t>节：集合接口</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3</a:t>
            </a:r>
            <a:r>
              <a:rPr lang="zh-CN" altLang="en-US" dirty="0">
                <a:solidFill>
                  <a:schemeClr val="tx1">
                    <a:lumMod val="75000"/>
                    <a:lumOff val="25000"/>
                  </a:schemeClr>
                </a:solidFill>
              </a:rPr>
              <a:t>节：</a:t>
            </a:r>
            <a:r>
              <a:rPr lang="en-US" altLang="zh-CN" dirty="0">
                <a:solidFill>
                  <a:schemeClr val="tx1">
                    <a:lumMod val="75000"/>
                    <a:lumOff val="25000"/>
                  </a:schemeClr>
                </a:solidFill>
              </a:rPr>
              <a:t>Iterator</a:t>
            </a:r>
          </a:p>
          <a:p>
            <a:r>
              <a:rPr lang="zh-CN" altLang="en-US" dirty="0">
                <a:solidFill>
                  <a:schemeClr val="tx1">
                    <a:lumMod val="75000"/>
                    <a:lumOff val="25000"/>
                  </a:schemeClr>
                </a:solidFill>
              </a:rPr>
              <a:t>第</a:t>
            </a:r>
            <a:r>
              <a:rPr lang="en-US" altLang="zh-CN" dirty="0">
                <a:solidFill>
                  <a:schemeClr val="tx1">
                    <a:lumMod val="75000"/>
                    <a:lumOff val="25000"/>
                  </a:schemeClr>
                </a:solidFill>
              </a:rPr>
              <a:t>4</a:t>
            </a:r>
            <a:r>
              <a:rPr lang="zh-CN" altLang="en-US" dirty="0">
                <a:solidFill>
                  <a:schemeClr val="tx1">
                    <a:lumMod val="75000"/>
                    <a:lumOff val="25000"/>
                  </a:schemeClr>
                </a:solidFill>
              </a:rPr>
              <a:t>节：</a:t>
            </a:r>
            <a:r>
              <a:rPr lang="en-US" altLang="zh-CN" dirty="0">
                <a:solidFill>
                  <a:schemeClr val="tx1">
                    <a:lumMod val="75000"/>
                    <a:lumOff val="25000"/>
                  </a:schemeClr>
                </a:solidFill>
              </a:rPr>
              <a:t>Collections</a:t>
            </a:r>
            <a:r>
              <a:rPr lang="zh-CN" altLang="en-US" dirty="0">
                <a:solidFill>
                  <a:schemeClr val="tx1">
                    <a:lumMod val="75000"/>
                    <a:lumOff val="25000"/>
                  </a:schemeClr>
                </a:solidFill>
              </a:rPr>
              <a:t>工具类</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：泛型类与泛型方法</a:t>
            </a:r>
          </a:p>
        </p:txBody>
      </p:sp>
      <p:sp>
        <p:nvSpPr>
          <p:cNvPr id="3" name="内容占位符 2"/>
          <p:cNvSpPr>
            <a:spLocks noGrp="1"/>
          </p:cNvSpPr>
          <p:nvPr>
            <p:ph idx="1"/>
          </p:nvPr>
        </p:nvSpPr>
        <p:spPr/>
        <p:txBody>
          <a:bodyPr/>
          <a:lstStyle/>
          <a:p>
            <a:r>
              <a:rPr lang="zh-CN" altLang="en-US" dirty="0"/>
              <a:t>泛型类的声明和非泛型类的声明类似，除了在类名后面</a:t>
            </a:r>
            <a:r>
              <a:rPr lang="zh-CN" altLang="en-US" b="1" dirty="0">
                <a:solidFill>
                  <a:srgbClr val="C00000"/>
                </a:solidFill>
              </a:rPr>
              <a:t>添加了类型参数声明</a:t>
            </a:r>
            <a:r>
              <a:rPr lang="zh-CN" altLang="en-US" dirty="0"/>
              <a:t>部分</a:t>
            </a:r>
          </a:p>
          <a:p>
            <a:r>
              <a:rPr lang="zh-CN" altLang="en-US" dirty="0"/>
              <a:t>和泛型方法一样，泛型类的类型参数声明部分也</a:t>
            </a:r>
            <a:r>
              <a:rPr lang="zh-CN" altLang="en-US" b="1" dirty="0">
                <a:solidFill>
                  <a:srgbClr val="C00000"/>
                </a:solidFill>
              </a:rPr>
              <a:t>包含一个或多个类型参数</a:t>
            </a:r>
            <a:r>
              <a:rPr lang="zh-CN" altLang="en-US" dirty="0"/>
              <a:t>，参数间用逗号隔开</a:t>
            </a:r>
          </a:p>
        </p:txBody>
      </p:sp>
    </p:spTree>
    <p:extLst>
      <p:ext uri="{BB962C8B-B14F-4D97-AF65-F5344CB8AC3E}">
        <p14:creationId xmlns:p14="http://schemas.microsoft.com/office/powerpoint/2010/main" val="390894184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：泛型类与泛型方法</a:t>
            </a:r>
          </a:p>
        </p:txBody>
      </p:sp>
      <p:sp>
        <p:nvSpPr>
          <p:cNvPr id="3" name="内容占位符 2"/>
          <p:cNvSpPr>
            <a:spLocks noGrp="1"/>
          </p:cNvSpPr>
          <p:nvPr>
            <p:ph idx="1"/>
          </p:nvPr>
        </p:nvSpPr>
        <p:spPr/>
        <p:txBody>
          <a:bodyPr/>
          <a:lstStyle/>
          <a:p>
            <a:r>
              <a:rPr lang="zh-CN" altLang="en-US" dirty="0"/>
              <a:t>泛型类示例（课堂案例：</a:t>
            </a:r>
            <a:r>
              <a:rPr lang="en-US" altLang="zh-CN" dirty="0">
                <a:hlinkClick r:id="rId2" action="ppaction://hlinkfile"/>
              </a:rPr>
              <a:t>Box.java</a:t>
            </a:r>
            <a:r>
              <a:rPr lang="zh-CN" altLang="en-US" dirty="0"/>
              <a:t>）：</a:t>
            </a:r>
          </a:p>
        </p:txBody>
      </p:sp>
      <p:pic>
        <p:nvPicPr>
          <p:cNvPr id="4" name="图片 3"/>
          <p:cNvPicPr>
            <a:picLocks noChangeAspect="1"/>
          </p:cNvPicPr>
          <p:nvPr/>
        </p:nvPicPr>
        <p:blipFill>
          <a:blip r:embed="rId3"/>
          <a:stretch>
            <a:fillRect/>
          </a:stretch>
        </p:blipFill>
        <p:spPr>
          <a:xfrm>
            <a:off x="444904" y="1718515"/>
            <a:ext cx="9772650" cy="3810000"/>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7689671" y="2736274"/>
            <a:ext cx="4057650" cy="1219200"/>
          </a:xfrm>
          <a:prstGeom prst="rect">
            <a:avLst/>
          </a:prstGeom>
          <a:blipFill>
            <a:blip r:embed="rId4"/>
            <a:stretch>
              <a:fillRect/>
            </a:stretch>
          </a:blipFill>
          <a:ln w="101600">
            <a:solidFill>
              <a:srgbClr val="339933">
                <a:alpha val="96000"/>
              </a:srgbClr>
            </a:solidFill>
          </a:ln>
        </p:spPr>
      </p:pic>
      <p:sp>
        <p:nvSpPr>
          <p:cNvPr id="6" name="右箭头 5"/>
          <p:cNvSpPr/>
          <p:nvPr/>
        </p:nvSpPr>
        <p:spPr>
          <a:xfrm rot="5400000">
            <a:off x="11013817" y="237527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852521" y="1867767"/>
            <a:ext cx="2622225"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8" name="圆角矩形 7"/>
          <p:cNvSpPr/>
          <p:nvPr/>
        </p:nvSpPr>
        <p:spPr>
          <a:xfrm>
            <a:off x="1780781" y="1669475"/>
            <a:ext cx="1078797" cy="275703"/>
          </a:xfrm>
          <a:prstGeom prst="roundRect">
            <a:avLst>
              <a:gd name="adj" fmla="val 1189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0800000">
            <a:off x="2840849" y="1609285"/>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13274" y="1687259"/>
            <a:ext cx="2622225"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泛型类型声明</a:t>
            </a:r>
          </a:p>
        </p:txBody>
      </p:sp>
      <p:sp>
        <p:nvSpPr>
          <p:cNvPr id="11" name="圆角矩形 10"/>
          <p:cNvSpPr/>
          <p:nvPr/>
        </p:nvSpPr>
        <p:spPr>
          <a:xfrm>
            <a:off x="701984" y="2771673"/>
            <a:ext cx="2811290" cy="703047"/>
          </a:xfrm>
          <a:prstGeom prst="roundRect">
            <a:avLst>
              <a:gd name="adj" fmla="val 1189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0800000">
            <a:off x="3281722" y="2909525"/>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54147" y="2784400"/>
            <a:ext cx="2622225"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在泛型类中使用泛型的方法无需再声明泛型</a:t>
            </a:r>
          </a:p>
        </p:txBody>
      </p:sp>
    </p:spTree>
    <p:extLst>
      <p:ext uri="{BB962C8B-B14F-4D97-AF65-F5344CB8AC3E}">
        <p14:creationId xmlns:p14="http://schemas.microsoft.com/office/powerpoint/2010/main" val="137877317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：泛型类与泛型方法</a:t>
            </a:r>
          </a:p>
        </p:txBody>
      </p:sp>
      <p:sp>
        <p:nvSpPr>
          <p:cNvPr id="3" name="内容占位符 2"/>
          <p:cNvSpPr>
            <a:spLocks noGrp="1"/>
          </p:cNvSpPr>
          <p:nvPr>
            <p:ph idx="1"/>
          </p:nvPr>
        </p:nvSpPr>
        <p:spPr/>
        <p:txBody>
          <a:bodyPr/>
          <a:lstStyle/>
          <a:p>
            <a:r>
              <a:rPr lang="zh-CN" altLang="en-US" dirty="0"/>
              <a:t>泛型接口的声明同泛型类的声明类似，在接口名之后，用尖括号将所有类型参数括起来：</a:t>
            </a:r>
          </a:p>
        </p:txBody>
      </p:sp>
      <p:pic>
        <p:nvPicPr>
          <p:cNvPr id="4" name="图片 3"/>
          <p:cNvPicPr>
            <a:picLocks noChangeAspect="1"/>
          </p:cNvPicPr>
          <p:nvPr/>
        </p:nvPicPr>
        <p:blipFill>
          <a:blip r:embed="rId2"/>
          <a:stretch>
            <a:fillRect/>
          </a:stretch>
        </p:blipFill>
        <p:spPr>
          <a:xfrm>
            <a:off x="620858" y="2334491"/>
            <a:ext cx="9620250" cy="3352800"/>
          </a:xfrm>
          <a:prstGeom prst="rect">
            <a:avLst/>
          </a:prstGeom>
          <a:blipFill>
            <a:blip r:embed="rId3"/>
            <a:stretch>
              <a:fillRect/>
            </a:stretch>
          </a:blipFill>
          <a:ln w="101600">
            <a:solidFill>
              <a:srgbClr val="339933">
                <a:alpha val="96000"/>
              </a:srgbClr>
            </a:solidFill>
          </a:ln>
        </p:spPr>
      </p:pic>
      <p:sp>
        <p:nvSpPr>
          <p:cNvPr id="5" name="圆角矩形 4"/>
          <p:cNvSpPr/>
          <p:nvPr/>
        </p:nvSpPr>
        <p:spPr>
          <a:xfrm>
            <a:off x="620858" y="3094838"/>
            <a:ext cx="6236342" cy="2592453"/>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313897" y="4010891"/>
            <a:ext cx="4664743" cy="923330"/>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实现泛型接口时，可以继续通过泛型类实现，也可以直接给定接口的泛型类型直接实现为普通类</a:t>
            </a:r>
          </a:p>
        </p:txBody>
      </p:sp>
      <p:sp>
        <p:nvSpPr>
          <p:cNvPr id="8" name="右箭头 7"/>
          <p:cNvSpPr/>
          <p:nvPr/>
        </p:nvSpPr>
        <p:spPr>
          <a:xfrm rot="10800000">
            <a:off x="6641472" y="3994982"/>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979726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：实现泛化的集合工具</a:t>
            </a:r>
          </a:p>
        </p:txBody>
      </p:sp>
      <p:sp>
        <p:nvSpPr>
          <p:cNvPr id="3" name="内容占位符 2"/>
          <p:cNvSpPr>
            <a:spLocks noGrp="1"/>
          </p:cNvSpPr>
          <p:nvPr>
            <p:ph idx="1"/>
          </p:nvPr>
        </p:nvSpPr>
        <p:spPr/>
        <p:txBody>
          <a:bodyPr/>
          <a:lstStyle/>
          <a:p>
            <a:r>
              <a:rPr lang="zh-CN" altLang="en-US" dirty="0"/>
              <a:t>在泛型方法示例中我们已经看到了，泛型类型可以用于声明数组（不能用于初始化数组），因此我们可以利用泛化数组来实现基础的集合工具（课堂案例：</a:t>
            </a:r>
            <a:r>
              <a:rPr lang="en-US" altLang="zh-CN" dirty="0">
                <a:hlinkClick r:id="rId3" action="ppaction://hlinkfile"/>
              </a:rPr>
              <a:t>MyArray.java</a:t>
            </a:r>
            <a:r>
              <a:rPr lang="zh-CN" altLang="en-US" dirty="0"/>
              <a:t>）</a:t>
            </a:r>
            <a:endParaRPr lang="en-US" altLang="zh-CN" dirty="0"/>
          </a:p>
          <a:p>
            <a:r>
              <a:rPr lang="zh-CN" altLang="en-US" dirty="0"/>
              <a:t>初始化数组时可以使用以下的方法：</a:t>
            </a:r>
            <a:endParaRPr lang="en-US" altLang="zh-CN" dirty="0"/>
          </a:p>
          <a:p>
            <a:endParaRPr lang="en-US" altLang="zh-CN" dirty="0"/>
          </a:p>
          <a:p>
            <a:r>
              <a:rPr lang="zh-CN" altLang="en-US" dirty="0"/>
              <a:t>也可以在集合的</a:t>
            </a:r>
            <a:r>
              <a:rPr lang="en-US" altLang="zh-CN" dirty="0"/>
              <a:t>add</a:t>
            </a:r>
            <a:r>
              <a:rPr lang="zh-CN" altLang="en-US" dirty="0"/>
              <a:t>方法中</a:t>
            </a:r>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4"/>
          <a:stretch>
            <a:fillRect/>
          </a:stretch>
        </p:blipFill>
        <p:spPr>
          <a:xfrm>
            <a:off x="644495" y="3958649"/>
            <a:ext cx="4219575" cy="314325"/>
          </a:xfrm>
          <a:prstGeom prst="rect">
            <a:avLst/>
          </a:prstGeom>
          <a:blipFill>
            <a:blip r:embed="rId5"/>
            <a:stretch>
              <a:fillRect/>
            </a:stretch>
          </a:blipFill>
          <a:ln w="101600">
            <a:solidFill>
              <a:srgbClr val="339933">
                <a:alpha val="96000"/>
              </a:srgbClr>
            </a:solidFill>
          </a:ln>
        </p:spPr>
      </p:pic>
      <p:pic>
        <p:nvPicPr>
          <p:cNvPr id="5" name="图片 4"/>
          <p:cNvPicPr>
            <a:picLocks noChangeAspect="1"/>
          </p:cNvPicPr>
          <p:nvPr/>
        </p:nvPicPr>
        <p:blipFill>
          <a:blip r:embed="rId6"/>
          <a:stretch>
            <a:fillRect/>
          </a:stretch>
        </p:blipFill>
        <p:spPr>
          <a:xfrm>
            <a:off x="644495" y="5361714"/>
            <a:ext cx="9363075" cy="1152525"/>
          </a:xfrm>
          <a:prstGeom prst="rect">
            <a:avLst/>
          </a:prstGeom>
          <a:blipFill>
            <a:blip r:embed="rId5"/>
            <a:stretch>
              <a:fillRect/>
            </a:stretch>
          </a:blipFill>
          <a:ln w="101600">
            <a:solidFill>
              <a:srgbClr val="339933">
                <a:alpha val="96000"/>
              </a:srgbClr>
            </a:solidFill>
          </a:ln>
        </p:spPr>
      </p:pic>
    </p:spTree>
    <p:extLst>
      <p:ext uri="{BB962C8B-B14F-4D97-AF65-F5344CB8AC3E}">
        <p14:creationId xmlns:p14="http://schemas.microsoft.com/office/powerpoint/2010/main" val="222069153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：实现泛化的集合工具</a:t>
            </a:r>
          </a:p>
        </p:txBody>
      </p:sp>
      <p:sp>
        <p:nvSpPr>
          <p:cNvPr id="3" name="内容占位符 2"/>
          <p:cNvSpPr>
            <a:spLocks noGrp="1"/>
          </p:cNvSpPr>
          <p:nvPr>
            <p:ph idx="1"/>
          </p:nvPr>
        </p:nvSpPr>
        <p:spPr/>
        <p:txBody>
          <a:bodyPr/>
          <a:lstStyle/>
          <a:p>
            <a:r>
              <a:rPr lang="en-US" altLang="zh-CN" dirty="0"/>
              <a:t>Java</a:t>
            </a:r>
            <a:r>
              <a:rPr lang="zh-CN" altLang="en-US" dirty="0"/>
              <a:t>中数组的操作涉及泛型时有些特殊</a:t>
            </a:r>
            <a:endParaRPr lang="en-US" altLang="zh-CN" dirty="0"/>
          </a:p>
          <a:p>
            <a:r>
              <a:rPr lang="en-US" altLang="zh-CN" dirty="0"/>
              <a:t>Java</a:t>
            </a:r>
            <a:r>
              <a:rPr lang="zh-CN" altLang="en-US" dirty="0"/>
              <a:t>中的数组是</a:t>
            </a:r>
            <a:r>
              <a:rPr lang="zh-CN" altLang="en-US" b="1" dirty="0">
                <a:solidFill>
                  <a:srgbClr val="C00000"/>
                </a:solidFill>
              </a:rPr>
              <a:t>协变</a:t>
            </a:r>
            <a:r>
              <a:rPr lang="zh-CN" altLang="en-US" dirty="0"/>
              <a:t>的，下面的例子说明了什么叫协变（课堂案例：</a:t>
            </a:r>
            <a:r>
              <a:rPr lang="en-US" altLang="zh-CN" dirty="0">
                <a:hlinkClick r:id="rId3" action="ppaction://hlinkfile"/>
              </a:rPr>
              <a:t>CovariantArrays.java</a:t>
            </a:r>
            <a:r>
              <a:rPr lang="zh-CN" altLang="en-US" dirty="0"/>
              <a:t>）</a:t>
            </a:r>
            <a:endParaRPr lang="en-US" altLang="zh-CN" dirty="0"/>
          </a:p>
          <a:p>
            <a:endParaRPr lang="en-US" altLang="zh-CN" dirty="0"/>
          </a:p>
          <a:p>
            <a:endParaRPr lang="en-US" altLang="zh-CN" dirty="0"/>
          </a:p>
        </p:txBody>
      </p:sp>
      <p:pic>
        <p:nvPicPr>
          <p:cNvPr id="4" name="图片 3"/>
          <p:cNvPicPr>
            <a:picLocks noChangeAspect="1"/>
          </p:cNvPicPr>
          <p:nvPr/>
        </p:nvPicPr>
        <p:blipFill>
          <a:blip r:embed="rId4"/>
          <a:stretch>
            <a:fillRect/>
          </a:stretch>
        </p:blipFill>
        <p:spPr>
          <a:xfrm>
            <a:off x="553056" y="3058572"/>
            <a:ext cx="8391439" cy="3680192"/>
          </a:xfrm>
          <a:prstGeom prst="rect">
            <a:avLst/>
          </a:prstGeom>
          <a:blipFill>
            <a:blip r:embed="rId5"/>
            <a:stretch>
              <a:fillRect/>
            </a:stretch>
          </a:blipFill>
          <a:ln w="101600">
            <a:solidFill>
              <a:srgbClr val="339933">
                <a:alpha val="96000"/>
              </a:srgbClr>
            </a:solidFill>
          </a:ln>
        </p:spPr>
      </p:pic>
      <p:sp>
        <p:nvSpPr>
          <p:cNvPr id="5" name="圆角矩形 4"/>
          <p:cNvSpPr/>
          <p:nvPr/>
        </p:nvSpPr>
        <p:spPr>
          <a:xfrm>
            <a:off x="894312" y="4094522"/>
            <a:ext cx="3385440" cy="178220"/>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748775" y="4012341"/>
            <a:ext cx="4664743"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数组的运行时类型是</a:t>
            </a:r>
            <a:r>
              <a:rPr lang="en-US" altLang="zh-CN" b="1" dirty="0">
                <a:solidFill>
                  <a:srgbClr val="C00000"/>
                </a:solidFill>
                <a:latin typeface="微软雅黑" panose="020B0503020204020204" pitchFamily="34" charset="-122"/>
                <a:ea typeface="微软雅黑" panose="020B0503020204020204" pitchFamily="34" charset="-122"/>
              </a:rPr>
              <a:t>Apple[]</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右箭头 6"/>
          <p:cNvSpPr/>
          <p:nvPr/>
        </p:nvSpPr>
        <p:spPr>
          <a:xfrm rot="10800000">
            <a:off x="4076350" y="398559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160319" y="4809558"/>
            <a:ext cx="3385440" cy="178220"/>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0800000">
            <a:off x="4452823" y="4700627"/>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125248" y="4700627"/>
            <a:ext cx="4664743"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编译器允许，但是运行时会产生异常</a:t>
            </a:r>
          </a:p>
        </p:txBody>
      </p:sp>
      <p:sp>
        <p:nvSpPr>
          <p:cNvPr id="11" name="圆角矩形 10"/>
          <p:cNvSpPr/>
          <p:nvPr/>
        </p:nvSpPr>
        <p:spPr>
          <a:xfrm>
            <a:off x="1160319" y="5660952"/>
            <a:ext cx="3385440" cy="178220"/>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0800000">
            <a:off x="4452823" y="555202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125248" y="5552021"/>
            <a:ext cx="4664743"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编译器允许，但是运行时会产生异常</a:t>
            </a:r>
          </a:p>
        </p:txBody>
      </p:sp>
      <p:pic>
        <p:nvPicPr>
          <p:cNvPr id="14" name="图片 13"/>
          <p:cNvPicPr>
            <a:picLocks noChangeAspect="1"/>
          </p:cNvPicPr>
          <p:nvPr/>
        </p:nvPicPr>
        <p:blipFill>
          <a:blip r:embed="rId6"/>
          <a:stretch>
            <a:fillRect/>
          </a:stretch>
        </p:blipFill>
        <p:spPr>
          <a:xfrm>
            <a:off x="3590763" y="6109374"/>
            <a:ext cx="8810625" cy="1057275"/>
          </a:xfrm>
          <a:prstGeom prst="rect">
            <a:avLst/>
          </a:prstGeom>
          <a:blipFill>
            <a:blip r:embed="rId5"/>
            <a:stretch>
              <a:fillRect/>
            </a:stretch>
          </a:blipFill>
          <a:ln w="101600">
            <a:solidFill>
              <a:srgbClr val="339933">
                <a:alpha val="96000"/>
              </a:srgbClr>
            </a:solidFill>
          </a:ln>
        </p:spPr>
      </p:pic>
    </p:spTree>
    <p:extLst>
      <p:ext uri="{BB962C8B-B14F-4D97-AF65-F5344CB8AC3E}">
        <p14:creationId xmlns:p14="http://schemas.microsoft.com/office/powerpoint/2010/main" val="180103785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：实现泛化的集合工具</a:t>
            </a:r>
          </a:p>
        </p:txBody>
      </p:sp>
      <p:sp>
        <p:nvSpPr>
          <p:cNvPr id="3" name="内容占位符 2"/>
          <p:cNvSpPr>
            <a:spLocks noGrp="1"/>
          </p:cNvSpPr>
          <p:nvPr>
            <p:ph idx="1"/>
          </p:nvPr>
        </p:nvSpPr>
        <p:spPr/>
        <p:txBody>
          <a:bodyPr>
            <a:normAutofit fontScale="92500" lnSpcReduction="10000"/>
          </a:bodyPr>
          <a:lstStyle/>
          <a:p>
            <a:r>
              <a:rPr lang="zh-CN" altLang="en-US" dirty="0"/>
              <a:t>上例中</a:t>
            </a:r>
            <a:r>
              <a:rPr lang="en-US" altLang="zh-CN" dirty="0"/>
              <a:t>main</a:t>
            </a:r>
            <a:r>
              <a:rPr lang="zh-CN" altLang="en-US" dirty="0"/>
              <a:t>方法中的第一行，创建了一个 </a:t>
            </a:r>
            <a:r>
              <a:rPr lang="en-US" altLang="zh-CN" dirty="0"/>
              <a:t>Apple </a:t>
            </a:r>
            <a:r>
              <a:rPr lang="zh-CN" altLang="en-US" dirty="0"/>
              <a:t>数组并把它赋给 </a:t>
            </a:r>
            <a:r>
              <a:rPr lang="en-US" altLang="zh-CN" dirty="0"/>
              <a:t>Fruit </a:t>
            </a:r>
            <a:r>
              <a:rPr lang="zh-CN" altLang="en-US" dirty="0"/>
              <a:t>数组的引用。这是有意义的，</a:t>
            </a:r>
            <a:r>
              <a:rPr lang="en-US" altLang="zh-CN" dirty="0"/>
              <a:t>Apple </a:t>
            </a:r>
            <a:r>
              <a:rPr lang="zh-CN" altLang="en-US" dirty="0"/>
              <a:t>是 </a:t>
            </a:r>
            <a:r>
              <a:rPr lang="en-US" altLang="zh-CN" dirty="0"/>
              <a:t>Fruit </a:t>
            </a:r>
            <a:r>
              <a:rPr lang="zh-CN" altLang="en-US" dirty="0"/>
              <a:t>的子类，一个 </a:t>
            </a:r>
            <a:r>
              <a:rPr lang="en-US" altLang="zh-CN" dirty="0"/>
              <a:t>Apple </a:t>
            </a:r>
            <a:r>
              <a:rPr lang="zh-CN" altLang="en-US" dirty="0"/>
              <a:t>对象也是一种 </a:t>
            </a:r>
            <a:r>
              <a:rPr lang="en-US" altLang="zh-CN" dirty="0"/>
              <a:t>Fruit </a:t>
            </a:r>
            <a:r>
              <a:rPr lang="zh-CN" altLang="en-US" dirty="0"/>
              <a:t>对象，所以一个 </a:t>
            </a:r>
            <a:r>
              <a:rPr lang="en-US" altLang="zh-CN" dirty="0"/>
              <a:t>Apple </a:t>
            </a:r>
            <a:r>
              <a:rPr lang="zh-CN" altLang="en-US" dirty="0"/>
              <a:t>数组也是一种 </a:t>
            </a:r>
            <a:r>
              <a:rPr lang="en-US" altLang="zh-CN" dirty="0"/>
              <a:t>Fruit </a:t>
            </a:r>
            <a:r>
              <a:rPr lang="zh-CN" altLang="en-US" dirty="0"/>
              <a:t>的数组。这称作</a:t>
            </a:r>
            <a:r>
              <a:rPr lang="zh-CN" altLang="en-US" b="1" dirty="0">
                <a:solidFill>
                  <a:srgbClr val="C00000"/>
                </a:solidFill>
              </a:rPr>
              <a:t>数组的协变</a:t>
            </a:r>
            <a:r>
              <a:rPr lang="zh-CN" altLang="en-US" dirty="0"/>
              <a:t>，</a:t>
            </a:r>
            <a:r>
              <a:rPr lang="en-US" altLang="zh-CN" dirty="0"/>
              <a:t>Java </a:t>
            </a:r>
            <a:r>
              <a:rPr lang="zh-CN" altLang="en-US" dirty="0"/>
              <a:t>把数组设计为协变的，对此是有争议的，有人认为这是一种缺陷</a:t>
            </a:r>
          </a:p>
          <a:p>
            <a:r>
              <a:rPr lang="zh-CN" altLang="en-US" dirty="0"/>
              <a:t>尽管 </a:t>
            </a:r>
            <a:r>
              <a:rPr lang="en-US" altLang="zh-CN" dirty="0"/>
              <a:t>Apple[] </a:t>
            </a:r>
            <a:r>
              <a:rPr lang="zh-CN" altLang="en-US" dirty="0"/>
              <a:t>可以 “向上转型” 为 </a:t>
            </a:r>
            <a:r>
              <a:rPr lang="en-US" altLang="zh-CN" dirty="0"/>
              <a:t>Fruit[]</a:t>
            </a:r>
            <a:r>
              <a:rPr lang="zh-CN" altLang="en-US" dirty="0"/>
              <a:t>，但数组元素的实际类型还是 </a:t>
            </a:r>
            <a:r>
              <a:rPr lang="en-US" altLang="zh-CN" dirty="0"/>
              <a:t>Apple</a:t>
            </a:r>
            <a:r>
              <a:rPr lang="zh-CN" altLang="en-US" dirty="0"/>
              <a:t>，我们只能向数组中放入 </a:t>
            </a:r>
            <a:r>
              <a:rPr lang="en-US" altLang="zh-CN" dirty="0"/>
              <a:t>Apple</a:t>
            </a:r>
            <a:r>
              <a:rPr lang="zh-CN" altLang="en-US" dirty="0"/>
              <a:t>或者 </a:t>
            </a:r>
            <a:r>
              <a:rPr lang="en-US" altLang="zh-CN" dirty="0"/>
              <a:t>Apple </a:t>
            </a:r>
            <a:r>
              <a:rPr lang="zh-CN" altLang="en-US" dirty="0"/>
              <a:t>的子类。在上面的代码中，向数组中放入了 </a:t>
            </a:r>
            <a:r>
              <a:rPr lang="en-US" altLang="zh-CN" dirty="0"/>
              <a:t>Fruit </a:t>
            </a:r>
            <a:r>
              <a:rPr lang="zh-CN" altLang="en-US" dirty="0"/>
              <a:t>对象和 </a:t>
            </a:r>
            <a:r>
              <a:rPr lang="en-US" altLang="zh-CN" dirty="0"/>
              <a:t>Orange </a:t>
            </a:r>
            <a:r>
              <a:rPr lang="zh-CN" altLang="en-US" dirty="0"/>
              <a:t>对象。对于编译器来说，这是可以通过编译的，但是在运行时期，</a:t>
            </a:r>
            <a:r>
              <a:rPr lang="en-US" altLang="zh-CN" dirty="0"/>
              <a:t>JVM </a:t>
            </a:r>
            <a:r>
              <a:rPr lang="zh-CN" altLang="en-US" dirty="0"/>
              <a:t>能够知道数组的实际类型是 </a:t>
            </a:r>
            <a:r>
              <a:rPr lang="en-US" altLang="zh-CN" dirty="0"/>
              <a:t>Apple[]</a:t>
            </a:r>
            <a:r>
              <a:rPr lang="zh-CN" altLang="en-US" dirty="0"/>
              <a:t>，所以当其它对象加入数组的时候就会抛出异常</a:t>
            </a:r>
          </a:p>
        </p:txBody>
      </p:sp>
    </p:spTree>
    <p:extLst>
      <p:ext uri="{BB962C8B-B14F-4D97-AF65-F5344CB8AC3E}">
        <p14:creationId xmlns:p14="http://schemas.microsoft.com/office/powerpoint/2010/main" val="77486069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：实现泛化的集合工具</a:t>
            </a:r>
          </a:p>
        </p:txBody>
      </p:sp>
      <p:sp>
        <p:nvSpPr>
          <p:cNvPr id="3" name="内容占位符 2"/>
          <p:cNvSpPr>
            <a:spLocks noGrp="1"/>
          </p:cNvSpPr>
          <p:nvPr>
            <p:ph idx="1"/>
          </p:nvPr>
        </p:nvSpPr>
        <p:spPr/>
        <p:txBody>
          <a:bodyPr/>
          <a:lstStyle/>
          <a:p>
            <a:r>
              <a:rPr lang="zh-CN" altLang="en-US" dirty="0"/>
              <a:t>之前我们已经强调，泛型设计的目的之一是要使运行时期的类型相关错误在编译期就能发现，看看用泛型容器类来代替数组会发生什么（有关案例中提到的容器类型</a:t>
            </a:r>
            <a:r>
              <a:rPr lang="en-US" altLang="zh-CN" dirty="0" err="1"/>
              <a:t>ArrayList</a:t>
            </a:r>
            <a:r>
              <a:rPr lang="zh-CN" altLang="en-US" dirty="0"/>
              <a:t>将在集合内容详细讲解）：</a:t>
            </a:r>
            <a:endParaRPr lang="en-US" altLang="zh-CN" dirty="0"/>
          </a:p>
          <a:p>
            <a:endParaRPr lang="en-US" altLang="zh-CN" dirty="0"/>
          </a:p>
          <a:p>
            <a:r>
              <a:rPr lang="zh-CN" altLang="en-US" dirty="0"/>
              <a:t>上面代码无法编译。当涉及到泛型时，尽管 </a:t>
            </a:r>
            <a:r>
              <a:rPr lang="en-US" altLang="zh-CN" dirty="0"/>
              <a:t>Apple </a:t>
            </a:r>
            <a:r>
              <a:rPr lang="zh-CN" altLang="en-US" dirty="0"/>
              <a:t>是 </a:t>
            </a:r>
            <a:r>
              <a:rPr lang="en-US" altLang="zh-CN" dirty="0"/>
              <a:t>Fruit </a:t>
            </a:r>
            <a:r>
              <a:rPr lang="zh-CN" altLang="en-US" dirty="0"/>
              <a:t>的子类型，但是 </a:t>
            </a:r>
            <a:r>
              <a:rPr lang="en-US" altLang="zh-CN" dirty="0" err="1"/>
              <a:t>ArrayList</a:t>
            </a:r>
            <a:r>
              <a:rPr lang="en-US" altLang="zh-CN" dirty="0"/>
              <a:t>&lt;Apple&gt; </a:t>
            </a:r>
            <a:r>
              <a:rPr lang="zh-CN" altLang="en-US" dirty="0"/>
              <a:t>不是 </a:t>
            </a:r>
            <a:r>
              <a:rPr lang="en-US" altLang="zh-CN" dirty="0" err="1"/>
              <a:t>ArrayList</a:t>
            </a:r>
            <a:r>
              <a:rPr lang="en-US" altLang="zh-CN" dirty="0"/>
              <a:t>&lt;Fruit&gt; </a:t>
            </a:r>
            <a:r>
              <a:rPr lang="zh-CN" altLang="en-US" dirty="0"/>
              <a:t>的子类型，</a:t>
            </a:r>
            <a:r>
              <a:rPr lang="zh-CN" altLang="en-US" b="1" dirty="0">
                <a:solidFill>
                  <a:srgbClr val="C00000"/>
                </a:solidFill>
              </a:rPr>
              <a:t>泛型不支持协变</a:t>
            </a:r>
          </a:p>
        </p:txBody>
      </p:sp>
      <p:pic>
        <p:nvPicPr>
          <p:cNvPr id="4" name="图片 3"/>
          <p:cNvPicPr>
            <a:picLocks noChangeAspect="1"/>
          </p:cNvPicPr>
          <p:nvPr/>
        </p:nvPicPr>
        <p:blipFill>
          <a:blip r:embed="rId2"/>
          <a:stretch>
            <a:fillRect/>
          </a:stretch>
        </p:blipFill>
        <p:spPr>
          <a:xfrm>
            <a:off x="515820" y="3162382"/>
            <a:ext cx="6372225" cy="466725"/>
          </a:xfrm>
          <a:prstGeom prst="rect">
            <a:avLst/>
          </a:prstGeom>
          <a:blipFill>
            <a:blip r:embed="rId3"/>
            <a:stretch>
              <a:fillRect/>
            </a:stretch>
          </a:blipFill>
          <a:ln w="101600">
            <a:solidFill>
              <a:srgbClr val="339933">
                <a:alpha val="96000"/>
              </a:srgbClr>
            </a:solidFill>
          </a:ln>
        </p:spPr>
      </p:pic>
      <p:sp>
        <p:nvSpPr>
          <p:cNvPr id="5" name="圆角矩形 4"/>
          <p:cNvSpPr/>
          <p:nvPr/>
        </p:nvSpPr>
        <p:spPr>
          <a:xfrm>
            <a:off x="3261365" y="3221438"/>
            <a:ext cx="3322314" cy="357794"/>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082578" y="3248188"/>
            <a:ext cx="4664743"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编译器报错</a:t>
            </a:r>
          </a:p>
        </p:txBody>
      </p:sp>
      <p:sp>
        <p:nvSpPr>
          <p:cNvPr id="7" name="右箭头 6"/>
          <p:cNvSpPr/>
          <p:nvPr/>
        </p:nvSpPr>
        <p:spPr>
          <a:xfrm rot="10800000">
            <a:off x="6410153" y="3221438"/>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868976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：实现泛化的集合工具</a:t>
            </a:r>
          </a:p>
        </p:txBody>
      </p:sp>
      <p:sp>
        <p:nvSpPr>
          <p:cNvPr id="3" name="内容占位符 2"/>
          <p:cNvSpPr>
            <a:spLocks noGrp="1"/>
          </p:cNvSpPr>
          <p:nvPr>
            <p:ph idx="1"/>
          </p:nvPr>
        </p:nvSpPr>
        <p:spPr/>
        <p:txBody>
          <a:bodyPr/>
          <a:lstStyle/>
          <a:p>
            <a:r>
              <a:rPr lang="zh-CN" altLang="en-US" dirty="0"/>
              <a:t>如果在泛型中确实需要建立这种 “向上转型” 的关系怎么办呢？这就需要通配符来发挥作用了</a:t>
            </a:r>
            <a:endParaRPr lang="en-US" altLang="zh-CN" dirty="0"/>
          </a:p>
          <a:p>
            <a:r>
              <a:rPr lang="zh-CN" altLang="en-US" dirty="0"/>
              <a:t>利用 </a:t>
            </a:r>
            <a:r>
              <a:rPr lang="en-US" altLang="zh-CN" dirty="0"/>
              <a:t>&lt;? extends Fruit&gt; </a:t>
            </a:r>
            <a:r>
              <a:rPr lang="zh-CN" altLang="en-US" dirty="0"/>
              <a:t>形式的上边界限定通配符，可以实现泛型的向上转型（课堂案例：</a:t>
            </a:r>
            <a:r>
              <a:rPr lang="en-US" altLang="zh-CN" dirty="0">
                <a:hlinkClick r:id="rId2" action="ppaction://hlinkfile"/>
              </a:rPr>
              <a:t>GenericsAndCovariance.java</a:t>
            </a:r>
            <a:r>
              <a:rPr lang="zh-CN" altLang="en-US" dirty="0"/>
              <a:t>）：</a:t>
            </a:r>
          </a:p>
        </p:txBody>
      </p:sp>
      <p:pic>
        <p:nvPicPr>
          <p:cNvPr id="4" name="图片 3"/>
          <p:cNvPicPr>
            <a:picLocks noChangeAspect="1"/>
          </p:cNvPicPr>
          <p:nvPr/>
        </p:nvPicPr>
        <p:blipFill>
          <a:blip r:embed="rId3"/>
          <a:stretch>
            <a:fillRect/>
          </a:stretch>
        </p:blipFill>
        <p:spPr>
          <a:xfrm>
            <a:off x="582323" y="3779953"/>
            <a:ext cx="10029825" cy="2257425"/>
          </a:xfrm>
          <a:prstGeom prst="rect">
            <a:avLst/>
          </a:prstGeom>
          <a:blipFill>
            <a:blip r:embed="rId4"/>
            <a:stretch>
              <a:fillRect/>
            </a:stretch>
          </a:blipFill>
          <a:ln w="101600">
            <a:solidFill>
              <a:srgbClr val="339933">
                <a:alpha val="96000"/>
              </a:srgbClr>
            </a:solidFill>
          </a:ln>
        </p:spPr>
      </p:pic>
      <p:sp>
        <p:nvSpPr>
          <p:cNvPr id="5" name="圆角矩形 4"/>
          <p:cNvSpPr/>
          <p:nvPr/>
        </p:nvSpPr>
        <p:spPr>
          <a:xfrm flipV="1">
            <a:off x="1351252" y="4660397"/>
            <a:ext cx="3385440" cy="909130"/>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342048" y="4792261"/>
            <a:ext cx="6636592" cy="923330"/>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使用带有？占位符的上边界限定通配符之后，编译器失去了对具体类型的判定，因此失去了接收除了</a:t>
            </a:r>
            <a:r>
              <a:rPr lang="en-US" altLang="zh-CN" b="1" dirty="0">
                <a:solidFill>
                  <a:srgbClr val="C00000"/>
                </a:solidFill>
                <a:latin typeface="微软雅黑" panose="020B0503020204020204" pitchFamily="34" charset="-122"/>
                <a:ea typeface="微软雅黑" panose="020B0503020204020204" pitchFamily="34" charset="-122"/>
              </a:rPr>
              <a:t>null</a:t>
            </a:r>
            <a:r>
              <a:rPr lang="zh-CN" altLang="en-US" b="1" dirty="0">
                <a:solidFill>
                  <a:srgbClr val="C00000"/>
                </a:solidFill>
                <a:latin typeface="微软雅黑" panose="020B0503020204020204" pitchFamily="34" charset="-122"/>
                <a:ea typeface="微软雅黑" panose="020B0503020204020204" pitchFamily="34" charset="-122"/>
              </a:rPr>
              <a:t>外的所有类型对象的能力</a:t>
            </a:r>
          </a:p>
        </p:txBody>
      </p:sp>
      <p:sp>
        <p:nvSpPr>
          <p:cNvPr id="7" name="右箭头 6"/>
          <p:cNvSpPr/>
          <p:nvPr/>
        </p:nvSpPr>
        <p:spPr>
          <a:xfrm rot="10800000">
            <a:off x="4630064" y="4857843"/>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348406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：实现泛化的集合工具</a:t>
            </a:r>
          </a:p>
        </p:txBody>
      </p:sp>
      <p:sp>
        <p:nvSpPr>
          <p:cNvPr id="3" name="内容占位符 2"/>
          <p:cNvSpPr>
            <a:spLocks noGrp="1"/>
          </p:cNvSpPr>
          <p:nvPr>
            <p:ph idx="1"/>
          </p:nvPr>
        </p:nvSpPr>
        <p:spPr/>
        <p:txBody>
          <a:bodyPr>
            <a:normAutofit fontScale="62500" lnSpcReduction="20000"/>
          </a:bodyPr>
          <a:lstStyle/>
          <a:p>
            <a:r>
              <a:rPr lang="zh-CN" altLang="en-US" dirty="0"/>
              <a:t>上面的例子中， </a:t>
            </a:r>
            <a:r>
              <a:rPr lang="en-US" altLang="zh-CN" dirty="0" err="1"/>
              <a:t>flist</a:t>
            </a:r>
            <a:r>
              <a:rPr lang="en-US" altLang="zh-CN" dirty="0"/>
              <a:t> </a:t>
            </a:r>
            <a:r>
              <a:rPr lang="zh-CN" altLang="en-US" dirty="0"/>
              <a:t>的类型是 </a:t>
            </a:r>
            <a:r>
              <a:rPr lang="en-US" altLang="zh-CN" dirty="0"/>
              <a:t>List&lt;? extends Fruit&gt;</a:t>
            </a:r>
            <a:r>
              <a:rPr lang="zh-CN" altLang="en-US" dirty="0"/>
              <a:t>，我们可以把它读作：一个类型的 </a:t>
            </a:r>
            <a:r>
              <a:rPr lang="en-US" altLang="zh-CN" dirty="0"/>
              <a:t>List</a:t>
            </a:r>
            <a:r>
              <a:rPr lang="zh-CN" altLang="en-US" dirty="0"/>
              <a:t>， 这个类型可以是继承了 </a:t>
            </a:r>
            <a:r>
              <a:rPr lang="en-US" altLang="zh-CN" dirty="0"/>
              <a:t>Fruit </a:t>
            </a:r>
            <a:r>
              <a:rPr lang="zh-CN" altLang="en-US" dirty="0"/>
              <a:t>的某种类型。注意，这并不是说这个 </a:t>
            </a:r>
            <a:r>
              <a:rPr lang="en-US" altLang="zh-CN" dirty="0"/>
              <a:t>List </a:t>
            </a:r>
            <a:r>
              <a:rPr lang="zh-CN" altLang="en-US" dirty="0"/>
              <a:t>可以持有 </a:t>
            </a:r>
            <a:r>
              <a:rPr lang="en-US" altLang="zh-CN" dirty="0"/>
              <a:t>Fruit </a:t>
            </a:r>
            <a:r>
              <a:rPr lang="zh-CN" altLang="en-US" dirty="0"/>
              <a:t>的任意类型。通配符代表了一种特定的类型，它表示 “某种特定的类型，但是 </a:t>
            </a:r>
            <a:r>
              <a:rPr lang="en-US" altLang="zh-CN" dirty="0" err="1"/>
              <a:t>flist</a:t>
            </a:r>
            <a:r>
              <a:rPr lang="en-US" altLang="zh-CN" dirty="0"/>
              <a:t> </a:t>
            </a:r>
            <a:r>
              <a:rPr lang="zh-CN" altLang="en-US" dirty="0"/>
              <a:t>没有指定”。具体针对这个例子解释就是，</a:t>
            </a:r>
            <a:r>
              <a:rPr lang="en-US" altLang="zh-CN" dirty="0" err="1"/>
              <a:t>flist</a:t>
            </a:r>
            <a:r>
              <a:rPr lang="en-US" altLang="zh-CN" dirty="0"/>
              <a:t> </a:t>
            </a:r>
            <a:r>
              <a:rPr lang="zh-CN" altLang="en-US" dirty="0"/>
              <a:t>引用可以指向某个类型的 </a:t>
            </a:r>
            <a:r>
              <a:rPr lang="en-US" altLang="zh-CN" dirty="0"/>
              <a:t>List</a:t>
            </a:r>
            <a:r>
              <a:rPr lang="zh-CN" altLang="en-US" dirty="0"/>
              <a:t>，只要这个类型继承自 </a:t>
            </a:r>
            <a:r>
              <a:rPr lang="en-US" altLang="zh-CN" dirty="0"/>
              <a:t>Fruit</a:t>
            </a:r>
            <a:r>
              <a:rPr lang="zh-CN" altLang="en-US" dirty="0"/>
              <a:t>，可以是 </a:t>
            </a:r>
            <a:r>
              <a:rPr lang="en-US" altLang="zh-CN" dirty="0"/>
              <a:t>Fruit </a:t>
            </a:r>
            <a:r>
              <a:rPr lang="zh-CN" altLang="en-US" dirty="0"/>
              <a:t>或者 </a:t>
            </a:r>
            <a:r>
              <a:rPr lang="en-US" altLang="zh-CN" dirty="0"/>
              <a:t>Apple</a:t>
            </a:r>
            <a:r>
              <a:rPr lang="zh-CN" altLang="en-US" dirty="0"/>
              <a:t>，比如例子中的 </a:t>
            </a:r>
            <a:r>
              <a:rPr lang="en-US" altLang="zh-CN" dirty="0"/>
              <a:t>new </a:t>
            </a:r>
            <a:r>
              <a:rPr lang="en-US" altLang="zh-CN" dirty="0" err="1"/>
              <a:t>ArrayList</a:t>
            </a:r>
            <a:r>
              <a:rPr lang="en-US" altLang="zh-CN" dirty="0"/>
              <a:t>&lt;Apple&gt;</a:t>
            </a:r>
            <a:r>
              <a:rPr lang="zh-CN" altLang="en-US" dirty="0"/>
              <a:t>，但是为了向上转型给 </a:t>
            </a:r>
            <a:r>
              <a:rPr lang="en-US" altLang="zh-CN" dirty="0" err="1"/>
              <a:t>flist</a:t>
            </a:r>
            <a:r>
              <a:rPr lang="zh-CN" altLang="en-US" dirty="0"/>
              <a:t>，</a:t>
            </a:r>
            <a:r>
              <a:rPr lang="en-US" altLang="zh-CN" dirty="0" err="1"/>
              <a:t>flist</a:t>
            </a:r>
            <a:r>
              <a:rPr lang="en-US" altLang="zh-CN" dirty="0"/>
              <a:t> </a:t>
            </a:r>
            <a:r>
              <a:rPr lang="zh-CN" altLang="en-US" dirty="0"/>
              <a:t>并不关心这个具体类型是什么</a:t>
            </a:r>
          </a:p>
          <a:p>
            <a:r>
              <a:rPr lang="zh-CN" altLang="en-US" dirty="0"/>
              <a:t>通配符 </a:t>
            </a:r>
            <a:r>
              <a:rPr lang="en-US" altLang="zh-CN" dirty="0"/>
              <a:t>List&lt;? extends Fruit&gt; </a:t>
            </a:r>
            <a:r>
              <a:rPr lang="zh-CN" altLang="en-US" dirty="0"/>
              <a:t>表示某种特定类型 </a:t>
            </a:r>
            <a:r>
              <a:rPr lang="en-US" altLang="zh-CN" dirty="0"/>
              <a:t>( Fruit </a:t>
            </a:r>
            <a:r>
              <a:rPr lang="zh-CN" altLang="en-US" dirty="0"/>
              <a:t>或者其子类 </a:t>
            </a:r>
            <a:r>
              <a:rPr lang="en-US" altLang="zh-CN" dirty="0"/>
              <a:t>) </a:t>
            </a:r>
            <a:r>
              <a:rPr lang="zh-CN" altLang="en-US" dirty="0"/>
              <a:t>的 </a:t>
            </a:r>
            <a:r>
              <a:rPr lang="en-US" altLang="zh-CN" dirty="0"/>
              <a:t>List</a:t>
            </a:r>
            <a:r>
              <a:rPr lang="zh-CN" altLang="en-US" dirty="0"/>
              <a:t>，但是并不关心这个实际的类型到底是什么，反正是 </a:t>
            </a:r>
            <a:r>
              <a:rPr lang="en-US" altLang="zh-CN" dirty="0"/>
              <a:t>Fruit </a:t>
            </a:r>
            <a:r>
              <a:rPr lang="zh-CN" altLang="en-US" dirty="0"/>
              <a:t>的子类型，</a:t>
            </a:r>
            <a:r>
              <a:rPr lang="en-US" altLang="zh-CN" dirty="0"/>
              <a:t>Fruit </a:t>
            </a:r>
            <a:r>
              <a:rPr lang="zh-CN" altLang="en-US" dirty="0"/>
              <a:t>是它的上边界。那么对这样的一个 </a:t>
            </a:r>
            <a:r>
              <a:rPr lang="en-US" altLang="zh-CN" dirty="0"/>
              <a:t>List </a:t>
            </a:r>
            <a:r>
              <a:rPr lang="zh-CN" altLang="en-US" dirty="0"/>
              <a:t>我们能做什么呢？其实如果我们不知道这个 </a:t>
            </a:r>
            <a:r>
              <a:rPr lang="en-US" altLang="zh-CN" dirty="0"/>
              <a:t>List </a:t>
            </a:r>
            <a:r>
              <a:rPr lang="zh-CN" altLang="en-US" dirty="0"/>
              <a:t>到底持有什么类型，怎么可能安全的添加一个对象呢？在上面的代码中，向 </a:t>
            </a:r>
            <a:r>
              <a:rPr lang="en-US" altLang="zh-CN" dirty="0" err="1"/>
              <a:t>flist</a:t>
            </a:r>
            <a:r>
              <a:rPr lang="en-US" altLang="zh-CN" dirty="0"/>
              <a:t> </a:t>
            </a:r>
            <a:r>
              <a:rPr lang="zh-CN" altLang="en-US" dirty="0"/>
              <a:t>中添加任何对象，无论是 </a:t>
            </a:r>
            <a:r>
              <a:rPr lang="en-US" altLang="zh-CN" dirty="0"/>
              <a:t>Apple </a:t>
            </a:r>
            <a:r>
              <a:rPr lang="zh-CN" altLang="en-US" dirty="0"/>
              <a:t>还是 </a:t>
            </a:r>
            <a:r>
              <a:rPr lang="en-US" altLang="zh-CN" dirty="0"/>
              <a:t>Orange </a:t>
            </a:r>
            <a:r>
              <a:rPr lang="zh-CN" altLang="en-US" dirty="0"/>
              <a:t>甚至是 </a:t>
            </a:r>
            <a:r>
              <a:rPr lang="en-US" altLang="zh-CN" dirty="0"/>
              <a:t>Fruit </a:t>
            </a:r>
            <a:r>
              <a:rPr lang="zh-CN" altLang="en-US" dirty="0"/>
              <a:t>对象，编译器都不允许，唯一可以添加的是 </a:t>
            </a:r>
            <a:r>
              <a:rPr lang="en-US" altLang="zh-CN" dirty="0"/>
              <a:t>null</a:t>
            </a:r>
            <a:r>
              <a:rPr lang="zh-CN" altLang="en-US" dirty="0"/>
              <a:t>。所以如果做了泛型的向上转型 </a:t>
            </a:r>
            <a:r>
              <a:rPr lang="en-US" altLang="zh-CN" dirty="0"/>
              <a:t>(List&lt;? extends Fruit&gt; </a:t>
            </a:r>
            <a:r>
              <a:rPr lang="en-US" altLang="zh-CN" dirty="0" err="1"/>
              <a:t>flist</a:t>
            </a:r>
            <a:r>
              <a:rPr lang="en-US" altLang="zh-CN" dirty="0"/>
              <a:t> = new </a:t>
            </a:r>
            <a:r>
              <a:rPr lang="en-US" altLang="zh-CN" dirty="0" err="1"/>
              <a:t>ArrayList</a:t>
            </a:r>
            <a:r>
              <a:rPr lang="en-US" altLang="zh-CN" dirty="0"/>
              <a:t>&lt;Apple&gt;())</a:t>
            </a:r>
            <a:r>
              <a:rPr lang="zh-CN" altLang="en-US" dirty="0"/>
              <a:t>，那么我们也就失去了向这个 </a:t>
            </a:r>
            <a:r>
              <a:rPr lang="en-US" altLang="zh-CN" dirty="0"/>
              <a:t>List </a:t>
            </a:r>
            <a:r>
              <a:rPr lang="zh-CN" altLang="en-US" dirty="0"/>
              <a:t>添加任何对象的能力，即使是 </a:t>
            </a:r>
            <a:r>
              <a:rPr lang="en-US" altLang="zh-CN" dirty="0"/>
              <a:t>Object </a:t>
            </a:r>
            <a:r>
              <a:rPr lang="zh-CN" altLang="en-US" dirty="0"/>
              <a:t>也不行</a:t>
            </a:r>
          </a:p>
          <a:p>
            <a:r>
              <a:rPr lang="zh-CN" altLang="en-US" dirty="0"/>
              <a:t>如果调用某个返回 </a:t>
            </a:r>
            <a:r>
              <a:rPr lang="en-US" altLang="zh-CN" dirty="0"/>
              <a:t>Fruit </a:t>
            </a:r>
            <a:r>
              <a:rPr lang="zh-CN" altLang="en-US" dirty="0"/>
              <a:t>的方法，这是安全的。因为我们知道，在这个 </a:t>
            </a:r>
            <a:r>
              <a:rPr lang="en-US" altLang="zh-CN" dirty="0"/>
              <a:t>List </a:t>
            </a:r>
            <a:r>
              <a:rPr lang="zh-CN" altLang="en-US" dirty="0"/>
              <a:t>中，不管它实际的类型到底是什么，但肯定能转型为 </a:t>
            </a:r>
            <a:r>
              <a:rPr lang="en-US" altLang="zh-CN" dirty="0"/>
              <a:t>Fruit</a:t>
            </a:r>
            <a:r>
              <a:rPr lang="zh-CN" altLang="en-US" dirty="0"/>
              <a:t>，所以编译器允许返回 </a:t>
            </a:r>
            <a:r>
              <a:rPr lang="en-US" altLang="zh-CN" dirty="0"/>
              <a:t>Fruit</a:t>
            </a:r>
            <a:endParaRPr lang="zh-CN" altLang="en-US" dirty="0"/>
          </a:p>
        </p:txBody>
      </p:sp>
    </p:spTree>
    <p:extLst>
      <p:ext uri="{BB962C8B-B14F-4D97-AF65-F5344CB8AC3E}">
        <p14:creationId xmlns:p14="http://schemas.microsoft.com/office/powerpoint/2010/main" val="120776719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：实现泛化的集合工具</a:t>
            </a:r>
          </a:p>
        </p:txBody>
      </p:sp>
      <p:sp>
        <p:nvSpPr>
          <p:cNvPr id="3" name="内容占位符 2"/>
          <p:cNvSpPr>
            <a:spLocks noGrp="1"/>
          </p:cNvSpPr>
          <p:nvPr>
            <p:ph idx="1"/>
          </p:nvPr>
        </p:nvSpPr>
        <p:spPr/>
        <p:txBody>
          <a:bodyPr/>
          <a:lstStyle/>
          <a:p>
            <a:r>
              <a:rPr lang="zh-CN" altLang="en-US" dirty="0"/>
              <a:t>了解了通配符的作用和限制后，好像任何接受参数的方法我们都不能调用了。其实倒也不是，看下面的例子：</a:t>
            </a:r>
          </a:p>
        </p:txBody>
      </p:sp>
      <p:pic>
        <p:nvPicPr>
          <p:cNvPr id="4" name="图片 3"/>
          <p:cNvPicPr>
            <a:picLocks noChangeAspect="1"/>
          </p:cNvPicPr>
          <p:nvPr/>
        </p:nvPicPr>
        <p:blipFill>
          <a:blip r:embed="rId2"/>
          <a:stretch>
            <a:fillRect/>
          </a:stretch>
        </p:blipFill>
        <p:spPr>
          <a:xfrm>
            <a:off x="584488" y="2390861"/>
            <a:ext cx="10191750" cy="2009775"/>
          </a:xfrm>
          <a:prstGeom prst="rect">
            <a:avLst/>
          </a:prstGeom>
          <a:blipFill>
            <a:blip r:embed="rId3"/>
            <a:stretch>
              <a:fillRect/>
            </a:stretch>
          </a:blipFill>
          <a:ln w="101600">
            <a:solidFill>
              <a:srgbClr val="339933">
                <a:alpha val="96000"/>
              </a:srgbClr>
            </a:solidFill>
          </a:ln>
        </p:spPr>
      </p:pic>
      <p:sp>
        <p:nvSpPr>
          <p:cNvPr id="5" name="圆角矩形 4"/>
          <p:cNvSpPr/>
          <p:nvPr/>
        </p:nvSpPr>
        <p:spPr>
          <a:xfrm>
            <a:off x="1332812" y="2789175"/>
            <a:ext cx="6398024" cy="286534"/>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332037" y="2727272"/>
            <a:ext cx="3646604"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直接获取一个对象赋值给列表</a:t>
            </a:r>
          </a:p>
        </p:txBody>
      </p:sp>
      <p:sp>
        <p:nvSpPr>
          <p:cNvPr id="7" name="右箭头 6"/>
          <p:cNvSpPr/>
          <p:nvPr/>
        </p:nvSpPr>
        <p:spPr>
          <a:xfrm rot="10800000">
            <a:off x="7659611" y="2728806"/>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332812" y="3683696"/>
            <a:ext cx="6398024" cy="286534"/>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32037" y="3621793"/>
            <a:ext cx="3646604"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仍然无法接受对象参数</a:t>
            </a:r>
          </a:p>
        </p:txBody>
      </p:sp>
      <p:sp>
        <p:nvSpPr>
          <p:cNvPr id="10" name="右箭头 9"/>
          <p:cNvSpPr/>
          <p:nvPr/>
        </p:nvSpPr>
        <p:spPr>
          <a:xfrm rot="10800000">
            <a:off x="7659611" y="3623327"/>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332812" y="3093167"/>
            <a:ext cx="6398024" cy="558443"/>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332036" y="3158503"/>
            <a:ext cx="3646604"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没有类型隐患的方法可以直接使用</a:t>
            </a:r>
          </a:p>
        </p:txBody>
      </p:sp>
      <p:sp>
        <p:nvSpPr>
          <p:cNvPr id="15" name="右箭头 14"/>
          <p:cNvSpPr/>
          <p:nvPr/>
        </p:nvSpPr>
        <p:spPr>
          <a:xfrm rot="10800000">
            <a:off x="7659610" y="3160037"/>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3715821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zh-CN" altLang="en-US" dirty="0"/>
              <a:t>掌握</a:t>
            </a:r>
            <a:r>
              <a:rPr lang="en-US" altLang="zh-CN" dirty="0"/>
              <a:t>Java</a:t>
            </a:r>
            <a:r>
              <a:rPr lang="zh-CN" altLang="en-US" dirty="0"/>
              <a:t>中的集合框架</a:t>
            </a:r>
            <a:endParaRPr lang="en-US" dirty="0"/>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：实现泛化的集合工具</a:t>
            </a:r>
          </a:p>
        </p:txBody>
      </p:sp>
      <p:sp>
        <p:nvSpPr>
          <p:cNvPr id="3" name="内容占位符 2"/>
          <p:cNvSpPr>
            <a:spLocks noGrp="1"/>
          </p:cNvSpPr>
          <p:nvPr>
            <p:ph idx="1"/>
          </p:nvPr>
        </p:nvSpPr>
        <p:spPr/>
        <p:txBody>
          <a:bodyPr>
            <a:normAutofit fontScale="85000" lnSpcReduction="20000"/>
          </a:bodyPr>
          <a:lstStyle/>
          <a:p>
            <a:r>
              <a:rPr lang="zh-CN" altLang="en-US" dirty="0"/>
              <a:t>上面的例子中，</a:t>
            </a:r>
            <a:r>
              <a:rPr lang="en-US" altLang="zh-CN" dirty="0" err="1"/>
              <a:t>flist</a:t>
            </a:r>
            <a:r>
              <a:rPr lang="en-US" altLang="zh-CN" dirty="0"/>
              <a:t> </a:t>
            </a:r>
            <a:r>
              <a:rPr lang="zh-CN" altLang="en-US" dirty="0"/>
              <a:t>的类型是</a:t>
            </a:r>
            <a:r>
              <a:rPr lang="en-US" altLang="zh-CN" dirty="0"/>
              <a:t>List&lt;? extends Fruit&gt;</a:t>
            </a:r>
            <a:r>
              <a:rPr lang="zh-CN" altLang="en-US" dirty="0"/>
              <a:t>，泛型参数使用了受限制的通配符，所以我们失去了向其中加入任何类型对象的例子，最后一行代码无法编译</a:t>
            </a:r>
          </a:p>
          <a:p>
            <a:r>
              <a:rPr lang="zh-CN" altLang="en-US" dirty="0"/>
              <a:t>但是 </a:t>
            </a:r>
            <a:r>
              <a:rPr lang="en-US" altLang="zh-CN" dirty="0" err="1"/>
              <a:t>flist</a:t>
            </a:r>
            <a:r>
              <a:rPr lang="en-US" altLang="zh-CN" dirty="0"/>
              <a:t> </a:t>
            </a:r>
            <a:r>
              <a:rPr lang="zh-CN" altLang="en-US" dirty="0"/>
              <a:t>却可以调用 </a:t>
            </a:r>
            <a:r>
              <a:rPr lang="en-US" altLang="zh-CN" dirty="0"/>
              <a:t>contains </a:t>
            </a:r>
            <a:r>
              <a:rPr lang="zh-CN" altLang="en-US" dirty="0"/>
              <a:t>和 </a:t>
            </a:r>
            <a:r>
              <a:rPr lang="en-US" altLang="zh-CN" dirty="0" err="1"/>
              <a:t>indexOf</a:t>
            </a:r>
            <a:r>
              <a:rPr lang="en-US" altLang="zh-CN" dirty="0"/>
              <a:t> </a:t>
            </a:r>
            <a:r>
              <a:rPr lang="zh-CN" altLang="en-US" dirty="0"/>
              <a:t>方法，它们都接受了一个 </a:t>
            </a:r>
            <a:r>
              <a:rPr lang="en-US" altLang="zh-CN" dirty="0"/>
              <a:t>Apple </a:t>
            </a:r>
            <a:r>
              <a:rPr lang="zh-CN" altLang="en-US" dirty="0"/>
              <a:t>对象做参数。如果查看 </a:t>
            </a:r>
            <a:r>
              <a:rPr lang="en-US" altLang="zh-CN" dirty="0" err="1"/>
              <a:t>ArrayList</a:t>
            </a:r>
            <a:r>
              <a:rPr lang="en-US" altLang="zh-CN" dirty="0"/>
              <a:t> </a:t>
            </a:r>
            <a:r>
              <a:rPr lang="zh-CN" altLang="en-US" dirty="0"/>
              <a:t>的源代码，可以发现 </a:t>
            </a:r>
            <a:r>
              <a:rPr lang="en-US" altLang="zh-CN" dirty="0"/>
              <a:t>add() </a:t>
            </a:r>
            <a:r>
              <a:rPr lang="zh-CN" altLang="en-US" dirty="0"/>
              <a:t>接受一个泛型类型作为参数，但是 </a:t>
            </a:r>
            <a:r>
              <a:rPr lang="en-US" altLang="zh-CN" dirty="0"/>
              <a:t>contains </a:t>
            </a:r>
            <a:r>
              <a:rPr lang="zh-CN" altLang="en-US" dirty="0"/>
              <a:t>和 </a:t>
            </a:r>
            <a:r>
              <a:rPr lang="en-US" altLang="zh-CN" dirty="0" err="1"/>
              <a:t>indexOf</a:t>
            </a:r>
            <a:r>
              <a:rPr lang="en-US" altLang="zh-CN" dirty="0"/>
              <a:t> </a:t>
            </a:r>
            <a:r>
              <a:rPr lang="zh-CN" altLang="en-US" dirty="0"/>
              <a:t>接受一个 </a:t>
            </a:r>
            <a:r>
              <a:rPr lang="en-US" altLang="zh-CN" dirty="0"/>
              <a:t>Object </a:t>
            </a:r>
            <a:r>
              <a:rPr lang="zh-CN" altLang="en-US" dirty="0"/>
              <a:t>类型的参数，所以如果我们指定泛型参数为 </a:t>
            </a:r>
            <a:r>
              <a:rPr lang="en-US" altLang="zh-CN" dirty="0"/>
              <a:t>&lt;? extends Fruit&gt; </a:t>
            </a:r>
            <a:r>
              <a:rPr lang="zh-CN" altLang="en-US" dirty="0"/>
              <a:t>时，</a:t>
            </a:r>
            <a:r>
              <a:rPr lang="en-US" altLang="zh-CN" dirty="0"/>
              <a:t>add() </a:t>
            </a:r>
            <a:r>
              <a:rPr lang="zh-CN" altLang="en-US" dirty="0"/>
              <a:t>方法的参数变为 </a:t>
            </a:r>
            <a:r>
              <a:rPr lang="en-US" altLang="zh-CN" dirty="0"/>
              <a:t>? extends Fruit</a:t>
            </a:r>
            <a:r>
              <a:rPr lang="zh-CN" altLang="en-US" dirty="0"/>
              <a:t>，编译器无法判断这个参数接受的到底是 </a:t>
            </a:r>
            <a:r>
              <a:rPr lang="en-US" altLang="zh-CN" dirty="0"/>
              <a:t>Fruit </a:t>
            </a:r>
            <a:r>
              <a:rPr lang="zh-CN" altLang="en-US" dirty="0"/>
              <a:t>的哪种类型，所以它不会接受任何类型，然而，</a:t>
            </a:r>
            <a:r>
              <a:rPr lang="en-US" altLang="zh-CN" dirty="0"/>
              <a:t>contains </a:t>
            </a:r>
            <a:r>
              <a:rPr lang="zh-CN" altLang="en-US" dirty="0"/>
              <a:t>和 </a:t>
            </a:r>
            <a:r>
              <a:rPr lang="en-US" altLang="zh-CN" dirty="0" err="1"/>
              <a:t>indexOf</a:t>
            </a:r>
            <a:r>
              <a:rPr lang="en-US" altLang="zh-CN" dirty="0"/>
              <a:t> </a:t>
            </a:r>
            <a:r>
              <a:rPr lang="zh-CN" altLang="en-US" dirty="0"/>
              <a:t>的类型是 </a:t>
            </a:r>
            <a:r>
              <a:rPr lang="en-US" altLang="zh-CN" dirty="0"/>
              <a:t>Object</a:t>
            </a:r>
            <a:r>
              <a:rPr lang="zh-CN" altLang="en-US" dirty="0"/>
              <a:t>，并没有涉及到通配符，所以编译器允许调用这两个方法。这意味着一切取决于泛型类的编写者来决定那些调用是 “安全” 的，并且用 </a:t>
            </a:r>
            <a:r>
              <a:rPr lang="en-US" altLang="zh-CN" dirty="0"/>
              <a:t>Object </a:t>
            </a:r>
            <a:r>
              <a:rPr lang="zh-CN" altLang="en-US" dirty="0"/>
              <a:t>作为这些安全方法的参数。如果某些方法不允许类型参数是通配符时的调用，这些方法的参数应该用类型参数，比如 </a:t>
            </a:r>
            <a:r>
              <a:rPr lang="en-US" altLang="zh-CN" dirty="0"/>
              <a:t>add(E e)</a:t>
            </a:r>
            <a:endParaRPr lang="zh-CN" altLang="en-US" dirty="0"/>
          </a:p>
        </p:txBody>
      </p:sp>
    </p:spTree>
    <p:extLst>
      <p:ext uri="{BB962C8B-B14F-4D97-AF65-F5344CB8AC3E}">
        <p14:creationId xmlns:p14="http://schemas.microsoft.com/office/powerpoint/2010/main" val="129265142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：实现泛化的集合工具</a:t>
            </a:r>
          </a:p>
        </p:txBody>
      </p:sp>
      <p:sp>
        <p:nvSpPr>
          <p:cNvPr id="3" name="内容占位符 2"/>
          <p:cNvSpPr>
            <a:spLocks noGrp="1"/>
          </p:cNvSpPr>
          <p:nvPr>
            <p:ph idx="1"/>
          </p:nvPr>
        </p:nvSpPr>
        <p:spPr/>
        <p:txBody>
          <a:bodyPr/>
          <a:lstStyle/>
          <a:p>
            <a:r>
              <a:rPr lang="zh-CN" altLang="en-US" dirty="0"/>
              <a:t>当我们自己编写泛型类时，上面介绍的就有用了（</a:t>
            </a:r>
            <a:r>
              <a:rPr lang="en-US" altLang="zh-CN" dirty="0">
                <a:hlinkClick r:id="rId2" action="ppaction://hlinkfile"/>
              </a:rPr>
              <a:t>Holder.java</a:t>
            </a:r>
            <a:r>
              <a:rPr lang="zh-CN" altLang="en-US" dirty="0"/>
              <a:t>）</a:t>
            </a:r>
          </a:p>
        </p:txBody>
      </p:sp>
      <p:pic>
        <p:nvPicPr>
          <p:cNvPr id="5" name="图片 4"/>
          <p:cNvPicPr>
            <a:picLocks noChangeAspect="1"/>
          </p:cNvPicPr>
          <p:nvPr/>
        </p:nvPicPr>
        <p:blipFill>
          <a:blip r:embed="rId3"/>
          <a:stretch>
            <a:fillRect/>
          </a:stretch>
        </p:blipFill>
        <p:spPr>
          <a:xfrm>
            <a:off x="494000" y="1703277"/>
            <a:ext cx="10372725" cy="4810125"/>
          </a:xfrm>
          <a:prstGeom prst="rect">
            <a:avLst/>
          </a:prstGeom>
          <a:blipFill>
            <a:blip r:embed="rId4"/>
            <a:stretch>
              <a:fillRect/>
            </a:stretch>
          </a:blipFill>
          <a:ln w="101600">
            <a:solidFill>
              <a:srgbClr val="339933">
                <a:alpha val="96000"/>
              </a:srgbClr>
            </a:solidFill>
          </a:ln>
        </p:spPr>
      </p:pic>
      <p:sp>
        <p:nvSpPr>
          <p:cNvPr id="7" name="矩形 6"/>
          <p:cNvSpPr/>
          <p:nvPr/>
        </p:nvSpPr>
        <p:spPr>
          <a:xfrm>
            <a:off x="6735488" y="1703277"/>
            <a:ext cx="3971305" cy="4832092"/>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在 Holer 类中，set() 方法接受类型参数 T 的对象作为参数，get() 返回一个 T 类型，而 equals() 接受一个 Object 作为参数。fruit 的类型是 Holder&lt;? extends Fruit&gt;，所以set()方法不会接受任何对象的添加，但是 equals() 可以正常工作</a:t>
            </a:r>
          </a:p>
        </p:txBody>
      </p:sp>
    </p:spTree>
    <p:extLst>
      <p:ext uri="{BB962C8B-B14F-4D97-AF65-F5344CB8AC3E}">
        <p14:creationId xmlns:p14="http://schemas.microsoft.com/office/powerpoint/2010/main" val="2103834032"/>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：实现泛化的集合工具</a:t>
            </a:r>
          </a:p>
        </p:txBody>
      </p:sp>
      <p:sp>
        <p:nvSpPr>
          <p:cNvPr id="3" name="内容占位符 2"/>
          <p:cNvSpPr>
            <a:spLocks noGrp="1"/>
          </p:cNvSpPr>
          <p:nvPr>
            <p:ph idx="1"/>
          </p:nvPr>
        </p:nvSpPr>
        <p:spPr/>
        <p:txBody>
          <a:bodyPr>
            <a:normAutofit fontScale="85000" lnSpcReduction="20000"/>
          </a:bodyPr>
          <a:lstStyle/>
          <a:p>
            <a:r>
              <a:rPr lang="zh-CN" altLang="en-US" dirty="0"/>
              <a:t>通配符的另一个方向是　“超类型的通配符“</a:t>
            </a:r>
            <a:r>
              <a:rPr lang="en-US" altLang="zh-CN" dirty="0"/>
              <a:t>: ? super T</a:t>
            </a:r>
            <a:r>
              <a:rPr lang="zh-CN" altLang="en-US" dirty="0"/>
              <a:t>，</a:t>
            </a:r>
            <a:r>
              <a:rPr lang="en-US" altLang="zh-CN" dirty="0"/>
              <a:t>T </a:t>
            </a:r>
            <a:r>
              <a:rPr lang="zh-CN" altLang="en-US" dirty="0"/>
              <a:t>是类型参数的下界。使用这种形式的通配符，我们就可以 ”传递对象” 了</a:t>
            </a:r>
            <a:endParaRPr lang="en-US" altLang="zh-CN" dirty="0"/>
          </a:p>
          <a:p>
            <a:endParaRPr lang="en-US" altLang="zh-CN" dirty="0"/>
          </a:p>
          <a:p>
            <a:endParaRPr lang="en-US" altLang="zh-CN" dirty="0"/>
          </a:p>
          <a:p>
            <a:endParaRPr lang="en-US" altLang="zh-CN" dirty="0"/>
          </a:p>
          <a:p>
            <a:r>
              <a:rPr lang="en-US" altLang="zh-CN" dirty="0" err="1"/>
              <a:t>writeTo</a:t>
            </a:r>
            <a:r>
              <a:rPr lang="en-US" altLang="zh-CN" dirty="0"/>
              <a:t> </a:t>
            </a:r>
            <a:r>
              <a:rPr lang="zh-CN" altLang="en-US" dirty="0"/>
              <a:t>方法的参数 </a:t>
            </a:r>
            <a:r>
              <a:rPr lang="en-US" altLang="zh-CN" dirty="0"/>
              <a:t>apples </a:t>
            </a:r>
            <a:r>
              <a:rPr lang="zh-CN" altLang="en-US" dirty="0"/>
              <a:t>的类型是 </a:t>
            </a:r>
            <a:r>
              <a:rPr lang="en-US" altLang="zh-CN" dirty="0"/>
              <a:t>List&lt;? super Apple&gt;</a:t>
            </a:r>
            <a:r>
              <a:rPr lang="zh-CN" altLang="en-US" dirty="0"/>
              <a:t>，它表示某种类型的 </a:t>
            </a:r>
            <a:r>
              <a:rPr lang="en-US" altLang="zh-CN" dirty="0"/>
              <a:t>List</a:t>
            </a:r>
            <a:r>
              <a:rPr lang="zh-CN" altLang="en-US" dirty="0"/>
              <a:t>，这个类型是 </a:t>
            </a:r>
            <a:r>
              <a:rPr lang="en-US" altLang="zh-CN" dirty="0"/>
              <a:t>Apple </a:t>
            </a:r>
            <a:r>
              <a:rPr lang="zh-CN" altLang="en-US" dirty="0"/>
              <a:t>的基类型。也就是说，我们不知道实际类型是什么，但是这个类型肯定是 </a:t>
            </a:r>
            <a:r>
              <a:rPr lang="en-US" altLang="zh-CN" dirty="0"/>
              <a:t>Apple </a:t>
            </a:r>
            <a:r>
              <a:rPr lang="zh-CN" altLang="en-US" dirty="0"/>
              <a:t>的父类型。因此，我们可以知道向这个 </a:t>
            </a:r>
            <a:r>
              <a:rPr lang="en-US" altLang="zh-CN" dirty="0"/>
              <a:t>List </a:t>
            </a:r>
            <a:r>
              <a:rPr lang="zh-CN" altLang="en-US" dirty="0"/>
              <a:t>添加一个 </a:t>
            </a:r>
            <a:r>
              <a:rPr lang="en-US" altLang="zh-CN" dirty="0"/>
              <a:t>Apple </a:t>
            </a:r>
            <a:r>
              <a:rPr lang="zh-CN" altLang="en-US" dirty="0"/>
              <a:t>或者其子类型的对象是安全的，这些对象都可以向上转型为 </a:t>
            </a:r>
            <a:r>
              <a:rPr lang="en-US" altLang="zh-CN" dirty="0"/>
              <a:t>Apple</a:t>
            </a:r>
            <a:r>
              <a:rPr lang="zh-CN" altLang="en-US" dirty="0"/>
              <a:t>。但是我们不知道加入 </a:t>
            </a:r>
            <a:r>
              <a:rPr lang="en-US" altLang="zh-CN" dirty="0"/>
              <a:t>Fruit </a:t>
            </a:r>
            <a:r>
              <a:rPr lang="zh-CN" altLang="en-US" dirty="0"/>
              <a:t>对象是否安全，因为那样会使得这个 </a:t>
            </a:r>
            <a:r>
              <a:rPr lang="en-US" altLang="zh-CN" dirty="0"/>
              <a:t>List </a:t>
            </a:r>
            <a:r>
              <a:rPr lang="zh-CN" altLang="en-US" dirty="0"/>
              <a:t>添加跟 </a:t>
            </a:r>
            <a:r>
              <a:rPr lang="en-US" altLang="zh-CN" dirty="0"/>
              <a:t>Apple </a:t>
            </a:r>
            <a:r>
              <a:rPr lang="zh-CN" altLang="en-US" dirty="0"/>
              <a:t>无关的类型</a:t>
            </a:r>
            <a:endParaRPr lang="en-US" altLang="zh-CN" dirty="0"/>
          </a:p>
          <a:p>
            <a:endParaRPr lang="en-US" altLang="zh-CN" dirty="0"/>
          </a:p>
          <a:p>
            <a:endParaRPr lang="en-US" altLang="zh-CN" dirty="0"/>
          </a:p>
          <a:p>
            <a:endParaRPr lang="en-US" altLang="zh-CN" dirty="0"/>
          </a:p>
          <a:p>
            <a:endParaRPr lang="zh-CN" altLang="en-US" dirty="0"/>
          </a:p>
        </p:txBody>
      </p:sp>
      <p:pic>
        <p:nvPicPr>
          <p:cNvPr id="5" name="图片 4"/>
          <p:cNvPicPr>
            <a:picLocks noChangeAspect="1"/>
          </p:cNvPicPr>
          <p:nvPr/>
        </p:nvPicPr>
        <p:blipFill>
          <a:blip r:embed="rId2"/>
          <a:stretch>
            <a:fillRect/>
          </a:stretch>
        </p:blipFill>
        <p:spPr>
          <a:xfrm>
            <a:off x="538855" y="2082602"/>
            <a:ext cx="10582275" cy="1628775"/>
          </a:xfrm>
          <a:prstGeom prst="rect">
            <a:avLst/>
          </a:prstGeom>
          <a:blipFill>
            <a:blip r:embed="rId3"/>
            <a:stretch>
              <a:fillRect/>
            </a:stretch>
          </a:blipFill>
          <a:ln w="101600">
            <a:solidFill>
              <a:srgbClr val="339933">
                <a:alpha val="96000"/>
              </a:srgbClr>
            </a:solidFill>
          </a:ln>
        </p:spPr>
      </p:pic>
    </p:spTree>
    <p:extLst>
      <p:ext uri="{BB962C8B-B14F-4D97-AF65-F5344CB8AC3E}">
        <p14:creationId xmlns:p14="http://schemas.microsoft.com/office/powerpoint/2010/main" val="1747799585"/>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：实现泛化的集合工具</a:t>
            </a:r>
          </a:p>
        </p:txBody>
      </p:sp>
      <p:sp>
        <p:nvSpPr>
          <p:cNvPr id="3" name="内容占位符 2"/>
          <p:cNvSpPr>
            <a:spLocks noGrp="1"/>
          </p:cNvSpPr>
          <p:nvPr>
            <p:ph idx="1"/>
          </p:nvPr>
        </p:nvSpPr>
        <p:spPr/>
        <p:txBody>
          <a:bodyPr>
            <a:normAutofit fontScale="92500"/>
          </a:bodyPr>
          <a:lstStyle/>
          <a:p>
            <a:r>
              <a:rPr lang="zh-CN" altLang="en-US" dirty="0"/>
              <a:t>在了解了子类型边界和超类型边界之后，我们就可以知道如何向泛型类型中 “写入” </a:t>
            </a:r>
            <a:r>
              <a:rPr lang="en-US" altLang="zh-CN" dirty="0"/>
              <a:t>( </a:t>
            </a:r>
            <a:r>
              <a:rPr lang="zh-CN" altLang="en-US" dirty="0"/>
              <a:t>传递对象给方法参数</a:t>
            </a:r>
            <a:r>
              <a:rPr lang="en-US" altLang="zh-CN" dirty="0"/>
              <a:t>) </a:t>
            </a:r>
            <a:r>
              <a:rPr lang="zh-CN" altLang="en-US" dirty="0"/>
              <a:t>以及如何从泛型类型中 “读取” </a:t>
            </a:r>
            <a:r>
              <a:rPr lang="en-US" altLang="zh-CN" dirty="0"/>
              <a:t>( </a:t>
            </a:r>
            <a:r>
              <a:rPr lang="zh-CN" altLang="en-US" dirty="0"/>
              <a:t>从方法中返回对象 </a:t>
            </a:r>
            <a:r>
              <a:rPr lang="en-US" altLang="zh-CN" dirty="0"/>
              <a:t>)(</a:t>
            </a:r>
            <a:r>
              <a:rPr lang="zh-CN" altLang="en-US" dirty="0"/>
              <a:t>课堂案例：</a:t>
            </a:r>
            <a:r>
              <a:rPr lang="en-US" altLang="zh-CN" dirty="0">
                <a:hlinkClick r:id="rId2" action="ppaction://hlinkfile"/>
              </a:rPr>
              <a:t>CollectionsUtil.java</a:t>
            </a:r>
            <a:r>
              <a:rPr lang="en-US" altLang="zh-CN" dirty="0"/>
              <a:t>)</a:t>
            </a:r>
            <a:r>
              <a:rPr lang="zh-CN" altLang="en-US" dirty="0"/>
              <a:t>，关于</a:t>
            </a:r>
            <a:r>
              <a:rPr lang="en-US" altLang="zh-CN" dirty="0"/>
              <a:t>List</a:t>
            </a:r>
            <a:r>
              <a:rPr lang="zh-CN" altLang="en-US" dirty="0"/>
              <a:t>将在下节详解</a:t>
            </a:r>
            <a:endParaRPr lang="en-US" altLang="zh-CN" dirty="0"/>
          </a:p>
          <a:p>
            <a:endParaRPr lang="en-US" altLang="zh-CN" dirty="0"/>
          </a:p>
          <a:p>
            <a:endParaRPr lang="en-US" altLang="zh-CN" dirty="0"/>
          </a:p>
          <a:p>
            <a:r>
              <a:rPr lang="en-US" altLang="zh-CN" dirty="0" err="1"/>
              <a:t>src</a:t>
            </a:r>
            <a:r>
              <a:rPr lang="en-US" altLang="zh-CN" dirty="0"/>
              <a:t> </a:t>
            </a:r>
            <a:r>
              <a:rPr lang="zh-CN" altLang="en-US" dirty="0"/>
              <a:t>是原始数据的 </a:t>
            </a:r>
            <a:r>
              <a:rPr lang="en-US" altLang="zh-CN" dirty="0"/>
              <a:t>List</a:t>
            </a:r>
            <a:r>
              <a:rPr lang="zh-CN" altLang="en-US" dirty="0"/>
              <a:t>，因为要从这里面读取数据，所以用了上边界限定通配符：</a:t>
            </a:r>
            <a:r>
              <a:rPr lang="en-US" altLang="zh-CN" dirty="0"/>
              <a:t>&lt;? extends T&gt;</a:t>
            </a:r>
            <a:r>
              <a:rPr lang="zh-CN" altLang="en-US" dirty="0"/>
              <a:t>，取出的元素转型为 </a:t>
            </a:r>
            <a:r>
              <a:rPr lang="en-US" altLang="zh-CN" dirty="0"/>
              <a:t>T</a:t>
            </a:r>
            <a:r>
              <a:rPr lang="zh-CN" altLang="en-US" dirty="0"/>
              <a:t>。</a:t>
            </a:r>
            <a:r>
              <a:rPr lang="en-US" altLang="zh-CN" dirty="0" err="1"/>
              <a:t>dest</a:t>
            </a:r>
            <a:r>
              <a:rPr lang="en-US" altLang="zh-CN" dirty="0"/>
              <a:t> </a:t>
            </a:r>
            <a:r>
              <a:rPr lang="zh-CN" altLang="en-US" dirty="0"/>
              <a:t>是要写入的目标 </a:t>
            </a:r>
            <a:r>
              <a:rPr lang="en-US" altLang="zh-CN" dirty="0"/>
              <a:t>List</a:t>
            </a:r>
            <a:r>
              <a:rPr lang="zh-CN" altLang="en-US" dirty="0"/>
              <a:t>，所以用了下边界限定通配符：</a:t>
            </a:r>
            <a:r>
              <a:rPr lang="en-US" altLang="zh-CN" dirty="0"/>
              <a:t>&lt;? super T&gt;</a:t>
            </a:r>
            <a:r>
              <a:rPr lang="zh-CN" altLang="en-US" dirty="0"/>
              <a:t>，可以写入的元素类型是 </a:t>
            </a:r>
            <a:r>
              <a:rPr lang="en-US" altLang="zh-CN" dirty="0"/>
              <a:t>T </a:t>
            </a:r>
            <a:r>
              <a:rPr lang="zh-CN" altLang="en-US" dirty="0"/>
              <a:t>及其子类型</a:t>
            </a:r>
          </a:p>
        </p:txBody>
      </p:sp>
      <p:pic>
        <p:nvPicPr>
          <p:cNvPr id="4" name="图片 3"/>
          <p:cNvPicPr>
            <a:picLocks noChangeAspect="1"/>
          </p:cNvPicPr>
          <p:nvPr/>
        </p:nvPicPr>
        <p:blipFill>
          <a:blip r:embed="rId3"/>
          <a:stretch>
            <a:fillRect/>
          </a:stretch>
        </p:blipFill>
        <p:spPr>
          <a:xfrm>
            <a:off x="445439" y="2899702"/>
            <a:ext cx="11029950" cy="1381125"/>
          </a:xfrm>
          <a:prstGeom prst="rect">
            <a:avLst/>
          </a:prstGeom>
          <a:blipFill>
            <a:blip r:embed="rId4"/>
            <a:stretch>
              <a:fillRect/>
            </a:stretch>
          </a:blipFill>
          <a:ln w="101600">
            <a:solidFill>
              <a:srgbClr val="339933">
                <a:alpha val="96000"/>
              </a:srgbClr>
            </a:solidFill>
          </a:ln>
        </p:spPr>
      </p:pic>
    </p:spTree>
    <p:extLst>
      <p:ext uri="{BB962C8B-B14F-4D97-AF65-F5344CB8AC3E}">
        <p14:creationId xmlns:p14="http://schemas.microsoft.com/office/powerpoint/2010/main" val="305044486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：实现泛化的集合工具</a:t>
            </a:r>
          </a:p>
        </p:txBody>
      </p:sp>
      <p:sp>
        <p:nvSpPr>
          <p:cNvPr id="3" name="内容占位符 2"/>
          <p:cNvSpPr>
            <a:spLocks noGrp="1"/>
          </p:cNvSpPr>
          <p:nvPr>
            <p:ph idx="1"/>
          </p:nvPr>
        </p:nvSpPr>
        <p:spPr/>
        <p:txBody>
          <a:bodyPr>
            <a:normAutofit/>
          </a:bodyPr>
          <a:lstStyle/>
          <a:p>
            <a:r>
              <a:rPr lang="zh-CN" altLang="en-US" dirty="0"/>
              <a:t>还有一种通配符是无边界通配符，它的使用形式是一个单独的问号：</a:t>
            </a:r>
            <a:r>
              <a:rPr lang="en-US" altLang="zh-CN" dirty="0"/>
              <a:t>List&lt;?&gt;</a:t>
            </a:r>
            <a:r>
              <a:rPr lang="zh-CN" altLang="en-US" dirty="0"/>
              <a:t>，也就是没有任何限定</a:t>
            </a:r>
          </a:p>
          <a:p>
            <a:r>
              <a:rPr lang="en-US" altLang="zh-CN" dirty="0"/>
              <a:t>List&lt;?&gt; list </a:t>
            </a:r>
            <a:r>
              <a:rPr lang="zh-CN" altLang="en-US" dirty="0"/>
              <a:t>表示 </a:t>
            </a:r>
            <a:r>
              <a:rPr lang="en-US" altLang="zh-CN" dirty="0"/>
              <a:t>list </a:t>
            </a:r>
            <a:r>
              <a:rPr lang="zh-CN" altLang="en-US" dirty="0"/>
              <a:t>是持有某种特定类型的 </a:t>
            </a:r>
            <a:r>
              <a:rPr lang="en-US" altLang="zh-CN" dirty="0"/>
              <a:t>List</a:t>
            </a:r>
            <a:r>
              <a:rPr lang="zh-CN" altLang="en-US" dirty="0"/>
              <a:t>，但是不知道具体是哪种类型。那么我们可以向其中添加对象吗？当然不可以，因为并不知道实际是哪种类型，所以不能添加任何类型，这是不安全的。而单独的 </a:t>
            </a:r>
            <a:r>
              <a:rPr lang="en-US" altLang="zh-CN" dirty="0"/>
              <a:t>List </a:t>
            </a:r>
            <a:r>
              <a:rPr lang="en-US" altLang="zh-CN" dirty="0" err="1"/>
              <a:t>list</a:t>
            </a:r>
            <a:r>
              <a:rPr lang="en-US" altLang="zh-CN" dirty="0"/>
              <a:t> </a:t>
            </a:r>
            <a:r>
              <a:rPr lang="zh-CN" altLang="en-US" dirty="0"/>
              <a:t>，也就是没有传入泛型参数，表示这个 </a:t>
            </a:r>
            <a:r>
              <a:rPr lang="en-US" altLang="zh-CN" dirty="0"/>
              <a:t>list </a:t>
            </a:r>
            <a:r>
              <a:rPr lang="zh-CN" altLang="en-US" dirty="0"/>
              <a:t>持有的元素的类型是 </a:t>
            </a:r>
            <a:r>
              <a:rPr lang="en-US" altLang="zh-CN" dirty="0"/>
              <a:t>Object</a:t>
            </a:r>
            <a:r>
              <a:rPr lang="zh-CN" altLang="en-US" dirty="0"/>
              <a:t>，因此可以添加任何类型的对象，只不过编译器会有警告信息</a:t>
            </a:r>
          </a:p>
        </p:txBody>
      </p:sp>
    </p:spTree>
    <p:extLst>
      <p:ext uri="{BB962C8B-B14F-4D97-AF65-F5344CB8AC3E}">
        <p14:creationId xmlns:p14="http://schemas.microsoft.com/office/powerpoint/2010/main" val="43824018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泛型</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中泛型的特点是什么？</a:t>
            </a:r>
            <a:endParaRPr lang="en-US" altLang="zh-CN" dirty="0"/>
          </a:p>
        </p:txBody>
      </p:sp>
    </p:spTree>
    <p:extLst>
      <p:ext uri="{BB962C8B-B14F-4D97-AF65-F5344CB8AC3E}">
        <p14:creationId xmlns:p14="http://schemas.microsoft.com/office/powerpoint/2010/main" val="755458116"/>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zh-CN" altLang="en-US" dirty="0"/>
              <a:t>泛型</a:t>
            </a:r>
            <a:r>
              <a:rPr lang="en-US" altLang="zh-CN" dirty="0"/>
              <a:t>】</a:t>
            </a:r>
            <a:endParaRPr lang="zh-CN" altLang="en-US" dirty="0"/>
          </a:p>
        </p:txBody>
      </p:sp>
      <p:sp>
        <p:nvSpPr>
          <p:cNvPr id="3" name="内容占位符 2"/>
          <p:cNvSpPr>
            <a:spLocks noGrp="1"/>
          </p:cNvSpPr>
          <p:nvPr>
            <p:ph idx="1"/>
          </p:nvPr>
        </p:nvSpPr>
        <p:spPr/>
        <p:txBody>
          <a:bodyPr>
            <a:normAutofit/>
          </a:bodyPr>
          <a:lstStyle/>
          <a:p>
            <a:r>
              <a:rPr lang="zh-CN" altLang="en-US" dirty="0"/>
              <a:t>所有泛型类的类型参数在编译时都会被擦除，虚拟机运行时中没有泛型，只有普通类和普通方法，从这一点上来说，</a:t>
            </a:r>
            <a:r>
              <a:rPr lang="en-US" altLang="zh-CN" dirty="0"/>
              <a:t>Java</a:t>
            </a:r>
            <a:r>
              <a:rPr lang="zh-CN" altLang="en-US" dirty="0"/>
              <a:t>中的泛型从某种程度上是一种语法糖，</a:t>
            </a:r>
            <a:r>
              <a:rPr lang="en-US" altLang="zh-CN" dirty="0"/>
              <a:t>Java</a:t>
            </a:r>
            <a:r>
              <a:rPr lang="zh-CN" altLang="en-US" dirty="0"/>
              <a:t>泛型不支持基本类型，即</a:t>
            </a:r>
            <a:r>
              <a:rPr lang="en-US" altLang="zh-CN" dirty="0" err="1"/>
              <a:t>ArrayList</a:t>
            </a:r>
            <a:r>
              <a:rPr lang="en-US" altLang="zh-CN" dirty="0"/>
              <a:t>&lt;</a:t>
            </a:r>
            <a:r>
              <a:rPr lang="en-US" altLang="zh-CN" dirty="0" err="1"/>
              <a:t>int</a:t>
            </a:r>
            <a:r>
              <a:rPr lang="en-US" altLang="zh-CN" dirty="0"/>
              <a:t>&gt;</a:t>
            </a:r>
            <a:r>
              <a:rPr lang="zh-CN" altLang="en-US" dirty="0"/>
              <a:t>这样的代码是不允许的，在泛型代码内部，无法获得任何有关泛型参数类型的信息，如果传入的类型参数为</a:t>
            </a:r>
            <a:r>
              <a:rPr lang="en-US" altLang="zh-CN" dirty="0"/>
              <a:t>T</a:t>
            </a:r>
            <a:r>
              <a:rPr lang="zh-CN" altLang="en-US" dirty="0"/>
              <a:t>，那么在泛型代码内部你不知道</a:t>
            </a:r>
            <a:r>
              <a:rPr lang="en-US" altLang="zh-CN" dirty="0"/>
              <a:t>T</a:t>
            </a:r>
            <a:r>
              <a:rPr lang="zh-CN" altLang="en-US" dirty="0"/>
              <a:t>有什么方法，属性，关于</a:t>
            </a:r>
            <a:r>
              <a:rPr lang="en-US" altLang="zh-CN" dirty="0"/>
              <a:t>T</a:t>
            </a:r>
            <a:r>
              <a:rPr lang="zh-CN" altLang="en-US" dirty="0"/>
              <a:t>的一切信息都丢失了，创建泛型对象时请指明类型，让编译器尽早的做参数检查（请不要在新代码中使用原生态类型），</a:t>
            </a:r>
            <a:r>
              <a:rPr lang="en-US" altLang="zh-CN" dirty="0"/>
              <a:t>Java</a:t>
            </a:r>
            <a:r>
              <a:rPr lang="zh-CN" altLang="en-US" dirty="0"/>
              <a:t>的泛型类型不能用于</a:t>
            </a:r>
            <a:r>
              <a:rPr lang="en-US" altLang="zh-CN" dirty="0"/>
              <a:t>new</a:t>
            </a:r>
            <a:r>
              <a:rPr lang="zh-CN" altLang="en-US" dirty="0"/>
              <a:t>构建对象（也不能用于初始化数组）</a:t>
            </a:r>
            <a:endParaRPr lang="en-US" altLang="zh-CN" dirty="0"/>
          </a:p>
          <a:p>
            <a:endParaRPr lang="en-US" altLang="zh-CN" dirty="0"/>
          </a:p>
          <a:p>
            <a:endParaRPr lang="en-US" altLang="zh-CN" dirty="0"/>
          </a:p>
          <a:p>
            <a:pPr>
              <a:defRPr/>
            </a:pPr>
            <a:endParaRPr lang="en-US" altLang="zh-CN" dirty="0"/>
          </a:p>
          <a:p>
            <a:pPr>
              <a:defRPr/>
            </a:pPr>
            <a:endParaRPr lang="en-US" altLang="zh-CN" dirty="0"/>
          </a:p>
          <a:p>
            <a:pPr>
              <a:defRPr/>
            </a:pPr>
            <a:endParaRPr lang="zh-CN" altLang="en-US"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82577365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en-US" altLang="zh-CN" dirty="0"/>
              <a:t>【</a:t>
            </a:r>
            <a:r>
              <a:rPr lang="zh-CN" altLang="en-US" dirty="0"/>
              <a:t>集合接口</a:t>
            </a:r>
            <a:r>
              <a:rPr lang="en-US" altLang="zh-CN" dirty="0"/>
              <a:t>】</a:t>
            </a:r>
            <a:endParaRPr lang="zh-CN" altLang="en-US" dirty="0"/>
          </a:p>
        </p:txBody>
      </p:sp>
      <p:sp>
        <p:nvSpPr>
          <p:cNvPr id="3" name="内容占位符 2"/>
          <p:cNvSpPr>
            <a:spLocks noGrp="1"/>
          </p:cNvSpPr>
          <p:nvPr>
            <p:ph idx="1"/>
          </p:nvPr>
        </p:nvSpPr>
        <p:spPr/>
        <p:txBody>
          <a:bodyPr vert="horz" lIns="91440" tIns="45720" rIns="91440" bIns="45720" rtlCol="0">
            <a:normAutofit fontScale="62500" lnSpcReduction="20000"/>
          </a:bodyPr>
          <a:lstStyle/>
          <a:p>
            <a:r>
              <a:rPr lang="zh-CN" altLang="en-US" dirty="0"/>
              <a:t>知识点</a:t>
            </a:r>
            <a:r>
              <a:rPr lang="en-US" altLang="zh-CN" dirty="0"/>
              <a:t>1</a:t>
            </a:r>
            <a:r>
              <a:rPr lang="zh-CN" altLang="en-US" dirty="0"/>
              <a:t>：</a:t>
            </a:r>
            <a:r>
              <a:rPr lang="en-US" altLang="zh-CN" dirty="0"/>
              <a:t>Collection</a:t>
            </a:r>
            <a:r>
              <a:rPr lang="zh-CN" altLang="en-US" dirty="0"/>
              <a:t>接口</a:t>
            </a:r>
          </a:p>
          <a:p>
            <a:r>
              <a:rPr lang="zh-CN" altLang="en-US" dirty="0"/>
              <a:t>知识点</a:t>
            </a:r>
            <a:r>
              <a:rPr lang="en-US" altLang="zh-CN" dirty="0"/>
              <a:t>2</a:t>
            </a:r>
            <a:r>
              <a:rPr lang="zh-CN" altLang="en-US" dirty="0"/>
              <a:t>：</a:t>
            </a:r>
            <a:r>
              <a:rPr lang="en-US" altLang="zh-CN" dirty="0"/>
              <a:t>Collection</a:t>
            </a:r>
            <a:r>
              <a:rPr lang="zh-CN" altLang="en-US" dirty="0"/>
              <a:t>重要方法</a:t>
            </a:r>
          </a:p>
          <a:p>
            <a:r>
              <a:rPr lang="zh-CN" altLang="en-US" dirty="0"/>
              <a:t>知识点</a:t>
            </a:r>
            <a:r>
              <a:rPr lang="en-US" altLang="zh-CN" dirty="0"/>
              <a:t>3</a:t>
            </a:r>
            <a:r>
              <a:rPr lang="zh-CN" altLang="en-US" dirty="0"/>
              <a:t>：</a:t>
            </a:r>
            <a:r>
              <a:rPr lang="en-US" altLang="zh-CN" dirty="0"/>
              <a:t>Collection</a:t>
            </a:r>
            <a:r>
              <a:rPr lang="zh-CN" altLang="en-US" dirty="0"/>
              <a:t>的遍历</a:t>
            </a:r>
          </a:p>
          <a:p>
            <a:r>
              <a:rPr lang="zh-CN" altLang="en-US" dirty="0"/>
              <a:t>知识点</a:t>
            </a:r>
            <a:r>
              <a:rPr lang="en-US" altLang="zh-CN" dirty="0"/>
              <a:t>4</a:t>
            </a:r>
            <a:r>
              <a:rPr lang="zh-CN" altLang="en-US" dirty="0"/>
              <a:t>：</a:t>
            </a:r>
            <a:r>
              <a:rPr lang="en-US" altLang="zh-CN" dirty="0"/>
              <a:t>Map</a:t>
            </a:r>
            <a:r>
              <a:rPr lang="zh-CN" altLang="en-US" dirty="0"/>
              <a:t>接口</a:t>
            </a:r>
          </a:p>
          <a:p>
            <a:r>
              <a:rPr lang="zh-CN" altLang="en-US" dirty="0"/>
              <a:t>知识点</a:t>
            </a:r>
            <a:r>
              <a:rPr lang="en-US" altLang="zh-CN" dirty="0"/>
              <a:t>5</a:t>
            </a:r>
            <a:r>
              <a:rPr lang="zh-CN" altLang="en-US" dirty="0"/>
              <a:t>：</a:t>
            </a:r>
            <a:r>
              <a:rPr lang="en-US" altLang="zh-CN" dirty="0"/>
              <a:t>Map</a:t>
            </a:r>
            <a:r>
              <a:rPr lang="zh-CN" altLang="en-US" dirty="0"/>
              <a:t>接口重要方法</a:t>
            </a:r>
          </a:p>
          <a:p>
            <a:r>
              <a:rPr lang="zh-CN" altLang="en-US" dirty="0"/>
              <a:t>知识点</a:t>
            </a:r>
            <a:r>
              <a:rPr lang="en-US" altLang="zh-CN" dirty="0"/>
              <a:t>6</a:t>
            </a:r>
            <a:r>
              <a:rPr lang="zh-CN" altLang="en-US" dirty="0"/>
              <a:t>：</a:t>
            </a:r>
            <a:r>
              <a:rPr lang="en-US" altLang="zh-CN" dirty="0"/>
              <a:t>List</a:t>
            </a:r>
          </a:p>
          <a:p>
            <a:r>
              <a:rPr lang="zh-CN" altLang="en-US" dirty="0"/>
              <a:t>知识点</a:t>
            </a:r>
            <a:r>
              <a:rPr lang="en-US" altLang="zh-CN" dirty="0"/>
              <a:t>7</a:t>
            </a:r>
            <a:r>
              <a:rPr lang="zh-CN" altLang="en-US" dirty="0"/>
              <a:t>：</a:t>
            </a:r>
            <a:r>
              <a:rPr lang="en-US" altLang="zh-CN" dirty="0"/>
              <a:t>Set</a:t>
            </a:r>
          </a:p>
          <a:p>
            <a:r>
              <a:rPr lang="zh-CN" altLang="en-US" dirty="0"/>
              <a:t>知识点</a:t>
            </a:r>
            <a:r>
              <a:rPr lang="en-US" altLang="zh-CN" dirty="0"/>
              <a:t>8</a:t>
            </a:r>
            <a:r>
              <a:rPr lang="zh-CN" altLang="en-US" dirty="0"/>
              <a:t>：</a:t>
            </a:r>
            <a:r>
              <a:rPr lang="en-US" altLang="zh-CN" dirty="0"/>
              <a:t>Queue</a:t>
            </a:r>
          </a:p>
          <a:p>
            <a:r>
              <a:rPr lang="zh-CN" altLang="en-US" dirty="0"/>
              <a:t>知识点</a:t>
            </a:r>
            <a:r>
              <a:rPr lang="en-US" altLang="zh-CN" dirty="0"/>
              <a:t>9</a:t>
            </a:r>
            <a:r>
              <a:rPr lang="zh-CN" altLang="en-US" dirty="0"/>
              <a:t>：</a:t>
            </a:r>
            <a:r>
              <a:rPr lang="en-US" altLang="zh-CN" dirty="0"/>
              <a:t>List</a:t>
            </a:r>
            <a:r>
              <a:rPr lang="zh-CN" altLang="en-US" dirty="0"/>
              <a:t>的常见实现类</a:t>
            </a:r>
            <a:endParaRPr lang="en-US" altLang="zh-CN" dirty="0"/>
          </a:p>
          <a:p>
            <a:r>
              <a:rPr lang="zh-CN" altLang="en-US" dirty="0"/>
              <a:t>知识点</a:t>
            </a:r>
            <a:r>
              <a:rPr lang="en-US" altLang="zh-CN" dirty="0"/>
              <a:t>10</a:t>
            </a:r>
            <a:r>
              <a:rPr lang="zh-CN" altLang="en-US" dirty="0"/>
              <a:t>：</a:t>
            </a:r>
            <a:r>
              <a:rPr lang="en-US" altLang="zh-CN" dirty="0"/>
              <a:t>Set</a:t>
            </a:r>
            <a:r>
              <a:rPr lang="zh-CN" altLang="en-US" dirty="0"/>
              <a:t>的常见实现类</a:t>
            </a:r>
            <a:endParaRPr lang="en-US" altLang="zh-CN" dirty="0"/>
          </a:p>
          <a:p>
            <a:r>
              <a:rPr lang="zh-CN" altLang="en-US" dirty="0"/>
              <a:t>知识点</a:t>
            </a:r>
            <a:r>
              <a:rPr lang="en-US" altLang="zh-CN" dirty="0"/>
              <a:t>11</a:t>
            </a:r>
            <a:r>
              <a:rPr lang="zh-CN" altLang="en-US" dirty="0"/>
              <a:t>：</a:t>
            </a:r>
            <a:r>
              <a:rPr lang="en-US" altLang="zh-CN" dirty="0"/>
              <a:t>Map</a:t>
            </a:r>
            <a:r>
              <a:rPr lang="zh-CN" altLang="en-US" dirty="0"/>
              <a:t>的常用实现类</a:t>
            </a:r>
          </a:p>
        </p:txBody>
      </p:sp>
    </p:spTree>
    <p:extLst>
      <p:ext uri="{BB962C8B-B14F-4D97-AF65-F5344CB8AC3E}">
        <p14:creationId xmlns:p14="http://schemas.microsoft.com/office/powerpoint/2010/main" val="235947860"/>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188" y="881"/>
            <a:ext cx="11573813" cy="849126"/>
          </a:xfrm>
        </p:spPr>
        <p:txBody>
          <a:bodyPr>
            <a:normAutofit/>
          </a:bodyPr>
          <a:lstStyle/>
          <a:p>
            <a:r>
              <a:rPr lang="zh-CN" altLang="en-US" dirty="0"/>
              <a:t>知识点</a:t>
            </a:r>
            <a:r>
              <a:rPr lang="en-US" altLang="zh-CN" dirty="0"/>
              <a:t>1</a:t>
            </a:r>
            <a:r>
              <a:rPr lang="zh-CN" altLang="en-US" dirty="0"/>
              <a:t>：</a:t>
            </a:r>
            <a:r>
              <a:rPr lang="en-US" altLang="zh-CN" dirty="0"/>
              <a:t>Collection</a:t>
            </a:r>
            <a:r>
              <a:rPr lang="zh-CN" altLang="en-US" dirty="0"/>
              <a:t>接口</a:t>
            </a:r>
          </a:p>
        </p:txBody>
      </p:sp>
      <p:sp>
        <p:nvSpPr>
          <p:cNvPr id="3" name="内容占位符 2"/>
          <p:cNvSpPr>
            <a:spLocks noGrp="1"/>
          </p:cNvSpPr>
          <p:nvPr>
            <p:ph idx="1"/>
          </p:nvPr>
        </p:nvSpPr>
        <p:spPr/>
        <p:txBody>
          <a:bodyPr/>
          <a:lstStyle/>
          <a:p>
            <a:r>
              <a:rPr lang="zh-CN" altLang="en-US" dirty="0"/>
              <a:t>下图简要描述了集合框架的组成：</a:t>
            </a:r>
          </a:p>
        </p:txBody>
      </p:sp>
      <p:sp>
        <p:nvSpPr>
          <p:cNvPr id="6" name="圆角矩形 5"/>
          <p:cNvSpPr/>
          <p:nvPr/>
        </p:nvSpPr>
        <p:spPr>
          <a:xfrm>
            <a:off x="6171679" y="711561"/>
            <a:ext cx="2205111" cy="651590"/>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Iterator</a:t>
            </a:r>
            <a:endParaRPr lang="zh-CN" altLang="en-US" sz="20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391812" y="1896220"/>
            <a:ext cx="2205111" cy="651590"/>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ListIterator</a:t>
            </a:r>
            <a:endParaRPr lang="zh-CN" altLang="en-US" sz="2000" dirty="0">
              <a:latin typeface="微软雅黑" panose="020B0503020204020204" pitchFamily="34" charset="-122"/>
              <a:ea typeface="微软雅黑" panose="020B0503020204020204" pitchFamily="34" charset="-122"/>
            </a:endParaRPr>
          </a:p>
        </p:txBody>
      </p:sp>
      <p:sp>
        <p:nvSpPr>
          <p:cNvPr id="14" name="圆角矩形 13"/>
          <p:cNvSpPr/>
          <p:nvPr/>
        </p:nvSpPr>
        <p:spPr>
          <a:xfrm>
            <a:off x="8913034" y="1958581"/>
            <a:ext cx="2205111" cy="651590"/>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Map</a:t>
            </a:r>
            <a:endParaRPr lang="zh-CN" altLang="en-US"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7631723" y="3342272"/>
            <a:ext cx="1490134" cy="651590"/>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HashMap</a:t>
            </a:r>
            <a:endParaRPr lang="zh-CN" altLang="en-US" sz="2000" dirty="0">
              <a:latin typeface="微软雅黑" panose="020B0503020204020204" pitchFamily="34" charset="-122"/>
              <a:ea typeface="微软雅黑" panose="020B0503020204020204" pitchFamily="34" charset="-122"/>
            </a:endParaRPr>
          </a:p>
        </p:txBody>
      </p:sp>
      <p:sp>
        <p:nvSpPr>
          <p:cNvPr id="17" name="圆角矩形 16"/>
          <p:cNvSpPr/>
          <p:nvPr/>
        </p:nvSpPr>
        <p:spPr>
          <a:xfrm>
            <a:off x="9622331" y="3342272"/>
            <a:ext cx="1490134" cy="651590"/>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TreeMap</a:t>
            </a:r>
            <a:endParaRPr lang="zh-CN" altLang="en-US" sz="2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7251374" y="4572088"/>
            <a:ext cx="2250832" cy="651590"/>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LinkedHashMap</a:t>
            </a:r>
            <a:endParaRPr lang="zh-CN" altLang="en-US" sz="2000" dirty="0">
              <a:latin typeface="微软雅黑" panose="020B0503020204020204" pitchFamily="34" charset="-122"/>
              <a:ea typeface="微软雅黑" panose="020B0503020204020204" pitchFamily="34" charset="-122"/>
            </a:endParaRPr>
          </a:p>
        </p:txBody>
      </p:sp>
      <p:grpSp>
        <p:nvGrpSpPr>
          <p:cNvPr id="35" name="组合 34"/>
          <p:cNvGrpSpPr/>
          <p:nvPr/>
        </p:nvGrpSpPr>
        <p:grpSpPr>
          <a:xfrm>
            <a:off x="851372" y="1958581"/>
            <a:ext cx="5727872" cy="4676885"/>
            <a:chOff x="251533" y="1874977"/>
            <a:chExt cx="5727872" cy="4676885"/>
          </a:xfrm>
        </p:grpSpPr>
        <p:sp>
          <p:nvSpPr>
            <p:cNvPr id="7" name="圆角矩形 6"/>
            <p:cNvSpPr/>
            <p:nvPr/>
          </p:nvSpPr>
          <p:spPr>
            <a:xfrm>
              <a:off x="3010487" y="1874977"/>
              <a:ext cx="2205111" cy="651590"/>
            </a:xfrm>
            <a:prstGeom prst="roundRect">
              <a:avLst/>
            </a:prstGeom>
            <a:solidFill>
              <a:srgbClr val="276A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Collection</a:t>
              </a:r>
              <a:endParaRPr lang="zh-CN" altLang="en-US" sz="2000" dirty="0">
                <a:latin typeface="微软雅黑" panose="020B0503020204020204" pitchFamily="34" charset="-122"/>
                <a:ea typeface="微软雅黑" panose="020B0503020204020204" pitchFamily="34" charset="-122"/>
              </a:endParaRPr>
            </a:p>
          </p:txBody>
        </p:sp>
        <p:sp>
          <p:nvSpPr>
            <p:cNvPr id="8" name="圆角矩形 7"/>
            <p:cNvSpPr/>
            <p:nvPr/>
          </p:nvSpPr>
          <p:spPr>
            <a:xfrm>
              <a:off x="1859753" y="3236762"/>
              <a:ext cx="1502490" cy="651590"/>
            </a:xfrm>
            <a:prstGeom prst="roundRect">
              <a:avLst/>
            </a:prstGeom>
            <a:solidFill>
              <a:srgbClr val="276A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Set</a:t>
              </a:r>
              <a:endParaRPr lang="zh-CN" altLang="en-US" sz="2000" dirty="0">
                <a:latin typeface="微软雅黑" panose="020B0503020204020204" pitchFamily="34" charset="-122"/>
                <a:ea typeface="微软雅黑" panose="020B0503020204020204" pitchFamily="34" charset="-122"/>
              </a:endParaRPr>
            </a:p>
          </p:txBody>
        </p:sp>
        <p:sp>
          <p:nvSpPr>
            <p:cNvPr id="9" name="圆角矩形 8"/>
            <p:cNvSpPr/>
            <p:nvPr/>
          </p:nvSpPr>
          <p:spPr>
            <a:xfrm>
              <a:off x="4536739" y="3360876"/>
              <a:ext cx="1442666" cy="651590"/>
            </a:xfrm>
            <a:prstGeom prst="roundRect">
              <a:avLst/>
            </a:prstGeom>
            <a:solidFill>
              <a:srgbClr val="276A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List</a:t>
              </a:r>
              <a:endParaRPr lang="zh-CN" altLang="en-US" sz="2000" dirty="0">
                <a:latin typeface="微软雅黑" panose="020B0503020204020204" pitchFamily="34" charset="-122"/>
                <a:ea typeface="微软雅黑" panose="020B0503020204020204" pitchFamily="34" charset="-122"/>
              </a:endParaRPr>
            </a:p>
          </p:txBody>
        </p:sp>
        <p:sp>
          <p:nvSpPr>
            <p:cNvPr id="10" name="圆角矩形 9"/>
            <p:cNvSpPr/>
            <p:nvPr/>
          </p:nvSpPr>
          <p:spPr>
            <a:xfrm>
              <a:off x="546980" y="4466578"/>
              <a:ext cx="1636779" cy="651590"/>
            </a:xfrm>
            <a:prstGeom prst="roundRect">
              <a:avLst/>
            </a:prstGeom>
            <a:solidFill>
              <a:srgbClr val="276A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HashSet</a:t>
              </a:r>
              <a:endParaRPr lang="zh-CN" altLang="en-US" sz="20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973282" y="4466578"/>
              <a:ext cx="1636779" cy="651590"/>
            </a:xfrm>
            <a:prstGeom prst="roundRect">
              <a:avLst/>
            </a:prstGeom>
            <a:solidFill>
              <a:srgbClr val="276A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TreeSet</a:t>
              </a:r>
              <a:endParaRPr lang="zh-CN" altLang="en-US" sz="20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51533" y="5900272"/>
              <a:ext cx="2227672" cy="651590"/>
            </a:xfrm>
            <a:prstGeom prst="roundRect">
              <a:avLst/>
            </a:prstGeom>
            <a:solidFill>
              <a:srgbClr val="276A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LinkedHashSet</a:t>
              </a:r>
              <a:endParaRPr lang="zh-CN" altLang="en-US" sz="2000" dirty="0">
                <a:latin typeface="微软雅黑" panose="020B0503020204020204" pitchFamily="34" charset="-122"/>
                <a:ea typeface="微软雅黑" panose="020B0503020204020204" pitchFamily="34" charset="-122"/>
              </a:endParaRPr>
            </a:p>
          </p:txBody>
        </p:sp>
        <p:cxnSp>
          <p:nvCxnSpPr>
            <p:cNvPr id="22" name="肘形连接符 21"/>
            <p:cNvCxnSpPr>
              <a:stCxn id="7" idx="2"/>
              <a:endCxn id="8" idx="0"/>
            </p:cNvCxnSpPr>
            <p:nvPr/>
          </p:nvCxnSpPr>
          <p:spPr>
            <a:xfrm rot="5400000">
              <a:off x="3006924" y="2130642"/>
              <a:ext cx="710195" cy="1502045"/>
            </a:xfrm>
            <a:prstGeom prst="bentConnector3">
              <a:avLst/>
            </a:prstGeom>
            <a:ln w="50800">
              <a:solidFill>
                <a:srgbClr val="276A8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7" idx="2"/>
              <a:endCxn id="9" idx="0"/>
            </p:cNvCxnSpPr>
            <p:nvPr/>
          </p:nvCxnSpPr>
          <p:spPr>
            <a:xfrm rot="16200000" flipH="1">
              <a:off x="4268403" y="2371206"/>
              <a:ext cx="834309" cy="1145029"/>
            </a:xfrm>
            <a:prstGeom prst="bentConnector3">
              <a:avLst>
                <a:gd name="adj1" fmla="val 50000"/>
              </a:avLst>
            </a:prstGeom>
            <a:ln w="50800">
              <a:solidFill>
                <a:srgbClr val="276A8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2"/>
              <a:endCxn id="10" idx="0"/>
            </p:cNvCxnSpPr>
            <p:nvPr/>
          </p:nvCxnSpPr>
          <p:spPr>
            <a:xfrm rot="5400000">
              <a:off x="1699071" y="3554651"/>
              <a:ext cx="578226" cy="1245628"/>
            </a:xfrm>
            <a:prstGeom prst="bentConnector3">
              <a:avLst>
                <a:gd name="adj1" fmla="val 50000"/>
              </a:avLst>
            </a:prstGeom>
            <a:ln w="50800">
              <a:solidFill>
                <a:srgbClr val="276A83"/>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8" idx="2"/>
              <a:endCxn id="11" idx="0"/>
            </p:cNvCxnSpPr>
            <p:nvPr/>
          </p:nvCxnSpPr>
          <p:spPr>
            <a:xfrm rot="16200000" flipH="1">
              <a:off x="2912222" y="3587128"/>
              <a:ext cx="578226" cy="1180674"/>
            </a:xfrm>
            <a:prstGeom prst="bentConnector3">
              <a:avLst>
                <a:gd name="adj1" fmla="val 50000"/>
              </a:avLst>
            </a:prstGeom>
            <a:ln w="50800">
              <a:solidFill>
                <a:srgbClr val="276A8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0" idx="2"/>
              <a:endCxn id="12" idx="0"/>
            </p:cNvCxnSpPr>
            <p:nvPr/>
          </p:nvCxnSpPr>
          <p:spPr>
            <a:xfrm flipH="1">
              <a:off x="1365369" y="5118168"/>
              <a:ext cx="1" cy="782104"/>
            </a:xfrm>
            <a:prstGeom prst="straightConnector1">
              <a:avLst/>
            </a:prstGeom>
            <a:ln w="50800">
              <a:solidFill>
                <a:srgbClr val="276A8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直接箭头连接符 35"/>
          <p:cNvCxnSpPr>
            <a:stCxn id="6" idx="2"/>
            <a:endCxn id="13" idx="0"/>
          </p:cNvCxnSpPr>
          <p:nvPr/>
        </p:nvCxnSpPr>
        <p:spPr>
          <a:xfrm>
            <a:off x="7274235" y="1363151"/>
            <a:ext cx="220133" cy="533069"/>
          </a:xfrm>
          <a:prstGeom prst="straightConnector1">
            <a:avLst/>
          </a:prstGeom>
          <a:ln w="508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6" idx="2"/>
            <a:endCxn id="7" idx="0"/>
          </p:cNvCxnSpPr>
          <p:nvPr/>
        </p:nvCxnSpPr>
        <p:spPr>
          <a:xfrm rot="5400000">
            <a:off x="5695844" y="380190"/>
            <a:ext cx="595430" cy="2561353"/>
          </a:xfrm>
          <a:prstGeom prst="bentConnector3">
            <a:avLst>
              <a:gd name="adj1" fmla="val 50000"/>
            </a:avLst>
          </a:prstGeom>
          <a:ln w="508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6" idx="2"/>
            <a:endCxn id="14" idx="0"/>
          </p:cNvCxnSpPr>
          <p:nvPr/>
        </p:nvCxnSpPr>
        <p:spPr>
          <a:xfrm rot="16200000" flipH="1">
            <a:off x="8347197" y="290188"/>
            <a:ext cx="595430" cy="2741355"/>
          </a:xfrm>
          <a:prstGeom prst="bentConnector3">
            <a:avLst>
              <a:gd name="adj1" fmla="val 50000"/>
            </a:avLst>
          </a:prstGeom>
          <a:ln w="508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13" idx="2"/>
            <a:endCxn id="9" idx="3"/>
          </p:cNvCxnSpPr>
          <p:nvPr/>
        </p:nvCxnSpPr>
        <p:spPr>
          <a:xfrm rot="5400000">
            <a:off x="6425574" y="2701480"/>
            <a:ext cx="1222465" cy="915124"/>
          </a:xfrm>
          <a:prstGeom prst="bentConnector2">
            <a:avLst/>
          </a:prstGeom>
          <a:ln w="508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14" idx="2"/>
            <a:endCxn id="15" idx="0"/>
          </p:cNvCxnSpPr>
          <p:nvPr/>
        </p:nvCxnSpPr>
        <p:spPr>
          <a:xfrm rot="5400000">
            <a:off x="8830140" y="2156821"/>
            <a:ext cx="732101" cy="1638800"/>
          </a:xfrm>
          <a:prstGeom prst="bentConnector3">
            <a:avLst>
              <a:gd name="adj1" fmla="val 50000"/>
            </a:avLst>
          </a:prstGeom>
          <a:ln w="50800">
            <a:solidFill>
              <a:srgbClr val="E54958"/>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14" idx="2"/>
            <a:endCxn id="17" idx="0"/>
          </p:cNvCxnSpPr>
          <p:nvPr/>
        </p:nvCxnSpPr>
        <p:spPr>
          <a:xfrm rot="16200000" flipH="1">
            <a:off x="9825444" y="2800317"/>
            <a:ext cx="732101" cy="351808"/>
          </a:xfrm>
          <a:prstGeom prst="bentConnector3">
            <a:avLst>
              <a:gd name="adj1" fmla="val 50000"/>
            </a:avLst>
          </a:prstGeom>
          <a:ln w="50800">
            <a:solidFill>
              <a:srgbClr val="E54958"/>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15" idx="2"/>
            <a:endCxn id="19" idx="0"/>
          </p:cNvCxnSpPr>
          <p:nvPr/>
        </p:nvCxnSpPr>
        <p:spPr>
          <a:xfrm>
            <a:off x="8376790" y="3993862"/>
            <a:ext cx="0" cy="578226"/>
          </a:xfrm>
          <a:prstGeom prst="straightConnector1">
            <a:avLst/>
          </a:prstGeom>
          <a:ln w="50800">
            <a:solidFill>
              <a:srgbClr val="E54958"/>
            </a:solidFill>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8692737" y="1223198"/>
            <a:ext cx="161893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映射关系</a:t>
            </a:r>
          </a:p>
        </p:txBody>
      </p:sp>
      <p:sp>
        <p:nvSpPr>
          <p:cNvPr id="58" name="文本框 57"/>
          <p:cNvSpPr txBox="1"/>
          <p:nvPr/>
        </p:nvSpPr>
        <p:spPr>
          <a:xfrm>
            <a:off x="7634174" y="2963475"/>
            <a:ext cx="161893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无序</a:t>
            </a:r>
          </a:p>
        </p:txBody>
      </p:sp>
      <p:sp>
        <p:nvSpPr>
          <p:cNvPr id="59" name="文本框 58"/>
          <p:cNvSpPr txBox="1"/>
          <p:nvPr/>
        </p:nvSpPr>
        <p:spPr>
          <a:xfrm>
            <a:off x="10488912" y="2926719"/>
            <a:ext cx="69302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排序</a:t>
            </a:r>
          </a:p>
        </p:txBody>
      </p:sp>
      <p:sp>
        <p:nvSpPr>
          <p:cNvPr id="60" name="文本框 59"/>
          <p:cNvSpPr txBox="1"/>
          <p:nvPr/>
        </p:nvSpPr>
        <p:spPr>
          <a:xfrm>
            <a:off x="8443643" y="4141154"/>
            <a:ext cx="161893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保持顺序</a:t>
            </a:r>
          </a:p>
        </p:txBody>
      </p:sp>
      <p:sp>
        <p:nvSpPr>
          <p:cNvPr id="61" name="文本框 60"/>
          <p:cNvSpPr txBox="1"/>
          <p:nvPr/>
        </p:nvSpPr>
        <p:spPr>
          <a:xfrm>
            <a:off x="1827576" y="2898693"/>
            <a:ext cx="161893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无序不重复</a:t>
            </a:r>
          </a:p>
        </p:txBody>
      </p:sp>
      <p:sp>
        <p:nvSpPr>
          <p:cNvPr id="62" name="文本框 61"/>
          <p:cNvSpPr txBox="1"/>
          <p:nvPr/>
        </p:nvSpPr>
        <p:spPr>
          <a:xfrm>
            <a:off x="4642599" y="2963475"/>
            <a:ext cx="2648529"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有序可重复，有索引</a:t>
            </a:r>
          </a:p>
        </p:txBody>
      </p:sp>
      <p:sp>
        <p:nvSpPr>
          <p:cNvPr id="64" name="文本框 63"/>
          <p:cNvSpPr txBox="1"/>
          <p:nvPr/>
        </p:nvSpPr>
        <p:spPr>
          <a:xfrm>
            <a:off x="1122314" y="4156330"/>
            <a:ext cx="161893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无序</a:t>
            </a:r>
          </a:p>
        </p:txBody>
      </p:sp>
      <p:sp>
        <p:nvSpPr>
          <p:cNvPr id="65" name="文本框 64"/>
          <p:cNvSpPr txBox="1"/>
          <p:nvPr/>
        </p:nvSpPr>
        <p:spPr>
          <a:xfrm>
            <a:off x="4432635" y="4167116"/>
            <a:ext cx="161893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需要排序</a:t>
            </a:r>
          </a:p>
        </p:txBody>
      </p:sp>
      <p:sp>
        <p:nvSpPr>
          <p:cNvPr id="66" name="文本框 65"/>
          <p:cNvSpPr txBox="1"/>
          <p:nvPr/>
        </p:nvSpPr>
        <p:spPr>
          <a:xfrm>
            <a:off x="812744" y="5560822"/>
            <a:ext cx="161893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保持顺序</a:t>
            </a:r>
          </a:p>
        </p:txBody>
      </p:sp>
    </p:spTree>
    <p:extLst>
      <p:ext uri="{BB962C8B-B14F-4D97-AF65-F5344CB8AC3E}">
        <p14:creationId xmlns:p14="http://schemas.microsoft.com/office/powerpoint/2010/main" val="1941573686"/>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a:t>
            </a:r>
            <a:r>
              <a:rPr lang="en-US" altLang="zh-CN" dirty="0"/>
              <a:t>Collection</a:t>
            </a:r>
            <a:r>
              <a:rPr lang="zh-CN" altLang="en-US" dirty="0"/>
              <a:t>接口</a:t>
            </a:r>
          </a:p>
        </p:txBody>
      </p:sp>
      <p:sp>
        <p:nvSpPr>
          <p:cNvPr id="3" name="内容占位符 2"/>
          <p:cNvSpPr>
            <a:spLocks noGrp="1"/>
          </p:cNvSpPr>
          <p:nvPr>
            <p:ph idx="1"/>
          </p:nvPr>
        </p:nvSpPr>
        <p:spPr/>
        <p:txBody>
          <a:bodyPr>
            <a:normAutofit fontScale="92500" lnSpcReduction="10000"/>
          </a:bodyPr>
          <a:lstStyle/>
          <a:p>
            <a:r>
              <a:rPr lang="en-US" altLang="zh-CN" dirty="0"/>
              <a:t>Collection</a:t>
            </a:r>
            <a:r>
              <a:rPr lang="zh-CN" altLang="en-US" dirty="0"/>
              <a:t>接口是最基本的集合接口，它不提供直接的实现，</a:t>
            </a:r>
            <a:r>
              <a:rPr lang="en-US" altLang="zh-CN" dirty="0" err="1"/>
              <a:t>JavaSDK</a:t>
            </a:r>
            <a:r>
              <a:rPr lang="zh-CN" altLang="en-US" dirty="0"/>
              <a:t>提供的类都是继承自</a:t>
            </a:r>
            <a:r>
              <a:rPr lang="en-US" altLang="zh-CN" dirty="0"/>
              <a:t>Collection</a:t>
            </a:r>
            <a:r>
              <a:rPr lang="zh-CN" altLang="en-US" dirty="0"/>
              <a:t>的“子接口”如</a:t>
            </a:r>
            <a:r>
              <a:rPr lang="en-US" altLang="zh-CN" dirty="0"/>
              <a:t>List</a:t>
            </a:r>
            <a:r>
              <a:rPr lang="zh-CN" altLang="en-US" dirty="0"/>
              <a:t>和</a:t>
            </a:r>
            <a:r>
              <a:rPr lang="en-US" altLang="zh-CN" dirty="0"/>
              <a:t>Set</a:t>
            </a:r>
            <a:r>
              <a:rPr lang="zh-CN" altLang="en-US" dirty="0"/>
              <a:t>。</a:t>
            </a:r>
            <a:r>
              <a:rPr lang="en-US" altLang="zh-CN" dirty="0"/>
              <a:t>Collection</a:t>
            </a:r>
            <a:r>
              <a:rPr lang="zh-CN" altLang="en-US" dirty="0"/>
              <a:t>所代表的是一种规则，它所包含的元素都必须遵循一条或者多条规则。如有些允许重复而有些则不能重复、有些必须要按照顺序插入而有些则是散列，有些支持排序但是有些则不支持</a:t>
            </a:r>
          </a:p>
          <a:p>
            <a:r>
              <a:rPr lang="zh-CN" altLang="en-US" dirty="0"/>
              <a:t>在</a:t>
            </a:r>
            <a:r>
              <a:rPr lang="en-US" altLang="zh-CN" dirty="0"/>
              <a:t>Java</a:t>
            </a:r>
            <a:r>
              <a:rPr lang="zh-CN" altLang="en-US" dirty="0"/>
              <a:t>中所有实现了</a:t>
            </a:r>
            <a:r>
              <a:rPr lang="en-US" altLang="zh-CN" dirty="0"/>
              <a:t>Collection</a:t>
            </a:r>
            <a:r>
              <a:rPr lang="zh-CN" altLang="en-US" dirty="0"/>
              <a:t>接口的类都应该提供两套标准的构造函数，一个是无参，用于创建一个空的</a:t>
            </a:r>
            <a:r>
              <a:rPr lang="en-US" altLang="zh-CN" dirty="0"/>
              <a:t>Collection</a:t>
            </a:r>
            <a:r>
              <a:rPr lang="zh-CN" altLang="en-US" dirty="0"/>
              <a:t>，一个是带有</a:t>
            </a:r>
            <a:r>
              <a:rPr lang="en-US" altLang="zh-CN" dirty="0"/>
              <a:t>Collection</a:t>
            </a:r>
            <a:r>
              <a:rPr lang="zh-CN" altLang="en-US" dirty="0"/>
              <a:t>参数的有参构造函数，用于创建一个新的</a:t>
            </a:r>
            <a:r>
              <a:rPr lang="en-US" altLang="zh-CN" dirty="0"/>
              <a:t>Collection</a:t>
            </a:r>
            <a:r>
              <a:rPr lang="zh-CN" altLang="en-US" dirty="0"/>
              <a:t>，这个新的</a:t>
            </a:r>
            <a:r>
              <a:rPr lang="en-US" altLang="zh-CN" dirty="0"/>
              <a:t>Collection</a:t>
            </a:r>
            <a:r>
              <a:rPr lang="zh-CN" altLang="en-US" dirty="0"/>
              <a:t>与传入进来的</a:t>
            </a:r>
            <a:r>
              <a:rPr lang="en-US" altLang="zh-CN" dirty="0"/>
              <a:t>Collection</a:t>
            </a:r>
            <a:r>
              <a:rPr lang="zh-CN" altLang="en-US" dirty="0"/>
              <a:t>具备相同的元素</a:t>
            </a:r>
          </a:p>
          <a:p>
            <a:endParaRPr lang="zh-CN" altLang="en-US" dirty="0"/>
          </a:p>
        </p:txBody>
      </p:sp>
    </p:spTree>
    <p:extLst>
      <p:ext uri="{BB962C8B-B14F-4D97-AF65-F5344CB8AC3E}">
        <p14:creationId xmlns:p14="http://schemas.microsoft.com/office/powerpoint/2010/main" val="186141504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a:t>
            </a:r>
            <a:r>
              <a:rPr lang="en-US" altLang="zh-CN" dirty="0"/>
              <a:t>【</a:t>
            </a:r>
            <a:r>
              <a:rPr lang="zh-CN" altLang="en-US" dirty="0"/>
              <a:t>泛型</a:t>
            </a:r>
            <a:r>
              <a:rPr lang="en-US" altLang="zh-CN" dirty="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知识点</a:t>
            </a:r>
            <a:r>
              <a:rPr lang="en-US" altLang="zh-CN" dirty="0"/>
              <a:t>1</a:t>
            </a:r>
            <a:r>
              <a:rPr lang="zh-CN" altLang="en-US" dirty="0"/>
              <a:t>：泛型作用</a:t>
            </a:r>
          </a:p>
          <a:p>
            <a:r>
              <a:rPr lang="zh-CN" altLang="en-US" dirty="0"/>
              <a:t>知识点</a:t>
            </a:r>
            <a:r>
              <a:rPr lang="en-US" altLang="zh-CN" dirty="0"/>
              <a:t>2</a:t>
            </a:r>
            <a:r>
              <a:rPr lang="zh-CN" altLang="en-US" dirty="0"/>
              <a:t>：</a:t>
            </a:r>
            <a:r>
              <a:rPr lang="en-US" altLang="zh-CN" dirty="0"/>
              <a:t>Java</a:t>
            </a:r>
            <a:r>
              <a:rPr lang="zh-CN" altLang="en-US" dirty="0"/>
              <a:t>泛型特点</a:t>
            </a:r>
          </a:p>
          <a:p>
            <a:r>
              <a:rPr lang="zh-CN" altLang="en-US" dirty="0"/>
              <a:t>知识点</a:t>
            </a:r>
            <a:r>
              <a:rPr lang="en-US" altLang="zh-CN" dirty="0"/>
              <a:t>3</a:t>
            </a:r>
            <a:r>
              <a:rPr lang="zh-CN" altLang="en-US" dirty="0"/>
              <a:t>：泛型类与泛型方法</a:t>
            </a:r>
          </a:p>
          <a:p>
            <a:r>
              <a:rPr lang="zh-CN" altLang="en-US" dirty="0"/>
              <a:t>知识点</a:t>
            </a:r>
            <a:r>
              <a:rPr lang="en-US" altLang="zh-CN" dirty="0"/>
              <a:t>4</a:t>
            </a:r>
            <a:r>
              <a:rPr lang="zh-CN" altLang="en-US" dirty="0"/>
              <a:t>：实现泛化的集合工具</a:t>
            </a:r>
          </a:p>
        </p:txBody>
      </p:sp>
    </p:spTree>
    <p:extLst>
      <p:ext uri="{BB962C8B-B14F-4D97-AF65-F5344CB8AC3E}">
        <p14:creationId xmlns:p14="http://schemas.microsoft.com/office/powerpoint/2010/main" val="411637609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a:t>
            </a:r>
            <a:r>
              <a:rPr lang="en-US" altLang="zh-CN" dirty="0"/>
              <a:t>Collection</a:t>
            </a:r>
            <a:r>
              <a:rPr lang="zh-CN" altLang="en-US" dirty="0"/>
              <a:t>重要方法</a:t>
            </a:r>
          </a:p>
        </p:txBody>
      </p:sp>
      <p:sp>
        <p:nvSpPr>
          <p:cNvPr id="3" name="内容占位符 2"/>
          <p:cNvSpPr>
            <a:spLocks noGrp="1"/>
          </p:cNvSpPr>
          <p:nvPr>
            <p:ph idx="1"/>
          </p:nvPr>
        </p:nvSpPr>
        <p:spPr/>
        <p:txBody>
          <a:bodyPr/>
          <a:lstStyle/>
          <a:p>
            <a:r>
              <a:rPr lang="en-US" altLang="zh-CN" dirty="0"/>
              <a:t>Collection</a:t>
            </a:r>
            <a:r>
              <a:rPr lang="zh-CN" altLang="en-US" dirty="0"/>
              <a:t>接口为集合提供一些统一的访问接口（泛型接口），覆盖了向集合中添加元素、删除元素、以及协助对集合进行遍历访问的相关方法：</a:t>
            </a:r>
          </a:p>
        </p:txBody>
      </p:sp>
      <p:graphicFrame>
        <p:nvGraphicFramePr>
          <p:cNvPr id="5" name="表格 4"/>
          <p:cNvGraphicFramePr>
            <a:graphicFrameLocks noGrp="1"/>
          </p:cNvGraphicFramePr>
          <p:nvPr>
            <p:extLst>
              <p:ext uri="{D42A27DB-BD31-4B8C-83A1-F6EECF244321}">
                <p14:modId xmlns:p14="http://schemas.microsoft.com/office/powerpoint/2010/main" val="897828056"/>
              </p:ext>
            </p:extLst>
          </p:nvPr>
        </p:nvGraphicFramePr>
        <p:xfrm>
          <a:off x="186571" y="2333195"/>
          <a:ext cx="11792069" cy="2580640"/>
        </p:xfrm>
        <a:graphic>
          <a:graphicData uri="http://schemas.openxmlformats.org/drawingml/2006/table">
            <a:tbl>
              <a:tblPr firstRow="1" bandRow="1">
                <a:tableStyleId>{93296810-A885-4BE3-A3E7-6D5BEEA58F35}</a:tableStyleId>
              </a:tblPr>
              <a:tblGrid>
                <a:gridCol w="4173100">
                  <a:extLst>
                    <a:ext uri="{9D8B030D-6E8A-4147-A177-3AD203B41FA5}">
                      <a16:colId xmlns:a16="http://schemas.microsoft.com/office/drawing/2014/main" val="20000"/>
                    </a:ext>
                  </a:extLst>
                </a:gridCol>
                <a:gridCol w="7618969">
                  <a:extLst>
                    <a:ext uri="{9D8B030D-6E8A-4147-A177-3AD203B41FA5}">
                      <a16:colId xmlns:a16="http://schemas.microsoft.com/office/drawing/2014/main" val="20001"/>
                    </a:ext>
                  </a:extLst>
                </a:gridCol>
              </a:tblGrid>
              <a:tr h="370840">
                <a:tc>
                  <a:txBody>
                    <a:bodyPr/>
                    <a:lstStyle/>
                    <a:p>
                      <a:pPr algn="ctr"/>
                      <a:r>
                        <a:rPr lang="zh-CN" altLang="en-US" sz="2400" dirty="0">
                          <a:latin typeface="微软雅黑" panose="020B0503020204020204" pitchFamily="34" charset="-122"/>
                          <a:ea typeface="微软雅黑" panose="020B0503020204020204" pitchFamily="34" charset="-122"/>
                        </a:rPr>
                        <a:t>方法</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功能</a:t>
                      </a:r>
                    </a:p>
                  </a:txBody>
                  <a:tcPr anchor="ctr"/>
                </a:tc>
                <a:extLst>
                  <a:ext uri="{0D108BD9-81ED-4DB2-BD59-A6C34878D82A}">
                    <a16:rowId xmlns:a16="http://schemas.microsoft.com/office/drawing/2014/main" val="10000"/>
                  </a:ext>
                </a:extLst>
              </a:tr>
              <a:tr h="370840">
                <a:tc>
                  <a:txBody>
                    <a:bodyPr/>
                    <a:lstStyle/>
                    <a:p>
                      <a:r>
                        <a:rPr lang="en-US" altLang="zh-CN" dirty="0" err="1">
                          <a:latin typeface="微软雅黑" panose="020B0503020204020204" pitchFamily="34" charset="-122"/>
                          <a:ea typeface="微软雅黑" panose="020B0503020204020204" pitchFamily="34" charset="-122"/>
                        </a:rPr>
                        <a:t>boolean</a:t>
                      </a:r>
                      <a:r>
                        <a:rPr lang="en-US" altLang="zh-CN" dirty="0">
                          <a:latin typeface="微软雅黑" panose="020B0503020204020204" pitchFamily="34" charset="-122"/>
                          <a:ea typeface="微软雅黑" panose="020B0503020204020204" pitchFamily="34" charset="-122"/>
                        </a:rPr>
                        <a:t> add(E e)</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确保此</a:t>
                      </a:r>
                      <a:r>
                        <a:rPr lang="en-US" altLang="zh-CN" dirty="0">
                          <a:latin typeface="微软雅黑" panose="020B0503020204020204" pitchFamily="34" charset="-122"/>
                          <a:ea typeface="微软雅黑" panose="020B0503020204020204" pitchFamily="34" charset="-122"/>
                        </a:rPr>
                        <a:t>collection</a:t>
                      </a:r>
                      <a:r>
                        <a:rPr lang="zh-CN" altLang="en-US" dirty="0">
                          <a:latin typeface="微软雅黑" panose="020B0503020204020204" pitchFamily="34" charset="-122"/>
                          <a:ea typeface="微软雅黑" panose="020B0503020204020204" pitchFamily="34" charset="-122"/>
                        </a:rPr>
                        <a:t>包含指定的元素</a:t>
                      </a:r>
                    </a:p>
                  </a:txBody>
                  <a:tcPr/>
                </a:tc>
                <a:extLst>
                  <a:ext uri="{0D108BD9-81ED-4DB2-BD59-A6C34878D82A}">
                    <a16:rowId xmlns:a16="http://schemas.microsoft.com/office/drawing/2014/main" val="10001"/>
                  </a:ext>
                </a:extLst>
              </a:tr>
              <a:tr h="370840">
                <a:tc>
                  <a:txBody>
                    <a:bodyPr/>
                    <a:lstStyle/>
                    <a:p>
                      <a:r>
                        <a:rPr lang="en-US" altLang="zh-CN" dirty="0" err="1">
                          <a:latin typeface="微软雅黑" panose="020B0503020204020204" pitchFamily="34" charset="-122"/>
                          <a:ea typeface="微软雅黑" panose="020B0503020204020204" pitchFamily="34" charset="-122"/>
                        </a:rPr>
                        <a:t>boolean</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addAll</a:t>
                      </a:r>
                      <a:r>
                        <a:rPr lang="en-US" altLang="zh-CN" dirty="0">
                          <a:latin typeface="微软雅黑" panose="020B0503020204020204" pitchFamily="34" charset="-122"/>
                          <a:ea typeface="微软雅黑" panose="020B0503020204020204" pitchFamily="34" charset="-122"/>
                        </a:rPr>
                        <a:t>(Collection&lt;?</a:t>
                      </a:r>
                      <a:r>
                        <a:rPr lang="en-US" altLang="zh-CN" dirty="0" err="1">
                          <a:latin typeface="微软雅黑" panose="020B0503020204020204" pitchFamily="34" charset="-122"/>
                          <a:ea typeface="微软雅黑" panose="020B0503020204020204" pitchFamily="34" charset="-122"/>
                        </a:rPr>
                        <a:t>extendsE</a:t>
                      </a:r>
                      <a:r>
                        <a:rPr lang="en-US" altLang="zh-CN" dirty="0">
                          <a:latin typeface="微软雅黑" panose="020B0503020204020204" pitchFamily="34" charset="-122"/>
                          <a:ea typeface="微软雅黑" panose="020B0503020204020204" pitchFamily="34" charset="-122"/>
                        </a:rPr>
                        <a:t>&gt; c)</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将指定</a:t>
                      </a:r>
                      <a:r>
                        <a:rPr lang="en-US" altLang="zh-CN" dirty="0">
                          <a:latin typeface="微软雅黑" panose="020B0503020204020204" pitchFamily="34" charset="-122"/>
                          <a:ea typeface="微软雅黑" panose="020B0503020204020204" pitchFamily="34" charset="-122"/>
                        </a:rPr>
                        <a:t>collection</a:t>
                      </a:r>
                      <a:r>
                        <a:rPr lang="zh-CN" altLang="en-US" dirty="0">
                          <a:latin typeface="微软雅黑" panose="020B0503020204020204" pitchFamily="34" charset="-122"/>
                          <a:ea typeface="微软雅黑" panose="020B0503020204020204" pitchFamily="34" charset="-122"/>
                        </a:rPr>
                        <a:t>中的所有元素都添加到此</a:t>
                      </a:r>
                      <a:r>
                        <a:rPr lang="en-US" altLang="zh-CN" dirty="0">
                          <a:latin typeface="微软雅黑" panose="020B0503020204020204" pitchFamily="34" charset="-122"/>
                          <a:ea typeface="微软雅黑" panose="020B0503020204020204" pitchFamily="34" charset="-122"/>
                        </a:rPr>
                        <a:t>collection</a:t>
                      </a:r>
                      <a:r>
                        <a:rPr lang="zh-CN" altLang="en-US" dirty="0">
                          <a:latin typeface="微软雅黑" panose="020B0503020204020204" pitchFamily="34" charset="-122"/>
                          <a:ea typeface="微软雅黑" panose="020B0503020204020204" pitchFamily="34" charset="-122"/>
                        </a:rPr>
                        <a:t>中</a:t>
                      </a:r>
                    </a:p>
                  </a:txBody>
                  <a:tcPr/>
                </a:tc>
                <a:extLst>
                  <a:ext uri="{0D108BD9-81ED-4DB2-BD59-A6C34878D82A}">
                    <a16:rowId xmlns:a16="http://schemas.microsoft.com/office/drawing/2014/main" val="10002"/>
                  </a:ext>
                </a:extLst>
              </a:tr>
              <a:tr h="370840">
                <a:tc>
                  <a:txBody>
                    <a:bodyPr/>
                    <a:lstStyle/>
                    <a:p>
                      <a:r>
                        <a:rPr lang="en-US" altLang="zh-CN" dirty="0">
                          <a:latin typeface="微软雅黑" panose="020B0503020204020204" pitchFamily="34" charset="-122"/>
                          <a:ea typeface="微软雅黑" panose="020B0503020204020204" pitchFamily="34" charset="-122"/>
                        </a:rPr>
                        <a:t>void clear()</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移除此</a:t>
                      </a:r>
                      <a:r>
                        <a:rPr lang="en-US" altLang="zh-CN" dirty="0">
                          <a:latin typeface="微软雅黑" panose="020B0503020204020204" pitchFamily="34" charset="-122"/>
                          <a:ea typeface="微软雅黑" panose="020B0503020204020204" pitchFamily="34" charset="-122"/>
                        </a:rPr>
                        <a:t>collection</a:t>
                      </a:r>
                      <a:r>
                        <a:rPr lang="zh-CN" altLang="en-US" dirty="0">
                          <a:latin typeface="微软雅黑" panose="020B0503020204020204" pitchFamily="34" charset="-122"/>
                          <a:ea typeface="微软雅黑" panose="020B0503020204020204" pitchFamily="34" charset="-122"/>
                        </a:rPr>
                        <a:t>中的所有元素</a:t>
                      </a:r>
                    </a:p>
                  </a:txBody>
                  <a:tcPr/>
                </a:tc>
                <a:extLst>
                  <a:ext uri="{0D108BD9-81ED-4DB2-BD59-A6C34878D82A}">
                    <a16:rowId xmlns:a16="http://schemas.microsoft.com/office/drawing/2014/main" val="10003"/>
                  </a:ext>
                </a:extLst>
              </a:tr>
              <a:tr h="370840">
                <a:tc>
                  <a:txBody>
                    <a:bodyPr/>
                    <a:lstStyle/>
                    <a:p>
                      <a:r>
                        <a:rPr lang="en-US" altLang="zh-CN" dirty="0" err="1">
                          <a:latin typeface="微软雅黑" panose="020B0503020204020204" pitchFamily="34" charset="-122"/>
                          <a:ea typeface="微软雅黑" panose="020B0503020204020204" pitchFamily="34" charset="-122"/>
                        </a:rPr>
                        <a:t>boolean</a:t>
                      </a:r>
                      <a:r>
                        <a:rPr lang="en-US" altLang="zh-CN" dirty="0">
                          <a:latin typeface="微软雅黑" panose="020B0503020204020204" pitchFamily="34" charset="-122"/>
                          <a:ea typeface="微软雅黑" panose="020B0503020204020204" pitchFamily="34" charset="-122"/>
                        </a:rPr>
                        <a:t> contains(Object o)</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如果此</a:t>
                      </a:r>
                      <a:r>
                        <a:rPr lang="en-US" altLang="zh-CN" dirty="0">
                          <a:latin typeface="微软雅黑" panose="020B0503020204020204" pitchFamily="34" charset="-122"/>
                          <a:ea typeface="微软雅黑" panose="020B0503020204020204" pitchFamily="34" charset="-122"/>
                        </a:rPr>
                        <a:t>collection</a:t>
                      </a:r>
                      <a:r>
                        <a:rPr lang="zh-CN" altLang="en-US" dirty="0">
                          <a:latin typeface="微软雅黑" panose="020B0503020204020204" pitchFamily="34" charset="-122"/>
                          <a:ea typeface="微软雅黑" panose="020B0503020204020204" pitchFamily="34" charset="-122"/>
                        </a:rPr>
                        <a:t>包含指定的元素，则返回</a:t>
                      </a:r>
                      <a:r>
                        <a:rPr lang="en-US" altLang="zh-CN" dirty="0">
                          <a:latin typeface="微软雅黑" panose="020B0503020204020204" pitchFamily="34" charset="-122"/>
                          <a:ea typeface="微软雅黑" panose="020B0503020204020204" pitchFamily="34" charset="-122"/>
                        </a:rPr>
                        <a:t>true</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4"/>
                  </a:ext>
                </a:extLst>
              </a:tr>
              <a:tr h="370840">
                <a:tc>
                  <a:txBody>
                    <a:bodyPr/>
                    <a:lstStyle/>
                    <a:p>
                      <a:r>
                        <a:rPr lang="en-US" altLang="zh-CN" dirty="0" err="1">
                          <a:latin typeface="微软雅黑" panose="020B0503020204020204" pitchFamily="34" charset="-122"/>
                          <a:ea typeface="微软雅黑" panose="020B0503020204020204" pitchFamily="34" charset="-122"/>
                        </a:rPr>
                        <a:t>boolean</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containsAll</a:t>
                      </a:r>
                      <a:r>
                        <a:rPr lang="en-US" altLang="zh-CN" dirty="0">
                          <a:latin typeface="微软雅黑" panose="020B0503020204020204" pitchFamily="34" charset="-122"/>
                          <a:ea typeface="微软雅黑" panose="020B0503020204020204" pitchFamily="34" charset="-122"/>
                        </a:rPr>
                        <a:t>(Collection&lt;?&gt; c)</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sz="1800" kern="1200" dirty="0">
                          <a:effectLst/>
                          <a:latin typeface="微软雅黑" panose="020B0503020204020204" pitchFamily="34" charset="-122"/>
                          <a:ea typeface="微软雅黑" panose="020B0503020204020204" pitchFamily="34" charset="-122"/>
                        </a:rPr>
                        <a:t>如果此</a:t>
                      </a:r>
                      <a:r>
                        <a:rPr lang="en-US" altLang="zh-CN" sz="1800" kern="1200" dirty="0">
                          <a:effectLst/>
                          <a:latin typeface="微软雅黑" panose="020B0503020204020204" pitchFamily="34" charset="-122"/>
                          <a:ea typeface="微软雅黑" panose="020B0503020204020204" pitchFamily="34" charset="-122"/>
                        </a:rPr>
                        <a:t>collection</a:t>
                      </a:r>
                      <a:r>
                        <a:rPr lang="zh-CN" altLang="en-US" sz="1800" kern="1200" dirty="0">
                          <a:effectLst/>
                          <a:latin typeface="微软雅黑" panose="020B0503020204020204" pitchFamily="34" charset="-122"/>
                          <a:ea typeface="微软雅黑" panose="020B0503020204020204" pitchFamily="34" charset="-122"/>
                        </a:rPr>
                        <a:t>包含指定</a:t>
                      </a:r>
                      <a:r>
                        <a:rPr lang="en-US" altLang="zh-CN" sz="1800" kern="1200" dirty="0">
                          <a:effectLst/>
                          <a:latin typeface="微软雅黑" panose="020B0503020204020204" pitchFamily="34" charset="-122"/>
                          <a:ea typeface="微软雅黑" panose="020B0503020204020204" pitchFamily="34" charset="-122"/>
                        </a:rPr>
                        <a:t>collection</a:t>
                      </a:r>
                      <a:r>
                        <a:rPr lang="zh-CN" altLang="en-US" sz="1800" kern="1200" dirty="0">
                          <a:effectLst/>
                          <a:latin typeface="微软雅黑" panose="020B0503020204020204" pitchFamily="34" charset="-122"/>
                          <a:ea typeface="微软雅黑" panose="020B0503020204020204" pitchFamily="34" charset="-122"/>
                        </a:rPr>
                        <a:t>中的所有元素，则返回</a:t>
                      </a:r>
                      <a:r>
                        <a:rPr lang="en-US" altLang="zh-CN" dirty="0">
                          <a:latin typeface="微软雅黑" panose="020B0503020204020204" pitchFamily="34" charset="-122"/>
                          <a:ea typeface="微软雅黑" panose="020B0503020204020204" pitchFamily="34" charset="-122"/>
                        </a:rPr>
                        <a:t>true</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7780153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Collection</a:t>
            </a:r>
            <a:r>
              <a:rPr lang="zh-CN" altLang="en-US" dirty="0"/>
              <a:t>重要方法</a:t>
            </a:r>
          </a:p>
        </p:txBody>
      </p:sp>
      <p:sp>
        <p:nvSpPr>
          <p:cNvPr id="5" name="内容占位符 2"/>
          <p:cNvSpPr txBox="1">
            <a:spLocks/>
          </p:cNvSpPr>
          <p:nvPr/>
        </p:nvSpPr>
        <p:spPr>
          <a:xfrm>
            <a:off x="186570" y="899047"/>
            <a:ext cx="11792070" cy="544893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Colleciton</a:t>
            </a:r>
            <a:r>
              <a:rPr lang="zh-CN" altLang="en-US" dirty="0"/>
              <a:t>相关方法续：</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24493605"/>
              </p:ext>
            </p:extLst>
          </p:nvPr>
        </p:nvGraphicFramePr>
        <p:xfrm>
          <a:off x="186571" y="1638397"/>
          <a:ext cx="11792069" cy="2839720"/>
        </p:xfrm>
        <a:graphic>
          <a:graphicData uri="http://schemas.openxmlformats.org/drawingml/2006/table">
            <a:tbl>
              <a:tblPr firstRow="1" bandRow="1">
                <a:tableStyleId>{93296810-A885-4BE3-A3E7-6D5BEEA58F35}</a:tableStyleId>
              </a:tblPr>
              <a:tblGrid>
                <a:gridCol w="4173100">
                  <a:extLst>
                    <a:ext uri="{9D8B030D-6E8A-4147-A177-3AD203B41FA5}">
                      <a16:colId xmlns:a16="http://schemas.microsoft.com/office/drawing/2014/main" val="20000"/>
                    </a:ext>
                  </a:extLst>
                </a:gridCol>
                <a:gridCol w="7618969">
                  <a:extLst>
                    <a:ext uri="{9D8B030D-6E8A-4147-A177-3AD203B41FA5}">
                      <a16:colId xmlns:a16="http://schemas.microsoft.com/office/drawing/2014/main" val="20001"/>
                    </a:ext>
                  </a:extLst>
                </a:gridCol>
              </a:tblGrid>
              <a:tr h="370840">
                <a:tc>
                  <a:txBody>
                    <a:bodyPr/>
                    <a:lstStyle/>
                    <a:p>
                      <a:pPr algn="ctr"/>
                      <a:r>
                        <a:rPr lang="zh-CN" altLang="en-US" sz="2400" dirty="0">
                          <a:latin typeface="微软雅黑" panose="020B0503020204020204" pitchFamily="34" charset="-122"/>
                          <a:ea typeface="微软雅黑" panose="020B0503020204020204" pitchFamily="34" charset="-122"/>
                        </a:rPr>
                        <a:t>方法</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功能</a:t>
                      </a:r>
                    </a:p>
                  </a:txBody>
                  <a:tcPr anchor="ctr"/>
                </a:tc>
                <a:extLst>
                  <a:ext uri="{0D108BD9-81ED-4DB2-BD59-A6C34878D82A}">
                    <a16:rowId xmlns:a16="http://schemas.microsoft.com/office/drawing/2014/main" val="10000"/>
                  </a:ext>
                </a:extLst>
              </a:tr>
              <a:tr h="370840">
                <a:tc>
                  <a:txBody>
                    <a:bodyPr/>
                    <a:lstStyle/>
                    <a:p>
                      <a:r>
                        <a:rPr lang="en-US" altLang="zh-CN" dirty="0" err="1">
                          <a:latin typeface="微软雅黑" panose="020B0503020204020204" pitchFamily="34" charset="-122"/>
                          <a:ea typeface="微软雅黑" panose="020B0503020204020204" pitchFamily="34" charset="-122"/>
                        </a:rPr>
                        <a:t>boolean</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isEmpty</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如果此</a:t>
                      </a:r>
                      <a:r>
                        <a:rPr lang="en-US" altLang="zh-CN" dirty="0">
                          <a:latin typeface="微软雅黑" panose="020B0503020204020204" pitchFamily="34" charset="-122"/>
                          <a:ea typeface="微软雅黑" panose="020B0503020204020204" pitchFamily="34" charset="-122"/>
                        </a:rPr>
                        <a:t>collection</a:t>
                      </a:r>
                      <a:r>
                        <a:rPr lang="zh-CN" altLang="en-US" dirty="0">
                          <a:latin typeface="微软雅黑" panose="020B0503020204020204" pitchFamily="34" charset="-122"/>
                          <a:ea typeface="微软雅黑" panose="020B0503020204020204" pitchFamily="34" charset="-122"/>
                        </a:rPr>
                        <a:t>不包含元素，则返回</a:t>
                      </a:r>
                      <a:r>
                        <a:rPr lang="en-US" altLang="zh-CN" dirty="0">
                          <a:latin typeface="微软雅黑" panose="020B0503020204020204" pitchFamily="34" charset="-122"/>
                          <a:ea typeface="微软雅黑" panose="020B0503020204020204" pitchFamily="34" charset="-122"/>
                        </a:rPr>
                        <a:t>true</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0">
                <a:tc>
                  <a:txBody>
                    <a:bodyPr/>
                    <a:lstStyle/>
                    <a:p>
                      <a:r>
                        <a:rPr lang="en-US" altLang="zh-CN" dirty="0">
                          <a:latin typeface="微软雅黑" panose="020B0503020204020204" pitchFamily="34" charset="-122"/>
                          <a:ea typeface="微软雅黑" panose="020B0503020204020204" pitchFamily="34" charset="-122"/>
                        </a:rPr>
                        <a:t>Iterator&lt;E&gt; iterator()</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返回在此</a:t>
                      </a:r>
                      <a:r>
                        <a:rPr lang="en-US" altLang="zh-CN" dirty="0">
                          <a:latin typeface="微软雅黑" panose="020B0503020204020204" pitchFamily="34" charset="-122"/>
                          <a:ea typeface="微软雅黑" panose="020B0503020204020204" pitchFamily="34" charset="-122"/>
                        </a:rPr>
                        <a:t>collection</a:t>
                      </a:r>
                      <a:r>
                        <a:rPr lang="zh-CN" altLang="en-US" dirty="0">
                          <a:latin typeface="微软雅黑" panose="020B0503020204020204" pitchFamily="34" charset="-122"/>
                          <a:ea typeface="微软雅黑" panose="020B0503020204020204" pitchFamily="34" charset="-122"/>
                        </a:rPr>
                        <a:t>的元素上进行迭代的迭代器（继承自</a:t>
                      </a:r>
                      <a:r>
                        <a:rPr lang="en-US" altLang="zh-CN" dirty="0" err="1">
                          <a:latin typeface="微软雅黑" panose="020B0503020204020204" pitchFamily="34" charset="-122"/>
                          <a:ea typeface="微软雅黑" panose="020B0503020204020204" pitchFamily="34" charset="-122"/>
                        </a:rPr>
                        <a:t>Iterable</a:t>
                      </a:r>
                      <a:r>
                        <a:rPr lang="en-US" altLang="zh-CN" dirty="0">
                          <a:latin typeface="微软雅黑" panose="020B0503020204020204" pitchFamily="34" charset="-122"/>
                          <a:ea typeface="微软雅黑" panose="020B0503020204020204" pitchFamily="34" charset="-122"/>
                        </a:rPr>
                        <a:t>&lt;E&gt;</a:t>
                      </a:r>
                      <a:r>
                        <a:rPr lang="zh-CN" altLang="en-US" dirty="0">
                          <a:latin typeface="微软雅黑" panose="020B0503020204020204" pitchFamily="34" charset="-122"/>
                          <a:ea typeface="微软雅黑" panose="020B0503020204020204" pitchFamily="34" charset="-122"/>
                        </a:rPr>
                        <a:t>，是能够使用增强型</a:t>
                      </a:r>
                      <a:r>
                        <a:rPr lang="en-US" altLang="zh-CN" dirty="0">
                          <a:latin typeface="微软雅黑" panose="020B0503020204020204" pitchFamily="34" charset="-122"/>
                          <a:ea typeface="微软雅黑" panose="020B0503020204020204" pitchFamily="34" charset="-122"/>
                        </a:rPr>
                        <a:t>for</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forEach</a:t>
                      </a:r>
                      <a:r>
                        <a:rPr lang="zh-CN" altLang="en-US" dirty="0">
                          <a:latin typeface="微软雅黑" panose="020B0503020204020204" pitchFamily="34" charset="-122"/>
                          <a:ea typeface="微软雅黑" panose="020B0503020204020204" pitchFamily="34" charset="-122"/>
                        </a:rPr>
                        <a:t>）循环的保证）</a:t>
                      </a:r>
                    </a:p>
                  </a:txBody>
                  <a:tcPr/>
                </a:tc>
                <a:extLst>
                  <a:ext uri="{0D108BD9-81ED-4DB2-BD59-A6C34878D82A}">
                    <a16:rowId xmlns:a16="http://schemas.microsoft.com/office/drawing/2014/main" val="10002"/>
                  </a:ext>
                </a:extLst>
              </a:tr>
              <a:tr h="291592">
                <a:tc>
                  <a:txBody>
                    <a:bodyPr/>
                    <a:lstStyle/>
                    <a:p>
                      <a:r>
                        <a:rPr lang="en-US" altLang="zh-CN" dirty="0" err="1">
                          <a:latin typeface="微软雅黑" panose="020B0503020204020204" pitchFamily="34" charset="-122"/>
                          <a:ea typeface="微软雅黑" panose="020B0503020204020204" pitchFamily="34" charset="-122"/>
                        </a:rPr>
                        <a:t>boolean</a:t>
                      </a:r>
                      <a:r>
                        <a:rPr lang="en-US" altLang="zh-CN" dirty="0">
                          <a:latin typeface="微软雅黑" panose="020B0503020204020204" pitchFamily="34" charset="-122"/>
                          <a:ea typeface="微软雅黑" panose="020B0503020204020204" pitchFamily="34" charset="-122"/>
                        </a:rPr>
                        <a:t> remove(Object o)</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从此</a:t>
                      </a:r>
                      <a:r>
                        <a:rPr lang="en-US" altLang="zh-CN" dirty="0">
                          <a:latin typeface="微软雅黑" panose="020B0503020204020204" pitchFamily="34" charset="-122"/>
                          <a:ea typeface="微软雅黑" panose="020B0503020204020204" pitchFamily="34" charset="-122"/>
                        </a:rPr>
                        <a:t>collection</a:t>
                      </a:r>
                      <a:r>
                        <a:rPr lang="zh-CN" altLang="en-US" dirty="0">
                          <a:latin typeface="微软雅黑" panose="020B0503020204020204" pitchFamily="34" charset="-122"/>
                          <a:ea typeface="微软雅黑" panose="020B0503020204020204" pitchFamily="34" charset="-122"/>
                        </a:rPr>
                        <a:t>中移除指定元素的单个实例，如果存在的话</a:t>
                      </a:r>
                    </a:p>
                  </a:txBody>
                  <a:tcPr/>
                </a:tc>
                <a:extLst>
                  <a:ext uri="{0D108BD9-81ED-4DB2-BD59-A6C34878D82A}">
                    <a16:rowId xmlns:a16="http://schemas.microsoft.com/office/drawing/2014/main" val="10003"/>
                  </a:ext>
                </a:extLst>
              </a:tr>
              <a:tr h="217424">
                <a:tc>
                  <a:txBody>
                    <a:bodyPr/>
                    <a:lstStyle/>
                    <a:p>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size()</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返回此</a:t>
                      </a:r>
                      <a:r>
                        <a:rPr lang="en-US" altLang="zh-CN" dirty="0">
                          <a:latin typeface="微软雅黑" panose="020B0503020204020204" pitchFamily="34" charset="-122"/>
                          <a:ea typeface="微软雅黑" panose="020B0503020204020204" pitchFamily="34" charset="-122"/>
                        </a:rPr>
                        <a:t>collection</a:t>
                      </a:r>
                      <a:r>
                        <a:rPr lang="zh-CN" altLang="en-US" dirty="0">
                          <a:latin typeface="微软雅黑" panose="020B0503020204020204" pitchFamily="34" charset="-122"/>
                          <a:ea typeface="微软雅黑" panose="020B0503020204020204" pitchFamily="34" charset="-122"/>
                        </a:rPr>
                        <a:t>中的元素数</a:t>
                      </a:r>
                    </a:p>
                  </a:txBody>
                  <a:tcPr/>
                </a:tc>
                <a:extLst>
                  <a:ext uri="{0D108BD9-81ED-4DB2-BD59-A6C34878D82A}">
                    <a16:rowId xmlns:a16="http://schemas.microsoft.com/office/drawing/2014/main" val="10004"/>
                  </a:ext>
                </a:extLst>
              </a:tr>
              <a:tr h="143256">
                <a:tc>
                  <a:txBody>
                    <a:bodyPr/>
                    <a:lstStyle/>
                    <a:p>
                      <a:r>
                        <a:rPr lang="en-US" altLang="zh-CN" dirty="0">
                          <a:latin typeface="微软雅黑" panose="020B0503020204020204" pitchFamily="34" charset="-122"/>
                          <a:ea typeface="微软雅黑" panose="020B0503020204020204" pitchFamily="34" charset="-122"/>
                        </a:rPr>
                        <a:t>&lt;T&gt; T[] </a:t>
                      </a:r>
                      <a:r>
                        <a:rPr lang="en-US" altLang="zh-CN" dirty="0" err="1">
                          <a:latin typeface="微软雅黑" panose="020B0503020204020204" pitchFamily="34" charset="-122"/>
                          <a:ea typeface="微软雅黑" panose="020B0503020204020204" pitchFamily="34" charset="-122"/>
                        </a:rPr>
                        <a:t>toArray</a:t>
                      </a:r>
                      <a:r>
                        <a:rPr lang="en-US" altLang="zh-CN" dirty="0">
                          <a:latin typeface="微软雅黑" panose="020B0503020204020204" pitchFamily="34" charset="-122"/>
                          <a:ea typeface="微软雅黑" panose="020B0503020204020204" pitchFamily="34" charset="-122"/>
                        </a:rPr>
                        <a:t>(T[] a)</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sz="1800" kern="1200" dirty="0">
                          <a:effectLst/>
                          <a:latin typeface="微软雅黑" panose="020B0503020204020204" pitchFamily="34" charset="-122"/>
                          <a:ea typeface="微软雅黑" panose="020B0503020204020204" pitchFamily="34" charset="-122"/>
                        </a:rPr>
                        <a:t>返回包含此</a:t>
                      </a:r>
                      <a:r>
                        <a:rPr lang="en-US" altLang="zh-CN" sz="1800" kern="1200" dirty="0">
                          <a:effectLst/>
                          <a:latin typeface="微软雅黑" panose="020B0503020204020204" pitchFamily="34" charset="-122"/>
                          <a:ea typeface="微软雅黑" panose="020B0503020204020204" pitchFamily="34" charset="-122"/>
                        </a:rPr>
                        <a:t>collection</a:t>
                      </a:r>
                      <a:r>
                        <a:rPr lang="zh-CN" altLang="en-US" sz="1800" kern="1200" dirty="0">
                          <a:effectLst/>
                          <a:latin typeface="微软雅黑" panose="020B0503020204020204" pitchFamily="34" charset="-122"/>
                          <a:ea typeface="微软雅黑" panose="020B0503020204020204" pitchFamily="34" charset="-122"/>
                        </a:rPr>
                        <a:t>中所有元素的数组；返回数组的运行时类型与指定数组的运行时类型相同</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02922997"/>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a:t>
            </a:r>
            <a:r>
              <a:rPr lang="en-US" altLang="zh-CN" dirty="0"/>
              <a:t>Collection</a:t>
            </a:r>
            <a:r>
              <a:rPr lang="zh-CN" altLang="en-US" dirty="0"/>
              <a:t>的遍历</a:t>
            </a:r>
          </a:p>
        </p:txBody>
      </p:sp>
      <p:sp>
        <p:nvSpPr>
          <p:cNvPr id="3" name="内容占位符 2"/>
          <p:cNvSpPr>
            <a:spLocks noGrp="1"/>
          </p:cNvSpPr>
          <p:nvPr>
            <p:ph idx="1"/>
          </p:nvPr>
        </p:nvSpPr>
        <p:spPr/>
        <p:txBody>
          <a:bodyPr/>
          <a:lstStyle/>
          <a:p>
            <a:r>
              <a:rPr lang="zh-CN" altLang="en-US" dirty="0"/>
              <a:t>集合的通用遍历方法有以下几种：</a:t>
            </a:r>
            <a:endParaRPr lang="en-US" altLang="zh-CN" dirty="0"/>
          </a:p>
          <a:p>
            <a:pPr lvl="1"/>
            <a:r>
              <a:rPr lang="zh-CN" altLang="en-US" dirty="0"/>
              <a:t>使用</a:t>
            </a:r>
            <a:r>
              <a:rPr lang="zh-CN" altLang="en-US" b="1" dirty="0">
                <a:solidFill>
                  <a:srgbClr val="C00000"/>
                </a:solidFill>
              </a:rPr>
              <a:t>增强型</a:t>
            </a:r>
            <a:r>
              <a:rPr lang="en-US" altLang="zh-CN" b="1" dirty="0">
                <a:solidFill>
                  <a:srgbClr val="C00000"/>
                </a:solidFill>
              </a:rPr>
              <a:t>for(</a:t>
            </a:r>
            <a:r>
              <a:rPr lang="en-US" altLang="zh-CN" b="1" dirty="0" err="1">
                <a:solidFill>
                  <a:srgbClr val="C00000"/>
                </a:solidFill>
              </a:rPr>
              <a:t>forEach</a:t>
            </a:r>
            <a:r>
              <a:rPr lang="zh-CN" altLang="en-US" b="1" dirty="0">
                <a:solidFill>
                  <a:srgbClr val="C00000"/>
                </a:solidFill>
              </a:rPr>
              <a:t>循环</a:t>
            </a:r>
            <a:r>
              <a:rPr lang="en-US" altLang="zh-CN" b="1" dirty="0">
                <a:solidFill>
                  <a:srgbClr val="C00000"/>
                </a:solidFill>
              </a:rPr>
              <a:t>)</a:t>
            </a:r>
            <a:r>
              <a:rPr lang="zh-CN" altLang="en-US" dirty="0"/>
              <a:t>遍历</a:t>
            </a:r>
            <a:endParaRPr lang="en-US" altLang="zh-CN" dirty="0"/>
          </a:p>
          <a:p>
            <a:pPr lvl="1"/>
            <a:r>
              <a:rPr lang="zh-CN" altLang="en-US" dirty="0"/>
              <a:t>使用</a:t>
            </a:r>
            <a:r>
              <a:rPr lang="zh-CN" altLang="en-US" b="1" dirty="0">
                <a:solidFill>
                  <a:srgbClr val="C00000"/>
                </a:solidFill>
              </a:rPr>
              <a:t>迭代器</a:t>
            </a:r>
            <a:r>
              <a:rPr lang="zh-CN" altLang="en-US" dirty="0"/>
              <a:t>遍历</a:t>
            </a:r>
            <a:endParaRPr lang="en-US" altLang="zh-CN" dirty="0"/>
          </a:p>
          <a:p>
            <a:endParaRPr lang="zh-CN" altLang="en-US" dirty="0"/>
          </a:p>
        </p:txBody>
      </p:sp>
    </p:spTree>
    <p:extLst>
      <p:ext uri="{BB962C8B-B14F-4D97-AF65-F5344CB8AC3E}">
        <p14:creationId xmlns:p14="http://schemas.microsoft.com/office/powerpoint/2010/main" val="1458445124"/>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507" y="1609759"/>
            <a:ext cx="11573813" cy="2380349"/>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Collection</a:t>
            </a:r>
            <a:r>
              <a:rPr lang="zh-CN" altLang="en-US" dirty="0"/>
              <a:t>的遍历</a:t>
            </a:r>
          </a:p>
        </p:txBody>
      </p:sp>
      <p:sp>
        <p:nvSpPr>
          <p:cNvPr id="3" name="内容占位符 2"/>
          <p:cNvSpPr>
            <a:spLocks noGrp="1"/>
          </p:cNvSpPr>
          <p:nvPr>
            <p:ph idx="1"/>
          </p:nvPr>
        </p:nvSpPr>
        <p:spPr/>
        <p:txBody>
          <a:bodyPr/>
          <a:lstStyle/>
          <a:p>
            <a:r>
              <a:rPr lang="zh-CN" altLang="en-US" dirty="0"/>
              <a:t>使用增强型</a:t>
            </a:r>
            <a:r>
              <a:rPr lang="en-US" altLang="zh-CN" dirty="0"/>
              <a:t>for</a:t>
            </a:r>
            <a:r>
              <a:rPr lang="zh-CN" altLang="en-US" dirty="0"/>
              <a:t>循环进行</a:t>
            </a:r>
            <a:r>
              <a:rPr lang="en-US" altLang="zh-CN" dirty="0"/>
              <a:t>Collection</a:t>
            </a:r>
            <a:r>
              <a:rPr lang="zh-CN" altLang="en-US" dirty="0"/>
              <a:t>遍历额一般形式是：</a:t>
            </a:r>
            <a:endParaRPr lang="en-US" altLang="zh-CN" dirty="0"/>
          </a:p>
          <a:p>
            <a:pPr marL="228600" lvl="1">
              <a:spcBef>
                <a:spcPts val="1000"/>
              </a:spcBef>
              <a:buNone/>
            </a:pPr>
            <a:r>
              <a:rPr lang="en-US" altLang="zh-CN" sz="2800" b="1" dirty="0">
                <a:solidFill>
                  <a:schemeClr val="bg1"/>
                </a:solidFill>
              </a:rPr>
              <a:t>for(</a:t>
            </a:r>
            <a:r>
              <a:rPr lang="zh-CN" altLang="en-US" sz="2800" b="1" dirty="0">
                <a:solidFill>
                  <a:schemeClr val="bg1"/>
                </a:solidFill>
              </a:rPr>
              <a:t>元素类型</a:t>
            </a:r>
            <a:r>
              <a:rPr lang="en-US" altLang="zh-CN" sz="2800" b="1" dirty="0">
                <a:solidFill>
                  <a:schemeClr val="bg1"/>
                </a:solidFill>
              </a:rPr>
              <a:t> </a:t>
            </a:r>
            <a:r>
              <a:rPr lang="zh-CN" altLang="en-US" sz="2800" b="1" dirty="0">
                <a:solidFill>
                  <a:schemeClr val="bg1"/>
                </a:solidFill>
              </a:rPr>
              <a:t>循环变量名</a:t>
            </a:r>
            <a:r>
              <a:rPr lang="en-US" altLang="zh-CN" sz="2800" b="1" dirty="0">
                <a:solidFill>
                  <a:schemeClr val="bg1"/>
                </a:solidFill>
              </a:rPr>
              <a:t>:Collection</a:t>
            </a:r>
            <a:r>
              <a:rPr lang="zh-CN" altLang="en-US" sz="2800" b="1" dirty="0">
                <a:solidFill>
                  <a:schemeClr val="bg1"/>
                </a:solidFill>
              </a:rPr>
              <a:t>对象</a:t>
            </a:r>
            <a:r>
              <a:rPr lang="en-US" altLang="zh-CN" sz="2800" b="1" dirty="0">
                <a:solidFill>
                  <a:schemeClr val="bg1"/>
                </a:solidFill>
              </a:rPr>
              <a:t>)</a:t>
            </a:r>
            <a:r>
              <a:rPr lang="zh-CN" altLang="en-US" sz="2800" b="1" dirty="0">
                <a:solidFill>
                  <a:schemeClr val="bg1"/>
                </a:solidFill>
              </a:rPr>
              <a:t>｛</a:t>
            </a:r>
            <a:endParaRPr lang="en-US" altLang="zh-CN" sz="2800" b="1" dirty="0">
              <a:solidFill>
                <a:schemeClr val="bg1"/>
              </a:solidFill>
            </a:endParaRPr>
          </a:p>
          <a:p>
            <a:pPr marL="228600" lvl="1">
              <a:spcBef>
                <a:spcPts val="1000"/>
              </a:spcBef>
              <a:buNone/>
            </a:pPr>
            <a:r>
              <a:rPr lang="en-US" altLang="zh-CN" sz="2800" b="1" dirty="0">
                <a:solidFill>
                  <a:schemeClr val="bg1"/>
                </a:solidFill>
              </a:rPr>
              <a:t>	</a:t>
            </a:r>
            <a:r>
              <a:rPr lang="zh-CN" altLang="en-US" sz="2800" b="1" dirty="0">
                <a:solidFill>
                  <a:schemeClr val="bg1"/>
                </a:solidFill>
              </a:rPr>
              <a:t>对循环变量进行处理；</a:t>
            </a:r>
            <a:endParaRPr lang="en-US" altLang="zh-CN" sz="2800" b="1" dirty="0">
              <a:solidFill>
                <a:schemeClr val="bg1"/>
              </a:solidFill>
            </a:endParaRPr>
          </a:p>
          <a:p>
            <a:pPr marL="228600" lvl="1">
              <a:spcBef>
                <a:spcPts val="1000"/>
              </a:spcBef>
              <a:buNone/>
            </a:pPr>
            <a:r>
              <a:rPr lang="zh-CN" altLang="en-US" sz="2800" b="1" dirty="0">
                <a:solidFill>
                  <a:schemeClr val="bg1"/>
                </a:solidFill>
              </a:rPr>
              <a:t>｝</a:t>
            </a:r>
            <a:endParaRPr lang="en-US" altLang="zh-CN" sz="2800" b="1" dirty="0">
              <a:solidFill>
                <a:schemeClr val="bg1"/>
              </a:solidFill>
            </a:endParaRPr>
          </a:p>
          <a:p>
            <a:pPr marL="228600" lvl="1">
              <a:spcBef>
                <a:spcPts val="1000"/>
              </a:spcBef>
            </a:pPr>
            <a:r>
              <a:rPr lang="zh-CN" altLang="en-US" sz="2800" dirty="0"/>
              <a:t>迭代器遍历将在下一节中详细介绍</a:t>
            </a:r>
            <a:endParaRPr lang="en-US" altLang="zh-CN" sz="2800" dirty="0"/>
          </a:p>
          <a:p>
            <a:pPr marL="228600" lvl="1">
              <a:spcBef>
                <a:spcPts val="1000"/>
              </a:spcBef>
              <a:buNone/>
            </a:pPr>
            <a:endParaRPr lang="zh-CN" altLang="en-US" sz="2800" b="1" dirty="0">
              <a:solidFill>
                <a:schemeClr val="bg1"/>
              </a:solidFill>
            </a:endParaRPr>
          </a:p>
        </p:txBody>
      </p:sp>
      <p:sp>
        <p:nvSpPr>
          <p:cNvPr id="5" name="圆角矩形 4"/>
          <p:cNvSpPr/>
          <p:nvPr/>
        </p:nvSpPr>
        <p:spPr>
          <a:xfrm>
            <a:off x="304974" y="2352298"/>
            <a:ext cx="6236342" cy="895270"/>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014251" y="2367812"/>
            <a:ext cx="4848729" cy="1200329"/>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和增强型</a:t>
            </a:r>
            <a:r>
              <a:rPr lang="en-US" altLang="zh-CN" b="1" dirty="0">
                <a:solidFill>
                  <a:srgbClr val="C00000"/>
                </a:solidFill>
                <a:latin typeface="微软雅黑" panose="020B0503020204020204" pitchFamily="34" charset="-122"/>
                <a:ea typeface="微软雅黑" panose="020B0503020204020204" pitchFamily="34" charset="-122"/>
              </a:rPr>
              <a:t>for</a:t>
            </a:r>
            <a:r>
              <a:rPr lang="zh-CN" altLang="en-US" b="1" dirty="0">
                <a:solidFill>
                  <a:srgbClr val="C00000"/>
                </a:solidFill>
                <a:latin typeface="微软雅黑" panose="020B0503020204020204" pitchFamily="34" charset="-122"/>
                <a:ea typeface="微软雅黑" panose="020B0503020204020204" pitchFamily="34" charset="-122"/>
              </a:rPr>
              <a:t>循环对数组的遍历一样，循环自动将</a:t>
            </a:r>
            <a:r>
              <a:rPr lang="en-US" altLang="zh-CN" b="1" dirty="0">
                <a:solidFill>
                  <a:srgbClr val="C00000"/>
                </a:solidFill>
                <a:latin typeface="微软雅黑" panose="020B0503020204020204" pitchFamily="34" charset="-122"/>
                <a:ea typeface="微软雅黑" panose="020B0503020204020204" pitchFamily="34" charset="-122"/>
              </a:rPr>
              <a:t>Collection</a:t>
            </a:r>
            <a:r>
              <a:rPr lang="zh-CN" altLang="en-US" b="1" dirty="0">
                <a:solidFill>
                  <a:srgbClr val="C00000"/>
                </a:solidFill>
                <a:latin typeface="微软雅黑" panose="020B0503020204020204" pitchFamily="34" charset="-122"/>
                <a:ea typeface="微软雅黑" panose="020B0503020204020204" pitchFamily="34" charset="-122"/>
              </a:rPr>
              <a:t>中的每个元素赋值给循环变量，在循环中针对该循环变量进行处理则就保证了对</a:t>
            </a:r>
            <a:r>
              <a:rPr lang="en-US" altLang="zh-CN" b="1" dirty="0">
                <a:solidFill>
                  <a:srgbClr val="C00000"/>
                </a:solidFill>
                <a:latin typeface="微软雅黑" panose="020B0503020204020204" pitchFamily="34" charset="-122"/>
                <a:ea typeface="微软雅黑" panose="020B0503020204020204" pitchFamily="34" charset="-122"/>
              </a:rPr>
              <a:t>Collection</a:t>
            </a:r>
            <a:r>
              <a:rPr lang="zh-CN" altLang="en-US" b="1" dirty="0">
                <a:solidFill>
                  <a:srgbClr val="C00000"/>
                </a:solidFill>
                <a:latin typeface="微软雅黑" panose="020B0503020204020204" pitchFamily="34" charset="-122"/>
                <a:ea typeface="微软雅黑" panose="020B0503020204020204" pitchFamily="34" charset="-122"/>
              </a:rPr>
              <a:t>中所有的元素进行逐一处理</a:t>
            </a:r>
          </a:p>
        </p:txBody>
      </p:sp>
      <p:sp>
        <p:nvSpPr>
          <p:cNvPr id="7" name="右箭头 6"/>
          <p:cNvSpPr/>
          <p:nvPr/>
        </p:nvSpPr>
        <p:spPr>
          <a:xfrm rot="10800000">
            <a:off x="6344570" y="2571895"/>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131947"/>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4</a:t>
            </a:r>
            <a:r>
              <a:rPr lang="zh-CN" altLang="en-US" dirty="0"/>
              <a:t>：</a:t>
            </a:r>
            <a:r>
              <a:rPr lang="en-US" altLang="zh-CN" dirty="0"/>
              <a:t>Map</a:t>
            </a:r>
            <a:r>
              <a:rPr lang="zh-CN" altLang="en-US" dirty="0"/>
              <a:t>接口</a:t>
            </a:r>
          </a:p>
        </p:txBody>
      </p:sp>
      <p:sp>
        <p:nvSpPr>
          <p:cNvPr id="3" name="内容占位符 2"/>
          <p:cNvSpPr>
            <a:spLocks noGrp="1"/>
          </p:cNvSpPr>
          <p:nvPr>
            <p:ph idx="1"/>
          </p:nvPr>
        </p:nvSpPr>
        <p:spPr/>
        <p:txBody>
          <a:bodyPr/>
          <a:lstStyle/>
          <a:p>
            <a:r>
              <a:rPr lang="en-US" altLang="zh-CN" dirty="0"/>
              <a:t>Map</a:t>
            </a:r>
            <a:r>
              <a:rPr lang="zh-CN" altLang="en-US" dirty="0"/>
              <a:t>是由一系列键值对组成的集合，提供了</a:t>
            </a:r>
            <a:r>
              <a:rPr lang="en-US" altLang="zh-CN" dirty="0"/>
              <a:t>key</a:t>
            </a:r>
            <a:r>
              <a:rPr lang="zh-CN" altLang="en-US" dirty="0"/>
              <a:t>到</a:t>
            </a:r>
            <a:r>
              <a:rPr lang="en-US" altLang="zh-CN" dirty="0"/>
              <a:t>Value</a:t>
            </a:r>
            <a:r>
              <a:rPr lang="zh-CN" altLang="en-US" dirty="0"/>
              <a:t>的映射。同时它也</a:t>
            </a:r>
            <a:r>
              <a:rPr lang="zh-CN" altLang="en-US" b="1" dirty="0">
                <a:solidFill>
                  <a:srgbClr val="C00000"/>
                </a:solidFill>
              </a:rPr>
              <a:t>没有继承</a:t>
            </a:r>
            <a:r>
              <a:rPr lang="en-US" altLang="zh-CN" b="1" dirty="0">
                <a:solidFill>
                  <a:srgbClr val="C00000"/>
                </a:solidFill>
              </a:rPr>
              <a:t>Collection</a:t>
            </a:r>
            <a:r>
              <a:rPr lang="zh-CN" altLang="en-US" dirty="0"/>
              <a:t>。在</a:t>
            </a:r>
            <a:r>
              <a:rPr lang="en-US" altLang="zh-CN" dirty="0"/>
              <a:t>Map</a:t>
            </a:r>
            <a:r>
              <a:rPr lang="zh-CN" altLang="en-US" dirty="0"/>
              <a:t>中它保证了</a:t>
            </a:r>
            <a:r>
              <a:rPr lang="en-US" altLang="zh-CN" dirty="0"/>
              <a:t>key</a:t>
            </a:r>
            <a:r>
              <a:rPr lang="zh-CN" altLang="en-US" dirty="0"/>
              <a:t>与</a:t>
            </a:r>
            <a:r>
              <a:rPr lang="en-US" altLang="zh-CN" dirty="0"/>
              <a:t>value</a:t>
            </a:r>
            <a:r>
              <a:rPr lang="zh-CN" altLang="en-US" dirty="0"/>
              <a:t>之间的一一对应关系。也就是说一个</a:t>
            </a:r>
            <a:r>
              <a:rPr lang="en-US" altLang="zh-CN" dirty="0"/>
              <a:t>key</a:t>
            </a:r>
            <a:r>
              <a:rPr lang="zh-CN" altLang="en-US" dirty="0"/>
              <a:t>对应一个</a:t>
            </a:r>
            <a:r>
              <a:rPr lang="en-US" altLang="zh-CN" dirty="0"/>
              <a:t>value</a:t>
            </a:r>
            <a:r>
              <a:rPr lang="zh-CN" altLang="en-US" dirty="0"/>
              <a:t>，所以它</a:t>
            </a:r>
            <a:r>
              <a:rPr lang="zh-CN" altLang="en-US" b="1" dirty="0">
                <a:solidFill>
                  <a:srgbClr val="C00000"/>
                </a:solidFill>
              </a:rPr>
              <a:t>不能存在相同的</a:t>
            </a:r>
            <a:r>
              <a:rPr lang="en-US" altLang="zh-CN" b="1" dirty="0">
                <a:solidFill>
                  <a:srgbClr val="C00000"/>
                </a:solidFill>
              </a:rPr>
              <a:t>key</a:t>
            </a:r>
            <a:r>
              <a:rPr lang="zh-CN" altLang="en-US" b="1" dirty="0">
                <a:solidFill>
                  <a:srgbClr val="C00000"/>
                </a:solidFill>
              </a:rPr>
              <a:t>值</a:t>
            </a:r>
            <a:r>
              <a:rPr lang="zh-CN" altLang="en-US" dirty="0"/>
              <a:t>，当然</a:t>
            </a:r>
            <a:r>
              <a:rPr lang="en-US" altLang="zh-CN" dirty="0"/>
              <a:t>value</a:t>
            </a:r>
            <a:r>
              <a:rPr lang="zh-CN" altLang="en-US" dirty="0"/>
              <a:t>值可以相同</a:t>
            </a:r>
            <a:endParaRPr lang="en-US" altLang="zh-CN" dirty="0"/>
          </a:p>
          <a:p>
            <a:r>
              <a:rPr lang="en-US" altLang="zh-CN" dirty="0"/>
              <a:t>Map </a:t>
            </a:r>
            <a:r>
              <a:rPr lang="zh-CN" altLang="en-US" dirty="0"/>
              <a:t>接口提供三种</a:t>
            </a:r>
            <a:r>
              <a:rPr lang="en-US" altLang="zh-CN" dirty="0"/>
              <a:t>collection </a:t>
            </a:r>
            <a:r>
              <a:rPr lang="zh-CN" altLang="en-US" dirty="0"/>
              <a:t>视图，允许以键集、值集或键</a:t>
            </a:r>
            <a:r>
              <a:rPr lang="en-US" altLang="zh-CN" dirty="0"/>
              <a:t>-</a:t>
            </a:r>
            <a:r>
              <a:rPr lang="zh-CN" altLang="en-US" dirty="0"/>
              <a:t>值映射关系集的形式查看某个映射的内容。映射顺序定义为迭代器在映射的 </a:t>
            </a:r>
            <a:r>
              <a:rPr lang="en-US" altLang="zh-CN" dirty="0"/>
              <a:t>collection </a:t>
            </a:r>
            <a:r>
              <a:rPr lang="zh-CN" altLang="en-US" dirty="0"/>
              <a:t>视图上返回其元素的顺序。某些映射实现可明确保证其顺序，如 </a:t>
            </a:r>
            <a:r>
              <a:rPr lang="en-US" altLang="zh-CN" dirty="0" err="1"/>
              <a:t>TreeMap</a:t>
            </a:r>
            <a:r>
              <a:rPr lang="en-US" altLang="zh-CN" dirty="0"/>
              <a:t> </a:t>
            </a:r>
            <a:r>
              <a:rPr lang="zh-CN" altLang="en-US" dirty="0"/>
              <a:t>类；另一些映射实现则不保证顺序，如 </a:t>
            </a:r>
            <a:r>
              <a:rPr lang="en-US" altLang="zh-CN" dirty="0" err="1"/>
              <a:t>HashMap</a:t>
            </a:r>
            <a:r>
              <a:rPr lang="en-US" altLang="zh-CN" dirty="0"/>
              <a:t> </a:t>
            </a:r>
            <a:r>
              <a:rPr lang="zh-CN" altLang="en-US" dirty="0"/>
              <a:t>类</a:t>
            </a:r>
          </a:p>
        </p:txBody>
      </p:sp>
    </p:spTree>
    <p:extLst>
      <p:ext uri="{BB962C8B-B14F-4D97-AF65-F5344CB8AC3E}">
        <p14:creationId xmlns:p14="http://schemas.microsoft.com/office/powerpoint/2010/main" val="2058484599"/>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a:t>
            </a:r>
            <a:r>
              <a:rPr lang="en-US" altLang="zh-CN" dirty="0"/>
              <a:t>Map</a:t>
            </a:r>
            <a:r>
              <a:rPr lang="zh-CN" altLang="en-US" dirty="0"/>
              <a:t>接口重要方法</a:t>
            </a:r>
          </a:p>
        </p:txBody>
      </p:sp>
      <p:sp>
        <p:nvSpPr>
          <p:cNvPr id="3" name="内容占位符 2"/>
          <p:cNvSpPr>
            <a:spLocks noGrp="1"/>
          </p:cNvSpPr>
          <p:nvPr>
            <p:ph idx="1"/>
          </p:nvPr>
        </p:nvSpPr>
        <p:spPr/>
        <p:txBody>
          <a:bodyPr/>
          <a:lstStyle/>
          <a:p>
            <a:r>
              <a:rPr lang="en-US" altLang="zh-CN" dirty="0"/>
              <a:t>Map</a:t>
            </a:r>
            <a:r>
              <a:rPr lang="zh-CN" altLang="en-US" dirty="0"/>
              <a:t>接口提供了重要的针对键、值进行操作的接口方法：</a:t>
            </a:r>
          </a:p>
        </p:txBody>
      </p:sp>
      <p:graphicFrame>
        <p:nvGraphicFramePr>
          <p:cNvPr id="4" name="表格 3"/>
          <p:cNvGraphicFramePr>
            <a:graphicFrameLocks noGrp="1"/>
          </p:cNvGraphicFramePr>
          <p:nvPr>
            <p:extLst>
              <p:ext uri="{D42A27DB-BD31-4B8C-83A1-F6EECF244321}">
                <p14:modId xmlns:p14="http://schemas.microsoft.com/office/powerpoint/2010/main" val="1889144068"/>
              </p:ext>
            </p:extLst>
          </p:nvPr>
        </p:nvGraphicFramePr>
        <p:xfrm>
          <a:off x="186571" y="1634925"/>
          <a:ext cx="11792069" cy="4536440"/>
        </p:xfrm>
        <a:graphic>
          <a:graphicData uri="http://schemas.openxmlformats.org/drawingml/2006/table">
            <a:tbl>
              <a:tblPr firstRow="1" bandRow="1">
                <a:tableStyleId>{93296810-A885-4BE3-A3E7-6D5BEEA58F35}</a:tableStyleId>
              </a:tblPr>
              <a:tblGrid>
                <a:gridCol w="4173100">
                  <a:extLst>
                    <a:ext uri="{9D8B030D-6E8A-4147-A177-3AD203B41FA5}">
                      <a16:colId xmlns:a16="http://schemas.microsoft.com/office/drawing/2014/main" val="20000"/>
                    </a:ext>
                  </a:extLst>
                </a:gridCol>
                <a:gridCol w="7618969">
                  <a:extLst>
                    <a:ext uri="{9D8B030D-6E8A-4147-A177-3AD203B41FA5}">
                      <a16:colId xmlns:a16="http://schemas.microsoft.com/office/drawing/2014/main" val="20001"/>
                    </a:ext>
                  </a:extLst>
                </a:gridCol>
              </a:tblGrid>
              <a:tr h="370840">
                <a:tc>
                  <a:txBody>
                    <a:bodyPr/>
                    <a:lstStyle/>
                    <a:p>
                      <a:pPr algn="ctr"/>
                      <a:r>
                        <a:rPr lang="zh-CN" altLang="en-US" sz="2400" dirty="0">
                          <a:latin typeface="微软雅黑" panose="020B0503020204020204" pitchFamily="34" charset="-122"/>
                          <a:ea typeface="微软雅黑" panose="020B0503020204020204" pitchFamily="34" charset="-122"/>
                        </a:rPr>
                        <a:t>方法</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功能</a:t>
                      </a:r>
                    </a:p>
                  </a:txBody>
                  <a:tcPr anchor="ctr"/>
                </a:tc>
                <a:extLst>
                  <a:ext uri="{0D108BD9-81ED-4DB2-BD59-A6C34878D82A}">
                    <a16:rowId xmlns:a16="http://schemas.microsoft.com/office/drawing/2014/main" val="10000"/>
                  </a:ext>
                </a:extLst>
              </a:tr>
              <a:tr h="370840">
                <a:tc>
                  <a:txBody>
                    <a:bodyPr/>
                    <a:lstStyle/>
                    <a:p>
                      <a:r>
                        <a:rPr lang="en-US" altLang="zh-CN" dirty="0">
                          <a:latin typeface="微软雅黑" panose="020B0503020204020204" pitchFamily="34" charset="-122"/>
                          <a:ea typeface="微软雅黑" panose="020B0503020204020204" pitchFamily="34" charset="-122"/>
                        </a:rPr>
                        <a:t>void clear()</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从此映射中移除所有映射关系</a:t>
                      </a:r>
                    </a:p>
                  </a:txBody>
                  <a:tcPr/>
                </a:tc>
                <a:extLst>
                  <a:ext uri="{0D108BD9-81ED-4DB2-BD59-A6C34878D82A}">
                    <a16:rowId xmlns:a16="http://schemas.microsoft.com/office/drawing/2014/main" val="10001"/>
                  </a:ext>
                </a:extLst>
              </a:tr>
              <a:tr h="370840">
                <a:tc>
                  <a:txBody>
                    <a:bodyPr/>
                    <a:lstStyle/>
                    <a:p>
                      <a:r>
                        <a:rPr lang="en-US" altLang="zh-CN" dirty="0" err="1">
                          <a:latin typeface="微软雅黑" panose="020B0503020204020204" pitchFamily="34" charset="-122"/>
                          <a:ea typeface="微软雅黑" panose="020B0503020204020204" pitchFamily="34" charset="-122"/>
                        </a:rPr>
                        <a:t>boolean</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containsKey</a:t>
                      </a:r>
                      <a:r>
                        <a:rPr lang="en-US" altLang="zh-CN" dirty="0">
                          <a:latin typeface="微软雅黑" panose="020B0503020204020204" pitchFamily="34" charset="-122"/>
                          <a:ea typeface="微软雅黑" panose="020B0503020204020204" pitchFamily="34" charset="-122"/>
                        </a:rPr>
                        <a:t>(Object key)</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sz="1800" kern="1200" dirty="0">
                          <a:solidFill>
                            <a:schemeClr val="dk1"/>
                          </a:solidFill>
                          <a:latin typeface="微软雅黑" panose="020B0503020204020204" pitchFamily="34" charset="-122"/>
                          <a:ea typeface="微软雅黑" panose="020B0503020204020204" pitchFamily="34" charset="-122"/>
                          <a:cs typeface="+mn-cs"/>
                        </a:rPr>
                        <a:t>如果此映射包含指定键的映射关系，则返回 </a:t>
                      </a:r>
                      <a:r>
                        <a:rPr lang="en-US" altLang="zh-CN" sz="1800" kern="1200" dirty="0">
                          <a:solidFill>
                            <a:schemeClr val="dk1"/>
                          </a:solidFill>
                          <a:latin typeface="微软雅黑" panose="020B0503020204020204" pitchFamily="34" charset="-122"/>
                          <a:ea typeface="微软雅黑" panose="020B0503020204020204" pitchFamily="34" charset="-122"/>
                          <a:cs typeface="+mn-cs"/>
                        </a:rPr>
                        <a:t>true</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2"/>
                  </a:ext>
                </a:extLst>
              </a:tr>
              <a:tr h="370840">
                <a:tc>
                  <a:txBody>
                    <a:bodyPr/>
                    <a:lstStyle/>
                    <a:p>
                      <a:r>
                        <a:rPr lang="en-US" altLang="zh-CN" dirty="0" err="1">
                          <a:latin typeface="微软雅黑" panose="020B0503020204020204" pitchFamily="34" charset="-122"/>
                          <a:ea typeface="微软雅黑" panose="020B0503020204020204" pitchFamily="34" charset="-122"/>
                        </a:rPr>
                        <a:t>boolean</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containsValue</a:t>
                      </a:r>
                      <a:r>
                        <a:rPr lang="en-US" altLang="zh-CN" dirty="0">
                          <a:latin typeface="微软雅黑" panose="020B0503020204020204" pitchFamily="34" charset="-122"/>
                          <a:ea typeface="微软雅黑" panose="020B0503020204020204" pitchFamily="34" charset="-122"/>
                        </a:rPr>
                        <a:t>(Object value)</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sz="1800" kern="1200" dirty="0">
                          <a:solidFill>
                            <a:schemeClr val="dk1"/>
                          </a:solidFill>
                          <a:latin typeface="微软雅黑" panose="020B0503020204020204" pitchFamily="34" charset="-122"/>
                          <a:ea typeface="微软雅黑" panose="020B0503020204020204" pitchFamily="34" charset="-122"/>
                          <a:cs typeface="+mn-cs"/>
                        </a:rPr>
                        <a:t>如果此映射将一个或多个键映射到指定值，则返回 </a:t>
                      </a:r>
                      <a:r>
                        <a:rPr lang="en-US" altLang="zh-CN" sz="1800" kern="1200" dirty="0">
                          <a:solidFill>
                            <a:schemeClr val="dk1"/>
                          </a:solidFill>
                          <a:latin typeface="微软雅黑" panose="020B0503020204020204" pitchFamily="34" charset="-122"/>
                          <a:ea typeface="微软雅黑" panose="020B0503020204020204" pitchFamily="34" charset="-122"/>
                          <a:cs typeface="+mn-cs"/>
                        </a:rPr>
                        <a:t>true</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3"/>
                  </a:ext>
                </a:extLst>
              </a:tr>
              <a:tr h="370840">
                <a:tc>
                  <a:txBody>
                    <a:bodyPr/>
                    <a:lstStyle/>
                    <a:p>
                      <a:r>
                        <a:rPr lang="en-US" altLang="zh-CN" dirty="0">
                          <a:latin typeface="微软雅黑" panose="020B0503020204020204" pitchFamily="34" charset="-122"/>
                          <a:ea typeface="微软雅黑" panose="020B0503020204020204" pitchFamily="34" charset="-122"/>
                        </a:rPr>
                        <a:t>Set&lt;</a:t>
                      </a:r>
                      <a:r>
                        <a:rPr lang="en-US" altLang="zh-CN" dirty="0" err="1">
                          <a:latin typeface="微软雅黑" panose="020B0503020204020204" pitchFamily="34" charset="-122"/>
                          <a:ea typeface="微软雅黑" panose="020B0503020204020204" pitchFamily="34" charset="-122"/>
                        </a:rPr>
                        <a:t>Map.Entry</a:t>
                      </a:r>
                      <a:r>
                        <a:rPr lang="en-US" altLang="zh-CN" dirty="0">
                          <a:latin typeface="微软雅黑" panose="020B0503020204020204" pitchFamily="34" charset="-122"/>
                          <a:ea typeface="微软雅黑" panose="020B0503020204020204" pitchFamily="34" charset="-122"/>
                        </a:rPr>
                        <a:t>&lt;K,V&gt;&gt; </a:t>
                      </a:r>
                      <a:r>
                        <a:rPr lang="en-US" altLang="zh-CN" dirty="0" err="1">
                          <a:latin typeface="微软雅黑" panose="020B0503020204020204" pitchFamily="34" charset="-122"/>
                          <a:ea typeface="微软雅黑" panose="020B0503020204020204" pitchFamily="34" charset="-122"/>
                        </a:rPr>
                        <a:t>entrySet</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返回此映射中包含的映射关系的</a:t>
                      </a:r>
                      <a:r>
                        <a:rPr lang="en-US" altLang="zh-CN" dirty="0">
                          <a:latin typeface="微软雅黑" panose="020B0503020204020204" pitchFamily="34" charset="-122"/>
                          <a:ea typeface="微软雅黑" panose="020B0503020204020204" pitchFamily="34" charset="-122"/>
                        </a:rPr>
                        <a:t>Set</a:t>
                      </a:r>
                      <a:r>
                        <a:rPr lang="zh-CN" altLang="en-US" dirty="0">
                          <a:latin typeface="微软雅黑" panose="020B0503020204020204" pitchFamily="34" charset="-122"/>
                          <a:ea typeface="微软雅黑" panose="020B0503020204020204" pitchFamily="34" charset="-122"/>
                        </a:rPr>
                        <a:t>视图</a:t>
                      </a:r>
                    </a:p>
                  </a:txBody>
                  <a:tcPr/>
                </a:tc>
                <a:extLst>
                  <a:ext uri="{0D108BD9-81ED-4DB2-BD59-A6C34878D82A}">
                    <a16:rowId xmlns:a16="http://schemas.microsoft.com/office/drawing/2014/main" val="10004"/>
                  </a:ext>
                </a:extLst>
              </a:tr>
              <a:tr h="370840">
                <a:tc>
                  <a:txBody>
                    <a:bodyPr/>
                    <a:lstStyle/>
                    <a:p>
                      <a:r>
                        <a:rPr lang="en-US" altLang="zh-CN" dirty="0">
                          <a:latin typeface="微软雅黑" panose="020B0503020204020204" pitchFamily="34" charset="-122"/>
                          <a:ea typeface="微软雅黑" panose="020B0503020204020204" pitchFamily="34" charset="-122"/>
                        </a:rPr>
                        <a:t>V get(Object key)</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sz="1800" kern="1200" dirty="0">
                          <a:effectLst/>
                          <a:latin typeface="微软雅黑" panose="020B0503020204020204" pitchFamily="34" charset="-122"/>
                          <a:ea typeface="微软雅黑" panose="020B0503020204020204" pitchFamily="34" charset="-122"/>
                        </a:rPr>
                        <a:t>返回指定键所映射的值；如果此映射不包含该键的映射关系，则返回 </a:t>
                      </a:r>
                      <a:r>
                        <a:rPr lang="en-US" altLang="zh-CN" sz="1800" kern="1200" dirty="0">
                          <a:effectLst/>
                          <a:latin typeface="微软雅黑" panose="020B0503020204020204" pitchFamily="34" charset="-122"/>
                          <a:ea typeface="微软雅黑" panose="020B0503020204020204" pitchFamily="34" charset="-122"/>
                        </a:rPr>
                        <a:t>null</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5"/>
                  </a:ext>
                </a:extLst>
              </a:tr>
              <a:tr h="370840">
                <a:tc>
                  <a:txBody>
                    <a:bodyPr/>
                    <a:lstStyle/>
                    <a:p>
                      <a:r>
                        <a:rPr lang="en-US" altLang="zh-CN" dirty="0" err="1">
                          <a:latin typeface="微软雅黑" panose="020B0503020204020204" pitchFamily="34" charset="-122"/>
                          <a:ea typeface="微软雅黑" panose="020B0503020204020204" pitchFamily="34" charset="-122"/>
                        </a:rPr>
                        <a:t>boolean</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isEmpty</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如果此映射未包含键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值映射关系，则返回 </a:t>
                      </a:r>
                      <a:r>
                        <a:rPr lang="en-US" altLang="zh-CN" dirty="0">
                          <a:latin typeface="微软雅黑" panose="020B0503020204020204" pitchFamily="34" charset="-122"/>
                          <a:ea typeface="微软雅黑" panose="020B0503020204020204" pitchFamily="34" charset="-122"/>
                        </a:rPr>
                        <a:t>true</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6"/>
                  </a:ext>
                </a:extLst>
              </a:tr>
              <a:tr h="370840">
                <a:tc>
                  <a:txBody>
                    <a:bodyPr/>
                    <a:lstStyle/>
                    <a:p>
                      <a:r>
                        <a:rPr lang="en-US" altLang="zh-CN" dirty="0">
                          <a:latin typeface="微软雅黑" panose="020B0503020204020204" pitchFamily="34" charset="-122"/>
                          <a:ea typeface="微软雅黑" panose="020B0503020204020204" pitchFamily="34" charset="-122"/>
                        </a:rPr>
                        <a:t>Set&lt;K&gt; </a:t>
                      </a:r>
                      <a:r>
                        <a:rPr lang="en-US" altLang="zh-CN" dirty="0" err="1">
                          <a:latin typeface="微软雅黑" panose="020B0503020204020204" pitchFamily="34" charset="-122"/>
                          <a:ea typeface="微软雅黑" panose="020B0503020204020204" pitchFamily="34" charset="-122"/>
                        </a:rPr>
                        <a:t>keySet</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返回此映射中包含的键的</a:t>
                      </a:r>
                      <a:r>
                        <a:rPr lang="en-US" altLang="zh-CN" dirty="0">
                          <a:latin typeface="微软雅黑" panose="020B0503020204020204" pitchFamily="34" charset="-122"/>
                          <a:ea typeface="微软雅黑" panose="020B0503020204020204" pitchFamily="34" charset="-122"/>
                        </a:rPr>
                        <a:t>Set</a:t>
                      </a:r>
                      <a:r>
                        <a:rPr lang="zh-CN" altLang="en-US" dirty="0">
                          <a:latin typeface="微软雅黑" panose="020B0503020204020204" pitchFamily="34" charset="-122"/>
                          <a:ea typeface="微软雅黑" panose="020B0503020204020204" pitchFamily="34" charset="-122"/>
                        </a:rPr>
                        <a:t>视图</a:t>
                      </a:r>
                    </a:p>
                  </a:txBody>
                  <a:tcPr/>
                </a:tc>
                <a:extLst>
                  <a:ext uri="{0D108BD9-81ED-4DB2-BD59-A6C34878D82A}">
                    <a16:rowId xmlns:a16="http://schemas.microsoft.com/office/drawing/2014/main" val="10007"/>
                  </a:ext>
                </a:extLst>
              </a:tr>
              <a:tr h="370840">
                <a:tc>
                  <a:txBody>
                    <a:bodyPr/>
                    <a:lstStyle/>
                    <a:p>
                      <a:r>
                        <a:rPr lang="en-US" altLang="zh-CN" dirty="0">
                          <a:latin typeface="微软雅黑" panose="020B0503020204020204" pitchFamily="34" charset="-122"/>
                          <a:ea typeface="微软雅黑" panose="020B0503020204020204" pitchFamily="34" charset="-122"/>
                        </a:rPr>
                        <a:t>V put(K key, V value)</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将指定的值与此映射中的指定键关联</a:t>
                      </a:r>
                    </a:p>
                  </a:txBody>
                  <a:tcPr/>
                </a:tc>
                <a:extLst>
                  <a:ext uri="{0D108BD9-81ED-4DB2-BD59-A6C34878D82A}">
                    <a16:rowId xmlns:a16="http://schemas.microsoft.com/office/drawing/2014/main" val="10008"/>
                  </a:ext>
                </a:extLst>
              </a:tr>
              <a:tr h="370840">
                <a:tc>
                  <a:txBody>
                    <a:bodyPr/>
                    <a:lstStyle/>
                    <a:p>
                      <a:r>
                        <a:rPr lang="en-US" altLang="zh-CN" dirty="0">
                          <a:latin typeface="微软雅黑" panose="020B0503020204020204" pitchFamily="34" charset="-122"/>
                          <a:ea typeface="微软雅黑" panose="020B0503020204020204" pitchFamily="34" charset="-122"/>
                        </a:rPr>
                        <a:t>V remove(Object key)</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如果存在一个键的映射关系，则将其从此映射中移除</a:t>
                      </a:r>
                    </a:p>
                  </a:txBody>
                  <a:tcPr/>
                </a:tc>
                <a:extLst>
                  <a:ext uri="{0D108BD9-81ED-4DB2-BD59-A6C34878D82A}">
                    <a16:rowId xmlns:a16="http://schemas.microsoft.com/office/drawing/2014/main" val="10009"/>
                  </a:ext>
                </a:extLst>
              </a:tr>
              <a:tr h="370840">
                <a:tc>
                  <a:txBody>
                    <a:bodyPr/>
                    <a:lstStyle/>
                    <a:p>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size()</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返回此映射中的键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值映射关系数</a:t>
                      </a:r>
                    </a:p>
                  </a:txBody>
                  <a:tcPr/>
                </a:tc>
                <a:extLst>
                  <a:ext uri="{0D108BD9-81ED-4DB2-BD59-A6C34878D82A}">
                    <a16:rowId xmlns:a16="http://schemas.microsoft.com/office/drawing/2014/main" val="10010"/>
                  </a:ext>
                </a:extLst>
              </a:tr>
              <a:tr h="370840">
                <a:tc>
                  <a:txBody>
                    <a:bodyPr/>
                    <a:lstStyle/>
                    <a:p>
                      <a:r>
                        <a:rPr lang="en-US" altLang="zh-CN" dirty="0">
                          <a:latin typeface="微软雅黑" panose="020B0503020204020204" pitchFamily="34" charset="-122"/>
                          <a:ea typeface="微软雅黑" panose="020B0503020204020204" pitchFamily="34" charset="-122"/>
                        </a:rPr>
                        <a:t>Collection&lt;V&gt; values()</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返回此映射中包含的值的</a:t>
                      </a:r>
                      <a:r>
                        <a:rPr lang="en-US" altLang="zh-CN" dirty="0">
                          <a:latin typeface="微软雅黑" panose="020B0503020204020204" pitchFamily="34" charset="-122"/>
                          <a:ea typeface="微软雅黑" panose="020B0503020204020204" pitchFamily="34" charset="-122"/>
                        </a:rPr>
                        <a:t>Collection</a:t>
                      </a:r>
                      <a:r>
                        <a:rPr lang="zh-CN" altLang="en-US" dirty="0">
                          <a:latin typeface="微软雅黑" panose="020B0503020204020204" pitchFamily="34" charset="-122"/>
                          <a:ea typeface="微软雅黑" panose="020B0503020204020204" pitchFamily="34" charset="-122"/>
                        </a:rPr>
                        <a:t>视图</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10104708"/>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6</a:t>
            </a:r>
            <a:r>
              <a:rPr lang="zh-CN" altLang="en-US" dirty="0"/>
              <a:t>：</a:t>
            </a:r>
            <a:r>
              <a:rPr lang="en-US" altLang="zh-CN" dirty="0"/>
              <a:t>List</a:t>
            </a:r>
            <a:endParaRPr lang="zh-CN" altLang="en-US" dirty="0"/>
          </a:p>
        </p:txBody>
      </p:sp>
      <p:sp>
        <p:nvSpPr>
          <p:cNvPr id="3" name="内容占位符 2"/>
          <p:cNvSpPr>
            <a:spLocks noGrp="1"/>
          </p:cNvSpPr>
          <p:nvPr>
            <p:ph idx="1"/>
          </p:nvPr>
        </p:nvSpPr>
        <p:spPr/>
        <p:txBody>
          <a:bodyPr/>
          <a:lstStyle/>
          <a:p>
            <a:r>
              <a:rPr lang="en-US" altLang="zh-CN" dirty="0"/>
              <a:t>List</a:t>
            </a:r>
            <a:r>
              <a:rPr lang="zh-CN" altLang="en-US" dirty="0"/>
              <a:t>接口为</a:t>
            </a:r>
            <a:r>
              <a:rPr lang="en-US" altLang="zh-CN" dirty="0"/>
              <a:t>Collection</a:t>
            </a:r>
            <a:r>
              <a:rPr lang="zh-CN" altLang="en-US" dirty="0"/>
              <a:t>子接口。</a:t>
            </a:r>
            <a:r>
              <a:rPr lang="en-US" altLang="zh-CN" dirty="0"/>
              <a:t>List</a:t>
            </a:r>
            <a:r>
              <a:rPr lang="zh-CN" altLang="en-US" dirty="0"/>
              <a:t>所代表的是</a:t>
            </a:r>
            <a:r>
              <a:rPr lang="zh-CN" altLang="en-US" b="1" dirty="0">
                <a:solidFill>
                  <a:srgbClr val="C00000"/>
                </a:solidFill>
              </a:rPr>
              <a:t>有序的</a:t>
            </a:r>
            <a:r>
              <a:rPr lang="en-US" altLang="zh-CN" dirty="0"/>
              <a:t>Collection</a:t>
            </a:r>
          </a:p>
          <a:p>
            <a:r>
              <a:rPr lang="zh-CN" altLang="en-US" dirty="0"/>
              <a:t>它</a:t>
            </a:r>
            <a:r>
              <a:rPr lang="zh-CN" altLang="en-US" b="1" dirty="0">
                <a:solidFill>
                  <a:srgbClr val="C00000"/>
                </a:solidFill>
              </a:rPr>
              <a:t>用某种特定的插入顺序来维护元素顺序</a:t>
            </a:r>
            <a:r>
              <a:rPr lang="zh-CN" altLang="en-US" dirty="0"/>
              <a:t>。用户可以对列表中每个元素的插入位置进行精确地控制，同时可以根据</a:t>
            </a:r>
            <a:r>
              <a:rPr lang="zh-CN" altLang="en-US" b="1" dirty="0">
                <a:solidFill>
                  <a:srgbClr val="C00000"/>
                </a:solidFill>
              </a:rPr>
              <a:t>元素的整数索引</a:t>
            </a:r>
            <a:r>
              <a:rPr lang="zh-CN" altLang="en-US" dirty="0"/>
              <a:t>（在列表中的位置，和数组相似，从</a:t>
            </a:r>
            <a:r>
              <a:rPr lang="en-US" altLang="zh-CN" dirty="0"/>
              <a:t>0</a:t>
            </a:r>
            <a:r>
              <a:rPr lang="zh-CN" altLang="en-US" dirty="0"/>
              <a:t>开始，到元素个数</a:t>
            </a:r>
            <a:r>
              <a:rPr lang="en-US" altLang="zh-CN" dirty="0"/>
              <a:t>-1</a:t>
            </a:r>
            <a:r>
              <a:rPr lang="zh-CN" altLang="en-US" dirty="0"/>
              <a:t>）访问元素，并检索列表中的元素，由于这些特性，</a:t>
            </a:r>
            <a:r>
              <a:rPr lang="en-US" altLang="zh-CN" dirty="0"/>
              <a:t>List</a:t>
            </a:r>
            <a:r>
              <a:rPr lang="zh-CN" altLang="en-US" dirty="0"/>
              <a:t>在</a:t>
            </a:r>
            <a:r>
              <a:rPr lang="en-US" altLang="zh-CN" dirty="0"/>
              <a:t>Collection</a:t>
            </a:r>
            <a:r>
              <a:rPr lang="zh-CN" altLang="en-US" dirty="0"/>
              <a:t>的基础上扩展了一些重要方法：</a:t>
            </a:r>
          </a:p>
        </p:txBody>
      </p:sp>
      <p:graphicFrame>
        <p:nvGraphicFramePr>
          <p:cNvPr id="4" name="内容占位符 3"/>
          <p:cNvGraphicFramePr>
            <a:graphicFrameLocks/>
          </p:cNvGraphicFramePr>
          <p:nvPr>
            <p:extLst>
              <p:ext uri="{D42A27DB-BD31-4B8C-83A1-F6EECF244321}">
                <p14:modId xmlns:p14="http://schemas.microsoft.com/office/powerpoint/2010/main" val="397840402"/>
              </p:ext>
            </p:extLst>
          </p:nvPr>
        </p:nvGraphicFramePr>
        <p:xfrm>
          <a:off x="186571" y="4317538"/>
          <a:ext cx="11792069" cy="2199640"/>
        </p:xfrm>
        <a:graphic>
          <a:graphicData uri="http://schemas.openxmlformats.org/drawingml/2006/table">
            <a:tbl>
              <a:tblPr firstRow="1" bandRow="1">
                <a:tableStyleId>{93296810-A885-4BE3-A3E7-6D5BEEA58F35}</a:tableStyleId>
              </a:tblPr>
              <a:tblGrid>
                <a:gridCol w="4173100">
                  <a:extLst>
                    <a:ext uri="{9D8B030D-6E8A-4147-A177-3AD203B41FA5}">
                      <a16:colId xmlns:a16="http://schemas.microsoft.com/office/drawing/2014/main" val="20000"/>
                    </a:ext>
                  </a:extLst>
                </a:gridCol>
                <a:gridCol w="7618969">
                  <a:extLst>
                    <a:ext uri="{9D8B030D-6E8A-4147-A177-3AD203B41FA5}">
                      <a16:colId xmlns:a16="http://schemas.microsoft.com/office/drawing/2014/main" val="20001"/>
                    </a:ext>
                  </a:extLst>
                </a:gridCol>
              </a:tblGrid>
              <a:tr h="370840">
                <a:tc>
                  <a:txBody>
                    <a:bodyPr/>
                    <a:lstStyle/>
                    <a:p>
                      <a:pPr algn="ctr"/>
                      <a:r>
                        <a:rPr lang="zh-CN" altLang="en-US" sz="2400" dirty="0">
                          <a:latin typeface="微软雅黑" panose="020B0503020204020204" pitchFamily="34" charset="-122"/>
                          <a:ea typeface="微软雅黑" panose="020B0503020204020204" pitchFamily="34" charset="-122"/>
                        </a:rPr>
                        <a:t>方法</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功能</a:t>
                      </a:r>
                    </a:p>
                  </a:txBody>
                  <a:tcPr anchor="ctr"/>
                </a:tc>
                <a:extLst>
                  <a:ext uri="{0D108BD9-81ED-4DB2-BD59-A6C34878D82A}">
                    <a16:rowId xmlns:a16="http://schemas.microsoft.com/office/drawing/2014/main" val="10000"/>
                  </a:ext>
                </a:extLst>
              </a:tr>
              <a:tr h="370840">
                <a:tc>
                  <a:txBody>
                    <a:bodyPr/>
                    <a:lstStyle/>
                    <a:p>
                      <a:r>
                        <a:rPr lang="en-US" altLang="zh-CN" dirty="0">
                          <a:latin typeface="微软雅黑" panose="020B0503020204020204" pitchFamily="34" charset="-122"/>
                          <a:ea typeface="微软雅黑" panose="020B0503020204020204" pitchFamily="34" charset="-122"/>
                        </a:rPr>
                        <a:t>void add(</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index, E element)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在列表的指定位置插入指定元素</a:t>
                      </a:r>
                    </a:p>
                  </a:txBody>
                  <a:tcPr/>
                </a:tc>
                <a:extLst>
                  <a:ext uri="{0D108BD9-81ED-4DB2-BD59-A6C34878D82A}">
                    <a16:rowId xmlns:a16="http://schemas.microsoft.com/office/drawing/2014/main" val="10001"/>
                  </a:ext>
                </a:extLst>
              </a:tr>
              <a:tr h="0">
                <a:tc>
                  <a:txBody>
                    <a:bodyPr/>
                    <a:lstStyle/>
                    <a:p>
                      <a:r>
                        <a:rPr lang="en-US" altLang="zh-CN" dirty="0">
                          <a:latin typeface="微软雅黑" panose="020B0503020204020204" pitchFamily="34" charset="-122"/>
                          <a:ea typeface="微软雅黑" panose="020B0503020204020204" pitchFamily="34" charset="-122"/>
                        </a:rPr>
                        <a:t>E get(</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index)</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返回列表中指定位置的元素</a:t>
                      </a:r>
                    </a:p>
                  </a:txBody>
                  <a:tcPr/>
                </a:tc>
                <a:extLst>
                  <a:ext uri="{0D108BD9-81ED-4DB2-BD59-A6C34878D82A}">
                    <a16:rowId xmlns:a16="http://schemas.microsoft.com/office/drawing/2014/main" val="10002"/>
                  </a:ext>
                </a:extLst>
              </a:tr>
              <a:tr h="291592">
                <a:tc>
                  <a:txBody>
                    <a:bodyPr/>
                    <a:lstStyle/>
                    <a:p>
                      <a:r>
                        <a:rPr lang="en-US" altLang="zh-CN" dirty="0">
                          <a:latin typeface="微软雅黑" panose="020B0503020204020204" pitchFamily="34" charset="-122"/>
                          <a:ea typeface="微软雅黑" panose="020B0503020204020204" pitchFamily="34" charset="-122"/>
                        </a:rPr>
                        <a:t>E remove(</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index)</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移除列表中指定位置的元素</a:t>
                      </a:r>
                    </a:p>
                  </a:txBody>
                  <a:tcPr/>
                </a:tc>
                <a:extLst>
                  <a:ext uri="{0D108BD9-81ED-4DB2-BD59-A6C34878D82A}">
                    <a16:rowId xmlns:a16="http://schemas.microsoft.com/office/drawing/2014/main" val="10003"/>
                  </a:ext>
                </a:extLst>
              </a:tr>
              <a:tr h="217424">
                <a:tc>
                  <a:txBody>
                    <a:bodyPr/>
                    <a:lstStyle/>
                    <a:p>
                      <a:r>
                        <a:rPr lang="en-US" altLang="zh-CN" dirty="0">
                          <a:latin typeface="微软雅黑" panose="020B0503020204020204" pitchFamily="34" charset="-122"/>
                          <a:ea typeface="微软雅黑" panose="020B0503020204020204" pitchFamily="34" charset="-122"/>
                        </a:rPr>
                        <a:t>List&lt;E&gt; </a:t>
                      </a:r>
                      <a:r>
                        <a:rPr lang="en-US" altLang="zh-CN" dirty="0" err="1">
                          <a:latin typeface="微软雅黑" panose="020B0503020204020204" pitchFamily="34" charset="-122"/>
                          <a:ea typeface="微软雅黑" panose="020B0503020204020204" pitchFamily="34" charset="-122"/>
                        </a:rPr>
                        <a:t>subList</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fromIndex</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toIndex</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返回列表中指定的</a:t>
                      </a:r>
                      <a:r>
                        <a:rPr lang="en-US" altLang="zh-CN" dirty="0" err="1">
                          <a:latin typeface="微软雅黑" panose="020B0503020204020204" pitchFamily="34" charset="-122"/>
                          <a:ea typeface="微软雅黑" panose="020B0503020204020204" pitchFamily="34" charset="-122"/>
                        </a:rPr>
                        <a:t>fromIndex</a:t>
                      </a:r>
                      <a:r>
                        <a:rPr lang="zh-CN" altLang="en-US" dirty="0">
                          <a:latin typeface="微软雅黑" panose="020B0503020204020204" pitchFamily="34" charset="-122"/>
                          <a:ea typeface="微软雅黑" panose="020B0503020204020204" pitchFamily="34" charset="-122"/>
                        </a:rPr>
                        <a:t>（包括）和</a:t>
                      </a:r>
                      <a:r>
                        <a:rPr lang="en-US" altLang="zh-CN" dirty="0" err="1">
                          <a:latin typeface="微软雅黑" panose="020B0503020204020204" pitchFamily="34" charset="-122"/>
                          <a:ea typeface="微软雅黑" panose="020B0503020204020204" pitchFamily="34" charset="-122"/>
                        </a:rPr>
                        <a:t>toIndex</a:t>
                      </a:r>
                      <a:r>
                        <a:rPr lang="zh-CN" altLang="en-US" dirty="0">
                          <a:latin typeface="微软雅黑" panose="020B0503020204020204" pitchFamily="34" charset="-122"/>
                          <a:ea typeface="微软雅黑" panose="020B0503020204020204" pitchFamily="34" charset="-122"/>
                        </a:rPr>
                        <a:t>（不包括）之间的部分视图</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95659434"/>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507" y="2241514"/>
            <a:ext cx="11573813" cy="3178384"/>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6</a:t>
            </a:r>
            <a:r>
              <a:rPr lang="zh-CN" altLang="en-US" dirty="0"/>
              <a:t>：</a:t>
            </a:r>
            <a:r>
              <a:rPr lang="en-US" altLang="zh-CN" dirty="0"/>
              <a:t>List</a:t>
            </a:r>
            <a:endParaRPr lang="zh-CN" altLang="en-US" dirty="0"/>
          </a:p>
        </p:txBody>
      </p:sp>
      <p:sp>
        <p:nvSpPr>
          <p:cNvPr id="3" name="内容占位符 2"/>
          <p:cNvSpPr>
            <a:spLocks noGrp="1"/>
          </p:cNvSpPr>
          <p:nvPr>
            <p:ph idx="1"/>
          </p:nvPr>
        </p:nvSpPr>
        <p:spPr/>
        <p:txBody>
          <a:bodyPr/>
          <a:lstStyle/>
          <a:p>
            <a:pPr marL="228600" lvl="1">
              <a:spcBef>
                <a:spcPts val="1000"/>
              </a:spcBef>
              <a:buNone/>
            </a:pPr>
            <a:r>
              <a:rPr lang="zh-CN" altLang="en-US" dirty="0"/>
              <a:t>由于列表有序并存在索引，因此除了增强</a:t>
            </a:r>
            <a:r>
              <a:rPr lang="en-US" altLang="zh-CN" dirty="0"/>
              <a:t>for</a:t>
            </a:r>
            <a:r>
              <a:rPr lang="zh-CN" altLang="en-US" dirty="0"/>
              <a:t>循环进行遍历外，还可以使用普通的</a:t>
            </a:r>
            <a:r>
              <a:rPr lang="en-US" altLang="zh-CN" dirty="0"/>
              <a:t>for</a:t>
            </a:r>
            <a:r>
              <a:rPr lang="zh-CN" altLang="en-US" dirty="0"/>
              <a:t>循环进行遍历：</a:t>
            </a:r>
            <a:endParaRPr lang="en-US" altLang="zh-CN" dirty="0"/>
          </a:p>
          <a:p>
            <a:pPr marL="228600" lvl="1">
              <a:spcBef>
                <a:spcPts val="1000"/>
              </a:spcBef>
              <a:buNone/>
            </a:pPr>
            <a:r>
              <a:rPr lang="en-US" altLang="zh-CN" sz="2800" b="1" dirty="0">
                <a:solidFill>
                  <a:schemeClr val="bg1"/>
                </a:solidFill>
              </a:rPr>
              <a:t>for(</a:t>
            </a:r>
            <a:r>
              <a:rPr lang="en-US" altLang="zh-CN" sz="2800" b="1" dirty="0" err="1">
                <a:solidFill>
                  <a:schemeClr val="bg1"/>
                </a:solidFill>
              </a:rPr>
              <a:t>int</a:t>
            </a:r>
            <a:r>
              <a:rPr lang="en-US" altLang="zh-CN" sz="2800" b="1" dirty="0">
                <a:solidFill>
                  <a:schemeClr val="bg1"/>
                </a:solidFill>
              </a:rPr>
              <a:t> </a:t>
            </a:r>
            <a:r>
              <a:rPr lang="en-US" altLang="zh-CN" sz="2800" b="1" dirty="0" err="1">
                <a:solidFill>
                  <a:schemeClr val="bg1"/>
                </a:solidFill>
              </a:rPr>
              <a:t>i</a:t>
            </a:r>
            <a:r>
              <a:rPr lang="en-US" altLang="zh-CN" sz="2800" b="1" dirty="0">
                <a:solidFill>
                  <a:schemeClr val="bg1"/>
                </a:solidFill>
              </a:rPr>
              <a:t>=0;i&lt;</a:t>
            </a:r>
            <a:r>
              <a:rPr lang="en-US" altLang="zh-CN" sz="2800" b="1" dirty="0" err="1">
                <a:solidFill>
                  <a:schemeClr val="bg1"/>
                </a:solidFill>
              </a:rPr>
              <a:t>list.size</a:t>
            </a:r>
            <a:r>
              <a:rPr lang="en-US" altLang="zh-CN" sz="2800" b="1" dirty="0">
                <a:solidFill>
                  <a:schemeClr val="bg1"/>
                </a:solidFill>
              </a:rPr>
              <a:t>();</a:t>
            </a:r>
            <a:r>
              <a:rPr lang="en-US" altLang="zh-CN" sz="2800" b="1" dirty="0" err="1">
                <a:solidFill>
                  <a:schemeClr val="bg1"/>
                </a:solidFill>
              </a:rPr>
              <a:t>i</a:t>
            </a:r>
            <a:r>
              <a:rPr lang="en-US" altLang="zh-CN" sz="2800" b="1" dirty="0">
                <a:solidFill>
                  <a:schemeClr val="bg1"/>
                </a:solidFill>
              </a:rPr>
              <a:t>++)</a:t>
            </a:r>
            <a:r>
              <a:rPr lang="zh-CN" altLang="en-US" sz="2800" b="1" dirty="0">
                <a:solidFill>
                  <a:schemeClr val="bg1"/>
                </a:solidFill>
              </a:rPr>
              <a:t>｛</a:t>
            </a:r>
            <a:endParaRPr lang="en-US" altLang="zh-CN" sz="2800" b="1" dirty="0">
              <a:solidFill>
                <a:schemeClr val="bg1"/>
              </a:solidFill>
            </a:endParaRPr>
          </a:p>
          <a:p>
            <a:pPr marL="228600" lvl="1">
              <a:spcBef>
                <a:spcPts val="1000"/>
              </a:spcBef>
              <a:buNone/>
            </a:pPr>
            <a:r>
              <a:rPr lang="en-US" altLang="zh-CN" sz="2800" b="1" dirty="0">
                <a:solidFill>
                  <a:schemeClr val="bg1"/>
                </a:solidFill>
              </a:rPr>
              <a:t>	</a:t>
            </a:r>
            <a:r>
              <a:rPr lang="zh-CN" altLang="en-US" sz="2800" b="1" dirty="0">
                <a:solidFill>
                  <a:schemeClr val="bg1"/>
                </a:solidFill>
              </a:rPr>
              <a:t>元素类型 </a:t>
            </a:r>
            <a:r>
              <a:rPr lang="en-US" altLang="zh-CN" sz="2800" b="1" dirty="0">
                <a:solidFill>
                  <a:schemeClr val="bg1"/>
                </a:solidFill>
              </a:rPr>
              <a:t>e = </a:t>
            </a:r>
            <a:r>
              <a:rPr lang="en-US" altLang="zh-CN" sz="2800" b="1" dirty="0" err="1">
                <a:solidFill>
                  <a:schemeClr val="bg1"/>
                </a:solidFill>
              </a:rPr>
              <a:t>list.get</a:t>
            </a:r>
            <a:r>
              <a:rPr lang="en-US" altLang="zh-CN" sz="2800" b="1" dirty="0">
                <a:solidFill>
                  <a:schemeClr val="bg1"/>
                </a:solidFill>
              </a:rPr>
              <a:t>(</a:t>
            </a:r>
            <a:r>
              <a:rPr lang="en-US" altLang="zh-CN" sz="2800" b="1" dirty="0" err="1">
                <a:solidFill>
                  <a:schemeClr val="bg1"/>
                </a:solidFill>
              </a:rPr>
              <a:t>i</a:t>
            </a:r>
            <a:r>
              <a:rPr lang="en-US" altLang="zh-CN" sz="2800" b="1" dirty="0">
                <a:solidFill>
                  <a:schemeClr val="bg1"/>
                </a:solidFill>
              </a:rPr>
              <a:t>);</a:t>
            </a:r>
          </a:p>
          <a:p>
            <a:pPr marL="228600" lvl="1">
              <a:spcBef>
                <a:spcPts val="1000"/>
              </a:spcBef>
              <a:buNone/>
            </a:pPr>
            <a:r>
              <a:rPr lang="en-US" altLang="zh-CN" sz="2800" b="1" dirty="0">
                <a:solidFill>
                  <a:schemeClr val="bg1"/>
                </a:solidFill>
              </a:rPr>
              <a:t>	//</a:t>
            </a:r>
            <a:r>
              <a:rPr lang="zh-CN" altLang="en-US" sz="2800" b="1" dirty="0">
                <a:solidFill>
                  <a:schemeClr val="bg1"/>
                </a:solidFill>
              </a:rPr>
              <a:t>对</a:t>
            </a:r>
            <a:r>
              <a:rPr lang="en-US" altLang="zh-CN" sz="2800" b="1" dirty="0">
                <a:solidFill>
                  <a:schemeClr val="bg1"/>
                </a:solidFill>
              </a:rPr>
              <a:t>e</a:t>
            </a:r>
            <a:r>
              <a:rPr lang="zh-CN" altLang="en-US" sz="2800" b="1" dirty="0">
                <a:solidFill>
                  <a:schemeClr val="bg1"/>
                </a:solidFill>
              </a:rPr>
              <a:t>进行处理</a:t>
            </a:r>
            <a:endParaRPr lang="en-US" altLang="zh-CN" sz="2800" b="1" dirty="0">
              <a:solidFill>
                <a:schemeClr val="bg1"/>
              </a:solidFill>
            </a:endParaRPr>
          </a:p>
          <a:p>
            <a:pPr marL="228600" lvl="1">
              <a:spcBef>
                <a:spcPts val="1000"/>
              </a:spcBef>
              <a:buNone/>
            </a:pPr>
            <a:r>
              <a:rPr lang="zh-CN" altLang="en-US" sz="2800" b="1" dirty="0">
                <a:solidFill>
                  <a:schemeClr val="bg1"/>
                </a:solidFill>
              </a:rPr>
              <a:t>｝</a:t>
            </a:r>
            <a:endParaRPr lang="en-US" altLang="zh-CN" sz="2800" b="1" dirty="0">
              <a:solidFill>
                <a:schemeClr val="bg1"/>
              </a:solidFill>
            </a:endParaRPr>
          </a:p>
          <a:p>
            <a:endParaRPr lang="zh-CN" altLang="en-US" dirty="0"/>
          </a:p>
        </p:txBody>
      </p:sp>
    </p:spTree>
    <p:extLst>
      <p:ext uri="{BB962C8B-B14F-4D97-AF65-F5344CB8AC3E}">
        <p14:creationId xmlns:p14="http://schemas.microsoft.com/office/powerpoint/2010/main" val="4231783605"/>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7</a:t>
            </a:r>
            <a:r>
              <a:rPr lang="zh-CN" altLang="en-US" dirty="0"/>
              <a:t>：</a:t>
            </a:r>
            <a:r>
              <a:rPr lang="en-US" altLang="zh-CN" dirty="0"/>
              <a:t>Set</a:t>
            </a:r>
            <a:endParaRPr lang="zh-CN" altLang="en-US" dirty="0"/>
          </a:p>
        </p:txBody>
      </p:sp>
      <p:sp>
        <p:nvSpPr>
          <p:cNvPr id="3" name="内容占位符 2"/>
          <p:cNvSpPr>
            <a:spLocks noGrp="1"/>
          </p:cNvSpPr>
          <p:nvPr>
            <p:ph idx="1"/>
          </p:nvPr>
        </p:nvSpPr>
        <p:spPr/>
        <p:txBody>
          <a:bodyPr/>
          <a:lstStyle/>
          <a:p>
            <a:r>
              <a:rPr lang="en-US" altLang="zh-CN" dirty="0"/>
              <a:t>Set</a:t>
            </a:r>
            <a:r>
              <a:rPr lang="zh-CN" altLang="en-US" dirty="0"/>
              <a:t>是一种</a:t>
            </a:r>
            <a:r>
              <a:rPr lang="zh-CN" altLang="en-US" b="1" dirty="0">
                <a:solidFill>
                  <a:srgbClr val="C00000"/>
                </a:solidFill>
              </a:rPr>
              <a:t>不包括重复元素的</a:t>
            </a:r>
            <a:r>
              <a:rPr lang="en-US" altLang="zh-CN" dirty="0"/>
              <a:t>Collection</a:t>
            </a:r>
            <a:r>
              <a:rPr lang="zh-CN" altLang="en-US" dirty="0"/>
              <a:t>。它维持自己的内部排序，所以随机访问没有任何意义。与</a:t>
            </a:r>
            <a:r>
              <a:rPr lang="en-US" altLang="zh-CN" dirty="0"/>
              <a:t>List</a:t>
            </a:r>
            <a:r>
              <a:rPr lang="zh-CN" altLang="en-US" dirty="0"/>
              <a:t>一样，</a:t>
            </a:r>
            <a:r>
              <a:rPr lang="zh-CN" altLang="en-US" b="1" dirty="0">
                <a:solidFill>
                  <a:srgbClr val="C00000"/>
                </a:solidFill>
              </a:rPr>
              <a:t>它同样允许</a:t>
            </a:r>
            <a:r>
              <a:rPr lang="en-US" altLang="zh-CN" b="1" dirty="0">
                <a:solidFill>
                  <a:srgbClr val="C00000"/>
                </a:solidFill>
              </a:rPr>
              <a:t>null</a:t>
            </a:r>
            <a:r>
              <a:rPr lang="zh-CN" altLang="en-US" b="1" dirty="0">
                <a:solidFill>
                  <a:srgbClr val="C00000"/>
                </a:solidFill>
              </a:rPr>
              <a:t>的存在但是仅有一个</a:t>
            </a:r>
            <a:endParaRPr lang="en-US" altLang="zh-CN" b="1" dirty="0">
              <a:solidFill>
                <a:srgbClr val="C00000"/>
              </a:solidFill>
            </a:endParaRPr>
          </a:p>
          <a:p>
            <a:r>
              <a:rPr lang="zh-CN" altLang="en-US" dirty="0"/>
              <a:t>由于</a:t>
            </a:r>
            <a:r>
              <a:rPr lang="en-US" altLang="zh-CN" dirty="0"/>
              <a:t>Set</a:t>
            </a:r>
            <a:r>
              <a:rPr lang="zh-CN" altLang="en-US" dirty="0"/>
              <a:t>接口的特殊性，所有传入</a:t>
            </a:r>
            <a:r>
              <a:rPr lang="en-US" altLang="zh-CN" dirty="0"/>
              <a:t>Set</a:t>
            </a:r>
            <a:r>
              <a:rPr lang="zh-CN" altLang="en-US" dirty="0"/>
              <a:t>集合中的元素都必须不同，同时要注意任何可变对象，如果在对集合中元素进行操作时，导致</a:t>
            </a:r>
            <a:r>
              <a:rPr lang="en-US" altLang="zh-CN" dirty="0"/>
              <a:t>e1.equals(e2)==true</a:t>
            </a:r>
            <a:r>
              <a:rPr lang="zh-CN" altLang="en-US" dirty="0"/>
              <a:t>，则必定会产生某些问题</a:t>
            </a:r>
          </a:p>
        </p:txBody>
      </p:sp>
    </p:spTree>
    <p:extLst>
      <p:ext uri="{BB962C8B-B14F-4D97-AF65-F5344CB8AC3E}">
        <p14:creationId xmlns:p14="http://schemas.microsoft.com/office/powerpoint/2010/main" val="3647274471"/>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8</a:t>
            </a:r>
            <a:r>
              <a:rPr lang="zh-CN" altLang="en-US" dirty="0"/>
              <a:t>：</a:t>
            </a:r>
            <a:r>
              <a:rPr lang="en-US" altLang="zh-CN" dirty="0"/>
              <a:t>Queue</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队列是一种先进先出的数据结构，元素在队列末尾添加，在队列头部删除。</a:t>
            </a:r>
            <a:r>
              <a:rPr lang="en-US" altLang="zh-CN" dirty="0"/>
              <a:t>Queue</a:t>
            </a:r>
            <a:r>
              <a:rPr lang="zh-CN" altLang="en-US" dirty="0"/>
              <a:t>接口扩展自</a:t>
            </a:r>
            <a:r>
              <a:rPr lang="en-US" altLang="zh-CN" dirty="0"/>
              <a:t>Collection</a:t>
            </a:r>
            <a:r>
              <a:rPr lang="zh-CN" altLang="en-US" dirty="0"/>
              <a:t>，并提供插入、提取、检验等操作</a:t>
            </a:r>
            <a:endParaRPr lang="en-US" altLang="zh-CN" dirty="0"/>
          </a:p>
          <a:p>
            <a:r>
              <a:rPr lang="zh-CN" altLang="en-US" dirty="0"/>
              <a:t>方法</a:t>
            </a:r>
            <a:r>
              <a:rPr lang="en-US" altLang="zh-CN" dirty="0"/>
              <a:t>offer</a:t>
            </a:r>
            <a:r>
              <a:rPr lang="zh-CN" altLang="en-US" dirty="0"/>
              <a:t>表示向队列添加一个元素，</a:t>
            </a:r>
            <a:r>
              <a:rPr lang="en-US" altLang="zh-CN" dirty="0"/>
              <a:t>poll()</a:t>
            </a:r>
            <a:r>
              <a:rPr lang="zh-CN" altLang="en-US" dirty="0"/>
              <a:t>与</a:t>
            </a:r>
            <a:r>
              <a:rPr lang="en-US" altLang="zh-CN" dirty="0"/>
              <a:t>remove()</a:t>
            </a:r>
            <a:r>
              <a:rPr lang="zh-CN" altLang="en-US" dirty="0"/>
              <a:t>方法都是移除队列头部的元素，两者的区别在于如果队列为空，那么</a:t>
            </a:r>
            <a:r>
              <a:rPr lang="en-US" altLang="zh-CN" dirty="0"/>
              <a:t>poll()</a:t>
            </a:r>
            <a:r>
              <a:rPr lang="zh-CN" altLang="en-US" dirty="0"/>
              <a:t>返回的是</a:t>
            </a:r>
            <a:r>
              <a:rPr lang="en-US" altLang="zh-CN" dirty="0"/>
              <a:t>null</a:t>
            </a:r>
            <a:r>
              <a:rPr lang="zh-CN" altLang="en-US" dirty="0"/>
              <a:t>，而</a:t>
            </a:r>
            <a:r>
              <a:rPr lang="en-US" altLang="zh-CN" dirty="0"/>
              <a:t>remove()</a:t>
            </a:r>
            <a:r>
              <a:rPr lang="zh-CN" altLang="en-US" dirty="0"/>
              <a:t>会抛出一个异常。方法</a:t>
            </a:r>
            <a:r>
              <a:rPr lang="en-US" altLang="zh-CN" dirty="0"/>
              <a:t>element()</a:t>
            </a:r>
            <a:r>
              <a:rPr lang="zh-CN" altLang="en-US" dirty="0"/>
              <a:t>与</a:t>
            </a:r>
            <a:r>
              <a:rPr lang="en-US" altLang="zh-CN" dirty="0"/>
              <a:t>peek()</a:t>
            </a:r>
            <a:r>
              <a:rPr lang="zh-CN" altLang="en-US" dirty="0"/>
              <a:t>主要是获取头部元素，不删除</a:t>
            </a:r>
            <a:endParaRPr lang="en-US" altLang="zh-CN" dirty="0"/>
          </a:p>
          <a:p>
            <a:r>
              <a:rPr lang="zh-CN" altLang="en-US" dirty="0"/>
              <a:t>接口</a:t>
            </a:r>
            <a:r>
              <a:rPr lang="en-US" altLang="zh-CN" dirty="0" err="1"/>
              <a:t>Deque</a:t>
            </a:r>
            <a:r>
              <a:rPr lang="zh-CN" altLang="en-US" dirty="0"/>
              <a:t>，是一个扩展自</a:t>
            </a:r>
            <a:r>
              <a:rPr lang="en-US" altLang="zh-CN" dirty="0"/>
              <a:t>Queue</a:t>
            </a:r>
            <a:r>
              <a:rPr lang="zh-CN" altLang="en-US" dirty="0"/>
              <a:t>的双端队列，它支持在两端插入和删除元素，因为</a:t>
            </a:r>
            <a:r>
              <a:rPr lang="en-US" altLang="zh-CN" dirty="0" err="1"/>
              <a:t>LinkedList</a:t>
            </a:r>
            <a:r>
              <a:rPr lang="zh-CN" altLang="en-US" dirty="0"/>
              <a:t>类实现了</a:t>
            </a:r>
            <a:r>
              <a:rPr lang="en-US" altLang="zh-CN" dirty="0" err="1"/>
              <a:t>Deque</a:t>
            </a:r>
            <a:r>
              <a:rPr lang="zh-CN" altLang="en-US" dirty="0"/>
              <a:t>接口，所以通常我们可以使用</a:t>
            </a:r>
            <a:r>
              <a:rPr lang="en-US" altLang="zh-CN" dirty="0" err="1"/>
              <a:t>LinkedList</a:t>
            </a:r>
            <a:r>
              <a:rPr lang="zh-CN" altLang="en-US" dirty="0"/>
              <a:t>来创建一个队列。</a:t>
            </a:r>
            <a:r>
              <a:rPr lang="en-US" altLang="zh-CN" dirty="0" err="1"/>
              <a:t>PriorityQueue</a:t>
            </a:r>
            <a:r>
              <a:rPr lang="zh-CN" altLang="en-US" dirty="0"/>
              <a:t>类实现了一个优先队列，优先队列中元素被赋予优先级，拥有高优先级的先被删除</a:t>
            </a:r>
          </a:p>
        </p:txBody>
      </p:sp>
    </p:spTree>
    <p:extLst>
      <p:ext uri="{BB962C8B-B14F-4D97-AF65-F5344CB8AC3E}">
        <p14:creationId xmlns:p14="http://schemas.microsoft.com/office/powerpoint/2010/main" val="175989257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：泛型作用</a:t>
            </a:r>
          </a:p>
        </p:txBody>
      </p:sp>
      <p:sp>
        <p:nvSpPr>
          <p:cNvPr id="3" name="内容占位符 2"/>
          <p:cNvSpPr>
            <a:spLocks noGrp="1"/>
          </p:cNvSpPr>
          <p:nvPr>
            <p:ph idx="1"/>
          </p:nvPr>
        </p:nvSpPr>
        <p:spPr/>
        <p:txBody>
          <a:bodyPr/>
          <a:lstStyle/>
          <a:p>
            <a:r>
              <a:rPr lang="zh-CN" altLang="en-US" dirty="0"/>
              <a:t>泛型是</a:t>
            </a:r>
            <a:r>
              <a:rPr lang="en-US" altLang="zh-CN" dirty="0"/>
              <a:t>JavaSE1.5</a:t>
            </a:r>
            <a:r>
              <a:rPr lang="zh-CN" altLang="en-US" dirty="0"/>
              <a:t>的新特性，泛型的本质是参数化类型，也就是说所操作的数据类型被指定为一个参数。这种参数类型可以用在类、接口和方法的创建中，分别称为</a:t>
            </a:r>
            <a:r>
              <a:rPr lang="zh-CN" altLang="en-US" dirty="0">
                <a:solidFill>
                  <a:srgbClr val="FF0000"/>
                </a:solidFill>
              </a:rPr>
              <a:t>泛型类、泛型接口、泛型方法</a:t>
            </a:r>
            <a:endParaRPr lang="en-US" altLang="zh-CN" dirty="0">
              <a:solidFill>
                <a:srgbClr val="FF0000"/>
              </a:solidFill>
            </a:endParaRPr>
          </a:p>
          <a:p>
            <a:r>
              <a:rPr lang="zh-CN" altLang="en-US" dirty="0"/>
              <a:t>泛型会类型的</a:t>
            </a:r>
            <a:r>
              <a:rPr lang="en-US" altLang="zh-CN" dirty="0"/>
              <a:t>“</a:t>
            </a:r>
            <a:r>
              <a:rPr lang="zh-CN" altLang="en-US" dirty="0"/>
              <a:t>类型参数</a:t>
            </a:r>
            <a:r>
              <a:rPr lang="en-US" altLang="zh-CN" dirty="0"/>
              <a:t>”</a:t>
            </a:r>
            <a:r>
              <a:rPr lang="zh-CN" altLang="en-US" dirty="0"/>
              <a:t>，它们也被称为参数化类型（</a:t>
            </a:r>
            <a:r>
              <a:rPr lang="en-US" altLang="zh-CN" dirty="0" err="1"/>
              <a:t>parameterizedtype</a:t>
            </a:r>
            <a:r>
              <a:rPr lang="zh-CN" altLang="en-US" dirty="0"/>
              <a:t>）或参量多态（</a:t>
            </a:r>
            <a:r>
              <a:rPr lang="en-US" altLang="zh-CN" dirty="0" err="1"/>
              <a:t>parametricpolymorphism</a:t>
            </a:r>
            <a:r>
              <a:rPr lang="zh-CN" altLang="en-US" dirty="0"/>
              <a:t>）。其实泛型思想并不是</a:t>
            </a:r>
            <a:r>
              <a:rPr lang="en-US" altLang="zh-CN" dirty="0"/>
              <a:t>Java</a:t>
            </a:r>
            <a:r>
              <a:rPr lang="zh-CN" altLang="en-US" dirty="0"/>
              <a:t>最先引入的，</a:t>
            </a:r>
            <a:r>
              <a:rPr lang="en-US" altLang="zh-CN" dirty="0"/>
              <a:t>C++</a:t>
            </a:r>
            <a:r>
              <a:rPr lang="zh-CN" altLang="en-US" dirty="0"/>
              <a:t>中的模板就是一个早于运用泛型的例子，但是如果大家有过</a:t>
            </a:r>
            <a:r>
              <a:rPr lang="en-US" altLang="zh-CN" dirty="0"/>
              <a:t>C++</a:t>
            </a:r>
            <a:r>
              <a:rPr lang="zh-CN" altLang="en-US" dirty="0"/>
              <a:t>经验，请注意，</a:t>
            </a:r>
            <a:r>
              <a:rPr lang="en-US" altLang="zh-CN" b="1" dirty="0">
                <a:solidFill>
                  <a:srgbClr val="C00000"/>
                </a:solidFill>
              </a:rPr>
              <a:t>Java</a:t>
            </a:r>
            <a:r>
              <a:rPr lang="zh-CN" altLang="en-US" b="1" dirty="0">
                <a:solidFill>
                  <a:srgbClr val="C00000"/>
                </a:solidFill>
              </a:rPr>
              <a:t>泛型和</a:t>
            </a:r>
            <a:r>
              <a:rPr lang="en-US" altLang="zh-CN" b="1" dirty="0">
                <a:solidFill>
                  <a:srgbClr val="C00000"/>
                </a:solidFill>
              </a:rPr>
              <a:t>C++</a:t>
            </a:r>
            <a:r>
              <a:rPr lang="zh-CN" altLang="en-US" b="1" dirty="0">
                <a:solidFill>
                  <a:srgbClr val="C00000"/>
                </a:solidFill>
              </a:rPr>
              <a:t>模版有着较大的区别</a:t>
            </a:r>
            <a:r>
              <a:rPr lang="zh-CN" altLang="en-US" dirty="0"/>
              <a:t>！</a:t>
            </a:r>
          </a:p>
        </p:txBody>
      </p:sp>
    </p:spTree>
    <p:extLst>
      <p:ext uri="{BB962C8B-B14F-4D97-AF65-F5344CB8AC3E}">
        <p14:creationId xmlns:p14="http://schemas.microsoft.com/office/powerpoint/2010/main" val="959022873"/>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8</a:t>
            </a:r>
            <a:r>
              <a:rPr lang="zh-CN" altLang="en-US" dirty="0"/>
              <a:t>：</a:t>
            </a:r>
            <a:r>
              <a:rPr lang="en-US" altLang="zh-CN" dirty="0"/>
              <a:t>Queue</a:t>
            </a:r>
            <a:endParaRPr lang="zh-CN" altLang="en-US" dirty="0"/>
          </a:p>
        </p:txBody>
      </p:sp>
      <p:sp>
        <p:nvSpPr>
          <p:cNvPr id="3" name="内容占位符 2"/>
          <p:cNvSpPr>
            <a:spLocks noGrp="1"/>
          </p:cNvSpPr>
          <p:nvPr>
            <p:ph idx="1"/>
          </p:nvPr>
        </p:nvSpPr>
        <p:spPr/>
        <p:txBody>
          <a:bodyPr/>
          <a:lstStyle/>
          <a:p>
            <a:r>
              <a:rPr lang="zh-CN" altLang="en-US" dirty="0"/>
              <a:t>队列使用示例（课堂案例：</a:t>
            </a:r>
            <a:r>
              <a:rPr lang="en-US" altLang="zh-CN" dirty="0">
                <a:hlinkClick r:id="rId2" action="ppaction://hlinkfile"/>
              </a:rPr>
              <a:t>TestQueue.java</a:t>
            </a:r>
            <a:r>
              <a:rPr lang="zh-CN" altLang="en-US" dirty="0"/>
              <a:t>）：</a:t>
            </a:r>
          </a:p>
        </p:txBody>
      </p:sp>
      <p:pic>
        <p:nvPicPr>
          <p:cNvPr id="4" name="图片 3"/>
          <p:cNvPicPr>
            <a:picLocks noChangeAspect="1"/>
          </p:cNvPicPr>
          <p:nvPr/>
        </p:nvPicPr>
        <p:blipFill>
          <a:blip r:embed="rId3"/>
          <a:stretch>
            <a:fillRect/>
          </a:stretch>
        </p:blipFill>
        <p:spPr>
          <a:xfrm>
            <a:off x="467254" y="1652587"/>
            <a:ext cx="9801225" cy="294322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4884684" y="4280215"/>
            <a:ext cx="6238875" cy="1428750"/>
          </a:xfrm>
          <a:prstGeom prst="rect">
            <a:avLst/>
          </a:prstGeom>
          <a:blipFill>
            <a:blip r:embed="rId4"/>
            <a:stretch>
              <a:fillRect/>
            </a:stretch>
          </a:blipFill>
          <a:ln w="101600">
            <a:solidFill>
              <a:srgbClr val="339933">
                <a:alpha val="96000"/>
              </a:srgbClr>
            </a:solidFill>
          </a:ln>
        </p:spPr>
      </p:pic>
      <p:sp>
        <p:nvSpPr>
          <p:cNvPr id="6" name="右箭头 5"/>
          <p:cNvSpPr/>
          <p:nvPr/>
        </p:nvSpPr>
        <p:spPr>
          <a:xfrm rot="5400000">
            <a:off x="9661428" y="4061559"/>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500132" y="3630271"/>
            <a:ext cx="1315453"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10782994"/>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9</a:t>
            </a:r>
            <a:r>
              <a:rPr lang="zh-CN" altLang="en-US" dirty="0"/>
              <a:t>：</a:t>
            </a:r>
            <a:r>
              <a:rPr lang="en-US" altLang="zh-CN" dirty="0"/>
              <a:t>List</a:t>
            </a:r>
            <a:r>
              <a:rPr lang="zh-CN" altLang="en-US" dirty="0"/>
              <a:t>的常见实现类</a:t>
            </a:r>
            <a:endParaRPr lang="en-US" altLang="zh-CN" dirty="0"/>
          </a:p>
        </p:txBody>
      </p:sp>
      <p:sp>
        <p:nvSpPr>
          <p:cNvPr id="3" name="内容占位符 2"/>
          <p:cNvSpPr>
            <a:spLocks noGrp="1"/>
          </p:cNvSpPr>
          <p:nvPr>
            <p:ph idx="1"/>
          </p:nvPr>
        </p:nvSpPr>
        <p:spPr/>
        <p:txBody>
          <a:bodyPr>
            <a:normAutofit fontScale="92500" lnSpcReduction="20000"/>
          </a:bodyPr>
          <a:lstStyle/>
          <a:p>
            <a:r>
              <a:rPr lang="en-US" altLang="zh-CN" dirty="0" err="1"/>
              <a:t>ArrayList</a:t>
            </a:r>
            <a:r>
              <a:rPr lang="zh-CN" altLang="en-US" dirty="0"/>
              <a:t>是一个</a:t>
            </a:r>
            <a:r>
              <a:rPr lang="zh-CN" altLang="en-US" b="1" dirty="0">
                <a:solidFill>
                  <a:srgbClr val="C00000"/>
                </a:solidFill>
              </a:rPr>
              <a:t>用数组实现的列表</a:t>
            </a:r>
            <a:r>
              <a:rPr lang="zh-CN" altLang="en-US" dirty="0"/>
              <a:t>，也是我们最常用的集合。它允许任何符合规则的元素插入甚至包括</a:t>
            </a:r>
            <a:r>
              <a:rPr lang="en-US" altLang="zh-CN" dirty="0"/>
              <a:t>null</a:t>
            </a:r>
          </a:p>
          <a:p>
            <a:r>
              <a:rPr lang="zh-CN" altLang="en-US" dirty="0"/>
              <a:t>每一个</a:t>
            </a:r>
            <a:r>
              <a:rPr lang="en-US" altLang="zh-CN" dirty="0" err="1"/>
              <a:t>ArrayList</a:t>
            </a:r>
            <a:r>
              <a:rPr lang="zh-CN" altLang="en-US" dirty="0"/>
              <a:t>都有一个</a:t>
            </a:r>
            <a:r>
              <a:rPr lang="zh-CN" altLang="en-US" b="1" dirty="0">
                <a:solidFill>
                  <a:srgbClr val="C00000"/>
                </a:solidFill>
              </a:rPr>
              <a:t>初始容量（</a:t>
            </a:r>
            <a:r>
              <a:rPr lang="en-US" altLang="zh-CN" b="1" dirty="0">
                <a:solidFill>
                  <a:srgbClr val="C00000"/>
                </a:solidFill>
              </a:rPr>
              <a:t>10</a:t>
            </a:r>
            <a:r>
              <a:rPr lang="zh-CN" altLang="en-US" b="1" dirty="0">
                <a:solidFill>
                  <a:srgbClr val="C00000"/>
                </a:solidFill>
              </a:rPr>
              <a:t>）</a:t>
            </a:r>
            <a:r>
              <a:rPr lang="zh-CN" altLang="en-US" dirty="0"/>
              <a:t>，该容量代表了数组的大小。随着容器中的元素不断增加，容器的大小也会随着增加。在每次向容器中增加元素的同时都会进行容量检查，当快溢出时，就会进行扩容操作（构建一个新的更大的数组并将之前的内容拷贝到新数组中）。所以如果我们明确所插入元素的多少，最好指定一个初始容量值，避免过多的进行扩容操作而浪费时间、效率</a:t>
            </a:r>
            <a:endParaRPr lang="en-US" altLang="zh-CN" dirty="0"/>
          </a:p>
          <a:p>
            <a:r>
              <a:rPr lang="en-US" altLang="zh-CN" dirty="0" err="1"/>
              <a:t>ArrayList</a:t>
            </a:r>
            <a:r>
              <a:rPr lang="zh-CN" altLang="en-US" dirty="0"/>
              <a:t>的默认扩容扩展后数组大小为：</a:t>
            </a:r>
            <a:r>
              <a:rPr lang="en-US" altLang="zh-CN" b="1" dirty="0">
                <a:solidFill>
                  <a:srgbClr val="C00000"/>
                </a:solidFill>
              </a:rPr>
              <a:t>(</a:t>
            </a:r>
            <a:r>
              <a:rPr lang="zh-CN" altLang="en-US" b="1" dirty="0">
                <a:solidFill>
                  <a:srgbClr val="C00000"/>
                </a:solidFill>
              </a:rPr>
              <a:t>原数组长度*</a:t>
            </a:r>
            <a:r>
              <a:rPr lang="en-US" altLang="zh-CN" b="1" dirty="0">
                <a:solidFill>
                  <a:srgbClr val="C00000"/>
                </a:solidFill>
              </a:rPr>
              <a:t>3)/2+1</a:t>
            </a:r>
          </a:p>
          <a:p>
            <a:r>
              <a:rPr lang="en-US" altLang="zh-CN" dirty="0" err="1"/>
              <a:t>ArrayList</a:t>
            </a:r>
            <a:r>
              <a:rPr lang="zh-CN" altLang="en-US" dirty="0"/>
              <a:t>是一个</a:t>
            </a:r>
            <a:r>
              <a:rPr lang="zh-CN" altLang="en-US" b="1" dirty="0">
                <a:solidFill>
                  <a:srgbClr val="C00000"/>
                </a:solidFill>
              </a:rPr>
              <a:t>非线程安全</a:t>
            </a:r>
            <a:r>
              <a:rPr lang="zh-CN" altLang="en-US" dirty="0"/>
              <a:t>的列表</a:t>
            </a:r>
          </a:p>
        </p:txBody>
      </p:sp>
    </p:spTree>
    <p:extLst>
      <p:ext uri="{BB962C8B-B14F-4D97-AF65-F5344CB8AC3E}">
        <p14:creationId xmlns:p14="http://schemas.microsoft.com/office/powerpoint/2010/main" val="3703006211"/>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9</a:t>
            </a:r>
            <a:r>
              <a:rPr lang="zh-CN" altLang="en-US" dirty="0"/>
              <a:t>：</a:t>
            </a:r>
            <a:r>
              <a:rPr lang="en-US" altLang="zh-CN" dirty="0"/>
              <a:t>List</a:t>
            </a:r>
            <a:r>
              <a:rPr lang="zh-CN" altLang="en-US" dirty="0"/>
              <a:t>的常见实现类</a:t>
            </a:r>
          </a:p>
        </p:txBody>
      </p:sp>
      <p:sp>
        <p:nvSpPr>
          <p:cNvPr id="3" name="内容占位符 2"/>
          <p:cNvSpPr>
            <a:spLocks noGrp="1"/>
          </p:cNvSpPr>
          <p:nvPr>
            <p:ph idx="1"/>
          </p:nvPr>
        </p:nvSpPr>
        <p:spPr/>
        <p:txBody>
          <a:bodyPr>
            <a:normAutofit fontScale="92500" lnSpcReduction="10000"/>
          </a:bodyPr>
          <a:lstStyle/>
          <a:p>
            <a:r>
              <a:rPr lang="zh-CN" altLang="en-US" dirty="0"/>
              <a:t>同样实现</a:t>
            </a:r>
            <a:r>
              <a:rPr lang="en-US" altLang="zh-CN" dirty="0"/>
              <a:t>List</a:t>
            </a:r>
            <a:r>
              <a:rPr lang="zh-CN" altLang="en-US" dirty="0"/>
              <a:t>接口的</a:t>
            </a:r>
            <a:r>
              <a:rPr lang="en-US" altLang="zh-CN" dirty="0" err="1"/>
              <a:t>LinkedList</a:t>
            </a:r>
            <a:r>
              <a:rPr lang="zh-CN" altLang="en-US" dirty="0"/>
              <a:t>与</a:t>
            </a:r>
            <a:r>
              <a:rPr lang="en-US" altLang="zh-CN" dirty="0" err="1"/>
              <a:t>ArrayList</a:t>
            </a:r>
            <a:r>
              <a:rPr lang="zh-CN" altLang="en-US" dirty="0"/>
              <a:t>不同，</a:t>
            </a:r>
            <a:r>
              <a:rPr lang="en-US" altLang="zh-CN" b="1" dirty="0" err="1">
                <a:solidFill>
                  <a:srgbClr val="C00000"/>
                </a:solidFill>
              </a:rPr>
              <a:t>LinkedList</a:t>
            </a:r>
            <a:r>
              <a:rPr lang="zh-CN" altLang="en-US" b="1" dirty="0">
                <a:solidFill>
                  <a:srgbClr val="C00000"/>
                </a:solidFill>
              </a:rPr>
              <a:t>是一个双向链表</a:t>
            </a:r>
            <a:r>
              <a:rPr lang="zh-CN" altLang="en-US" dirty="0"/>
              <a:t>。所以它除了有</a:t>
            </a:r>
            <a:r>
              <a:rPr lang="en-US" altLang="zh-CN" dirty="0" err="1"/>
              <a:t>ArrayList</a:t>
            </a:r>
            <a:r>
              <a:rPr lang="zh-CN" altLang="en-US" dirty="0"/>
              <a:t>的基本操作方法外还额外提供了</a:t>
            </a:r>
            <a:r>
              <a:rPr lang="en-US" altLang="zh-CN" dirty="0"/>
              <a:t>get</a:t>
            </a:r>
            <a:r>
              <a:rPr lang="zh-CN" altLang="en-US" dirty="0"/>
              <a:t>，</a:t>
            </a:r>
            <a:r>
              <a:rPr lang="en-US" altLang="zh-CN" dirty="0"/>
              <a:t>remove</a:t>
            </a:r>
            <a:r>
              <a:rPr lang="zh-CN" altLang="en-US" dirty="0"/>
              <a:t>，</a:t>
            </a:r>
            <a:r>
              <a:rPr lang="en-US" altLang="zh-CN" dirty="0"/>
              <a:t>insert</a:t>
            </a:r>
            <a:r>
              <a:rPr lang="zh-CN" altLang="en-US" dirty="0"/>
              <a:t>方法在</a:t>
            </a:r>
            <a:r>
              <a:rPr lang="en-US" altLang="zh-CN" dirty="0" err="1"/>
              <a:t>LinkedList</a:t>
            </a:r>
            <a:r>
              <a:rPr lang="zh-CN" altLang="en-US" dirty="0"/>
              <a:t>的首部或尾部</a:t>
            </a:r>
            <a:endParaRPr lang="en-US" altLang="zh-CN" dirty="0"/>
          </a:p>
          <a:p>
            <a:r>
              <a:rPr lang="zh-CN" altLang="en-US" dirty="0"/>
              <a:t>由于实现的方式不同，</a:t>
            </a:r>
            <a:r>
              <a:rPr lang="en-US" altLang="zh-CN" dirty="0" err="1"/>
              <a:t>LinkedList</a:t>
            </a:r>
            <a:r>
              <a:rPr lang="zh-CN" altLang="en-US" dirty="0"/>
              <a:t>不能随机访问，它所有的操作都是要按照双重链表的需要执行。在列表中索引的操作将从开头或结尾遍历列表（从靠近指定索引的一端）。这样做的好处就是可以通过</a:t>
            </a:r>
            <a:r>
              <a:rPr lang="zh-CN" altLang="en-US" b="1" dirty="0">
                <a:solidFill>
                  <a:srgbClr val="C00000"/>
                </a:solidFill>
              </a:rPr>
              <a:t>较低的代价在</a:t>
            </a:r>
            <a:r>
              <a:rPr lang="en-US" altLang="zh-CN" b="1" dirty="0">
                <a:solidFill>
                  <a:srgbClr val="C00000"/>
                </a:solidFill>
              </a:rPr>
              <a:t>List</a:t>
            </a:r>
            <a:r>
              <a:rPr lang="zh-CN" altLang="en-US" b="1" dirty="0">
                <a:solidFill>
                  <a:srgbClr val="C00000"/>
                </a:solidFill>
              </a:rPr>
              <a:t>中进行插入和删除操作</a:t>
            </a:r>
            <a:endParaRPr lang="en-US" altLang="zh-CN" b="1" dirty="0">
              <a:solidFill>
                <a:srgbClr val="C00000"/>
              </a:solidFill>
            </a:endParaRPr>
          </a:p>
          <a:p>
            <a:r>
              <a:rPr lang="zh-CN" altLang="en-US" dirty="0"/>
              <a:t>与</a:t>
            </a:r>
            <a:r>
              <a:rPr lang="en-US" altLang="zh-CN" dirty="0" err="1"/>
              <a:t>ArrayList</a:t>
            </a:r>
            <a:r>
              <a:rPr lang="zh-CN" altLang="en-US" dirty="0"/>
              <a:t>一样，</a:t>
            </a:r>
            <a:r>
              <a:rPr lang="en-US" altLang="zh-CN" b="1" dirty="0" err="1">
                <a:solidFill>
                  <a:srgbClr val="C00000"/>
                </a:solidFill>
              </a:rPr>
              <a:t>LinkedList</a:t>
            </a:r>
            <a:r>
              <a:rPr lang="zh-CN" altLang="en-US" b="1" dirty="0">
                <a:solidFill>
                  <a:srgbClr val="C00000"/>
                </a:solidFill>
              </a:rPr>
              <a:t>也是非同步的</a:t>
            </a:r>
            <a:r>
              <a:rPr lang="zh-CN" altLang="en-US" dirty="0"/>
              <a:t>。如果多个线程同时访问一个</a:t>
            </a:r>
            <a:r>
              <a:rPr lang="en-US" altLang="zh-CN" dirty="0"/>
              <a:t>List</a:t>
            </a:r>
            <a:r>
              <a:rPr lang="zh-CN" altLang="en-US" dirty="0"/>
              <a:t>，则必须自己实现访问同步</a:t>
            </a:r>
            <a:endParaRPr lang="zh-CN" altLang="en-US" b="1" dirty="0">
              <a:solidFill>
                <a:srgbClr val="C00000"/>
              </a:solidFill>
            </a:endParaRPr>
          </a:p>
        </p:txBody>
      </p:sp>
    </p:spTree>
    <p:extLst>
      <p:ext uri="{BB962C8B-B14F-4D97-AF65-F5344CB8AC3E}">
        <p14:creationId xmlns:p14="http://schemas.microsoft.com/office/powerpoint/2010/main" val="2074347433"/>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9</a:t>
            </a:r>
            <a:r>
              <a:rPr lang="zh-CN" altLang="en-US" dirty="0"/>
              <a:t>：</a:t>
            </a:r>
            <a:r>
              <a:rPr lang="en-US" altLang="zh-CN" dirty="0"/>
              <a:t>List</a:t>
            </a:r>
            <a:r>
              <a:rPr lang="zh-CN" altLang="en-US" dirty="0"/>
              <a:t>的常见实现类</a:t>
            </a:r>
          </a:p>
        </p:txBody>
      </p:sp>
      <p:sp>
        <p:nvSpPr>
          <p:cNvPr id="3" name="内容占位符 2"/>
          <p:cNvSpPr>
            <a:spLocks noGrp="1"/>
          </p:cNvSpPr>
          <p:nvPr>
            <p:ph idx="1"/>
          </p:nvPr>
        </p:nvSpPr>
        <p:spPr/>
        <p:txBody>
          <a:bodyPr>
            <a:normAutofit fontScale="92500" lnSpcReduction="10000"/>
          </a:bodyPr>
          <a:lstStyle/>
          <a:p>
            <a:r>
              <a:rPr lang="zh-CN" altLang="en-US" dirty="0"/>
              <a:t>在</a:t>
            </a:r>
            <a:r>
              <a:rPr lang="en-US" altLang="zh-CN" dirty="0"/>
              <a:t>JDK1.2</a:t>
            </a:r>
            <a:r>
              <a:rPr lang="zh-CN" altLang="en-US" dirty="0"/>
              <a:t>之前是没有完整的集合框架的。只有一些简单的可以自扩展的容器类，比如</a:t>
            </a:r>
            <a:r>
              <a:rPr lang="en-US" altLang="zh-CN" dirty="0"/>
              <a:t>Vector</a:t>
            </a:r>
            <a:r>
              <a:rPr lang="zh-CN" altLang="en-US" dirty="0"/>
              <a:t>，</a:t>
            </a:r>
            <a:r>
              <a:rPr lang="en-US" altLang="zh-CN" dirty="0"/>
              <a:t>Stack</a:t>
            </a:r>
            <a:r>
              <a:rPr lang="zh-CN" altLang="en-US" dirty="0"/>
              <a:t>，</a:t>
            </a:r>
            <a:r>
              <a:rPr lang="en-US" altLang="zh-CN" dirty="0" err="1"/>
              <a:t>Hashtable</a:t>
            </a:r>
            <a:r>
              <a:rPr lang="zh-CN" altLang="en-US" dirty="0"/>
              <a:t>等。这些容器类在使用的过程中由于效率问题饱受诟病，因此在</a:t>
            </a:r>
            <a:r>
              <a:rPr lang="en-US" altLang="zh-CN" dirty="0"/>
              <a:t>Java 2</a:t>
            </a:r>
            <a:r>
              <a:rPr lang="zh-CN" altLang="en-US" dirty="0"/>
              <a:t>中，</a:t>
            </a:r>
            <a:r>
              <a:rPr lang="en-US" altLang="zh-CN" dirty="0"/>
              <a:t>Java</a:t>
            </a:r>
            <a:r>
              <a:rPr lang="zh-CN" altLang="en-US" dirty="0"/>
              <a:t>设计者们进行了大刀阔斧的整改，重新设计，于是就有了现在的集合框架。需要注意的是，之前的那些容器类库并没有被弃用而是进行了保留，主要是为了向下兼容的目的，但我们在平时使用中还是应该尽量少用</a:t>
            </a:r>
            <a:endParaRPr lang="en-US" altLang="zh-CN" dirty="0"/>
          </a:p>
          <a:p>
            <a:r>
              <a:rPr lang="en-US" altLang="zh-CN" dirty="0"/>
              <a:t>Vector</a:t>
            </a:r>
            <a:r>
              <a:rPr lang="zh-CN" altLang="en-US" dirty="0"/>
              <a:t>与</a:t>
            </a:r>
            <a:r>
              <a:rPr lang="en-US" altLang="zh-CN" dirty="0" err="1"/>
              <a:t>ArrayList</a:t>
            </a:r>
            <a:r>
              <a:rPr lang="zh-CN" altLang="en-US" dirty="0"/>
              <a:t>相似，但是</a:t>
            </a:r>
            <a:r>
              <a:rPr lang="en-US" altLang="zh-CN" dirty="0"/>
              <a:t>Vector</a:t>
            </a:r>
            <a:r>
              <a:rPr lang="zh-CN" altLang="en-US" dirty="0"/>
              <a:t>是同步的。所以说</a:t>
            </a:r>
            <a:r>
              <a:rPr lang="en-US" altLang="zh-CN" b="1" dirty="0">
                <a:solidFill>
                  <a:srgbClr val="C00000"/>
                </a:solidFill>
              </a:rPr>
              <a:t>Vector</a:t>
            </a:r>
            <a:r>
              <a:rPr lang="zh-CN" altLang="en-US" b="1" dirty="0">
                <a:solidFill>
                  <a:srgbClr val="C00000"/>
                </a:solidFill>
              </a:rPr>
              <a:t>是使用数组实现的线程安全的列表</a:t>
            </a:r>
            <a:r>
              <a:rPr lang="zh-CN" altLang="en-US" dirty="0"/>
              <a:t>。它的操作与</a:t>
            </a:r>
            <a:r>
              <a:rPr lang="en-US" altLang="zh-CN" dirty="0" err="1"/>
              <a:t>ArrayList</a:t>
            </a:r>
            <a:r>
              <a:rPr lang="zh-CN" altLang="en-US" dirty="0"/>
              <a:t>几乎一样</a:t>
            </a:r>
            <a:endParaRPr lang="en-US" altLang="zh-CN" dirty="0"/>
          </a:p>
          <a:p>
            <a:r>
              <a:rPr lang="en-US" altLang="zh-CN" dirty="0"/>
              <a:t>Vector</a:t>
            </a:r>
            <a:r>
              <a:rPr lang="zh-CN" altLang="en-US" dirty="0"/>
              <a:t>在进行默认规则扩容时，</a:t>
            </a:r>
            <a:r>
              <a:rPr lang="zh-CN" altLang="en-US" b="1" dirty="0">
                <a:solidFill>
                  <a:srgbClr val="C00000"/>
                </a:solidFill>
              </a:rPr>
              <a:t>新数组的长度</a:t>
            </a:r>
            <a:r>
              <a:rPr lang="en-US" altLang="zh-CN" b="1" dirty="0">
                <a:solidFill>
                  <a:srgbClr val="C00000"/>
                </a:solidFill>
              </a:rPr>
              <a:t>=</a:t>
            </a:r>
            <a:r>
              <a:rPr lang="zh-CN" altLang="en-US" b="1" dirty="0">
                <a:solidFill>
                  <a:srgbClr val="C00000"/>
                </a:solidFill>
              </a:rPr>
              <a:t>原始数组长度*</a:t>
            </a:r>
            <a:r>
              <a:rPr lang="en-US" altLang="zh-CN" b="1" dirty="0">
                <a:solidFill>
                  <a:srgbClr val="C00000"/>
                </a:solidFill>
              </a:rPr>
              <a:t>2</a:t>
            </a:r>
            <a:endParaRPr lang="zh-CN" altLang="en-US" b="1" dirty="0">
              <a:solidFill>
                <a:srgbClr val="C00000"/>
              </a:solidFill>
            </a:endParaRPr>
          </a:p>
        </p:txBody>
      </p:sp>
    </p:spTree>
    <p:extLst>
      <p:ext uri="{BB962C8B-B14F-4D97-AF65-F5344CB8AC3E}">
        <p14:creationId xmlns:p14="http://schemas.microsoft.com/office/powerpoint/2010/main" val="2268888782"/>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9</a:t>
            </a:r>
            <a:r>
              <a:rPr lang="zh-CN" altLang="en-US" dirty="0"/>
              <a:t>：</a:t>
            </a:r>
            <a:r>
              <a:rPr lang="en-US" altLang="zh-CN" dirty="0"/>
              <a:t>List</a:t>
            </a:r>
            <a:r>
              <a:rPr lang="zh-CN" altLang="en-US" dirty="0"/>
              <a:t>的常见实现类</a:t>
            </a:r>
          </a:p>
        </p:txBody>
      </p:sp>
      <p:sp>
        <p:nvSpPr>
          <p:cNvPr id="3" name="内容占位符 2"/>
          <p:cNvSpPr>
            <a:spLocks noGrp="1"/>
          </p:cNvSpPr>
          <p:nvPr>
            <p:ph idx="1"/>
          </p:nvPr>
        </p:nvSpPr>
        <p:spPr/>
        <p:txBody>
          <a:bodyPr/>
          <a:lstStyle/>
          <a:p>
            <a:r>
              <a:rPr lang="en-US" altLang="zh-CN" dirty="0"/>
              <a:t>Stack</a:t>
            </a:r>
            <a:r>
              <a:rPr lang="zh-CN" altLang="en-US" dirty="0"/>
              <a:t>继承自</a:t>
            </a:r>
            <a:r>
              <a:rPr lang="en-US" altLang="zh-CN" dirty="0"/>
              <a:t>Vector</a:t>
            </a:r>
            <a:r>
              <a:rPr lang="zh-CN" altLang="en-US" dirty="0"/>
              <a:t>，实现一个</a:t>
            </a:r>
            <a:r>
              <a:rPr lang="zh-CN" altLang="en-US" b="1" dirty="0">
                <a:solidFill>
                  <a:srgbClr val="C00000"/>
                </a:solidFill>
              </a:rPr>
              <a:t>后进先出的堆栈</a:t>
            </a:r>
            <a:endParaRPr lang="en-US" altLang="zh-CN" b="1" dirty="0">
              <a:solidFill>
                <a:srgbClr val="C00000"/>
              </a:solidFill>
            </a:endParaRPr>
          </a:p>
          <a:p>
            <a:r>
              <a:rPr lang="en-US" altLang="zh-CN" dirty="0"/>
              <a:t>Stack</a:t>
            </a:r>
            <a:r>
              <a:rPr lang="zh-CN" altLang="en-US" dirty="0"/>
              <a:t>提供</a:t>
            </a:r>
            <a:r>
              <a:rPr lang="en-US" altLang="zh-CN" dirty="0"/>
              <a:t>5</a:t>
            </a:r>
            <a:r>
              <a:rPr lang="zh-CN" altLang="en-US" dirty="0"/>
              <a:t>个额外的方法使得</a:t>
            </a:r>
            <a:r>
              <a:rPr lang="en-US" altLang="zh-CN" dirty="0"/>
              <a:t>Vector</a:t>
            </a:r>
            <a:r>
              <a:rPr lang="zh-CN" altLang="en-US" dirty="0"/>
              <a:t>得以被当作堆栈使用。基本的</a:t>
            </a:r>
            <a:r>
              <a:rPr lang="en-US" altLang="zh-CN" dirty="0"/>
              <a:t>push</a:t>
            </a:r>
            <a:r>
              <a:rPr lang="zh-CN" altLang="en-US" dirty="0"/>
              <a:t>和</a:t>
            </a:r>
            <a:r>
              <a:rPr lang="en-US" altLang="zh-CN" dirty="0"/>
              <a:t>pop </a:t>
            </a:r>
            <a:r>
              <a:rPr lang="zh-CN" altLang="en-US" dirty="0"/>
              <a:t>方法，还有</a:t>
            </a:r>
            <a:r>
              <a:rPr lang="en-US" altLang="zh-CN" dirty="0"/>
              <a:t>peek</a:t>
            </a:r>
            <a:r>
              <a:rPr lang="zh-CN" altLang="en-US" dirty="0"/>
              <a:t>方法得到栈顶的元素，</a:t>
            </a:r>
            <a:r>
              <a:rPr lang="en-US" altLang="zh-CN" dirty="0"/>
              <a:t>empty</a:t>
            </a:r>
            <a:r>
              <a:rPr lang="zh-CN" altLang="en-US" dirty="0"/>
              <a:t>方法测试堆栈是否为空，</a:t>
            </a:r>
            <a:r>
              <a:rPr lang="en-US" altLang="zh-CN" dirty="0"/>
              <a:t>search</a:t>
            </a:r>
            <a:r>
              <a:rPr lang="zh-CN" altLang="en-US" dirty="0"/>
              <a:t>方法检测一个元素在堆栈中的位置</a:t>
            </a:r>
            <a:endParaRPr lang="en-US" altLang="zh-CN" dirty="0"/>
          </a:p>
          <a:p>
            <a:r>
              <a:rPr lang="en-US" altLang="zh-CN" dirty="0"/>
              <a:t>Stack</a:t>
            </a:r>
            <a:r>
              <a:rPr lang="zh-CN" altLang="en-US" dirty="0"/>
              <a:t>刚创建后是空栈</a:t>
            </a:r>
          </a:p>
        </p:txBody>
      </p:sp>
    </p:spTree>
    <p:extLst>
      <p:ext uri="{BB962C8B-B14F-4D97-AF65-F5344CB8AC3E}">
        <p14:creationId xmlns:p14="http://schemas.microsoft.com/office/powerpoint/2010/main" val="1574297088"/>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9</a:t>
            </a:r>
            <a:r>
              <a:rPr lang="zh-CN" altLang="en-US" dirty="0"/>
              <a:t>：</a:t>
            </a:r>
            <a:r>
              <a:rPr lang="en-US" altLang="zh-CN" dirty="0"/>
              <a:t>List</a:t>
            </a:r>
            <a:r>
              <a:rPr lang="zh-CN" altLang="en-US" dirty="0"/>
              <a:t>的常见实现类</a:t>
            </a:r>
          </a:p>
        </p:txBody>
      </p:sp>
      <p:sp>
        <p:nvSpPr>
          <p:cNvPr id="3" name="内容占位符 2"/>
          <p:cNvSpPr>
            <a:spLocks noGrp="1"/>
          </p:cNvSpPr>
          <p:nvPr>
            <p:ph idx="1"/>
          </p:nvPr>
        </p:nvSpPr>
        <p:spPr/>
        <p:txBody>
          <a:bodyPr/>
          <a:lstStyle/>
          <a:p>
            <a:r>
              <a:rPr lang="en-US" altLang="zh-CN" dirty="0"/>
              <a:t>List</a:t>
            </a:r>
            <a:r>
              <a:rPr lang="zh-CN" altLang="en-US" dirty="0"/>
              <a:t>的使用参见数独生成及解密示例（课堂案例：</a:t>
            </a:r>
            <a:r>
              <a:rPr lang="en-US" altLang="zh-CN" dirty="0">
                <a:hlinkClick r:id="rId2" action="ppaction://hlinkfile"/>
              </a:rPr>
              <a:t>Sudoku.java</a:t>
            </a:r>
            <a:r>
              <a:rPr lang="zh-CN" altLang="en-US" dirty="0"/>
              <a:t>）</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550111" y="1870623"/>
            <a:ext cx="3743325" cy="25717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540152" y="2391994"/>
            <a:ext cx="2905125" cy="266700"/>
          </a:xfrm>
          <a:prstGeom prst="rect">
            <a:avLst/>
          </a:prstGeom>
          <a:blipFill>
            <a:blip r:embed="rId4"/>
            <a:stretch>
              <a:fillRect/>
            </a:stretch>
          </a:blipFill>
          <a:ln w="101600">
            <a:solidFill>
              <a:srgbClr val="339933">
                <a:alpha val="96000"/>
              </a:srgbClr>
            </a:solidFill>
          </a:ln>
        </p:spPr>
      </p:pic>
      <p:pic>
        <p:nvPicPr>
          <p:cNvPr id="6" name="图片 5"/>
          <p:cNvPicPr>
            <a:picLocks noChangeAspect="1"/>
          </p:cNvPicPr>
          <p:nvPr/>
        </p:nvPicPr>
        <p:blipFill>
          <a:blip r:embed="rId6"/>
          <a:stretch>
            <a:fillRect/>
          </a:stretch>
        </p:blipFill>
        <p:spPr>
          <a:xfrm>
            <a:off x="460303" y="3099372"/>
            <a:ext cx="5048250" cy="1152525"/>
          </a:xfrm>
          <a:prstGeom prst="rect">
            <a:avLst/>
          </a:prstGeom>
          <a:blipFill>
            <a:blip r:embed="rId4"/>
            <a:stretch>
              <a:fillRect/>
            </a:stretch>
          </a:blipFill>
          <a:ln w="101600">
            <a:solidFill>
              <a:srgbClr val="339933">
                <a:alpha val="96000"/>
              </a:srgbClr>
            </a:solidFill>
          </a:ln>
        </p:spPr>
      </p:pic>
      <p:sp>
        <p:nvSpPr>
          <p:cNvPr id="7" name="圆角矩形 6"/>
          <p:cNvSpPr/>
          <p:nvPr/>
        </p:nvSpPr>
        <p:spPr>
          <a:xfrm>
            <a:off x="186570" y="1608668"/>
            <a:ext cx="6236342" cy="2861732"/>
          </a:xfrm>
          <a:prstGeom prst="roundRect">
            <a:avLst>
              <a:gd name="adj" fmla="val 4839"/>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98592" y="2169770"/>
            <a:ext cx="4848729" cy="1200329"/>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列表的添加、删除、遍历操作（示例中使用的是</a:t>
            </a:r>
            <a:r>
              <a:rPr lang="en-US" altLang="zh-CN" b="1" dirty="0" err="1">
                <a:solidFill>
                  <a:srgbClr val="C00000"/>
                </a:solidFill>
                <a:latin typeface="微软雅黑" panose="020B0503020204020204" pitchFamily="34" charset="-122"/>
                <a:ea typeface="微软雅黑" panose="020B0503020204020204" pitchFamily="34" charset="-122"/>
              </a:rPr>
              <a:t>ArrayList</a:t>
            </a:r>
            <a:r>
              <a:rPr lang="zh-CN" altLang="en-US" b="1" dirty="0">
                <a:solidFill>
                  <a:srgbClr val="C00000"/>
                </a:solidFill>
                <a:latin typeface="微软雅黑" panose="020B0503020204020204" pitchFamily="34" charset="-122"/>
                <a:ea typeface="微软雅黑" panose="020B0503020204020204" pitchFamily="34" charset="-122"/>
              </a:rPr>
              <a:t>，但是大家可以直接将声明改为</a:t>
            </a:r>
            <a:r>
              <a:rPr lang="en-US" altLang="zh-CN" b="1" dirty="0">
                <a:solidFill>
                  <a:srgbClr val="C00000"/>
                </a:solidFill>
                <a:latin typeface="微软雅黑" panose="020B0503020204020204" pitchFamily="34" charset="-122"/>
                <a:ea typeface="微软雅黑" panose="020B0503020204020204" pitchFamily="34" charset="-122"/>
              </a:rPr>
              <a:t>Vector</a:t>
            </a:r>
            <a:r>
              <a:rPr lang="zh-CN" altLang="en-US" b="1" dirty="0">
                <a:solidFill>
                  <a:srgbClr val="C00000"/>
                </a:solidFill>
                <a:latin typeface="微软雅黑" panose="020B0503020204020204" pitchFamily="34" charset="-122"/>
                <a:ea typeface="微软雅黑" panose="020B0503020204020204" pitchFamily="34" charset="-122"/>
              </a:rPr>
              <a:t>或</a:t>
            </a:r>
            <a:r>
              <a:rPr lang="en-US" altLang="zh-CN" b="1" dirty="0" err="1">
                <a:solidFill>
                  <a:srgbClr val="C00000"/>
                </a:solidFill>
                <a:latin typeface="微软雅黑" panose="020B0503020204020204" pitchFamily="34" charset="-122"/>
                <a:ea typeface="微软雅黑" panose="020B0503020204020204" pitchFamily="34" charset="-122"/>
              </a:rPr>
              <a:t>LinkedList</a:t>
            </a:r>
            <a:r>
              <a:rPr lang="zh-CN" altLang="en-US" b="1" dirty="0">
                <a:solidFill>
                  <a:srgbClr val="C00000"/>
                </a:solidFill>
                <a:latin typeface="微软雅黑" panose="020B0503020204020204" pitchFamily="34" charset="-122"/>
                <a:ea typeface="微软雅黑" panose="020B0503020204020204" pitchFamily="34" charset="-122"/>
              </a:rPr>
              <a:t>，因为它们具备相同的访问接口）</a:t>
            </a:r>
          </a:p>
        </p:txBody>
      </p:sp>
      <p:sp>
        <p:nvSpPr>
          <p:cNvPr id="9" name="右箭头 8"/>
          <p:cNvSpPr/>
          <p:nvPr/>
        </p:nvSpPr>
        <p:spPr>
          <a:xfrm rot="10800000">
            <a:off x="6144530" y="2571894"/>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2660521"/>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10</a:t>
            </a:r>
            <a:r>
              <a:rPr lang="zh-CN" altLang="en-US" dirty="0"/>
              <a:t>：</a:t>
            </a:r>
            <a:r>
              <a:rPr lang="en-US" altLang="zh-CN" dirty="0"/>
              <a:t>Set</a:t>
            </a:r>
            <a:r>
              <a:rPr lang="zh-CN" altLang="en-US" dirty="0"/>
              <a:t>的常见实现类</a:t>
            </a:r>
          </a:p>
        </p:txBody>
      </p:sp>
      <p:sp>
        <p:nvSpPr>
          <p:cNvPr id="3" name="内容占位符 2"/>
          <p:cNvSpPr>
            <a:spLocks noGrp="1"/>
          </p:cNvSpPr>
          <p:nvPr>
            <p:ph idx="1"/>
          </p:nvPr>
        </p:nvSpPr>
        <p:spPr/>
        <p:txBody>
          <a:bodyPr>
            <a:normAutofit fontScale="92500" lnSpcReduction="20000"/>
          </a:bodyPr>
          <a:lstStyle/>
          <a:p>
            <a:r>
              <a:rPr lang="en-US" altLang="zh-CN" dirty="0" err="1"/>
              <a:t>EnumSet</a:t>
            </a:r>
            <a:r>
              <a:rPr lang="zh-CN" altLang="en-US" dirty="0"/>
              <a:t>：</a:t>
            </a:r>
            <a:endParaRPr lang="en-US" altLang="zh-CN" dirty="0"/>
          </a:p>
          <a:p>
            <a:pPr lvl="1"/>
            <a:r>
              <a:rPr lang="zh-CN" altLang="en-US" dirty="0"/>
              <a:t>是枚举的专用</a:t>
            </a:r>
            <a:r>
              <a:rPr lang="en-US" altLang="zh-CN" dirty="0"/>
              <a:t>Set</a:t>
            </a:r>
            <a:r>
              <a:rPr lang="zh-CN" altLang="en-US" dirty="0"/>
              <a:t>。所有的元素都是枚举类型</a:t>
            </a:r>
            <a:endParaRPr lang="en-US" altLang="zh-CN" dirty="0"/>
          </a:p>
          <a:p>
            <a:r>
              <a:rPr lang="en-US" altLang="zh-CN" dirty="0" err="1"/>
              <a:t>HashSet</a:t>
            </a:r>
            <a:endParaRPr lang="en-US" altLang="zh-CN" dirty="0"/>
          </a:p>
          <a:p>
            <a:pPr lvl="1"/>
            <a:r>
              <a:rPr lang="en-US" altLang="zh-CN" dirty="0" err="1"/>
              <a:t>HashSet</a:t>
            </a:r>
            <a:r>
              <a:rPr lang="zh-CN" altLang="en-US" dirty="0"/>
              <a:t>堪称查询速度最快的集合，因为其</a:t>
            </a:r>
            <a:r>
              <a:rPr lang="zh-CN" altLang="en-US" b="1" dirty="0">
                <a:solidFill>
                  <a:srgbClr val="C00000"/>
                </a:solidFill>
              </a:rPr>
              <a:t>内部是以</a:t>
            </a:r>
            <a:r>
              <a:rPr lang="en-US" altLang="zh-CN" b="1" dirty="0" err="1">
                <a:solidFill>
                  <a:srgbClr val="C00000"/>
                </a:solidFill>
              </a:rPr>
              <a:t>HashCode</a:t>
            </a:r>
            <a:r>
              <a:rPr lang="zh-CN" altLang="en-US" b="1" dirty="0">
                <a:solidFill>
                  <a:srgbClr val="C00000"/>
                </a:solidFill>
              </a:rPr>
              <a:t>来实现</a:t>
            </a:r>
            <a:r>
              <a:rPr lang="zh-CN" altLang="en-US" dirty="0"/>
              <a:t>的。它内部元素的顺序是由哈希码来决定的，所以它不保证</a:t>
            </a:r>
            <a:r>
              <a:rPr lang="en-US" altLang="zh-CN" dirty="0"/>
              <a:t>set</a:t>
            </a:r>
            <a:r>
              <a:rPr lang="zh-CN" altLang="en-US" dirty="0"/>
              <a:t>的迭代顺序；特别是它不保证该顺序恒久不变</a:t>
            </a:r>
            <a:endParaRPr lang="en-US" altLang="zh-CN" dirty="0"/>
          </a:p>
          <a:p>
            <a:r>
              <a:rPr lang="en-US" altLang="zh-CN" dirty="0" err="1"/>
              <a:t>TreeSet</a:t>
            </a:r>
            <a:endParaRPr lang="en-US" altLang="zh-CN" dirty="0"/>
          </a:p>
          <a:p>
            <a:pPr lvl="1"/>
            <a:r>
              <a:rPr lang="zh-CN" altLang="en-US" dirty="0"/>
              <a:t>基于</a:t>
            </a:r>
            <a:r>
              <a:rPr lang="en-US" altLang="zh-CN" dirty="0" err="1"/>
              <a:t>TreeMap</a:t>
            </a:r>
            <a:r>
              <a:rPr lang="zh-CN" altLang="en-US" dirty="0"/>
              <a:t>，生成一个</a:t>
            </a:r>
            <a:r>
              <a:rPr lang="zh-CN" altLang="en-US" b="1" dirty="0">
                <a:solidFill>
                  <a:srgbClr val="C00000"/>
                </a:solidFill>
              </a:rPr>
              <a:t>总是处于排序状态的</a:t>
            </a:r>
            <a:r>
              <a:rPr lang="en-US" altLang="zh-CN" b="1" dirty="0">
                <a:solidFill>
                  <a:srgbClr val="C00000"/>
                </a:solidFill>
              </a:rPr>
              <a:t>set</a:t>
            </a:r>
            <a:r>
              <a:rPr lang="zh-CN" altLang="en-US" dirty="0"/>
              <a:t>，内部以</a:t>
            </a:r>
            <a:r>
              <a:rPr lang="en-US" altLang="zh-CN" dirty="0" err="1"/>
              <a:t>TreeMap</a:t>
            </a:r>
            <a:r>
              <a:rPr lang="zh-CN" altLang="en-US" dirty="0"/>
              <a:t>来实现。它是</a:t>
            </a:r>
            <a:r>
              <a:rPr lang="zh-CN" altLang="en-US" b="1" dirty="0">
                <a:solidFill>
                  <a:srgbClr val="C00000"/>
                </a:solidFill>
              </a:rPr>
              <a:t>使用元素的自然顺序对元素进行排序，或者根据创建</a:t>
            </a:r>
            <a:r>
              <a:rPr lang="en-US" altLang="zh-CN" b="1" dirty="0">
                <a:solidFill>
                  <a:srgbClr val="C00000"/>
                </a:solidFill>
              </a:rPr>
              <a:t>Set </a:t>
            </a:r>
            <a:r>
              <a:rPr lang="zh-CN" altLang="en-US" b="1" dirty="0">
                <a:solidFill>
                  <a:srgbClr val="C00000"/>
                </a:solidFill>
              </a:rPr>
              <a:t>时提供的 </a:t>
            </a:r>
            <a:r>
              <a:rPr lang="en-US" altLang="zh-CN" b="1" dirty="0">
                <a:solidFill>
                  <a:srgbClr val="C00000"/>
                </a:solidFill>
              </a:rPr>
              <a:t>Comparator </a:t>
            </a:r>
            <a:r>
              <a:rPr lang="zh-CN" altLang="en-US" b="1" dirty="0">
                <a:solidFill>
                  <a:srgbClr val="C00000"/>
                </a:solidFill>
              </a:rPr>
              <a:t>进行排序</a:t>
            </a:r>
            <a:r>
              <a:rPr lang="zh-CN" altLang="en-US" dirty="0"/>
              <a:t>，具体取决于使用的构造方法</a:t>
            </a:r>
          </a:p>
        </p:txBody>
      </p:sp>
    </p:spTree>
    <p:extLst>
      <p:ext uri="{BB962C8B-B14F-4D97-AF65-F5344CB8AC3E}">
        <p14:creationId xmlns:p14="http://schemas.microsoft.com/office/powerpoint/2010/main" val="2979655579"/>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10</a:t>
            </a:r>
            <a:r>
              <a:rPr lang="zh-CN" altLang="en-US" dirty="0"/>
              <a:t>：</a:t>
            </a:r>
            <a:r>
              <a:rPr lang="en-US" altLang="zh-CN" dirty="0"/>
              <a:t>Set</a:t>
            </a:r>
            <a:r>
              <a:rPr lang="zh-CN" altLang="en-US" dirty="0"/>
              <a:t>的常见实现类</a:t>
            </a:r>
          </a:p>
        </p:txBody>
      </p:sp>
      <p:sp>
        <p:nvSpPr>
          <p:cNvPr id="3" name="内容占位符 2"/>
          <p:cNvSpPr>
            <a:spLocks noGrp="1"/>
          </p:cNvSpPr>
          <p:nvPr>
            <p:ph idx="1"/>
          </p:nvPr>
        </p:nvSpPr>
        <p:spPr/>
        <p:txBody>
          <a:bodyPr/>
          <a:lstStyle/>
          <a:p>
            <a:r>
              <a:rPr lang="zh-CN" altLang="en-US" dirty="0"/>
              <a:t>集合元素的</a:t>
            </a:r>
            <a:r>
              <a:rPr lang="en-US" altLang="zh-CN" dirty="0" err="1"/>
              <a:t>hashCode</a:t>
            </a:r>
            <a:r>
              <a:rPr lang="zh-CN" altLang="en-US" dirty="0"/>
              <a:t>方法返回的哈希值对</a:t>
            </a:r>
            <a:r>
              <a:rPr lang="en-US" altLang="zh-CN" dirty="0" err="1"/>
              <a:t>HashSet</a:t>
            </a:r>
            <a:r>
              <a:rPr lang="zh-CN" altLang="en-US" dirty="0"/>
              <a:t>而言非常重要，因为</a:t>
            </a:r>
            <a:r>
              <a:rPr lang="en-US" altLang="zh-CN" dirty="0" err="1"/>
              <a:t>HashSet</a:t>
            </a:r>
            <a:r>
              <a:rPr lang="zh-CN" altLang="en-US" dirty="0"/>
              <a:t>会优先使用这个哈希值来判定两个元素是否相同并确定元素的位置（课堂案例：</a:t>
            </a:r>
            <a:r>
              <a:rPr lang="en-US" altLang="zh-CN" dirty="0">
                <a:hlinkClick r:id="rId2" action="ppaction://hlinkfile"/>
              </a:rPr>
              <a:t>TestHashSet.java</a:t>
            </a:r>
            <a:r>
              <a:rPr lang="zh-CN" altLang="en-US" dirty="0"/>
              <a:t>）：</a:t>
            </a:r>
          </a:p>
        </p:txBody>
      </p:sp>
      <p:pic>
        <p:nvPicPr>
          <p:cNvPr id="4" name="图片 3"/>
          <p:cNvPicPr>
            <a:picLocks noChangeAspect="1"/>
          </p:cNvPicPr>
          <p:nvPr/>
        </p:nvPicPr>
        <p:blipFill>
          <a:blip r:embed="rId3"/>
          <a:stretch>
            <a:fillRect/>
          </a:stretch>
        </p:blipFill>
        <p:spPr>
          <a:xfrm>
            <a:off x="454389" y="2917224"/>
            <a:ext cx="10477500" cy="3124200"/>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5383927" y="3722967"/>
            <a:ext cx="6400800" cy="1647825"/>
          </a:xfrm>
          <a:prstGeom prst="rect">
            <a:avLst/>
          </a:prstGeom>
          <a:blipFill>
            <a:blip r:embed="rId4"/>
            <a:stretch>
              <a:fillRect/>
            </a:stretch>
          </a:blipFill>
          <a:ln w="101600">
            <a:solidFill>
              <a:srgbClr val="339933">
                <a:alpha val="96000"/>
              </a:srgbClr>
            </a:solidFill>
          </a:ln>
        </p:spPr>
      </p:pic>
      <p:sp>
        <p:nvSpPr>
          <p:cNvPr id="6" name="右箭头 5"/>
          <p:cNvSpPr/>
          <p:nvPr/>
        </p:nvSpPr>
        <p:spPr>
          <a:xfrm rot="5400000">
            <a:off x="8729974" y="3424729"/>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568678" y="2917225"/>
            <a:ext cx="2622225"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599739562"/>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10</a:t>
            </a:r>
            <a:r>
              <a:rPr lang="zh-CN" altLang="en-US" dirty="0"/>
              <a:t>：</a:t>
            </a:r>
            <a:r>
              <a:rPr lang="en-US" altLang="zh-CN" dirty="0"/>
              <a:t>Set</a:t>
            </a:r>
            <a:r>
              <a:rPr lang="zh-CN" altLang="en-US" dirty="0"/>
              <a:t>的常见实现类</a:t>
            </a:r>
          </a:p>
        </p:txBody>
      </p:sp>
      <p:sp>
        <p:nvSpPr>
          <p:cNvPr id="3" name="内容占位符 2"/>
          <p:cNvSpPr>
            <a:spLocks noGrp="1"/>
          </p:cNvSpPr>
          <p:nvPr>
            <p:ph idx="1"/>
          </p:nvPr>
        </p:nvSpPr>
        <p:spPr/>
        <p:txBody>
          <a:bodyPr/>
          <a:lstStyle/>
          <a:p>
            <a:r>
              <a:rPr lang="zh-CN" altLang="en-US" dirty="0"/>
              <a:t>如果我们在自定义元素类型时</a:t>
            </a:r>
            <a:r>
              <a:rPr lang="en-US" altLang="zh-CN" dirty="0" err="1"/>
              <a:t>hashCode</a:t>
            </a:r>
            <a:r>
              <a:rPr lang="zh-CN" altLang="en-US" dirty="0"/>
              <a:t>方法定义不够先进，就会出现逻辑和语义上的问题，甚至会造成内存泄露</a:t>
            </a:r>
            <a:endParaRPr lang="en-US" altLang="zh-CN" dirty="0"/>
          </a:p>
          <a:p>
            <a:r>
              <a:rPr lang="zh-CN" altLang="en-US" dirty="0"/>
              <a:t>有可能造成内存泄露的原因是</a:t>
            </a:r>
            <a:r>
              <a:rPr lang="en-US" altLang="zh-CN" dirty="0" err="1"/>
              <a:t>HashSet</a:t>
            </a:r>
            <a:r>
              <a:rPr lang="zh-CN" altLang="en-US" dirty="0"/>
              <a:t>的</a:t>
            </a:r>
            <a:r>
              <a:rPr lang="en-US" altLang="zh-CN" dirty="0"/>
              <a:t>remove</a:t>
            </a:r>
            <a:r>
              <a:rPr lang="zh-CN" altLang="en-US" dirty="0"/>
              <a:t>方法也依赖于哈希值进行待删除节点定位，如果由于集合元素内容被修改而导致</a:t>
            </a:r>
            <a:r>
              <a:rPr lang="en-US" altLang="zh-CN" dirty="0" err="1"/>
              <a:t>hashCode</a:t>
            </a:r>
            <a:r>
              <a:rPr lang="zh-CN" altLang="en-US" dirty="0"/>
              <a:t>方法的返回值发生变更，那么，</a:t>
            </a:r>
            <a:r>
              <a:rPr lang="en-US" altLang="zh-CN" dirty="0"/>
              <a:t>remove</a:t>
            </a:r>
            <a:r>
              <a:rPr lang="zh-CN" altLang="en-US" dirty="0"/>
              <a:t>方法就无法定位到原来的对象，导致删除不成功，从而导致内存泄露</a:t>
            </a:r>
          </a:p>
        </p:txBody>
      </p:sp>
    </p:spTree>
    <p:extLst>
      <p:ext uri="{BB962C8B-B14F-4D97-AF65-F5344CB8AC3E}">
        <p14:creationId xmlns:p14="http://schemas.microsoft.com/office/powerpoint/2010/main" val="4252847374"/>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10</a:t>
            </a:r>
            <a:r>
              <a:rPr lang="zh-CN" altLang="en-US" dirty="0"/>
              <a:t>：</a:t>
            </a:r>
            <a:r>
              <a:rPr lang="en-US" altLang="zh-CN" dirty="0"/>
              <a:t>Set</a:t>
            </a:r>
            <a:r>
              <a:rPr lang="zh-CN" altLang="en-US" dirty="0"/>
              <a:t>的常见实现类</a:t>
            </a:r>
          </a:p>
        </p:txBody>
      </p:sp>
      <p:sp>
        <p:nvSpPr>
          <p:cNvPr id="3" name="内容占位符 2"/>
          <p:cNvSpPr>
            <a:spLocks noGrp="1"/>
          </p:cNvSpPr>
          <p:nvPr>
            <p:ph idx="1"/>
          </p:nvPr>
        </p:nvSpPr>
        <p:spPr/>
        <p:txBody>
          <a:bodyPr/>
          <a:lstStyle/>
          <a:p>
            <a:r>
              <a:rPr lang="en-US" altLang="zh-CN" dirty="0" err="1"/>
              <a:t>HashSet</a:t>
            </a:r>
            <a:r>
              <a:rPr lang="zh-CN" altLang="en-US" dirty="0"/>
              <a:t>导致内存泄露示例如下（课堂案例：</a:t>
            </a:r>
            <a:r>
              <a:rPr lang="en-US" altLang="zh-CN" dirty="0">
                <a:hlinkClick r:id="rId2" action="ppaction://hlinkfile"/>
              </a:rPr>
              <a:t>TestHashSet1.java</a:t>
            </a:r>
            <a:r>
              <a:rPr lang="zh-CN" altLang="en-US" dirty="0"/>
              <a:t>） ：</a:t>
            </a:r>
          </a:p>
        </p:txBody>
      </p:sp>
      <p:pic>
        <p:nvPicPr>
          <p:cNvPr id="6" name="图片 5"/>
          <p:cNvPicPr>
            <a:picLocks noChangeAspect="1"/>
          </p:cNvPicPr>
          <p:nvPr/>
        </p:nvPicPr>
        <p:blipFill>
          <a:blip r:embed="rId3"/>
          <a:stretch>
            <a:fillRect/>
          </a:stretch>
        </p:blipFill>
        <p:spPr>
          <a:xfrm>
            <a:off x="437488" y="1936439"/>
            <a:ext cx="10172700" cy="3752850"/>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5558790" y="2860364"/>
            <a:ext cx="6419850" cy="742950"/>
          </a:xfrm>
          <a:prstGeom prst="rect">
            <a:avLst/>
          </a:prstGeom>
          <a:blipFill>
            <a:blip r:embed="rId4"/>
            <a:stretch>
              <a:fillRect/>
            </a:stretch>
          </a:blipFill>
          <a:ln w="101600">
            <a:solidFill>
              <a:srgbClr val="339933">
                <a:alpha val="96000"/>
              </a:srgbClr>
            </a:solidFill>
          </a:ln>
        </p:spPr>
      </p:pic>
      <p:pic>
        <p:nvPicPr>
          <p:cNvPr id="4" name="图片 3"/>
          <p:cNvPicPr>
            <a:picLocks noChangeAspect="1"/>
          </p:cNvPicPr>
          <p:nvPr/>
        </p:nvPicPr>
        <p:blipFill>
          <a:blip r:embed="rId6"/>
          <a:stretch>
            <a:fillRect/>
          </a:stretch>
        </p:blipFill>
        <p:spPr>
          <a:xfrm>
            <a:off x="5558790" y="1663611"/>
            <a:ext cx="5581650" cy="923925"/>
          </a:xfrm>
          <a:prstGeom prst="rect">
            <a:avLst/>
          </a:prstGeom>
          <a:blipFill>
            <a:blip r:embed="rId4"/>
            <a:stretch>
              <a:fillRect/>
            </a:stretch>
          </a:blipFill>
          <a:ln w="101600">
            <a:solidFill>
              <a:srgbClr val="339933">
                <a:alpha val="96000"/>
              </a:srgbClr>
            </a:solidFill>
          </a:ln>
        </p:spPr>
      </p:pic>
      <p:pic>
        <p:nvPicPr>
          <p:cNvPr id="7" name="图片 6"/>
          <p:cNvPicPr>
            <a:picLocks noChangeAspect="1"/>
          </p:cNvPicPr>
          <p:nvPr/>
        </p:nvPicPr>
        <p:blipFill rotWithShape="1">
          <a:blip r:embed="rId7"/>
          <a:srcRect t="25928" b="4739"/>
          <a:stretch/>
        </p:blipFill>
        <p:spPr>
          <a:xfrm>
            <a:off x="2855264" y="5335583"/>
            <a:ext cx="8020050" cy="1320800"/>
          </a:xfrm>
          <a:prstGeom prst="rect">
            <a:avLst/>
          </a:prstGeom>
          <a:blipFill>
            <a:blip r:embed="rId4"/>
            <a:stretch>
              <a:fillRect/>
            </a:stretch>
          </a:blipFill>
          <a:ln w="101600">
            <a:solidFill>
              <a:srgbClr val="339933">
                <a:alpha val="96000"/>
              </a:srgbClr>
            </a:solidFill>
          </a:ln>
        </p:spPr>
      </p:pic>
      <p:sp>
        <p:nvSpPr>
          <p:cNvPr id="8" name="右箭头 7"/>
          <p:cNvSpPr/>
          <p:nvPr/>
        </p:nvSpPr>
        <p:spPr>
          <a:xfrm rot="10800000">
            <a:off x="6810602" y="3933007"/>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483027" y="3987417"/>
            <a:ext cx="4264294" cy="923330"/>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属性值发生变化后，</a:t>
            </a:r>
            <a:r>
              <a:rPr lang="en-US" altLang="zh-CN" b="1" dirty="0" err="1">
                <a:solidFill>
                  <a:srgbClr val="C00000"/>
                </a:solidFill>
                <a:latin typeface="微软雅黑" panose="020B0503020204020204" pitchFamily="34" charset="-122"/>
                <a:ea typeface="微软雅黑" panose="020B0503020204020204" pitchFamily="34" charset="-122"/>
              </a:rPr>
              <a:t>hashCode</a:t>
            </a:r>
            <a:r>
              <a:rPr lang="zh-CN" altLang="en-US" b="1" dirty="0">
                <a:solidFill>
                  <a:srgbClr val="C00000"/>
                </a:solidFill>
                <a:latin typeface="微软雅黑" panose="020B0503020204020204" pitchFamily="34" charset="-122"/>
                <a:ea typeface="微软雅黑" panose="020B0503020204020204" pitchFamily="34" charset="-122"/>
              </a:rPr>
              <a:t>的返回值变化，导致无法定位到删除的元素，删除失败，内存泄露</a:t>
            </a:r>
          </a:p>
        </p:txBody>
      </p:sp>
      <p:sp>
        <p:nvSpPr>
          <p:cNvPr id="10" name="圆角矩形 9"/>
          <p:cNvSpPr/>
          <p:nvPr/>
        </p:nvSpPr>
        <p:spPr>
          <a:xfrm>
            <a:off x="777909" y="3921617"/>
            <a:ext cx="6236342" cy="398188"/>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262474" y="1973550"/>
            <a:ext cx="4848729" cy="1200329"/>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和增强型</a:t>
            </a:r>
            <a:r>
              <a:rPr lang="en-US" altLang="zh-CN" b="1" dirty="0">
                <a:solidFill>
                  <a:srgbClr val="C00000"/>
                </a:solidFill>
                <a:latin typeface="微软雅黑" panose="020B0503020204020204" pitchFamily="34" charset="-122"/>
                <a:ea typeface="微软雅黑" panose="020B0503020204020204" pitchFamily="34" charset="-122"/>
              </a:rPr>
              <a:t>for</a:t>
            </a:r>
            <a:r>
              <a:rPr lang="zh-CN" altLang="en-US" b="1" dirty="0">
                <a:solidFill>
                  <a:srgbClr val="C00000"/>
                </a:solidFill>
                <a:latin typeface="微软雅黑" panose="020B0503020204020204" pitchFamily="34" charset="-122"/>
                <a:ea typeface="微软雅黑" panose="020B0503020204020204" pitchFamily="34" charset="-122"/>
              </a:rPr>
              <a:t>循环对数组的遍历一样，循环自动将</a:t>
            </a:r>
            <a:r>
              <a:rPr lang="en-US" altLang="zh-CN" b="1" dirty="0">
                <a:solidFill>
                  <a:srgbClr val="C00000"/>
                </a:solidFill>
                <a:latin typeface="微软雅黑" panose="020B0503020204020204" pitchFamily="34" charset="-122"/>
                <a:ea typeface="微软雅黑" panose="020B0503020204020204" pitchFamily="34" charset="-122"/>
              </a:rPr>
              <a:t>Collection</a:t>
            </a:r>
            <a:r>
              <a:rPr lang="zh-CN" altLang="en-US" b="1" dirty="0">
                <a:solidFill>
                  <a:srgbClr val="C00000"/>
                </a:solidFill>
                <a:latin typeface="微软雅黑" panose="020B0503020204020204" pitchFamily="34" charset="-122"/>
                <a:ea typeface="微软雅黑" panose="020B0503020204020204" pitchFamily="34" charset="-122"/>
              </a:rPr>
              <a:t>中的每个元素赋值给循环变量，在循环中针对该循环变量进行处理则就保证了对</a:t>
            </a:r>
            <a:r>
              <a:rPr lang="en-US" altLang="zh-CN" b="1" dirty="0">
                <a:solidFill>
                  <a:srgbClr val="C00000"/>
                </a:solidFill>
                <a:latin typeface="微软雅黑" panose="020B0503020204020204" pitchFamily="34" charset="-122"/>
                <a:ea typeface="微软雅黑" panose="020B0503020204020204" pitchFamily="34" charset="-122"/>
              </a:rPr>
              <a:t>Collection</a:t>
            </a:r>
            <a:r>
              <a:rPr lang="zh-CN" altLang="en-US" b="1" dirty="0">
                <a:solidFill>
                  <a:srgbClr val="C00000"/>
                </a:solidFill>
                <a:latin typeface="微软雅黑" panose="020B0503020204020204" pitchFamily="34" charset="-122"/>
                <a:ea typeface="微软雅黑" panose="020B0503020204020204" pitchFamily="34" charset="-122"/>
              </a:rPr>
              <a:t>中所有的元素进行逐一处理</a:t>
            </a:r>
          </a:p>
        </p:txBody>
      </p:sp>
      <p:sp>
        <p:nvSpPr>
          <p:cNvPr id="12" name="右箭头 11"/>
          <p:cNvSpPr/>
          <p:nvPr/>
        </p:nvSpPr>
        <p:spPr>
          <a:xfrm rot="10800000">
            <a:off x="6344570" y="2571895"/>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777909" y="4357111"/>
            <a:ext cx="6236342" cy="191742"/>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6200000">
            <a:off x="6276348" y="4629624"/>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519639" y="5172531"/>
            <a:ext cx="5399411"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基于同样的原因，同一个元素还能再添加一次</a:t>
            </a:r>
          </a:p>
        </p:txBody>
      </p:sp>
      <p:sp>
        <p:nvSpPr>
          <p:cNvPr id="16" name="右箭头 15"/>
          <p:cNvSpPr/>
          <p:nvPr/>
        </p:nvSpPr>
        <p:spPr>
          <a:xfrm rot="5400000">
            <a:off x="9986283" y="5302050"/>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824987" y="4870762"/>
            <a:ext cx="1315453"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01255757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：泛型作用</a:t>
            </a:r>
          </a:p>
        </p:txBody>
      </p:sp>
      <p:sp>
        <p:nvSpPr>
          <p:cNvPr id="3" name="内容占位符 2"/>
          <p:cNvSpPr>
            <a:spLocks noGrp="1"/>
          </p:cNvSpPr>
          <p:nvPr>
            <p:ph idx="1"/>
          </p:nvPr>
        </p:nvSpPr>
        <p:spPr/>
        <p:txBody>
          <a:bodyPr>
            <a:normAutofit fontScale="92500"/>
          </a:bodyPr>
          <a:lstStyle/>
          <a:p>
            <a:r>
              <a:rPr lang="en-US" altLang="zh-CN" dirty="0"/>
              <a:t>Java</a:t>
            </a:r>
            <a:r>
              <a:rPr lang="zh-CN" altLang="en-US" dirty="0"/>
              <a:t>语言引入泛型的好处是</a:t>
            </a:r>
            <a:r>
              <a:rPr lang="zh-CN" altLang="en-US" b="1" dirty="0">
                <a:solidFill>
                  <a:srgbClr val="C00000"/>
                </a:solidFill>
              </a:rPr>
              <a:t>安全简单</a:t>
            </a:r>
            <a:r>
              <a:rPr lang="zh-CN" altLang="en-US" dirty="0"/>
              <a:t>。可以将运行时类型相关错误提前到编译时错误</a:t>
            </a:r>
          </a:p>
          <a:p>
            <a:r>
              <a:rPr lang="zh-CN" altLang="en-US" dirty="0"/>
              <a:t>在</a:t>
            </a:r>
            <a:r>
              <a:rPr lang="en-US" altLang="zh-CN" dirty="0"/>
              <a:t>JavaSE1.5</a:t>
            </a:r>
            <a:r>
              <a:rPr lang="zh-CN" altLang="en-US" dirty="0"/>
              <a:t>之前，没有泛型的情况的下，通过对类型</a:t>
            </a:r>
            <a:r>
              <a:rPr lang="en-US" altLang="zh-CN" dirty="0"/>
              <a:t>Object</a:t>
            </a:r>
            <a:r>
              <a:rPr lang="zh-CN" altLang="en-US" dirty="0"/>
              <a:t>的引用来实现参数的“任意化”（</a:t>
            </a:r>
            <a:r>
              <a:rPr lang="en-US" altLang="zh-CN" dirty="0"/>
              <a:t>Java</a:t>
            </a:r>
            <a:r>
              <a:rPr lang="zh-CN" altLang="en-US" dirty="0"/>
              <a:t>中的所有类型都是</a:t>
            </a:r>
            <a:r>
              <a:rPr lang="en-US" altLang="zh-CN" dirty="0"/>
              <a:t>Object</a:t>
            </a:r>
            <a:r>
              <a:rPr lang="zh-CN" altLang="en-US" dirty="0"/>
              <a:t>类的子类），“任意化”带来的缺点是要做显式的强制类型转换，而这种转换是要求开发者对实际参数类型可以预知的情况下进行的。对于强制类型转换错误的情况，编译器可能不提示错误，在运行的时候才出现异常，这是一个安全隐患。泛型的好处是在</a:t>
            </a:r>
            <a:r>
              <a:rPr lang="zh-CN" altLang="en-US" b="1" dirty="0">
                <a:solidFill>
                  <a:srgbClr val="C00000"/>
                </a:solidFill>
              </a:rPr>
              <a:t>编译的时候检查类型安全</a:t>
            </a:r>
            <a:r>
              <a:rPr lang="zh-CN" altLang="en-US" dirty="0"/>
              <a:t>，并且所有的强制转换都是自动和隐式的，提高代码的重用率</a:t>
            </a:r>
          </a:p>
        </p:txBody>
      </p:sp>
    </p:spTree>
    <p:extLst>
      <p:ext uri="{BB962C8B-B14F-4D97-AF65-F5344CB8AC3E}">
        <p14:creationId xmlns:p14="http://schemas.microsoft.com/office/powerpoint/2010/main" val="1751145185"/>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10</a:t>
            </a:r>
            <a:r>
              <a:rPr lang="zh-CN" altLang="en-US" dirty="0"/>
              <a:t>：</a:t>
            </a:r>
            <a:r>
              <a:rPr lang="en-US" altLang="zh-CN" dirty="0"/>
              <a:t>Set</a:t>
            </a:r>
            <a:r>
              <a:rPr lang="zh-CN" altLang="en-US" dirty="0"/>
              <a:t>的常见实现类</a:t>
            </a:r>
          </a:p>
        </p:txBody>
      </p:sp>
      <p:sp>
        <p:nvSpPr>
          <p:cNvPr id="3" name="内容占位符 2"/>
          <p:cNvSpPr>
            <a:spLocks noGrp="1"/>
          </p:cNvSpPr>
          <p:nvPr>
            <p:ph idx="1"/>
          </p:nvPr>
        </p:nvSpPr>
        <p:spPr/>
        <p:txBody>
          <a:bodyPr/>
          <a:lstStyle/>
          <a:p>
            <a:r>
              <a:rPr lang="en-US" altLang="zh-CN" dirty="0" err="1"/>
              <a:t>TreeSet</a:t>
            </a:r>
            <a:r>
              <a:rPr lang="zh-CN" altLang="en-US" dirty="0"/>
              <a:t>扩展自</a:t>
            </a:r>
            <a:r>
              <a:rPr lang="en-US" altLang="zh-CN" dirty="0" err="1"/>
              <a:t>AbstractSet</a:t>
            </a:r>
            <a:r>
              <a:rPr lang="zh-CN" altLang="en-US" dirty="0"/>
              <a:t>，并实现了</a:t>
            </a:r>
            <a:r>
              <a:rPr lang="en-US" altLang="zh-CN" dirty="0" err="1"/>
              <a:t>NavigableSet</a:t>
            </a:r>
            <a:r>
              <a:rPr lang="zh-CN" altLang="en-US" dirty="0"/>
              <a:t>，</a:t>
            </a:r>
            <a:r>
              <a:rPr lang="en-US" altLang="zh-CN" dirty="0" err="1"/>
              <a:t>AbstractSet</a:t>
            </a:r>
            <a:r>
              <a:rPr lang="zh-CN" altLang="en-US" dirty="0"/>
              <a:t>扩展自</a:t>
            </a:r>
            <a:r>
              <a:rPr lang="en-US" altLang="zh-CN" dirty="0" err="1"/>
              <a:t>AbstractCollection</a:t>
            </a:r>
            <a:r>
              <a:rPr lang="zh-CN" altLang="en-US" dirty="0"/>
              <a:t>，</a:t>
            </a:r>
            <a:r>
              <a:rPr lang="en-US" altLang="zh-CN" dirty="0"/>
              <a:t> </a:t>
            </a:r>
            <a:r>
              <a:rPr lang="en-US" altLang="zh-CN" dirty="0" err="1"/>
              <a:t>TreeSet</a:t>
            </a:r>
            <a:r>
              <a:rPr lang="zh-CN" altLang="en-US" dirty="0"/>
              <a:t>是一个</a:t>
            </a:r>
            <a:r>
              <a:rPr lang="zh-CN" altLang="en-US" b="1" dirty="0">
                <a:solidFill>
                  <a:srgbClr val="C00000"/>
                </a:solidFill>
              </a:rPr>
              <a:t>有序的</a:t>
            </a:r>
            <a:r>
              <a:rPr lang="en-US" altLang="zh-CN" b="1" dirty="0">
                <a:solidFill>
                  <a:srgbClr val="C00000"/>
                </a:solidFill>
              </a:rPr>
              <a:t>Set</a:t>
            </a:r>
            <a:r>
              <a:rPr lang="zh-CN" altLang="en-US" dirty="0"/>
              <a:t>，其底层是一颗树，这样就能从</a:t>
            </a:r>
            <a:r>
              <a:rPr lang="en-US" altLang="zh-CN" dirty="0"/>
              <a:t>Set</a:t>
            </a:r>
            <a:r>
              <a:rPr lang="zh-CN" altLang="en-US" dirty="0"/>
              <a:t>里面提取一个有序序列了。为了实现排序的功能，</a:t>
            </a:r>
            <a:r>
              <a:rPr lang="en-US" altLang="zh-CN" dirty="0" err="1"/>
              <a:t>TreeSet</a:t>
            </a:r>
            <a:r>
              <a:rPr lang="zh-CN" altLang="en-US" dirty="0"/>
              <a:t>中存放的对象需要实现</a:t>
            </a:r>
            <a:r>
              <a:rPr lang="en-US" altLang="zh-CN" dirty="0"/>
              <a:t>Comparable</a:t>
            </a:r>
            <a:r>
              <a:rPr lang="zh-CN" altLang="en-US" dirty="0"/>
              <a:t>。在实例化</a:t>
            </a:r>
            <a:r>
              <a:rPr lang="en-US" altLang="zh-CN" dirty="0" err="1"/>
              <a:t>TreeSet</a:t>
            </a:r>
            <a:r>
              <a:rPr lang="zh-CN" altLang="en-US" dirty="0"/>
              <a:t>时，我们也可以给</a:t>
            </a:r>
            <a:r>
              <a:rPr lang="en-US" altLang="zh-CN" dirty="0" err="1"/>
              <a:t>TreeSet</a:t>
            </a:r>
            <a:r>
              <a:rPr lang="zh-CN" altLang="en-US" dirty="0"/>
              <a:t>指定一个比较器</a:t>
            </a:r>
            <a:r>
              <a:rPr lang="en-US" altLang="zh-CN" dirty="0"/>
              <a:t>Comparator</a:t>
            </a:r>
            <a:r>
              <a:rPr lang="zh-CN" altLang="en-US" dirty="0"/>
              <a:t>来指定树形集中的元素顺序。树形集中提供了很多便捷的方法（课堂案例：</a:t>
            </a:r>
            <a:r>
              <a:rPr lang="en-US" altLang="zh-CN" dirty="0"/>
              <a:t> </a:t>
            </a:r>
            <a:r>
              <a:rPr lang="en-US" altLang="zh-CN" dirty="0">
                <a:hlinkClick r:id="rId2" action="ppaction://hlinkfile"/>
              </a:rPr>
              <a:t>TestTreeSet .java</a:t>
            </a:r>
            <a:r>
              <a:rPr lang="zh-CN" altLang="en-US" dirty="0"/>
              <a:t>）</a:t>
            </a:r>
          </a:p>
        </p:txBody>
      </p:sp>
    </p:spTree>
    <p:extLst>
      <p:ext uri="{BB962C8B-B14F-4D97-AF65-F5344CB8AC3E}">
        <p14:creationId xmlns:p14="http://schemas.microsoft.com/office/powerpoint/2010/main" val="1485066560"/>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11</a:t>
            </a:r>
            <a:r>
              <a:rPr lang="zh-CN" altLang="en-US" dirty="0"/>
              <a:t>：</a:t>
            </a:r>
            <a:r>
              <a:rPr lang="en-US" altLang="zh-CN" dirty="0"/>
              <a:t>Map</a:t>
            </a:r>
            <a:r>
              <a:rPr lang="zh-CN" altLang="en-US" dirty="0"/>
              <a:t>的常用实现类</a:t>
            </a:r>
          </a:p>
        </p:txBody>
      </p:sp>
      <p:sp>
        <p:nvSpPr>
          <p:cNvPr id="3" name="内容占位符 2"/>
          <p:cNvSpPr>
            <a:spLocks noGrp="1"/>
          </p:cNvSpPr>
          <p:nvPr>
            <p:ph idx="1"/>
          </p:nvPr>
        </p:nvSpPr>
        <p:spPr/>
        <p:txBody>
          <a:bodyPr/>
          <a:lstStyle/>
          <a:p>
            <a:r>
              <a:rPr lang="en-US" altLang="zh-CN" dirty="0" err="1"/>
              <a:t>HashMap</a:t>
            </a:r>
            <a:r>
              <a:rPr lang="zh-CN" altLang="en-US" dirty="0"/>
              <a:t>是基于哈希表的</a:t>
            </a:r>
            <a:r>
              <a:rPr lang="en-US" altLang="zh-CN" dirty="0"/>
              <a:t>Map</a:t>
            </a:r>
            <a:r>
              <a:rPr lang="zh-CN" altLang="en-US" dirty="0"/>
              <a:t>接口的</a:t>
            </a:r>
            <a:r>
              <a:rPr lang="zh-CN" altLang="en-US" b="1" dirty="0">
                <a:solidFill>
                  <a:srgbClr val="C00000"/>
                </a:solidFill>
              </a:rPr>
              <a:t>非同步</a:t>
            </a:r>
            <a:r>
              <a:rPr lang="zh-CN" altLang="en-US" dirty="0"/>
              <a:t>实现，继承自</a:t>
            </a:r>
            <a:r>
              <a:rPr lang="en-US" altLang="zh-CN" dirty="0" err="1"/>
              <a:t>AbstractMap</a:t>
            </a:r>
            <a:r>
              <a:rPr lang="zh-CN" altLang="en-US" dirty="0"/>
              <a:t>，</a:t>
            </a:r>
            <a:r>
              <a:rPr lang="en-US" altLang="zh-CN" dirty="0" err="1"/>
              <a:t>AbstractMap</a:t>
            </a:r>
            <a:r>
              <a:rPr lang="zh-CN" altLang="en-US" dirty="0"/>
              <a:t>是部分实现</a:t>
            </a:r>
            <a:r>
              <a:rPr lang="en-US" altLang="zh-CN" dirty="0"/>
              <a:t>Map</a:t>
            </a:r>
            <a:r>
              <a:rPr lang="zh-CN" altLang="en-US" dirty="0"/>
              <a:t>接口的抽象类</a:t>
            </a:r>
            <a:endParaRPr lang="en-US" altLang="zh-CN" dirty="0"/>
          </a:p>
          <a:p>
            <a:r>
              <a:rPr lang="zh-CN" altLang="en-US" dirty="0"/>
              <a:t>在之前的版本中，</a:t>
            </a:r>
            <a:r>
              <a:rPr lang="en-US" altLang="zh-CN" dirty="0" err="1"/>
              <a:t>HashMap</a:t>
            </a:r>
            <a:r>
              <a:rPr lang="zh-CN" altLang="en-US" dirty="0"/>
              <a:t>采用数组</a:t>
            </a:r>
            <a:r>
              <a:rPr lang="en-US" altLang="zh-CN" dirty="0"/>
              <a:t>+</a:t>
            </a:r>
            <a:r>
              <a:rPr lang="zh-CN" altLang="en-US" dirty="0"/>
              <a:t>链表实现，即使用链表处理冲突，同一</a:t>
            </a:r>
            <a:r>
              <a:rPr lang="en-US" altLang="zh-CN" dirty="0"/>
              <a:t>hash</a:t>
            </a:r>
            <a:r>
              <a:rPr lang="zh-CN" altLang="en-US" dirty="0"/>
              <a:t>值的链表都存储在一个链表里（和我们在之前自行实现的哈希表相同）。但是当链表中的元素较多，即</a:t>
            </a:r>
            <a:r>
              <a:rPr lang="en-US" altLang="zh-CN" dirty="0"/>
              <a:t>hash</a:t>
            </a:r>
            <a:r>
              <a:rPr lang="zh-CN" altLang="en-US" dirty="0"/>
              <a:t>值相等的元素较多时，通过</a:t>
            </a:r>
            <a:r>
              <a:rPr lang="en-US" altLang="zh-CN" dirty="0"/>
              <a:t>key</a:t>
            </a:r>
            <a:r>
              <a:rPr lang="zh-CN" altLang="en-US" dirty="0"/>
              <a:t>值依次查找的效率较低。而</a:t>
            </a:r>
            <a:r>
              <a:rPr lang="en-US" altLang="zh-CN" dirty="0"/>
              <a:t>JDK1.8</a:t>
            </a:r>
            <a:r>
              <a:rPr lang="zh-CN" altLang="en-US" dirty="0"/>
              <a:t>中，</a:t>
            </a:r>
            <a:r>
              <a:rPr lang="en-US" altLang="zh-CN" dirty="0" err="1"/>
              <a:t>HashMap</a:t>
            </a:r>
            <a:r>
              <a:rPr lang="zh-CN" altLang="en-US" dirty="0"/>
              <a:t>采用数组</a:t>
            </a:r>
            <a:r>
              <a:rPr lang="en-US" altLang="zh-CN" dirty="0"/>
              <a:t>+</a:t>
            </a:r>
            <a:r>
              <a:rPr lang="zh-CN" altLang="en-US" dirty="0"/>
              <a:t>链表</a:t>
            </a:r>
            <a:r>
              <a:rPr lang="en-US" altLang="zh-CN" dirty="0"/>
              <a:t>+</a:t>
            </a:r>
            <a:r>
              <a:rPr lang="zh-CN" altLang="en-US" dirty="0"/>
              <a:t>红黑树（一种平衡搜索二叉树）实现，当链表长度超过阈值（</a:t>
            </a:r>
            <a:r>
              <a:rPr lang="en-US" altLang="zh-CN" dirty="0"/>
              <a:t>8</a:t>
            </a:r>
            <a:r>
              <a:rPr lang="zh-CN" altLang="en-US" dirty="0"/>
              <a:t>）时，将链表转换为红黑树，这样大大减少了查找时间</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380936147"/>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11</a:t>
            </a:r>
            <a:r>
              <a:rPr lang="zh-CN" altLang="en-US" dirty="0"/>
              <a:t>：</a:t>
            </a:r>
            <a:r>
              <a:rPr lang="en-US" altLang="zh-CN" dirty="0"/>
              <a:t>Map</a:t>
            </a:r>
            <a:r>
              <a:rPr lang="zh-CN" altLang="en-US" dirty="0"/>
              <a:t>的常用实现类</a:t>
            </a:r>
          </a:p>
        </p:txBody>
      </p:sp>
      <p:sp>
        <p:nvSpPr>
          <p:cNvPr id="3" name="内容占位符 2"/>
          <p:cNvSpPr>
            <a:spLocks noGrp="1"/>
          </p:cNvSpPr>
          <p:nvPr>
            <p:ph idx="1"/>
          </p:nvPr>
        </p:nvSpPr>
        <p:spPr/>
        <p:txBody>
          <a:bodyPr/>
          <a:lstStyle/>
          <a:p>
            <a:r>
              <a:rPr lang="en-US" altLang="zh-CN" dirty="0" err="1"/>
              <a:t>HashMap</a:t>
            </a:r>
            <a:r>
              <a:rPr lang="zh-CN" altLang="en-US" dirty="0"/>
              <a:t>的使用示例（课堂案例：</a:t>
            </a:r>
            <a:r>
              <a:rPr lang="en-US" altLang="zh-CN" dirty="0">
                <a:hlinkClick r:id="rId2" action="ppaction://hlinkfile"/>
              </a:rPr>
              <a:t>TestHashMap.java</a:t>
            </a:r>
            <a:r>
              <a:rPr lang="zh-CN" altLang="en-US" dirty="0"/>
              <a:t>）：</a:t>
            </a:r>
          </a:p>
        </p:txBody>
      </p:sp>
      <p:pic>
        <p:nvPicPr>
          <p:cNvPr id="4" name="图片 3"/>
          <p:cNvPicPr>
            <a:picLocks noChangeAspect="1"/>
          </p:cNvPicPr>
          <p:nvPr/>
        </p:nvPicPr>
        <p:blipFill>
          <a:blip r:embed="rId3"/>
          <a:stretch>
            <a:fillRect/>
          </a:stretch>
        </p:blipFill>
        <p:spPr>
          <a:xfrm>
            <a:off x="491067" y="1718515"/>
            <a:ext cx="10058400" cy="1905000"/>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4891314" y="3623515"/>
            <a:ext cx="5962650" cy="809625"/>
          </a:xfrm>
          <a:prstGeom prst="rect">
            <a:avLst/>
          </a:prstGeom>
          <a:blipFill>
            <a:blip r:embed="rId4"/>
            <a:stretch>
              <a:fillRect/>
            </a:stretch>
          </a:blipFill>
          <a:ln w="101600">
            <a:solidFill>
              <a:srgbClr val="339933">
                <a:alpha val="96000"/>
              </a:srgbClr>
            </a:solidFill>
          </a:ln>
        </p:spPr>
      </p:pic>
      <p:sp>
        <p:nvSpPr>
          <p:cNvPr id="6" name="右箭头 5"/>
          <p:cNvSpPr/>
          <p:nvPr/>
        </p:nvSpPr>
        <p:spPr>
          <a:xfrm rot="5400000">
            <a:off x="9604419" y="3425474"/>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443123" y="2994186"/>
            <a:ext cx="1315453"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354703918"/>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11</a:t>
            </a:r>
            <a:r>
              <a:rPr lang="zh-CN" altLang="en-US" dirty="0"/>
              <a:t>：</a:t>
            </a:r>
            <a:r>
              <a:rPr lang="en-US" altLang="zh-CN" dirty="0"/>
              <a:t>Map</a:t>
            </a:r>
            <a:r>
              <a:rPr lang="zh-CN" altLang="en-US" dirty="0"/>
              <a:t>的常用实现类</a:t>
            </a:r>
          </a:p>
        </p:txBody>
      </p:sp>
      <p:sp>
        <p:nvSpPr>
          <p:cNvPr id="3" name="内容占位符 2"/>
          <p:cNvSpPr>
            <a:spLocks noGrp="1"/>
          </p:cNvSpPr>
          <p:nvPr>
            <p:ph idx="1"/>
          </p:nvPr>
        </p:nvSpPr>
        <p:spPr/>
        <p:txBody>
          <a:bodyPr/>
          <a:lstStyle/>
          <a:p>
            <a:r>
              <a:rPr lang="zh-CN" altLang="en-US" dirty="0"/>
              <a:t>和</a:t>
            </a:r>
            <a:r>
              <a:rPr lang="en-US" altLang="zh-CN" dirty="0"/>
              <a:t>Vector</a:t>
            </a:r>
            <a:r>
              <a:rPr lang="zh-CN" altLang="en-US" dirty="0"/>
              <a:t>类似，</a:t>
            </a:r>
            <a:r>
              <a:rPr lang="en-US" altLang="zh-CN" dirty="0"/>
              <a:t>Map</a:t>
            </a:r>
            <a:r>
              <a:rPr lang="zh-CN" altLang="en-US" dirty="0"/>
              <a:t>体系也有一个自</a:t>
            </a:r>
            <a:r>
              <a:rPr lang="en-US" altLang="zh-CN" dirty="0"/>
              <a:t>JDK1.2</a:t>
            </a:r>
            <a:r>
              <a:rPr lang="zh-CN" altLang="en-US" dirty="0"/>
              <a:t>之前遗留的集合工具：</a:t>
            </a:r>
            <a:r>
              <a:rPr lang="en-US" altLang="zh-CN" dirty="0" err="1"/>
              <a:t>Hashtable</a:t>
            </a:r>
            <a:r>
              <a:rPr lang="zh-CN" altLang="en-US" dirty="0"/>
              <a:t>，它的操作接口和</a:t>
            </a:r>
            <a:r>
              <a:rPr lang="en-US" altLang="zh-CN" dirty="0" err="1"/>
              <a:t>HashMap</a:t>
            </a:r>
            <a:r>
              <a:rPr lang="zh-CN" altLang="en-US" dirty="0"/>
              <a:t>相同，和</a:t>
            </a:r>
            <a:r>
              <a:rPr lang="en-US" altLang="zh-CN" dirty="0" err="1"/>
              <a:t>HashMap</a:t>
            </a:r>
            <a:r>
              <a:rPr lang="zh-CN" altLang="en-US" dirty="0"/>
              <a:t>的区别在于：</a:t>
            </a:r>
            <a:r>
              <a:rPr lang="en-US" altLang="zh-CN" b="1" dirty="0" err="1">
                <a:solidFill>
                  <a:srgbClr val="C00000"/>
                </a:solidFill>
              </a:rPr>
              <a:t>Hashtable</a:t>
            </a:r>
            <a:r>
              <a:rPr lang="zh-CN" altLang="en-US" b="1" dirty="0">
                <a:solidFill>
                  <a:srgbClr val="C00000"/>
                </a:solidFill>
              </a:rPr>
              <a:t>是线程安全的，而</a:t>
            </a:r>
            <a:r>
              <a:rPr lang="en-US" altLang="zh-CN" b="1" dirty="0" err="1">
                <a:solidFill>
                  <a:srgbClr val="C00000"/>
                </a:solidFill>
              </a:rPr>
              <a:t>HashMap</a:t>
            </a:r>
            <a:r>
              <a:rPr lang="zh-CN" altLang="en-US" b="1" dirty="0">
                <a:solidFill>
                  <a:srgbClr val="C00000"/>
                </a:solidFill>
              </a:rPr>
              <a:t>是非线程安全的</a:t>
            </a:r>
            <a:endParaRPr lang="en-US" altLang="zh-CN" b="1" dirty="0">
              <a:solidFill>
                <a:srgbClr val="C00000"/>
              </a:solidFill>
            </a:endParaRPr>
          </a:p>
          <a:p>
            <a:r>
              <a:rPr lang="en-US" altLang="zh-CN" dirty="0" err="1"/>
              <a:t>LinkedHashMap</a:t>
            </a:r>
            <a:r>
              <a:rPr lang="zh-CN" altLang="en-US" dirty="0"/>
              <a:t>继承自</a:t>
            </a:r>
            <a:r>
              <a:rPr lang="en-US" altLang="zh-CN" dirty="0" err="1"/>
              <a:t>HashMap</a:t>
            </a:r>
            <a:r>
              <a:rPr lang="zh-CN" altLang="en-US" dirty="0"/>
              <a:t>，它主要是用链表实现来扩展</a:t>
            </a:r>
            <a:r>
              <a:rPr lang="en-US" altLang="zh-CN" dirty="0" err="1"/>
              <a:t>HashMap</a:t>
            </a:r>
            <a:r>
              <a:rPr lang="zh-CN" altLang="en-US" dirty="0"/>
              <a:t>类，</a:t>
            </a:r>
            <a:r>
              <a:rPr lang="en-US" altLang="zh-CN" dirty="0" err="1"/>
              <a:t>HashMap</a:t>
            </a:r>
            <a:r>
              <a:rPr lang="zh-CN" altLang="en-US" dirty="0"/>
              <a:t>中条目是没有顺序的，但是在</a:t>
            </a:r>
            <a:r>
              <a:rPr lang="en-US" altLang="zh-CN" dirty="0" err="1"/>
              <a:t>LinkedHashMap</a:t>
            </a:r>
            <a:r>
              <a:rPr lang="zh-CN" altLang="en-US" dirty="0"/>
              <a:t>中元素既可以按照它们插入的顺序排序，也可以按它们最后一次被访问的顺序排序</a:t>
            </a:r>
            <a:endParaRPr lang="zh-CN" altLang="en-US" b="1" dirty="0">
              <a:solidFill>
                <a:srgbClr val="C00000"/>
              </a:solidFill>
            </a:endParaRPr>
          </a:p>
        </p:txBody>
      </p:sp>
    </p:spTree>
    <p:extLst>
      <p:ext uri="{BB962C8B-B14F-4D97-AF65-F5344CB8AC3E}">
        <p14:creationId xmlns:p14="http://schemas.microsoft.com/office/powerpoint/2010/main" val="599268660"/>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11</a:t>
            </a:r>
            <a:r>
              <a:rPr lang="zh-CN" altLang="en-US" dirty="0"/>
              <a:t>：</a:t>
            </a:r>
            <a:r>
              <a:rPr lang="en-US" altLang="zh-CN" dirty="0"/>
              <a:t>Map</a:t>
            </a:r>
            <a:r>
              <a:rPr lang="zh-CN" altLang="en-US" dirty="0"/>
              <a:t>的常用实现类</a:t>
            </a:r>
          </a:p>
        </p:txBody>
      </p:sp>
      <p:sp>
        <p:nvSpPr>
          <p:cNvPr id="3" name="内容占位符 2"/>
          <p:cNvSpPr>
            <a:spLocks noGrp="1"/>
          </p:cNvSpPr>
          <p:nvPr>
            <p:ph idx="1"/>
          </p:nvPr>
        </p:nvSpPr>
        <p:spPr/>
        <p:txBody>
          <a:bodyPr/>
          <a:lstStyle/>
          <a:p>
            <a:r>
              <a:rPr lang="en-US" altLang="zh-CN" dirty="0" err="1"/>
              <a:t>TreeMap</a:t>
            </a:r>
            <a:r>
              <a:rPr lang="zh-CN" altLang="en-US" dirty="0"/>
              <a:t>基于红黑树数据结构的实现，键值可以使用</a:t>
            </a:r>
            <a:r>
              <a:rPr lang="en-US" altLang="zh-CN" dirty="0"/>
              <a:t>Comparable</a:t>
            </a:r>
            <a:r>
              <a:rPr lang="zh-CN" altLang="en-US" dirty="0"/>
              <a:t>或</a:t>
            </a:r>
            <a:r>
              <a:rPr lang="en-US" altLang="zh-CN" dirty="0"/>
              <a:t>Comparator</a:t>
            </a:r>
            <a:r>
              <a:rPr lang="zh-CN" altLang="en-US" dirty="0"/>
              <a:t>接口来排序。</a:t>
            </a:r>
            <a:r>
              <a:rPr lang="en-US" altLang="zh-CN" dirty="0" err="1"/>
              <a:t>TreeMap</a:t>
            </a:r>
            <a:r>
              <a:rPr lang="zh-CN" altLang="en-US" dirty="0"/>
              <a:t>继承自</a:t>
            </a:r>
            <a:r>
              <a:rPr lang="en-US" altLang="zh-CN" dirty="0" err="1"/>
              <a:t>AbstractMap</a:t>
            </a:r>
            <a:r>
              <a:rPr lang="zh-CN" altLang="en-US" dirty="0"/>
              <a:t>，同时实现了接口</a:t>
            </a:r>
            <a:r>
              <a:rPr lang="en-US" altLang="zh-CN" dirty="0" err="1"/>
              <a:t>NavigableMap</a:t>
            </a:r>
            <a:r>
              <a:rPr lang="zh-CN" altLang="en-US" dirty="0"/>
              <a:t>，而接口</a:t>
            </a:r>
            <a:r>
              <a:rPr lang="en-US" altLang="zh-CN" dirty="0" err="1"/>
              <a:t>NavigableMap</a:t>
            </a:r>
            <a:r>
              <a:rPr lang="zh-CN" altLang="en-US" dirty="0"/>
              <a:t>则继承自</a:t>
            </a:r>
            <a:r>
              <a:rPr lang="en-US" altLang="zh-CN" dirty="0" err="1"/>
              <a:t>SortedMap</a:t>
            </a:r>
            <a:r>
              <a:rPr lang="zh-CN" altLang="en-US" dirty="0"/>
              <a:t>。</a:t>
            </a:r>
            <a:r>
              <a:rPr lang="en-US" altLang="zh-CN" dirty="0" err="1"/>
              <a:t>SortedMap</a:t>
            </a:r>
            <a:r>
              <a:rPr lang="zh-CN" altLang="en-US" dirty="0"/>
              <a:t>是</a:t>
            </a:r>
            <a:r>
              <a:rPr lang="en-US" altLang="zh-CN" dirty="0"/>
              <a:t>Map</a:t>
            </a:r>
            <a:r>
              <a:rPr lang="zh-CN" altLang="en-US" dirty="0"/>
              <a:t>的子接口，使用它可以确保图中的条目是排好序的</a:t>
            </a:r>
          </a:p>
          <a:p>
            <a:r>
              <a:rPr lang="zh-CN" altLang="en-US" dirty="0"/>
              <a:t>在实际使用中，如果更新</a:t>
            </a:r>
            <a:r>
              <a:rPr lang="en-US" altLang="zh-CN" dirty="0"/>
              <a:t>Map</a:t>
            </a:r>
            <a:r>
              <a:rPr lang="zh-CN" altLang="en-US" dirty="0"/>
              <a:t>时不需要保持图中元素的顺序，就使用</a:t>
            </a:r>
            <a:r>
              <a:rPr lang="en-US" altLang="zh-CN" dirty="0" err="1"/>
              <a:t>HashMap</a:t>
            </a:r>
            <a:r>
              <a:rPr lang="zh-CN" altLang="en-US" dirty="0"/>
              <a:t>，如果需要保持</a:t>
            </a:r>
            <a:r>
              <a:rPr lang="en-US" altLang="zh-CN" dirty="0"/>
              <a:t>Map</a:t>
            </a:r>
            <a:r>
              <a:rPr lang="zh-CN" altLang="en-US" dirty="0"/>
              <a:t>中元素的插入顺序或者访问顺序，就使用</a:t>
            </a:r>
            <a:r>
              <a:rPr lang="en-US" altLang="zh-CN" dirty="0" err="1"/>
              <a:t>LinkedHashMap</a:t>
            </a:r>
            <a:r>
              <a:rPr lang="zh-CN" altLang="en-US" dirty="0"/>
              <a:t>，如果需要使图按照键值排序，就使用</a:t>
            </a:r>
            <a:r>
              <a:rPr lang="en-US" altLang="zh-CN" dirty="0" err="1"/>
              <a:t>TreeMap</a:t>
            </a:r>
            <a:endParaRPr lang="en-US" altLang="zh-CN" dirty="0"/>
          </a:p>
          <a:p>
            <a:endParaRPr lang="zh-CN" altLang="en-US" dirty="0"/>
          </a:p>
        </p:txBody>
      </p:sp>
    </p:spTree>
    <p:extLst>
      <p:ext uri="{BB962C8B-B14F-4D97-AF65-F5344CB8AC3E}">
        <p14:creationId xmlns:p14="http://schemas.microsoft.com/office/powerpoint/2010/main" val="789708951"/>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11</a:t>
            </a:r>
            <a:r>
              <a:rPr lang="zh-CN" altLang="en-US" dirty="0"/>
              <a:t>：</a:t>
            </a:r>
            <a:r>
              <a:rPr lang="en-US" altLang="zh-CN" dirty="0"/>
              <a:t>Map</a:t>
            </a:r>
            <a:r>
              <a:rPr lang="zh-CN" altLang="en-US" dirty="0"/>
              <a:t>的常用实现类</a:t>
            </a:r>
          </a:p>
        </p:txBody>
      </p:sp>
      <p:sp>
        <p:nvSpPr>
          <p:cNvPr id="3" name="内容占位符 2"/>
          <p:cNvSpPr>
            <a:spLocks noGrp="1"/>
          </p:cNvSpPr>
          <p:nvPr>
            <p:ph idx="1"/>
          </p:nvPr>
        </p:nvSpPr>
        <p:spPr/>
        <p:txBody>
          <a:bodyPr>
            <a:normAutofit fontScale="92500" lnSpcReduction="10000"/>
          </a:bodyPr>
          <a:lstStyle/>
          <a:p>
            <a:r>
              <a:rPr lang="en-US" altLang="zh-CN" dirty="0" err="1"/>
              <a:t>WeakHashMap</a:t>
            </a:r>
            <a:r>
              <a:rPr lang="zh-CN" altLang="en-US" dirty="0"/>
              <a:t>实现了</a:t>
            </a:r>
            <a:r>
              <a:rPr lang="en-US" altLang="zh-CN" dirty="0"/>
              <a:t>Map</a:t>
            </a:r>
            <a:r>
              <a:rPr lang="zh-CN" altLang="en-US" dirty="0"/>
              <a:t>接口，是</a:t>
            </a:r>
            <a:r>
              <a:rPr lang="en-US" altLang="zh-CN" dirty="0" err="1"/>
              <a:t>HashMap</a:t>
            </a:r>
            <a:r>
              <a:rPr lang="zh-CN" altLang="en-US" dirty="0"/>
              <a:t>的一种实现，他使用</a:t>
            </a:r>
            <a:r>
              <a:rPr lang="zh-CN" altLang="en-US" b="1" dirty="0">
                <a:solidFill>
                  <a:srgbClr val="C00000"/>
                </a:solidFill>
              </a:rPr>
              <a:t>弱引用作为内部数据的存储方案</a:t>
            </a:r>
            <a:r>
              <a:rPr lang="zh-CN" altLang="en-US" dirty="0"/>
              <a:t>，</a:t>
            </a:r>
            <a:r>
              <a:rPr lang="en-US" altLang="zh-CN" b="1" dirty="0" err="1">
                <a:solidFill>
                  <a:srgbClr val="C00000"/>
                </a:solidFill>
              </a:rPr>
              <a:t>WeakHashMap</a:t>
            </a:r>
            <a:r>
              <a:rPr lang="zh-CN" altLang="en-US" b="1" dirty="0">
                <a:solidFill>
                  <a:srgbClr val="C00000"/>
                </a:solidFill>
              </a:rPr>
              <a:t>可以作为简单缓存表的解决方案</a:t>
            </a:r>
            <a:r>
              <a:rPr lang="zh-CN" altLang="en-US" dirty="0"/>
              <a:t>，当系统内存不够的时候，垃圾收集器会自动的清除没有在其他任何地方被引用（</a:t>
            </a:r>
            <a:r>
              <a:rPr lang="zh-CN" altLang="en-US" b="1" dirty="0">
                <a:solidFill>
                  <a:srgbClr val="C00000"/>
                </a:solidFill>
              </a:rPr>
              <a:t>不具备任何强引用、软引用</a:t>
            </a:r>
            <a:r>
              <a:rPr lang="zh-CN" altLang="en-US" dirty="0"/>
              <a:t>）的键值对</a:t>
            </a:r>
            <a:endParaRPr lang="en-US" altLang="zh-CN" dirty="0"/>
          </a:p>
          <a:p>
            <a:r>
              <a:rPr lang="zh-CN" altLang="en-US" dirty="0"/>
              <a:t>需要注意，</a:t>
            </a:r>
            <a:r>
              <a:rPr lang="en-US" altLang="zh-CN" dirty="0" err="1"/>
              <a:t>WeakHashMap</a:t>
            </a:r>
            <a:r>
              <a:rPr lang="zh-CN" altLang="en-US" dirty="0"/>
              <a:t>是主要通过</a:t>
            </a:r>
            <a:r>
              <a:rPr lang="en-US" altLang="zh-CN" dirty="0" err="1"/>
              <a:t>expungeStaleEntries</a:t>
            </a:r>
            <a:r>
              <a:rPr lang="zh-CN" altLang="en-US" dirty="0"/>
              <a:t>这个方法的来实现引用清除的。基本上只要对</a:t>
            </a:r>
            <a:r>
              <a:rPr lang="en-US" altLang="zh-CN" dirty="0" err="1"/>
              <a:t>WeakHashMap</a:t>
            </a:r>
            <a:r>
              <a:rPr lang="zh-CN" altLang="en-US" dirty="0"/>
              <a:t>的内容进行访问就会调用这个函数，从而达到清除其内部不在为外部引用的条目。但是如果预先生成了</a:t>
            </a:r>
            <a:r>
              <a:rPr lang="en-US" altLang="zh-CN" dirty="0" err="1"/>
              <a:t>WeakHashMap</a:t>
            </a:r>
            <a:r>
              <a:rPr lang="zh-CN" altLang="en-US" dirty="0"/>
              <a:t>，而在</a:t>
            </a:r>
            <a:r>
              <a:rPr lang="en-US" altLang="zh-CN" dirty="0"/>
              <a:t>GC</a:t>
            </a:r>
            <a:r>
              <a:rPr lang="zh-CN" altLang="en-US" dirty="0"/>
              <a:t>以前又不曾访问该</a:t>
            </a:r>
            <a:r>
              <a:rPr lang="en-US" altLang="zh-CN" dirty="0" err="1"/>
              <a:t>WeakHashMap</a:t>
            </a:r>
            <a:r>
              <a:rPr lang="en-US" altLang="zh-CN" dirty="0"/>
              <a:t>,</a:t>
            </a:r>
            <a:r>
              <a:rPr lang="zh-CN" altLang="en-US" dirty="0"/>
              <a:t>那就不能释放内存了</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562065384"/>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11</a:t>
            </a:r>
            <a:r>
              <a:rPr lang="zh-CN" altLang="en-US" dirty="0"/>
              <a:t>：</a:t>
            </a:r>
            <a:r>
              <a:rPr lang="en-US" altLang="zh-CN" dirty="0"/>
              <a:t>Map</a:t>
            </a:r>
            <a:r>
              <a:rPr lang="zh-CN" altLang="en-US" dirty="0"/>
              <a:t>的常用实现类</a:t>
            </a:r>
          </a:p>
        </p:txBody>
      </p:sp>
      <p:sp>
        <p:nvSpPr>
          <p:cNvPr id="3" name="内容占位符 2"/>
          <p:cNvSpPr>
            <a:spLocks noGrp="1"/>
          </p:cNvSpPr>
          <p:nvPr>
            <p:ph idx="1"/>
          </p:nvPr>
        </p:nvSpPr>
        <p:spPr/>
        <p:txBody>
          <a:bodyPr/>
          <a:lstStyle/>
          <a:p>
            <a:r>
              <a:rPr lang="en-US" altLang="zh-CN" dirty="0" err="1"/>
              <a:t>WeakHashMap</a:t>
            </a:r>
            <a:r>
              <a:rPr lang="zh-CN" altLang="en-US" dirty="0"/>
              <a:t>特性示例（课堂案例：</a:t>
            </a:r>
            <a:r>
              <a:rPr lang="en-US" altLang="zh-CN" dirty="0">
                <a:hlinkClick r:id="rId3" action="ppaction://hlinkfile"/>
              </a:rPr>
              <a:t>TestWeakHashMap.java</a:t>
            </a:r>
            <a:r>
              <a:rPr lang="en-US" altLang="zh-CN" dirty="0"/>
              <a:t> </a:t>
            </a:r>
            <a:r>
              <a:rPr lang="en-US" altLang="zh-CN" dirty="0">
                <a:hlinkClick r:id="rId4" action="ppaction://hlinkfile"/>
              </a:rPr>
              <a:t>TestWeakHashMap1.java</a:t>
            </a:r>
            <a:r>
              <a:rPr lang="zh-CN" altLang="en-US" dirty="0"/>
              <a:t>）：</a:t>
            </a:r>
          </a:p>
        </p:txBody>
      </p:sp>
      <p:pic>
        <p:nvPicPr>
          <p:cNvPr id="4" name="图片 3"/>
          <p:cNvPicPr>
            <a:picLocks noChangeAspect="1"/>
          </p:cNvPicPr>
          <p:nvPr/>
        </p:nvPicPr>
        <p:blipFill>
          <a:blip r:embed="rId5"/>
          <a:stretch>
            <a:fillRect/>
          </a:stretch>
        </p:blipFill>
        <p:spPr>
          <a:xfrm>
            <a:off x="186570" y="2250009"/>
            <a:ext cx="9894768" cy="2391306"/>
          </a:xfrm>
          <a:prstGeom prst="rect">
            <a:avLst/>
          </a:prstGeom>
          <a:blipFill>
            <a:blip r:embed="rId6"/>
            <a:stretch>
              <a:fillRect/>
            </a:stretch>
          </a:blipFill>
          <a:ln w="101600">
            <a:solidFill>
              <a:srgbClr val="339933">
                <a:alpha val="96000"/>
              </a:srgbClr>
            </a:solidFill>
          </a:ln>
        </p:spPr>
      </p:pic>
      <p:pic>
        <p:nvPicPr>
          <p:cNvPr id="5" name="图片 4"/>
          <p:cNvPicPr>
            <a:picLocks noChangeAspect="1"/>
          </p:cNvPicPr>
          <p:nvPr/>
        </p:nvPicPr>
        <p:blipFill rotWithShape="1">
          <a:blip r:embed="rId7"/>
          <a:srcRect r="4604"/>
          <a:stretch/>
        </p:blipFill>
        <p:spPr>
          <a:xfrm>
            <a:off x="2716107" y="4143136"/>
            <a:ext cx="9262533" cy="2898136"/>
          </a:xfrm>
          <a:prstGeom prst="rect">
            <a:avLst/>
          </a:prstGeom>
          <a:blipFill>
            <a:blip r:embed="rId6"/>
            <a:stretch>
              <a:fillRect/>
            </a:stretch>
          </a:blipFill>
          <a:ln w="101600">
            <a:solidFill>
              <a:srgbClr val="339933">
                <a:alpha val="96000"/>
              </a:srgbClr>
            </a:solidFill>
          </a:ln>
        </p:spPr>
      </p:pic>
      <p:sp>
        <p:nvSpPr>
          <p:cNvPr id="6" name="右箭头 5"/>
          <p:cNvSpPr/>
          <p:nvPr/>
        </p:nvSpPr>
        <p:spPr>
          <a:xfrm rot="10800000">
            <a:off x="8675103" y="2943297"/>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347528" y="2700185"/>
            <a:ext cx="2631112" cy="923330"/>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由于没有进行元素操作，所以不会清理空间，内存很快会溢出</a:t>
            </a:r>
          </a:p>
        </p:txBody>
      </p:sp>
      <p:sp>
        <p:nvSpPr>
          <p:cNvPr id="8" name="右箭头 7"/>
          <p:cNvSpPr/>
          <p:nvPr/>
        </p:nvSpPr>
        <p:spPr>
          <a:xfrm rot="10800000">
            <a:off x="7992022" y="5424560"/>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675103" y="5160936"/>
            <a:ext cx="3314193" cy="923330"/>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由于进行了元素操作，会清理无用空间，内存不会溢出，运行成功</a:t>
            </a:r>
          </a:p>
        </p:txBody>
      </p:sp>
    </p:spTree>
    <p:extLst>
      <p:ext uri="{BB962C8B-B14F-4D97-AF65-F5344CB8AC3E}">
        <p14:creationId xmlns:p14="http://schemas.microsoft.com/office/powerpoint/2010/main" val="2688918745"/>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11</a:t>
            </a:r>
            <a:r>
              <a:rPr lang="zh-CN" altLang="en-US" dirty="0"/>
              <a:t>：</a:t>
            </a:r>
            <a:r>
              <a:rPr lang="en-US" altLang="zh-CN" dirty="0"/>
              <a:t>Map</a:t>
            </a:r>
            <a:r>
              <a:rPr lang="zh-CN" altLang="en-US" dirty="0"/>
              <a:t>的常用实现类</a:t>
            </a:r>
          </a:p>
        </p:txBody>
      </p:sp>
      <p:sp>
        <p:nvSpPr>
          <p:cNvPr id="3" name="内容占位符 2"/>
          <p:cNvSpPr>
            <a:spLocks noGrp="1"/>
          </p:cNvSpPr>
          <p:nvPr>
            <p:ph idx="1"/>
          </p:nvPr>
        </p:nvSpPr>
        <p:spPr/>
        <p:txBody>
          <a:bodyPr>
            <a:normAutofit fontScale="85000" lnSpcReduction="10000"/>
          </a:bodyPr>
          <a:lstStyle/>
          <a:p>
            <a:r>
              <a:rPr lang="en-US" altLang="zh-CN" dirty="0" err="1"/>
              <a:t>Properites</a:t>
            </a:r>
            <a:r>
              <a:rPr lang="zh-CN" altLang="en-US" dirty="0"/>
              <a:t>类是</a:t>
            </a:r>
            <a:r>
              <a:rPr lang="en-US" altLang="zh-CN" dirty="0" err="1"/>
              <a:t>Hashtable</a:t>
            </a:r>
            <a:r>
              <a:rPr lang="zh-CN" altLang="en-US" dirty="0"/>
              <a:t>类的子类，所以也间接地实现了</a:t>
            </a:r>
            <a:r>
              <a:rPr lang="en-US" altLang="zh-CN" dirty="0"/>
              <a:t>Map</a:t>
            </a:r>
            <a:r>
              <a:rPr lang="zh-CN" altLang="en-US" dirty="0"/>
              <a:t>接口。</a:t>
            </a:r>
          </a:p>
          <a:p>
            <a:r>
              <a:rPr lang="zh-CN" altLang="en-US" dirty="0"/>
              <a:t>在实际应用中，常使用</a:t>
            </a:r>
            <a:r>
              <a:rPr lang="en-US" altLang="zh-CN" dirty="0"/>
              <a:t>Properties</a:t>
            </a:r>
            <a:r>
              <a:rPr lang="zh-CN" altLang="en-US" dirty="0"/>
              <a:t>类对属性文件进行处理（在国际化支持中我们也学会了使用另外一个工具来通过国际化方式读取属性文件：</a:t>
            </a:r>
            <a:r>
              <a:rPr lang="en-US" altLang="zh-CN" dirty="0"/>
              <a:t> </a:t>
            </a:r>
            <a:r>
              <a:rPr lang="en-US" altLang="zh-CN" dirty="0" err="1"/>
              <a:t>ResourceBundle</a:t>
            </a:r>
            <a:r>
              <a:rPr lang="en-US" altLang="zh-CN" dirty="0"/>
              <a:t> </a:t>
            </a:r>
            <a:r>
              <a:rPr lang="zh-CN" altLang="en-US" dirty="0"/>
              <a:t>）</a:t>
            </a:r>
            <a:endParaRPr lang="en-US" altLang="zh-CN" dirty="0"/>
          </a:p>
          <a:p>
            <a:r>
              <a:rPr lang="en-US" altLang="zh-CN" dirty="0"/>
              <a:t>Properties</a:t>
            </a:r>
            <a:r>
              <a:rPr lang="zh-CN" altLang="en-US" dirty="0"/>
              <a:t>类的常用方法：</a:t>
            </a:r>
            <a:endParaRPr lang="en-US" altLang="zh-CN" dirty="0"/>
          </a:p>
          <a:p>
            <a:pPr lvl="1"/>
            <a:r>
              <a:rPr lang="en-US" altLang="zh-CN" dirty="0"/>
              <a:t>load()</a:t>
            </a:r>
            <a:r>
              <a:rPr lang="zh-CN" altLang="en-US" dirty="0"/>
              <a:t>：</a:t>
            </a:r>
            <a:endParaRPr lang="en-US" altLang="zh-CN" dirty="0"/>
          </a:p>
          <a:p>
            <a:pPr lvl="2"/>
            <a:r>
              <a:rPr lang="zh-CN" altLang="en-US" dirty="0"/>
              <a:t>加载文件；</a:t>
            </a:r>
            <a:endParaRPr lang="en-US" altLang="zh-CN" dirty="0"/>
          </a:p>
          <a:p>
            <a:pPr lvl="1"/>
            <a:r>
              <a:rPr lang="en-US" altLang="zh-CN" dirty="0" err="1"/>
              <a:t>getProperty</a:t>
            </a:r>
            <a:r>
              <a:rPr lang="en-US" altLang="zh-CN" dirty="0"/>
              <a:t>(key)</a:t>
            </a:r>
            <a:r>
              <a:rPr lang="zh-CN" altLang="en-US" dirty="0"/>
              <a:t>：</a:t>
            </a:r>
            <a:endParaRPr lang="en-US" altLang="zh-CN" dirty="0"/>
          </a:p>
          <a:p>
            <a:pPr lvl="2"/>
            <a:r>
              <a:rPr lang="zh-CN" altLang="zh-CN" dirty="0"/>
              <a:t>通过</a:t>
            </a:r>
            <a:r>
              <a:rPr lang="en-US" altLang="zh-CN" dirty="0"/>
              <a:t>key</a:t>
            </a:r>
            <a:r>
              <a:rPr lang="zh-CN" altLang="zh-CN" dirty="0"/>
              <a:t>值获得对应的</a:t>
            </a:r>
            <a:r>
              <a:rPr lang="en-US" altLang="zh-CN" dirty="0"/>
              <a:t>value</a:t>
            </a:r>
            <a:r>
              <a:rPr lang="zh-CN" altLang="zh-CN" dirty="0"/>
              <a:t>值</a:t>
            </a:r>
            <a:endParaRPr lang="en-US" altLang="zh-CN" dirty="0"/>
          </a:p>
          <a:p>
            <a:pPr lvl="1"/>
            <a:r>
              <a:rPr lang="en-US" altLang="zh-CN" dirty="0" err="1"/>
              <a:t>setProperty</a:t>
            </a:r>
            <a:r>
              <a:rPr lang="en-US" altLang="zh-CN" dirty="0"/>
              <a:t>(String </a:t>
            </a:r>
            <a:r>
              <a:rPr lang="en-US" altLang="zh-CN" dirty="0" err="1"/>
              <a:t>key,String</a:t>
            </a:r>
            <a:r>
              <a:rPr lang="en-US" altLang="zh-CN" dirty="0"/>
              <a:t> value)</a:t>
            </a:r>
          </a:p>
          <a:p>
            <a:pPr lvl="2"/>
            <a:r>
              <a:rPr lang="zh-CN" altLang="en-US" dirty="0"/>
              <a:t>给</a:t>
            </a:r>
            <a:r>
              <a:rPr lang="en-US" altLang="zh-CN" dirty="0"/>
              <a:t>properties</a:t>
            </a:r>
            <a:r>
              <a:rPr lang="zh-CN" altLang="en-US" dirty="0"/>
              <a:t>文件中写值</a:t>
            </a:r>
          </a:p>
        </p:txBody>
      </p:sp>
    </p:spTree>
    <p:extLst>
      <p:ext uri="{BB962C8B-B14F-4D97-AF65-F5344CB8AC3E}">
        <p14:creationId xmlns:p14="http://schemas.microsoft.com/office/powerpoint/2010/main" val="3140544464"/>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11</a:t>
            </a:r>
            <a:r>
              <a:rPr lang="zh-CN" altLang="en-US" dirty="0"/>
              <a:t>：</a:t>
            </a:r>
            <a:r>
              <a:rPr lang="en-US" altLang="zh-CN" dirty="0"/>
              <a:t>Map</a:t>
            </a:r>
            <a:r>
              <a:rPr lang="zh-CN" altLang="en-US" dirty="0"/>
              <a:t>的常用实现类</a:t>
            </a:r>
          </a:p>
        </p:txBody>
      </p:sp>
      <p:sp>
        <p:nvSpPr>
          <p:cNvPr id="3" name="内容占位符 2"/>
          <p:cNvSpPr>
            <a:spLocks noGrp="1"/>
          </p:cNvSpPr>
          <p:nvPr>
            <p:ph idx="1"/>
          </p:nvPr>
        </p:nvSpPr>
        <p:spPr/>
        <p:txBody>
          <a:bodyPr/>
          <a:lstStyle/>
          <a:p>
            <a:r>
              <a:rPr lang="en-US" altLang="zh-CN" dirty="0"/>
              <a:t>Properties</a:t>
            </a:r>
            <a:r>
              <a:rPr lang="zh-CN" altLang="en-US" dirty="0"/>
              <a:t>使用示例：</a:t>
            </a:r>
          </a:p>
        </p:txBody>
      </p:sp>
      <p:pic>
        <p:nvPicPr>
          <p:cNvPr id="4" name="图片 3"/>
          <p:cNvPicPr>
            <a:picLocks noChangeAspect="1"/>
          </p:cNvPicPr>
          <p:nvPr/>
        </p:nvPicPr>
        <p:blipFill>
          <a:blip r:embed="rId2"/>
          <a:stretch>
            <a:fillRect/>
          </a:stretch>
        </p:blipFill>
        <p:spPr>
          <a:xfrm>
            <a:off x="474014" y="1707486"/>
            <a:ext cx="10972800" cy="3343275"/>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6436664" y="4630475"/>
            <a:ext cx="4705350" cy="1228725"/>
          </a:xfrm>
          <a:prstGeom prst="rect">
            <a:avLst/>
          </a:prstGeom>
          <a:blipFill>
            <a:blip r:embed="rId3"/>
            <a:stretch>
              <a:fillRect/>
            </a:stretch>
          </a:blipFill>
          <a:ln w="101600">
            <a:solidFill>
              <a:srgbClr val="339933">
                <a:alpha val="96000"/>
              </a:srgbClr>
            </a:solidFill>
          </a:ln>
        </p:spPr>
      </p:pic>
      <p:pic>
        <p:nvPicPr>
          <p:cNvPr id="6" name="图片 5"/>
          <p:cNvPicPr>
            <a:picLocks noChangeAspect="1"/>
          </p:cNvPicPr>
          <p:nvPr/>
        </p:nvPicPr>
        <p:blipFill>
          <a:blip r:embed="rId5"/>
          <a:stretch>
            <a:fillRect/>
          </a:stretch>
        </p:blipFill>
        <p:spPr>
          <a:xfrm>
            <a:off x="1042054" y="4800879"/>
            <a:ext cx="5010150" cy="1047750"/>
          </a:xfrm>
          <a:prstGeom prst="rect">
            <a:avLst/>
          </a:prstGeom>
          <a:blipFill>
            <a:blip r:embed="rId3"/>
            <a:stretch>
              <a:fillRect/>
            </a:stretch>
          </a:blipFill>
          <a:ln w="101600">
            <a:solidFill>
              <a:srgbClr val="339933">
                <a:alpha val="96000"/>
              </a:srgbClr>
            </a:solidFill>
          </a:ln>
        </p:spPr>
      </p:pic>
      <p:sp>
        <p:nvSpPr>
          <p:cNvPr id="7" name="右箭头 6"/>
          <p:cNvSpPr/>
          <p:nvPr/>
        </p:nvSpPr>
        <p:spPr>
          <a:xfrm rot="5400000">
            <a:off x="9900844" y="4204285"/>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739548" y="3772997"/>
            <a:ext cx="1315453"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9" name="圆角矩形 8"/>
          <p:cNvSpPr/>
          <p:nvPr/>
        </p:nvSpPr>
        <p:spPr>
          <a:xfrm>
            <a:off x="928106" y="5099801"/>
            <a:ext cx="2762745" cy="569479"/>
          </a:xfrm>
          <a:prstGeom prst="roundRect">
            <a:avLst>
              <a:gd name="adj" fmla="val 4839"/>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a:off x="3690851" y="5419897"/>
            <a:ext cx="2626822" cy="1662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Tree>
    <p:extLst>
      <p:ext uri="{BB962C8B-B14F-4D97-AF65-F5344CB8AC3E}">
        <p14:creationId xmlns:p14="http://schemas.microsoft.com/office/powerpoint/2010/main" val="1168719803"/>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集合接口</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Vector</a:t>
            </a:r>
            <a:r>
              <a:rPr lang="zh-CN" altLang="en-US" dirty="0"/>
              <a:t>、</a:t>
            </a:r>
            <a:r>
              <a:rPr lang="en-US" altLang="zh-CN" dirty="0" err="1"/>
              <a:t>ArrayList</a:t>
            </a:r>
            <a:r>
              <a:rPr lang="zh-CN" altLang="en-US" dirty="0"/>
              <a:t>、</a:t>
            </a:r>
            <a:r>
              <a:rPr lang="en-US" altLang="zh-CN" dirty="0" err="1"/>
              <a:t>LinkedList</a:t>
            </a:r>
            <a:r>
              <a:rPr lang="zh-CN" altLang="en-US" dirty="0"/>
              <a:t>有什么区别？</a:t>
            </a:r>
            <a:endParaRPr lang="en-US" altLang="zh-CN" dirty="0"/>
          </a:p>
          <a:p>
            <a:r>
              <a:rPr lang="en-US" altLang="zh-CN" dirty="0" err="1"/>
              <a:t>HashSet</a:t>
            </a:r>
            <a:r>
              <a:rPr lang="zh-CN" altLang="en-US" dirty="0"/>
              <a:t>在什么情况下可能导致内存泄露？</a:t>
            </a:r>
            <a:endParaRPr lang="en-US" altLang="zh-CN" dirty="0"/>
          </a:p>
          <a:p>
            <a:r>
              <a:rPr lang="en-US" altLang="zh-CN" dirty="0"/>
              <a:t>Map</a:t>
            </a:r>
            <a:r>
              <a:rPr lang="zh-CN" altLang="en-US" dirty="0"/>
              <a:t>有什么特点？</a:t>
            </a:r>
            <a:endParaRPr lang="en-US" altLang="zh-CN" dirty="0"/>
          </a:p>
          <a:p>
            <a:endParaRPr lang="en-US" altLang="zh-CN" dirty="0"/>
          </a:p>
        </p:txBody>
      </p:sp>
    </p:spTree>
    <p:extLst>
      <p:ext uri="{BB962C8B-B14F-4D97-AF65-F5344CB8AC3E}">
        <p14:creationId xmlns:p14="http://schemas.microsoft.com/office/powerpoint/2010/main" val="210932553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：泛型作用</a:t>
            </a:r>
          </a:p>
        </p:txBody>
      </p:sp>
      <p:sp>
        <p:nvSpPr>
          <p:cNvPr id="3" name="内容占位符 2"/>
          <p:cNvSpPr>
            <a:spLocks noGrp="1"/>
          </p:cNvSpPr>
          <p:nvPr>
            <p:ph idx="1"/>
          </p:nvPr>
        </p:nvSpPr>
        <p:spPr/>
        <p:txBody>
          <a:bodyPr/>
          <a:lstStyle/>
          <a:p>
            <a:r>
              <a:rPr lang="zh-CN" altLang="en-US" dirty="0"/>
              <a:t>没有泛型之前，我们可能通常使用如下代码来保存“通用数据”：</a:t>
            </a:r>
          </a:p>
        </p:txBody>
      </p:sp>
      <p:pic>
        <p:nvPicPr>
          <p:cNvPr id="9" name="图片 8"/>
          <p:cNvPicPr>
            <a:picLocks noChangeAspect="1"/>
          </p:cNvPicPr>
          <p:nvPr/>
        </p:nvPicPr>
        <p:blipFill>
          <a:blip r:embed="rId2"/>
          <a:stretch>
            <a:fillRect/>
          </a:stretch>
        </p:blipFill>
        <p:spPr>
          <a:xfrm>
            <a:off x="526776" y="1693334"/>
            <a:ext cx="9373933" cy="4931840"/>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1309828" y="5001458"/>
            <a:ext cx="3234559" cy="26018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85933" y="4933509"/>
            <a:ext cx="6789807"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强制类型转换，系统可能会抛一个</a:t>
            </a:r>
            <a:r>
              <a:rPr lang="en-US" altLang="zh-CN" b="1" dirty="0" err="1">
                <a:solidFill>
                  <a:srgbClr val="C00000"/>
                </a:solidFill>
                <a:latin typeface="微软雅黑" panose="020B0503020204020204" pitchFamily="34" charset="-122"/>
                <a:ea typeface="微软雅黑" panose="020B0503020204020204" pitchFamily="34" charset="-122"/>
              </a:rPr>
              <a:t>ClassCastException</a:t>
            </a:r>
            <a:r>
              <a:rPr lang="zh-CN" altLang="en-US" b="1" dirty="0">
                <a:solidFill>
                  <a:srgbClr val="C00000"/>
                </a:solidFill>
                <a:latin typeface="微软雅黑" panose="020B0503020204020204" pitchFamily="34" charset="-122"/>
                <a:ea typeface="微软雅黑" panose="020B0503020204020204" pitchFamily="34" charset="-122"/>
              </a:rPr>
              <a:t>异常信息</a:t>
            </a:r>
          </a:p>
        </p:txBody>
      </p:sp>
      <p:sp>
        <p:nvSpPr>
          <p:cNvPr id="8" name="右箭头 7"/>
          <p:cNvSpPr/>
          <p:nvPr/>
        </p:nvSpPr>
        <p:spPr>
          <a:xfrm rot="10800000">
            <a:off x="4463227" y="4933509"/>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1309828" y="5795745"/>
            <a:ext cx="3234559" cy="26018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085933" y="5727796"/>
            <a:ext cx="6789807"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强制类型转换，系统可能会抛一个</a:t>
            </a:r>
            <a:r>
              <a:rPr lang="en-US" altLang="zh-CN" b="1" dirty="0" err="1">
                <a:solidFill>
                  <a:srgbClr val="C00000"/>
                </a:solidFill>
                <a:latin typeface="微软雅黑" panose="020B0503020204020204" pitchFamily="34" charset="-122"/>
                <a:ea typeface="微软雅黑" panose="020B0503020204020204" pitchFamily="34" charset="-122"/>
              </a:rPr>
              <a:t>ClassCastException</a:t>
            </a:r>
            <a:r>
              <a:rPr lang="zh-CN" altLang="en-US" b="1" dirty="0">
                <a:solidFill>
                  <a:srgbClr val="C00000"/>
                </a:solidFill>
                <a:latin typeface="微软雅黑" panose="020B0503020204020204" pitchFamily="34" charset="-122"/>
                <a:ea typeface="微软雅黑" panose="020B0503020204020204" pitchFamily="34" charset="-122"/>
              </a:rPr>
              <a:t>异常信息</a:t>
            </a:r>
          </a:p>
        </p:txBody>
      </p:sp>
      <p:sp>
        <p:nvSpPr>
          <p:cNvPr id="12" name="右箭头 11"/>
          <p:cNvSpPr/>
          <p:nvPr/>
        </p:nvSpPr>
        <p:spPr>
          <a:xfrm rot="10800000">
            <a:off x="4463227" y="5727796"/>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6665773"/>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zh-CN" altLang="en-US" dirty="0"/>
              <a:t>集合接口</a:t>
            </a:r>
            <a:r>
              <a:rPr lang="en-US" altLang="zh-CN" dirty="0"/>
              <a:t>】</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err="1"/>
              <a:t>ArrayList</a:t>
            </a:r>
            <a:r>
              <a:rPr lang="en-US" altLang="zh-CN" dirty="0"/>
              <a:t> </a:t>
            </a:r>
            <a:r>
              <a:rPr lang="zh-CN" altLang="en-US" dirty="0"/>
              <a:t>和</a:t>
            </a:r>
            <a:r>
              <a:rPr lang="en-US" altLang="zh-CN" dirty="0"/>
              <a:t>Vector</a:t>
            </a:r>
            <a:r>
              <a:rPr lang="zh-CN" altLang="en-US" dirty="0"/>
              <a:t>是采用数组方式存储数据，此数组元素数大于实际存储的数据以便增加和插入元素，都允许直接序号索引元素，但是插入数据要设计到数组元素移动等内存操作，所以索引数据快插入数据慢，</a:t>
            </a:r>
            <a:r>
              <a:rPr lang="en-US" altLang="zh-CN" dirty="0"/>
              <a:t>Vector</a:t>
            </a:r>
            <a:r>
              <a:rPr lang="zh-CN" altLang="en-US" dirty="0"/>
              <a:t>由于使用了</a:t>
            </a:r>
            <a:r>
              <a:rPr lang="en-US" altLang="zh-CN" dirty="0"/>
              <a:t>synchronized</a:t>
            </a:r>
            <a:r>
              <a:rPr lang="zh-CN" altLang="en-US" dirty="0"/>
              <a:t>方法（线程安全）所以性能上比</a:t>
            </a:r>
            <a:r>
              <a:rPr lang="en-US" altLang="zh-CN" dirty="0" err="1"/>
              <a:t>ArrayList</a:t>
            </a:r>
            <a:r>
              <a:rPr lang="zh-CN" altLang="en-US" dirty="0"/>
              <a:t>要差，</a:t>
            </a:r>
            <a:r>
              <a:rPr lang="en-US" altLang="zh-CN" dirty="0" err="1"/>
              <a:t>LinkedList</a:t>
            </a:r>
            <a:r>
              <a:rPr lang="zh-CN" altLang="en-US" dirty="0"/>
              <a:t>使用双向链表实现存储，按序号索引数据需要进行向前或向后遍历，但是插入数据时只需要记录本项的前后项即可，所以插入数度较快</a:t>
            </a:r>
            <a:endParaRPr lang="en-US" altLang="zh-CN" dirty="0"/>
          </a:p>
          <a:p>
            <a:r>
              <a:rPr lang="zh-CN" altLang="en-US" dirty="0"/>
              <a:t>有可能造成内存泄露的原因是</a:t>
            </a:r>
            <a:r>
              <a:rPr lang="en-US" altLang="zh-CN" dirty="0" err="1"/>
              <a:t>HashSet</a:t>
            </a:r>
            <a:r>
              <a:rPr lang="zh-CN" altLang="en-US" dirty="0"/>
              <a:t>的</a:t>
            </a:r>
            <a:r>
              <a:rPr lang="en-US" altLang="zh-CN" dirty="0"/>
              <a:t>remove</a:t>
            </a:r>
            <a:r>
              <a:rPr lang="zh-CN" altLang="en-US" dirty="0"/>
              <a:t>方法也依赖于哈希值进行待删除节点定位，如果由于集合元素内容被修改而导致</a:t>
            </a:r>
            <a:r>
              <a:rPr lang="en-US" altLang="zh-CN" dirty="0" err="1"/>
              <a:t>hashCode</a:t>
            </a:r>
            <a:r>
              <a:rPr lang="zh-CN" altLang="en-US" dirty="0"/>
              <a:t>方法的返回值发生变更，那么，</a:t>
            </a:r>
            <a:r>
              <a:rPr lang="en-US" altLang="zh-CN" dirty="0"/>
              <a:t>remove</a:t>
            </a:r>
            <a:r>
              <a:rPr lang="zh-CN" altLang="en-US" dirty="0"/>
              <a:t>方法就无法定位到原来的对象，导致删除不成功，从而导致内存泄露</a:t>
            </a:r>
          </a:p>
          <a:p>
            <a:r>
              <a:rPr lang="en-US" altLang="zh-CN" dirty="0"/>
              <a:t>Map</a:t>
            </a:r>
            <a:r>
              <a:rPr lang="zh-CN" altLang="en-US" dirty="0"/>
              <a:t>是由一系列键值对组成的集合，提供了</a:t>
            </a:r>
            <a:r>
              <a:rPr lang="en-US" altLang="zh-CN" dirty="0"/>
              <a:t>key</a:t>
            </a:r>
            <a:r>
              <a:rPr lang="zh-CN" altLang="en-US" dirty="0"/>
              <a:t>到</a:t>
            </a:r>
            <a:r>
              <a:rPr lang="en-US" altLang="zh-CN" dirty="0"/>
              <a:t>Value</a:t>
            </a:r>
            <a:r>
              <a:rPr lang="zh-CN" altLang="en-US" dirty="0"/>
              <a:t>的映射。同时它也没有继承</a:t>
            </a:r>
            <a:r>
              <a:rPr lang="en-US" altLang="zh-CN" dirty="0"/>
              <a:t>Collection</a:t>
            </a:r>
            <a:r>
              <a:rPr lang="zh-CN" altLang="en-US" dirty="0"/>
              <a:t>。在</a:t>
            </a:r>
            <a:r>
              <a:rPr lang="en-US" altLang="zh-CN" dirty="0"/>
              <a:t>Map</a:t>
            </a:r>
            <a:r>
              <a:rPr lang="zh-CN" altLang="en-US" dirty="0"/>
              <a:t>中它保证了</a:t>
            </a:r>
            <a:r>
              <a:rPr lang="en-US" altLang="zh-CN" dirty="0"/>
              <a:t>key</a:t>
            </a:r>
            <a:r>
              <a:rPr lang="zh-CN" altLang="en-US" dirty="0"/>
              <a:t>与</a:t>
            </a:r>
            <a:r>
              <a:rPr lang="en-US" altLang="zh-CN" dirty="0"/>
              <a:t>value</a:t>
            </a:r>
            <a:r>
              <a:rPr lang="zh-CN" altLang="en-US" dirty="0"/>
              <a:t>之间的一一对应关系。也就是说一个</a:t>
            </a:r>
            <a:r>
              <a:rPr lang="en-US" altLang="zh-CN" dirty="0"/>
              <a:t>key</a:t>
            </a:r>
            <a:r>
              <a:rPr lang="zh-CN" altLang="en-US" dirty="0"/>
              <a:t>对应一个</a:t>
            </a:r>
            <a:r>
              <a:rPr lang="en-US" altLang="zh-CN" dirty="0"/>
              <a:t>value</a:t>
            </a:r>
            <a:r>
              <a:rPr lang="zh-CN" altLang="en-US" dirty="0"/>
              <a:t>，所以它不能存在相同的</a:t>
            </a:r>
            <a:r>
              <a:rPr lang="en-US" altLang="zh-CN" dirty="0"/>
              <a:t>key</a:t>
            </a:r>
            <a:r>
              <a:rPr lang="zh-CN" altLang="en-US" dirty="0"/>
              <a:t>值，当然</a:t>
            </a:r>
            <a:r>
              <a:rPr lang="en-US" altLang="zh-CN" dirty="0"/>
              <a:t>value</a:t>
            </a:r>
            <a:r>
              <a:rPr lang="zh-CN" altLang="en-US" dirty="0"/>
              <a:t>值可以相同</a:t>
            </a:r>
            <a:endParaRPr lang="en-US" altLang="zh-CN" dirty="0"/>
          </a:p>
          <a:p>
            <a:endParaRPr lang="en-US" altLang="zh-CN" dirty="0"/>
          </a:p>
          <a:p>
            <a:endParaRPr lang="en-US" altLang="zh-CN" dirty="0"/>
          </a:p>
          <a:p>
            <a:pPr>
              <a:defRPr/>
            </a:pPr>
            <a:endParaRPr lang="en-US" altLang="zh-CN" dirty="0"/>
          </a:p>
          <a:p>
            <a:pPr>
              <a:defRPr/>
            </a:pPr>
            <a:endParaRPr lang="en-US" altLang="zh-CN" dirty="0"/>
          </a:p>
          <a:p>
            <a:pPr>
              <a:defRPr/>
            </a:pPr>
            <a:endParaRPr lang="zh-CN" altLang="en-US"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1869636337"/>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tx1">
                    <a:lumMod val="75000"/>
                    <a:lumOff val="25000"/>
                  </a:schemeClr>
                </a:solidFill>
              </a:rPr>
              <a:t>第</a:t>
            </a:r>
            <a:r>
              <a:rPr lang="en-US" altLang="zh-CN" dirty="0">
                <a:solidFill>
                  <a:schemeClr val="tx1">
                    <a:lumMod val="75000"/>
                    <a:lumOff val="25000"/>
                  </a:schemeClr>
                </a:solidFill>
              </a:rPr>
              <a:t>3</a:t>
            </a:r>
            <a:r>
              <a:rPr lang="zh-CN" altLang="en-US" dirty="0">
                <a:solidFill>
                  <a:schemeClr val="tx1">
                    <a:lumMod val="75000"/>
                    <a:lumOff val="25000"/>
                  </a:schemeClr>
                </a:solidFill>
              </a:rPr>
              <a:t>节：</a:t>
            </a:r>
            <a:r>
              <a:rPr lang="en-US" altLang="zh-CN" dirty="0">
                <a:solidFill>
                  <a:schemeClr val="tx1">
                    <a:lumMod val="75000"/>
                    <a:lumOff val="25000"/>
                  </a:schemeClr>
                </a:solidFill>
              </a:rPr>
              <a:t>Iterator</a:t>
            </a:r>
            <a:endParaRPr lang="zh-CN" altLang="en-US" dirty="0"/>
          </a:p>
        </p:txBody>
      </p:sp>
      <p:sp>
        <p:nvSpPr>
          <p:cNvPr id="3" name="内容占位符 2"/>
          <p:cNvSpPr>
            <a:spLocks noGrp="1"/>
          </p:cNvSpPr>
          <p:nvPr>
            <p:ph idx="1"/>
          </p:nvPr>
        </p:nvSpPr>
        <p:spPr/>
        <p:txBody>
          <a:bodyPr/>
          <a:lstStyle/>
          <a:p>
            <a:r>
              <a:rPr lang="zh-CN" altLang="en-US" dirty="0"/>
              <a:t>知识点</a:t>
            </a:r>
            <a:r>
              <a:rPr lang="en-US" altLang="zh-CN" dirty="0"/>
              <a:t>1</a:t>
            </a:r>
            <a:r>
              <a:rPr lang="zh-CN" altLang="en-US" dirty="0"/>
              <a:t>：迭代器模式</a:t>
            </a:r>
          </a:p>
          <a:p>
            <a:r>
              <a:rPr lang="zh-CN" altLang="en-US" dirty="0"/>
              <a:t>知识点</a:t>
            </a:r>
            <a:r>
              <a:rPr lang="en-US" altLang="zh-CN" dirty="0"/>
              <a:t>2</a:t>
            </a:r>
            <a:r>
              <a:rPr lang="zh-CN" altLang="en-US" dirty="0"/>
              <a:t>：</a:t>
            </a:r>
            <a:r>
              <a:rPr lang="en-US" altLang="zh-CN" dirty="0"/>
              <a:t>Iterator</a:t>
            </a:r>
            <a:r>
              <a:rPr lang="zh-CN" altLang="en-US" dirty="0"/>
              <a:t>接口</a:t>
            </a:r>
          </a:p>
          <a:p>
            <a:r>
              <a:rPr lang="zh-CN" altLang="en-US" dirty="0"/>
              <a:t>知识点</a:t>
            </a:r>
            <a:r>
              <a:rPr lang="en-US" altLang="zh-CN" dirty="0"/>
              <a:t>3</a:t>
            </a:r>
            <a:r>
              <a:rPr lang="zh-CN" altLang="en-US" dirty="0"/>
              <a:t>：</a:t>
            </a:r>
            <a:r>
              <a:rPr lang="en-US" altLang="zh-CN" dirty="0"/>
              <a:t>remove</a:t>
            </a:r>
            <a:endParaRPr lang="zh-CN" altLang="en-US" dirty="0"/>
          </a:p>
        </p:txBody>
      </p:sp>
    </p:spTree>
    <p:extLst>
      <p:ext uri="{BB962C8B-B14F-4D97-AF65-F5344CB8AC3E}">
        <p14:creationId xmlns:p14="http://schemas.microsoft.com/office/powerpoint/2010/main" val="3109195686"/>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：迭代器模式</a:t>
            </a:r>
          </a:p>
        </p:txBody>
      </p:sp>
      <p:sp>
        <p:nvSpPr>
          <p:cNvPr id="3" name="内容占位符 2"/>
          <p:cNvSpPr>
            <a:spLocks noGrp="1"/>
          </p:cNvSpPr>
          <p:nvPr>
            <p:ph idx="1"/>
          </p:nvPr>
        </p:nvSpPr>
        <p:spPr/>
        <p:txBody>
          <a:bodyPr>
            <a:normAutofit/>
          </a:bodyPr>
          <a:lstStyle/>
          <a:p>
            <a:r>
              <a:rPr lang="zh-CN" altLang="en-US" dirty="0"/>
              <a:t>在代码开发过程中，集合对象内部结构常常变化各异。但对于这些集合对象，我们希望在不暴露其内部结构的同时，可以让外部客户代码</a:t>
            </a:r>
            <a:r>
              <a:rPr lang="zh-CN" altLang="en-US" b="1" dirty="0">
                <a:solidFill>
                  <a:srgbClr val="C00000"/>
                </a:solidFill>
              </a:rPr>
              <a:t>透明地访问</a:t>
            </a:r>
            <a:r>
              <a:rPr lang="zh-CN" altLang="en-US" dirty="0"/>
              <a:t>其中包含的元素</a:t>
            </a:r>
            <a:endParaRPr lang="en-US" altLang="zh-CN" dirty="0"/>
          </a:p>
          <a:p>
            <a:r>
              <a:rPr lang="zh-CN" altLang="en-US" dirty="0"/>
              <a:t>同时这种“透明遍历”也为“</a:t>
            </a:r>
            <a:r>
              <a:rPr lang="zh-CN" altLang="en-US" b="1" dirty="0">
                <a:solidFill>
                  <a:srgbClr val="C00000"/>
                </a:solidFill>
              </a:rPr>
              <a:t>同一种算法在多种集合对象上进行操作</a:t>
            </a:r>
            <a:r>
              <a:rPr lang="zh-CN" altLang="en-US" dirty="0"/>
              <a:t>”提供了可能。使用面向对象技术将这种遍历机制抽象为“</a:t>
            </a:r>
            <a:r>
              <a:rPr lang="zh-CN" altLang="en-US" b="1" dirty="0">
                <a:solidFill>
                  <a:srgbClr val="C00000"/>
                </a:solidFill>
              </a:rPr>
              <a:t>迭代器对象</a:t>
            </a:r>
            <a:r>
              <a:rPr lang="zh-CN" altLang="en-US" dirty="0"/>
              <a:t>”为“应对变化中的集合对象”提供了一种优雅的方法</a:t>
            </a:r>
            <a:endParaRPr lang="en-US" altLang="zh-CN" dirty="0"/>
          </a:p>
          <a:p>
            <a:r>
              <a:rPr lang="zh-CN" altLang="en-US" dirty="0"/>
              <a:t>迭代器是一种</a:t>
            </a:r>
            <a:r>
              <a:rPr lang="zh-CN" altLang="en-US" b="1" dirty="0">
                <a:solidFill>
                  <a:srgbClr val="C00000"/>
                </a:solidFill>
              </a:rPr>
              <a:t>标准的设计模式</a:t>
            </a:r>
            <a:r>
              <a:rPr lang="zh-CN" altLang="en-US" dirty="0"/>
              <a:t>：</a:t>
            </a:r>
            <a:endParaRPr lang="en-US" altLang="zh-CN" dirty="0"/>
          </a:p>
          <a:p>
            <a:pPr lvl="1"/>
            <a:r>
              <a:rPr lang="zh-CN" altLang="en-US" dirty="0"/>
              <a:t>提供一种方法顺序访问一个聚合对象中各个元素</a:t>
            </a:r>
            <a:r>
              <a:rPr lang="en-US" altLang="zh-CN" dirty="0"/>
              <a:t>, </a:t>
            </a:r>
            <a:r>
              <a:rPr lang="zh-CN" altLang="en-US" dirty="0"/>
              <a:t>而又不需暴露该对象的内部表示</a:t>
            </a:r>
          </a:p>
        </p:txBody>
      </p:sp>
    </p:spTree>
    <p:extLst>
      <p:ext uri="{BB962C8B-B14F-4D97-AF65-F5344CB8AC3E}">
        <p14:creationId xmlns:p14="http://schemas.microsoft.com/office/powerpoint/2010/main" val="4050001248"/>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：迭代器模式</a:t>
            </a:r>
          </a:p>
        </p:txBody>
      </p:sp>
      <p:sp>
        <p:nvSpPr>
          <p:cNvPr id="3" name="内容占位符 2"/>
          <p:cNvSpPr>
            <a:spLocks noGrp="1"/>
          </p:cNvSpPr>
          <p:nvPr>
            <p:ph idx="1"/>
          </p:nvPr>
        </p:nvSpPr>
        <p:spPr/>
        <p:txBody>
          <a:bodyPr>
            <a:normAutofit/>
          </a:bodyPr>
          <a:lstStyle/>
          <a:p>
            <a:r>
              <a:rPr lang="zh-CN" altLang="en-US" dirty="0"/>
              <a:t>迭代器模式角色组成：</a:t>
            </a:r>
          </a:p>
          <a:p>
            <a:pPr lvl="1"/>
            <a:r>
              <a:rPr lang="zh-CN" altLang="en-US" dirty="0"/>
              <a:t>迭代器角色（</a:t>
            </a:r>
            <a:r>
              <a:rPr lang="en-US" altLang="zh-CN" dirty="0"/>
              <a:t>Iterator</a:t>
            </a:r>
            <a:r>
              <a:rPr lang="zh-CN" altLang="en-US" dirty="0"/>
              <a:t>）：</a:t>
            </a:r>
            <a:endParaRPr lang="en-US" altLang="zh-CN" dirty="0"/>
          </a:p>
          <a:p>
            <a:pPr lvl="2"/>
            <a:r>
              <a:rPr lang="zh-CN" altLang="en-US" dirty="0"/>
              <a:t>迭代器角色负责定义访问和遍历元素的接口</a:t>
            </a:r>
          </a:p>
          <a:p>
            <a:pPr lvl="1"/>
            <a:r>
              <a:rPr lang="zh-CN" altLang="en-US" dirty="0"/>
              <a:t>具体迭代器角色（</a:t>
            </a:r>
            <a:r>
              <a:rPr lang="en-US" altLang="zh-CN" dirty="0"/>
              <a:t>Concrete Iterator</a:t>
            </a:r>
            <a:r>
              <a:rPr lang="zh-CN" altLang="en-US" dirty="0"/>
              <a:t>）：</a:t>
            </a:r>
            <a:endParaRPr lang="en-US" altLang="zh-CN" dirty="0"/>
          </a:p>
          <a:p>
            <a:pPr lvl="2"/>
            <a:r>
              <a:rPr lang="zh-CN" altLang="en-US" dirty="0"/>
              <a:t>具体迭代器角色要实现迭代器接口，并要记录遍历中的当前位置</a:t>
            </a:r>
          </a:p>
          <a:p>
            <a:pPr lvl="1"/>
            <a:r>
              <a:rPr lang="zh-CN" altLang="en-US" dirty="0"/>
              <a:t>容器角色（</a:t>
            </a:r>
            <a:r>
              <a:rPr lang="en-US" altLang="zh-CN" dirty="0"/>
              <a:t>Container</a:t>
            </a:r>
            <a:r>
              <a:rPr lang="zh-CN" altLang="en-US" dirty="0"/>
              <a:t>）：</a:t>
            </a:r>
            <a:endParaRPr lang="en-US" altLang="zh-CN" dirty="0"/>
          </a:p>
          <a:p>
            <a:pPr lvl="2"/>
            <a:r>
              <a:rPr lang="zh-CN" altLang="en-US" dirty="0"/>
              <a:t>容器角色负责提供创建具体迭代器角色的接口</a:t>
            </a:r>
          </a:p>
          <a:p>
            <a:pPr lvl="1"/>
            <a:r>
              <a:rPr lang="zh-CN" altLang="en-US" dirty="0"/>
              <a:t>具体容器角色（</a:t>
            </a:r>
            <a:r>
              <a:rPr lang="en-US" altLang="zh-CN" dirty="0"/>
              <a:t>Concrete Container</a:t>
            </a:r>
            <a:r>
              <a:rPr lang="zh-CN" altLang="en-US" dirty="0"/>
              <a:t>）：</a:t>
            </a:r>
            <a:endParaRPr lang="en-US" altLang="zh-CN" dirty="0"/>
          </a:p>
          <a:p>
            <a:pPr lvl="2"/>
            <a:r>
              <a:rPr lang="zh-CN" altLang="en-US" dirty="0"/>
              <a:t>具体容器角色实现创建具体迭代器角色的接口</a:t>
            </a:r>
            <a:r>
              <a:rPr lang="en-US" altLang="zh-CN" dirty="0"/>
              <a:t>——</a:t>
            </a:r>
            <a:r>
              <a:rPr lang="zh-CN" altLang="en-US" dirty="0"/>
              <a:t>这个具体迭代器角色于该容器的结构相关</a:t>
            </a:r>
          </a:p>
        </p:txBody>
      </p:sp>
    </p:spTree>
    <p:extLst>
      <p:ext uri="{BB962C8B-B14F-4D97-AF65-F5344CB8AC3E}">
        <p14:creationId xmlns:p14="http://schemas.microsoft.com/office/powerpoint/2010/main" val="1353041008"/>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dirty="0"/>
              <a:t>上了这么多年学，大家都发现一个问题，和别人家的老师不同，好象自己的老师都很喜欢点名，甚至点名都成了某些老师的嗜好，一日不点名，就饭吃不香，觉睡不好似的</a:t>
            </a:r>
            <a:endParaRPr lang="en-US" altLang="zh-CN" dirty="0"/>
          </a:p>
          <a:p>
            <a:r>
              <a:rPr lang="zh-CN" altLang="en-US" dirty="0"/>
              <a:t>那么点名这个逻辑应该如何实现：</a:t>
            </a:r>
            <a:endParaRPr lang="en-US" altLang="zh-CN" dirty="0"/>
          </a:p>
          <a:p>
            <a:r>
              <a:rPr lang="zh-CN" altLang="en-US" dirty="0"/>
              <a:t>课堂案例：</a:t>
            </a:r>
            <a:endParaRPr lang="en-US" altLang="zh-CN" dirty="0"/>
          </a:p>
          <a:p>
            <a:pPr lvl="1"/>
            <a:r>
              <a:rPr lang="en-US" altLang="zh-CN" dirty="0">
                <a:hlinkClick r:id="rId2" action="ppaction://hlinkfile"/>
              </a:rPr>
              <a:t>Iterator.java</a:t>
            </a:r>
            <a:endParaRPr lang="en-US" altLang="zh-CN" dirty="0"/>
          </a:p>
          <a:p>
            <a:pPr lvl="1"/>
            <a:r>
              <a:rPr lang="en-US" altLang="zh-CN" dirty="0">
                <a:hlinkClick r:id="rId3" action="ppaction://hlinkfile"/>
              </a:rPr>
              <a:t>Teacher.java</a:t>
            </a:r>
            <a:endParaRPr lang="en-US" altLang="zh-CN" dirty="0"/>
          </a:p>
          <a:p>
            <a:pPr lvl="1"/>
            <a:r>
              <a:rPr lang="en-US" altLang="zh-CN" dirty="0">
                <a:hlinkClick r:id="rId4" action="ppaction://hlinkfile"/>
              </a:rPr>
              <a:t>ConcreteTeacher.java</a:t>
            </a:r>
            <a:endParaRPr lang="en-US" altLang="zh-CN" dirty="0"/>
          </a:p>
          <a:p>
            <a:pPr lvl="1"/>
            <a:r>
              <a:rPr lang="en-US" altLang="zh-CN" dirty="0">
                <a:hlinkClick r:id="rId5" action="ppaction://hlinkfile"/>
              </a:rPr>
              <a:t>Test.java</a:t>
            </a:r>
            <a:endParaRPr lang="en-US" altLang="zh-CN" dirty="0"/>
          </a:p>
          <a:p>
            <a:endParaRPr lang="zh-CN" altLang="en-US" dirty="0"/>
          </a:p>
        </p:txBody>
      </p:sp>
      <p:sp>
        <p:nvSpPr>
          <p:cNvPr id="2" name="标题 1"/>
          <p:cNvSpPr>
            <a:spLocks noGrp="1"/>
          </p:cNvSpPr>
          <p:nvPr>
            <p:ph type="title"/>
          </p:nvPr>
        </p:nvSpPr>
        <p:spPr/>
        <p:txBody>
          <a:bodyPr/>
          <a:lstStyle/>
          <a:p>
            <a:r>
              <a:rPr lang="zh-CN" altLang="en-US" dirty="0"/>
              <a:t>知识点</a:t>
            </a:r>
            <a:r>
              <a:rPr lang="en-US" altLang="zh-CN" dirty="0"/>
              <a:t>1</a:t>
            </a:r>
            <a:r>
              <a:rPr lang="zh-CN" altLang="en-US" dirty="0"/>
              <a:t>：迭代器模式</a:t>
            </a:r>
          </a:p>
        </p:txBody>
      </p:sp>
      <p:sp>
        <p:nvSpPr>
          <p:cNvPr id="8" name="椭圆 7"/>
          <p:cNvSpPr/>
          <p:nvPr/>
        </p:nvSpPr>
        <p:spPr>
          <a:xfrm>
            <a:off x="6727583" y="2355006"/>
            <a:ext cx="4042018" cy="4042018"/>
          </a:xfrm>
          <a:prstGeom prst="ellipse">
            <a:avLst/>
          </a:prstGeom>
          <a:blipFill>
            <a:blip r:embed="rId6"/>
            <a:stretch>
              <a:fillRect/>
            </a:stretch>
          </a:blipFill>
          <a:ln w="1270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5400000">
            <a:off x="6596165" y="3059665"/>
            <a:ext cx="751114" cy="64751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0962622"/>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：迭代器模式</a:t>
            </a:r>
          </a:p>
        </p:txBody>
      </p:sp>
      <p:sp>
        <p:nvSpPr>
          <p:cNvPr id="3" name="内容占位符 2"/>
          <p:cNvSpPr>
            <a:spLocks noGrp="1"/>
          </p:cNvSpPr>
          <p:nvPr>
            <p:ph idx="1"/>
          </p:nvPr>
        </p:nvSpPr>
        <p:spPr/>
        <p:txBody>
          <a:bodyPr/>
          <a:lstStyle/>
          <a:p>
            <a:r>
              <a:rPr lang="en-US" altLang="zh-CN" dirty="0"/>
              <a:t>Iterator</a:t>
            </a:r>
            <a:r>
              <a:rPr lang="zh-CN" altLang="en-US" dirty="0"/>
              <a:t>模式可以顺序的访问一个集合中的元素而不必暴露集合的内部情况，在本例中，老师（</a:t>
            </a:r>
            <a:r>
              <a:rPr lang="en-US" altLang="zh-CN" dirty="0"/>
              <a:t>Teacher</a:t>
            </a:r>
            <a:r>
              <a:rPr lang="zh-CN" altLang="en-US" dirty="0"/>
              <a:t>）给出了创建点名（</a:t>
            </a:r>
            <a:r>
              <a:rPr lang="en-US" altLang="zh-CN" dirty="0"/>
              <a:t>Iterator</a:t>
            </a:r>
            <a:r>
              <a:rPr lang="zh-CN" altLang="en-US" dirty="0"/>
              <a:t>）对象的接口，点名（</a:t>
            </a:r>
            <a:r>
              <a:rPr lang="en-US" altLang="zh-CN" dirty="0"/>
              <a:t>Iterator</a:t>
            </a:r>
            <a:r>
              <a:rPr lang="zh-CN" altLang="en-US" dirty="0"/>
              <a:t>）定义了遍历同学出勤情况所需的接口</a:t>
            </a:r>
          </a:p>
          <a:p>
            <a:r>
              <a:rPr lang="en-US" altLang="zh-CN" dirty="0"/>
              <a:t>Iterator</a:t>
            </a:r>
            <a:r>
              <a:rPr lang="zh-CN" altLang="en-US" dirty="0"/>
              <a:t>模式的优点是当（</a:t>
            </a:r>
            <a:r>
              <a:rPr lang="en-US" altLang="zh-CN" dirty="0" err="1"/>
              <a:t>ConcreteTeacher</a:t>
            </a:r>
            <a:r>
              <a:rPr lang="zh-CN" altLang="en-US" dirty="0"/>
              <a:t>）对象中有变化是，比如说同学出勤集合中有加入了新的同学，或减少同学时，这种改动对客户端是没有影响的</a:t>
            </a:r>
          </a:p>
          <a:p>
            <a:endParaRPr lang="zh-CN" altLang="en-US" dirty="0"/>
          </a:p>
        </p:txBody>
      </p:sp>
    </p:spTree>
    <p:extLst>
      <p:ext uri="{BB962C8B-B14F-4D97-AF65-F5344CB8AC3E}">
        <p14:creationId xmlns:p14="http://schemas.microsoft.com/office/powerpoint/2010/main" val="1605650085"/>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a:t>
            </a:r>
            <a:r>
              <a:rPr lang="en-US" altLang="zh-CN" dirty="0"/>
              <a:t>Iterator</a:t>
            </a:r>
            <a:r>
              <a:rPr lang="zh-CN" altLang="en-US" dirty="0"/>
              <a:t>接口</a:t>
            </a:r>
          </a:p>
        </p:txBody>
      </p:sp>
      <p:sp>
        <p:nvSpPr>
          <p:cNvPr id="3" name="内容占位符 2"/>
          <p:cNvSpPr>
            <a:spLocks noGrp="1"/>
          </p:cNvSpPr>
          <p:nvPr>
            <p:ph idx="1"/>
          </p:nvPr>
        </p:nvSpPr>
        <p:spPr/>
        <p:txBody>
          <a:bodyPr/>
          <a:lstStyle/>
          <a:p>
            <a:r>
              <a:rPr lang="zh-CN" altLang="en-US" dirty="0"/>
              <a:t>由于</a:t>
            </a:r>
            <a:r>
              <a:rPr lang="en-US" altLang="zh-CN" dirty="0"/>
              <a:t>Java</a:t>
            </a:r>
            <a:r>
              <a:rPr lang="zh-CN" altLang="en-US" dirty="0"/>
              <a:t>中数据集合众多，而对数据集合的操作在很多时候都具有极大的共性，于是</a:t>
            </a:r>
            <a:r>
              <a:rPr lang="en-US" altLang="zh-CN" b="1" dirty="0">
                <a:solidFill>
                  <a:srgbClr val="C00000"/>
                </a:solidFill>
              </a:rPr>
              <a:t>Java</a:t>
            </a:r>
            <a:r>
              <a:rPr lang="zh-CN" altLang="en-US" b="1" dirty="0">
                <a:solidFill>
                  <a:srgbClr val="C00000"/>
                </a:solidFill>
              </a:rPr>
              <a:t>采用了迭代器为各种集合提供公共的操作接口</a:t>
            </a:r>
          </a:p>
          <a:p>
            <a:r>
              <a:rPr lang="zh-CN" altLang="en-US" dirty="0"/>
              <a:t>使用</a:t>
            </a:r>
            <a:r>
              <a:rPr lang="en-US" altLang="zh-CN" dirty="0"/>
              <a:t>Java</a:t>
            </a:r>
            <a:r>
              <a:rPr lang="zh-CN" altLang="en-US" dirty="0"/>
              <a:t>的迭代器</a:t>
            </a:r>
            <a:r>
              <a:rPr lang="en-US" altLang="zh-CN" dirty="0"/>
              <a:t>iterator</a:t>
            </a:r>
            <a:r>
              <a:rPr lang="zh-CN" altLang="en-US" dirty="0"/>
              <a:t>可以使得对集合容器的遍历操作完全与其底层相隔离，可以到达极好的解耦效果</a:t>
            </a:r>
          </a:p>
        </p:txBody>
      </p:sp>
    </p:spTree>
    <p:extLst>
      <p:ext uri="{BB962C8B-B14F-4D97-AF65-F5344CB8AC3E}">
        <p14:creationId xmlns:p14="http://schemas.microsoft.com/office/powerpoint/2010/main" val="415640176"/>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Iterator</a:t>
            </a:r>
            <a:r>
              <a:rPr lang="zh-CN" altLang="en-US" dirty="0"/>
              <a:t>接口</a:t>
            </a:r>
          </a:p>
        </p:txBody>
      </p:sp>
      <p:sp>
        <p:nvSpPr>
          <p:cNvPr id="3" name="内容占位符 2"/>
          <p:cNvSpPr>
            <a:spLocks noGrp="1"/>
          </p:cNvSpPr>
          <p:nvPr>
            <p:ph idx="1"/>
          </p:nvPr>
        </p:nvSpPr>
        <p:spPr/>
        <p:txBody>
          <a:bodyPr>
            <a:normAutofit fontScale="92500"/>
          </a:bodyPr>
          <a:lstStyle/>
          <a:p>
            <a:r>
              <a:rPr lang="zh-CN" altLang="en-US" dirty="0"/>
              <a:t>从之前对迭代器模式的描述上来看，对于能够被迭代器遍历的集合而言（例如</a:t>
            </a:r>
            <a:r>
              <a:rPr lang="en-US" altLang="zh-CN" dirty="0"/>
              <a:t>Collection</a:t>
            </a:r>
            <a:r>
              <a:rPr lang="zh-CN" altLang="en-US" dirty="0"/>
              <a:t>），需要能够生成特定的迭代器，因此，</a:t>
            </a:r>
            <a:r>
              <a:rPr lang="en-US" altLang="zh-CN" dirty="0"/>
              <a:t>JDK</a:t>
            </a:r>
            <a:r>
              <a:rPr lang="zh-CN" altLang="en-US" dirty="0"/>
              <a:t>提供了</a:t>
            </a:r>
            <a:r>
              <a:rPr lang="en-US" altLang="zh-CN" dirty="0" err="1"/>
              <a:t>Iterable</a:t>
            </a:r>
            <a:r>
              <a:rPr lang="zh-CN" altLang="en-US" dirty="0"/>
              <a:t>接口，来声明构建迭代器的行为：</a:t>
            </a:r>
            <a:endParaRPr lang="en-US" altLang="zh-CN" dirty="0"/>
          </a:p>
          <a:p>
            <a:endParaRPr lang="en-US" altLang="zh-CN" dirty="0"/>
          </a:p>
          <a:p>
            <a:r>
              <a:rPr lang="en-US" altLang="zh-CN" dirty="0"/>
              <a:t>Collection</a:t>
            </a:r>
            <a:r>
              <a:rPr lang="zh-CN" altLang="en-US" dirty="0"/>
              <a:t>接口拓展了接口</a:t>
            </a:r>
            <a:r>
              <a:rPr lang="en-US" altLang="zh-CN" dirty="0" err="1"/>
              <a:t>Iterable</a:t>
            </a:r>
            <a:r>
              <a:rPr lang="zh-CN" altLang="en-US" dirty="0"/>
              <a:t>，根据以上的对</a:t>
            </a:r>
            <a:r>
              <a:rPr lang="en-US" altLang="zh-CN" dirty="0" err="1"/>
              <a:t>Iterable</a:t>
            </a:r>
            <a:r>
              <a:rPr lang="zh-CN" altLang="en-US" dirty="0"/>
              <a:t>接口的定义可以发现，其要求实现其的类都提供一个返回迭代器</a:t>
            </a:r>
            <a:r>
              <a:rPr lang="en-US" altLang="zh-CN" dirty="0"/>
              <a:t>Iterator&lt;T&gt;</a:t>
            </a:r>
            <a:r>
              <a:rPr lang="zh-CN" altLang="en-US" dirty="0"/>
              <a:t>对象的方法</a:t>
            </a:r>
            <a:endParaRPr lang="en-US" altLang="zh-CN" dirty="0"/>
          </a:p>
          <a:p>
            <a:r>
              <a:rPr lang="zh-CN" altLang="en-US" dirty="0"/>
              <a:t>自定义的集合类实现了</a:t>
            </a:r>
            <a:r>
              <a:rPr lang="en-US" altLang="zh-CN" dirty="0" err="1"/>
              <a:t>Iterable</a:t>
            </a:r>
            <a:r>
              <a:rPr lang="zh-CN" altLang="en-US" dirty="0"/>
              <a:t>接口并实现自定义的迭代器后也可以使用增强型</a:t>
            </a:r>
            <a:r>
              <a:rPr lang="en-US" altLang="zh-CN" dirty="0"/>
              <a:t>for</a:t>
            </a:r>
            <a:r>
              <a:rPr lang="zh-CN" altLang="en-US" dirty="0"/>
              <a:t>循环进行遍历</a:t>
            </a:r>
          </a:p>
          <a:p>
            <a:endParaRPr lang="zh-CN" altLang="en-US" dirty="0"/>
          </a:p>
        </p:txBody>
      </p:sp>
      <p:pic>
        <p:nvPicPr>
          <p:cNvPr id="5" name="图片 4"/>
          <p:cNvPicPr>
            <a:picLocks noChangeAspect="1"/>
          </p:cNvPicPr>
          <p:nvPr/>
        </p:nvPicPr>
        <p:blipFill>
          <a:blip r:embed="rId2"/>
          <a:stretch>
            <a:fillRect/>
          </a:stretch>
        </p:blipFill>
        <p:spPr>
          <a:xfrm>
            <a:off x="654989" y="2855167"/>
            <a:ext cx="10610850" cy="666750"/>
          </a:xfrm>
          <a:prstGeom prst="rect">
            <a:avLst/>
          </a:prstGeom>
          <a:blipFill>
            <a:blip r:embed="rId3"/>
            <a:stretch>
              <a:fillRect/>
            </a:stretch>
          </a:blipFill>
          <a:ln w="101600">
            <a:solidFill>
              <a:srgbClr val="339933">
                <a:alpha val="96000"/>
              </a:srgbClr>
            </a:solidFill>
          </a:ln>
        </p:spPr>
      </p:pic>
    </p:spTree>
    <p:extLst>
      <p:ext uri="{BB962C8B-B14F-4D97-AF65-F5344CB8AC3E}">
        <p14:creationId xmlns:p14="http://schemas.microsoft.com/office/powerpoint/2010/main" val="1633080474"/>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Iterator</a:t>
            </a:r>
            <a:r>
              <a:rPr lang="zh-CN" altLang="en-US" dirty="0"/>
              <a:t>接口</a:t>
            </a:r>
          </a:p>
        </p:txBody>
      </p:sp>
      <p:sp>
        <p:nvSpPr>
          <p:cNvPr id="3" name="内容占位符 2"/>
          <p:cNvSpPr>
            <a:spLocks noGrp="1"/>
          </p:cNvSpPr>
          <p:nvPr>
            <p:ph idx="1"/>
          </p:nvPr>
        </p:nvSpPr>
        <p:spPr/>
        <p:txBody>
          <a:bodyPr>
            <a:normAutofit/>
          </a:bodyPr>
          <a:lstStyle/>
          <a:p>
            <a:r>
              <a:rPr lang="zh-CN" altLang="en-US" dirty="0"/>
              <a:t>迭代器接口的声明如下：</a:t>
            </a:r>
            <a:endParaRPr lang="en-US" altLang="zh-CN" dirty="0"/>
          </a:p>
          <a:p>
            <a:endParaRPr lang="en-US" altLang="zh-CN" dirty="0"/>
          </a:p>
          <a:p>
            <a:endParaRPr lang="en-US" altLang="zh-CN" dirty="0"/>
          </a:p>
          <a:p>
            <a:r>
              <a:rPr lang="zh-CN" altLang="en-US" dirty="0"/>
              <a:t>对 </a:t>
            </a:r>
            <a:r>
              <a:rPr lang="en-US" altLang="zh-CN" dirty="0"/>
              <a:t>collection </a:t>
            </a:r>
            <a:r>
              <a:rPr lang="zh-CN" altLang="en-US" dirty="0"/>
              <a:t>进行迭代的迭代器。迭代器取代了 </a:t>
            </a:r>
            <a:r>
              <a:rPr lang="en-US" altLang="zh-CN" dirty="0"/>
              <a:t>Java Collections Framework </a:t>
            </a:r>
            <a:r>
              <a:rPr lang="zh-CN" altLang="en-US" dirty="0"/>
              <a:t>中的 </a:t>
            </a:r>
            <a:r>
              <a:rPr lang="en-US" altLang="zh-CN" dirty="0"/>
              <a:t>Enumeration</a:t>
            </a:r>
            <a:r>
              <a:rPr lang="zh-CN" altLang="en-US" dirty="0"/>
              <a:t>。迭代器与枚举有两点不同：</a:t>
            </a:r>
          </a:p>
          <a:p>
            <a:pPr lvl="1"/>
            <a:r>
              <a:rPr lang="zh-CN" altLang="en-US" dirty="0"/>
              <a:t>迭代器允许调用者利用定义良好的语义</a:t>
            </a:r>
            <a:r>
              <a:rPr lang="zh-CN" altLang="en-US" b="1" dirty="0">
                <a:solidFill>
                  <a:srgbClr val="C00000"/>
                </a:solidFill>
              </a:rPr>
              <a:t>在迭代期间从迭代器所指向的 </a:t>
            </a:r>
            <a:r>
              <a:rPr lang="en-US" altLang="zh-CN" b="1" dirty="0">
                <a:solidFill>
                  <a:srgbClr val="C00000"/>
                </a:solidFill>
              </a:rPr>
              <a:t>collection </a:t>
            </a:r>
            <a:r>
              <a:rPr lang="zh-CN" altLang="en-US" b="1" dirty="0">
                <a:solidFill>
                  <a:srgbClr val="C00000"/>
                </a:solidFill>
              </a:rPr>
              <a:t>移除元素</a:t>
            </a:r>
          </a:p>
          <a:p>
            <a:pPr lvl="1"/>
            <a:r>
              <a:rPr lang="zh-CN" altLang="en-US" dirty="0"/>
              <a:t>方法名称得到了改进</a:t>
            </a:r>
          </a:p>
        </p:txBody>
      </p:sp>
      <p:pic>
        <p:nvPicPr>
          <p:cNvPr id="4" name="图片 3"/>
          <p:cNvPicPr>
            <a:picLocks noChangeAspect="1"/>
          </p:cNvPicPr>
          <p:nvPr/>
        </p:nvPicPr>
        <p:blipFill>
          <a:blip r:embed="rId2"/>
          <a:stretch>
            <a:fillRect/>
          </a:stretch>
        </p:blipFill>
        <p:spPr>
          <a:xfrm>
            <a:off x="535517" y="1613430"/>
            <a:ext cx="10477500" cy="1362075"/>
          </a:xfrm>
          <a:prstGeom prst="rect">
            <a:avLst/>
          </a:prstGeom>
          <a:blipFill>
            <a:blip r:embed="rId3"/>
            <a:stretch>
              <a:fillRect/>
            </a:stretch>
          </a:blipFill>
          <a:ln w="101600">
            <a:solidFill>
              <a:srgbClr val="339933">
                <a:alpha val="96000"/>
              </a:srgbClr>
            </a:solidFill>
          </a:ln>
        </p:spPr>
      </p:pic>
    </p:spTree>
    <p:extLst>
      <p:ext uri="{BB962C8B-B14F-4D97-AF65-F5344CB8AC3E}">
        <p14:creationId xmlns:p14="http://schemas.microsoft.com/office/powerpoint/2010/main" val="3661450452"/>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Iterator</a:t>
            </a:r>
            <a:r>
              <a:rPr lang="zh-CN" altLang="en-US" dirty="0"/>
              <a:t>接口</a:t>
            </a:r>
          </a:p>
        </p:txBody>
      </p:sp>
      <p:sp>
        <p:nvSpPr>
          <p:cNvPr id="3" name="内容占位符 2"/>
          <p:cNvSpPr>
            <a:spLocks noGrp="1"/>
          </p:cNvSpPr>
          <p:nvPr>
            <p:ph idx="1"/>
          </p:nvPr>
        </p:nvSpPr>
        <p:spPr/>
        <p:txBody>
          <a:bodyPr/>
          <a:lstStyle/>
          <a:p>
            <a:r>
              <a:rPr lang="zh-CN" altLang="en-US" dirty="0"/>
              <a:t>迭代器接口的方法声明：</a:t>
            </a:r>
            <a:endParaRPr lang="en-US" altLang="zh-CN" dirty="0"/>
          </a:p>
          <a:p>
            <a:endParaRPr lang="en-US" altLang="zh-CN" dirty="0"/>
          </a:p>
          <a:p>
            <a:endParaRPr lang="en-US"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94848760"/>
              </p:ext>
            </p:extLst>
          </p:nvPr>
        </p:nvGraphicFramePr>
        <p:xfrm>
          <a:off x="367757" y="1571194"/>
          <a:ext cx="11429695" cy="2475873"/>
        </p:xfrm>
        <a:graphic>
          <a:graphicData uri="http://schemas.openxmlformats.org/drawingml/2006/table">
            <a:tbl>
              <a:tblPr firstRow="1" bandRow="1">
                <a:tableStyleId>{93296810-A885-4BE3-A3E7-6D5BEEA58F35}</a:tableStyleId>
              </a:tblPr>
              <a:tblGrid>
                <a:gridCol w="4044859">
                  <a:extLst>
                    <a:ext uri="{9D8B030D-6E8A-4147-A177-3AD203B41FA5}">
                      <a16:colId xmlns:a16="http://schemas.microsoft.com/office/drawing/2014/main" val="20000"/>
                    </a:ext>
                  </a:extLst>
                </a:gridCol>
                <a:gridCol w="7384836">
                  <a:extLst>
                    <a:ext uri="{9D8B030D-6E8A-4147-A177-3AD203B41FA5}">
                      <a16:colId xmlns:a16="http://schemas.microsoft.com/office/drawing/2014/main" val="20001"/>
                    </a:ext>
                  </a:extLst>
                </a:gridCol>
              </a:tblGrid>
              <a:tr h="545473">
                <a:tc>
                  <a:txBody>
                    <a:bodyPr/>
                    <a:lstStyle/>
                    <a:p>
                      <a:pPr algn="ctr"/>
                      <a:r>
                        <a:rPr lang="zh-CN" altLang="en-US" sz="2400" dirty="0">
                          <a:latin typeface="微软雅黑" panose="020B0503020204020204" pitchFamily="34" charset="-122"/>
                          <a:ea typeface="微软雅黑" panose="020B0503020204020204" pitchFamily="34" charset="-122"/>
                        </a:rPr>
                        <a:t>方法</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功能</a:t>
                      </a:r>
                    </a:p>
                  </a:txBody>
                  <a:tcPr anchor="ctr"/>
                </a:tc>
                <a:extLst>
                  <a:ext uri="{0D108BD9-81ED-4DB2-BD59-A6C34878D82A}">
                    <a16:rowId xmlns:a16="http://schemas.microsoft.com/office/drawing/2014/main" val="10000"/>
                  </a:ext>
                </a:extLst>
              </a:tr>
              <a:tr h="370840">
                <a:tc>
                  <a:txBody>
                    <a:bodyPr/>
                    <a:lstStyle/>
                    <a:p>
                      <a:r>
                        <a:rPr lang="en-US" altLang="zh-CN" dirty="0" err="1">
                          <a:latin typeface="微软雅黑" panose="020B0503020204020204" pitchFamily="34" charset="-122"/>
                          <a:ea typeface="微软雅黑" panose="020B0503020204020204" pitchFamily="34" charset="-122"/>
                        </a:rPr>
                        <a:t>boolean</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hasNext</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如果仍有元素可以迭代，则返回 </a:t>
                      </a:r>
                      <a:r>
                        <a:rPr lang="en-US" altLang="zh-CN" dirty="0">
                          <a:latin typeface="微软雅黑" panose="020B0503020204020204" pitchFamily="34" charset="-122"/>
                          <a:ea typeface="微软雅黑" panose="020B0503020204020204" pitchFamily="34" charset="-122"/>
                        </a:rPr>
                        <a:t>true</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r>
                        <a:rPr lang="en-US" altLang="zh-CN" dirty="0">
                          <a:latin typeface="微软雅黑" panose="020B0503020204020204" pitchFamily="34" charset="-122"/>
                          <a:ea typeface="微软雅黑" panose="020B0503020204020204" pitchFamily="34" charset="-122"/>
                        </a:rPr>
                        <a:t>E next()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返回迭代的下一个元素</a:t>
                      </a:r>
                    </a:p>
                  </a:txBody>
                  <a:tcPr/>
                </a:tc>
                <a:extLst>
                  <a:ext uri="{0D108BD9-81ED-4DB2-BD59-A6C34878D82A}">
                    <a16:rowId xmlns:a16="http://schemas.microsoft.com/office/drawing/2014/main" val="10002"/>
                  </a:ext>
                </a:extLst>
              </a:tr>
              <a:tr h="370840">
                <a:tc>
                  <a:txBody>
                    <a:bodyPr/>
                    <a:lstStyle/>
                    <a:p>
                      <a:r>
                        <a:rPr lang="en-US" altLang="zh-CN" dirty="0">
                          <a:latin typeface="微软雅黑" panose="020B0503020204020204" pitchFamily="34" charset="-122"/>
                          <a:ea typeface="微软雅黑" panose="020B0503020204020204" pitchFamily="34" charset="-122"/>
                        </a:rPr>
                        <a:t>void remove()</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从迭代器指向的</a:t>
                      </a:r>
                      <a:r>
                        <a:rPr lang="en-US" altLang="zh-CN" dirty="0">
                          <a:latin typeface="微软雅黑" panose="020B0503020204020204" pitchFamily="34" charset="-122"/>
                          <a:ea typeface="微软雅黑" panose="020B0503020204020204" pitchFamily="34" charset="-122"/>
                        </a:rPr>
                        <a:t>collection</a:t>
                      </a:r>
                      <a:r>
                        <a:rPr lang="zh-CN" altLang="en-US" dirty="0">
                          <a:latin typeface="微软雅黑" panose="020B0503020204020204" pitchFamily="34" charset="-122"/>
                          <a:ea typeface="微软雅黑" panose="020B0503020204020204" pitchFamily="34" charset="-122"/>
                        </a:rPr>
                        <a:t>中移除迭代器返回的最后一个元素，每次调用 </a:t>
                      </a:r>
                      <a:r>
                        <a:rPr lang="en-US" altLang="zh-CN" dirty="0">
                          <a:latin typeface="微软雅黑" panose="020B0503020204020204" pitchFamily="34" charset="-122"/>
                          <a:ea typeface="微软雅黑" panose="020B0503020204020204" pitchFamily="34" charset="-122"/>
                        </a:rPr>
                        <a:t>next </a:t>
                      </a:r>
                      <a:r>
                        <a:rPr lang="zh-CN" altLang="en-US" dirty="0">
                          <a:latin typeface="微软雅黑" panose="020B0503020204020204" pitchFamily="34" charset="-122"/>
                          <a:ea typeface="微软雅黑" panose="020B0503020204020204" pitchFamily="34" charset="-122"/>
                        </a:rPr>
                        <a:t>只能调用一次此方法。如果进行迭代时用调用此方法之外的其他方式修改了该迭代器所指向的</a:t>
                      </a:r>
                      <a:r>
                        <a:rPr lang="en-US" altLang="zh-CN" dirty="0">
                          <a:latin typeface="微软雅黑" panose="020B0503020204020204" pitchFamily="34" charset="-122"/>
                          <a:ea typeface="微软雅黑" panose="020B0503020204020204" pitchFamily="34" charset="-122"/>
                        </a:rPr>
                        <a:t>collection</a:t>
                      </a:r>
                      <a:r>
                        <a:rPr lang="zh-CN" altLang="en-US" dirty="0">
                          <a:latin typeface="微软雅黑" panose="020B0503020204020204" pitchFamily="34" charset="-122"/>
                          <a:ea typeface="微软雅黑" panose="020B0503020204020204" pitchFamily="34" charset="-122"/>
                        </a:rPr>
                        <a:t>，则迭代器的行为是不确定的</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1201967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：泛型作用</a:t>
            </a:r>
          </a:p>
        </p:txBody>
      </p:sp>
      <p:sp>
        <p:nvSpPr>
          <p:cNvPr id="3" name="内容占位符 2"/>
          <p:cNvSpPr>
            <a:spLocks noGrp="1"/>
          </p:cNvSpPr>
          <p:nvPr>
            <p:ph idx="1"/>
          </p:nvPr>
        </p:nvSpPr>
        <p:spPr/>
        <p:txBody>
          <a:bodyPr/>
          <a:lstStyle/>
          <a:p>
            <a:r>
              <a:rPr lang="zh-CN" altLang="en-US" dirty="0"/>
              <a:t>有了泛型之后，我们可以在编译阶段就发现异常的类型问题：</a:t>
            </a:r>
          </a:p>
        </p:txBody>
      </p:sp>
      <p:pic>
        <p:nvPicPr>
          <p:cNvPr id="4" name="图片 3"/>
          <p:cNvPicPr>
            <a:picLocks noChangeAspect="1"/>
          </p:cNvPicPr>
          <p:nvPr/>
        </p:nvPicPr>
        <p:blipFill>
          <a:blip r:embed="rId2"/>
          <a:stretch>
            <a:fillRect/>
          </a:stretch>
        </p:blipFill>
        <p:spPr>
          <a:xfrm>
            <a:off x="495300" y="1654537"/>
            <a:ext cx="9613900" cy="4988507"/>
          </a:xfrm>
          <a:prstGeom prst="rect">
            <a:avLst/>
          </a:prstGeom>
          <a:blipFill>
            <a:blip r:embed="rId3"/>
            <a:stretch>
              <a:fillRect/>
            </a:stretch>
          </a:blipFill>
          <a:ln w="101600">
            <a:solidFill>
              <a:srgbClr val="339933">
                <a:alpha val="96000"/>
              </a:srgbClr>
            </a:solidFill>
          </a:ln>
        </p:spPr>
      </p:pic>
      <p:sp>
        <p:nvSpPr>
          <p:cNvPr id="5" name="圆角矩形 4"/>
          <p:cNvSpPr/>
          <p:nvPr/>
        </p:nvSpPr>
        <p:spPr>
          <a:xfrm>
            <a:off x="1181409" y="4595058"/>
            <a:ext cx="6370858" cy="29867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114341" y="3994893"/>
            <a:ext cx="3864299" cy="1477328"/>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确定泛型类型为</a:t>
            </a:r>
            <a:r>
              <a:rPr lang="en-US" altLang="zh-CN" b="1" dirty="0">
                <a:solidFill>
                  <a:srgbClr val="C00000"/>
                </a:solidFill>
                <a:latin typeface="微软雅黑" panose="020B0503020204020204" pitchFamily="34" charset="-122"/>
                <a:ea typeface="微软雅黑" panose="020B0503020204020204" pitchFamily="34" charset="-122"/>
              </a:rPr>
              <a:t>Integer</a:t>
            </a:r>
            <a:r>
              <a:rPr lang="zh-CN" altLang="en-US" b="1" dirty="0">
                <a:solidFill>
                  <a:srgbClr val="C00000"/>
                </a:solidFill>
                <a:latin typeface="微软雅黑" panose="020B0503020204020204" pitchFamily="34" charset="-122"/>
                <a:ea typeface="微软雅黑" panose="020B0503020204020204" pitchFamily="34" charset="-122"/>
              </a:rPr>
              <a:t>后，类中凡是</a:t>
            </a:r>
            <a:r>
              <a:rPr lang="en-US" altLang="zh-CN" b="1" dirty="0">
                <a:solidFill>
                  <a:srgbClr val="C00000"/>
                </a:solidFill>
                <a:latin typeface="微软雅黑" panose="020B0503020204020204" pitchFamily="34" charset="-122"/>
                <a:ea typeface="微软雅黑" panose="020B0503020204020204" pitchFamily="34" charset="-122"/>
              </a:rPr>
              <a:t>T</a:t>
            </a:r>
            <a:r>
              <a:rPr lang="zh-CN" altLang="en-US" b="1" dirty="0">
                <a:solidFill>
                  <a:srgbClr val="C00000"/>
                </a:solidFill>
                <a:latin typeface="微软雅黑" panose="020B0503020204020204" pitchFamily="34" charset="-122"/>
                <a:ea typeface="微软雅黑" panose="020B0503020204020204" pitchFamily="34" charset="-122"/>
              </a:rPr>
              <a:t>的地方均由</a:t>
            </a:r>
            <a:r>
              <a:rPr lang="en-US" altLang="zh-CN" b="1" dirty="0">
                <a:solidFill>
                  <a:srgbClr val="C00000"/>
                </a:solidFill>
                <a:latin typeface="微软雅黑" panose="020B0503020204020204" pitchFamily="34" charset="-122"/>
                <a:ea typeface="微软雅黑" panose="020B0503020204020204" pitchFamily="34" charset="-122"/>
              </a:rPr>
              <a:t>Integer</a:t>
            </a:r>
            <a:r>
              <a:rPr lang="zh-CN" altLang="en-US" b="1" dirty="0">
                <a:solidFill>
                  <a:srgbClr val="C00000"/>
                </a:solidFill>
                <a:latin typeface="微软雅黑" panose="020B0503020204020204" pitchFamily="34" charset="-122"/>
                <a:ea typeface="微软雅黑" panose="020B0503020204020204" pitchFamily="34" charset="-122"/>
              </a:rPr>
              <a:t>代替，即构造方法只能提供</a:t>
            </a:r>
            <a:r>
              <a:rPr lang="en-US" altLang="zh-CN" b="1" dirty="0">
                <a:solidFill>
                  <a:srgbClr val="C00000"/>
                </a:solidFill>
                <a:latin typeface="微软雅黑" panose="020B0503020204020204" pitchFamily="34" charset="-122"/>
                <a:ea typeface="微软雅黑" panose="020B0503020204020204" pitchFamily="34" charset="-122"/>
              </a:rPr>
              <a:t>Integer</a:t>
            </a:r>
            <a:r>
              <a:rPr lang="zh-CN" altLang="en-US" b="1" dirty="0">
                <a:solidFill>
                  <a:srgbClr val="C00000"/>
                </a:solidFill>
                <a:latin typeface="微软雅黑" panose="020B0503020204020204" pitchFamily="34" charset="-122"/>
                <a:ea typeface="微软雅黑" panose="020B0503020204020204" pitchFamily="34" charset="-122"/>
              </a:rPr>
              <a:t>对象，</a:t>
            </a:r>
            <a:r>
              <a:rPr lang="en-US" altLang="zh-CN" b="1" dirty="0">
                <a:solidFill>
                  <a:srgbClr val="C00000"/>
                </a:solidFill>
                <a:latin typeface="微软雅黑" panose="020B0503020204020204" pitchFamily="34" charset="-122"/>
                <a:ea typeface="微软雅黑" panose="020B0503020204020204" pitchFamily="34" charset="-122"/>
              </a:rPr>
              <a:t>Set/Get</a:t>
            </a:r>
            <a:r>
              <a:rPr lang="zh-CN" altLang="en-US" b="1" dirty="0">
                <a:solidFill>
                  <a:srgbClr val="C00000"/>
                </a:solidFill>
                <a:latin typeface="微软雅黑" panose="020B0503020204020204" pitchFamily="34" charset="-122"/>
                <a:ea typeface="微软雅黑" panose="020B0503020204020204" pitchFamily="34" charset="-122"/>
              </a:rPr>
              <a:t>对应的类型也只能是</a:t>
            </a:r>
            <a:r>
              <a:rPr lang="en-US" altLang="zh-CN" b="1" dirty="0">
                <a:solidFill>
                  <a:srgbClr val="C00000"/>
                </a:solidFill>
                <a:latin typeface="微软雅黑" panose="020B0503020204020204" pitchFamily="34" charset="-122"/>
                <a:ea typeface="微软雅黑" panose="020B0503020204020204" pitchFamily="34" charset="-122"/>
              </a:rPr>
              <a:t>Integer</a:t>
            </a:r>
            <a:r>
              <a:rPr lang="zh-CN" altLang="en-US" b="1" dirty="0">
                <a:solidFill>
                  <a:srgbClr val="C00000"/>
                </a:solidFill>
                <a:latin typeface="微软雅黑" panose="020B0503020204020204" pitchFamily="34" charset="-122"/>
                <a:ea typeface="微软雅黑" panose="020B0503020204020204" pitchFamily="34" charset="-122"/>
              </a:rPr>
              <a:t>，无需类型转换</a:t>
            </a:r>
          </a:p>
        </p:txBody>
      </p:sp>
      <p:sp>
        <p:nvSpPr>
          <p:cNvPr id="7" name="右箭头 6"/>
          <p:cNvSpPr/>
          <p:nvPr/>
        </p:nvSpPr>
        <p:spPr>
          <a:xfrm rot="10800000">
            <a:off x="7453123" y="4546354"/>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29845274"/>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Iterator</a:t>
            </a:r>
            <a:r>
              <a:rPr lang="zh-CN" altLang="en-US" dirty="0"/>
              <a:t>接口</a:t>
            </a:r>
          </a:p>
        </p:txBody>
      </p:sp>
      <p:sp>
        <p:nvSpPr>
          <p:cNvPr id="3" name="内容占位符 2"/>
          <p:cNvSpPr>
            <a:spLocks noGrp="1"/>
          </p:cNvSpPr>
          <p:nvPr>
            <p:ph idx="1"/>
          </p:nvPr>
        </p:nvSpPr>
        <p:spPr/>
        <p:txBody>
          <a:bodyPr/>
          <a:lstStyle/>
          <a:p>
            <a:r>
              <a:rPr lang="zh-CN" altLang="en-US" dirty="0"/>
              <a:t>迭代器使用示例（课堂案例：</a:t>
            </a:r>
            <a:r>
              <a:rPr lang="en-US" altLang="zh-CN" dirty="0">
                <a:hlinkClick r:id="rId2" action="ppaction://hlinkfile"/>
              </a:rPr>
              <a:t>TestIterator.java</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506941" y="1715028"/>
            <a:ext cx="10229850" cy="319087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6082605" y="3788130"/>
            <a:ext cx="3714750" cy="2333625"/>
          </a:xfrm>
          <a:prstGeom prst="rect">
            <a:avLst/>
          </a:prstGeom>
          <a:blipFill>
            <a:blip r:embed="rId4"/>
            <a:stretch>
              <a:fillRect/>
            </a:stretch>
          </a:blipFill>
          <a:ln w="101600">
            <a:solidFill>
              <a:srgbClr val="339933">
                <a:alpha val="96000"/>
              </a:srgbClr>
            </a:solidFill>
          </a:ln>
        </p:spPr>
      </p:pic>
      <p:sp>
        <p:nvSpPr>
          <p:cNvPr id="6" name="右箭头 5"/>
          <p:cNvSpPr/>
          <p:nvPr/>
        </p:nvSpPr>
        <p:spPr>
          <a:xfrm rot="5400000">
            <a:off x="8817111" y="3590089"/>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655815" y="3158801"/>
            <a:ext cx="1315453"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696737836"/>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a:t>
            </a:r>
            <a:r>
              <a:rPr lang="en-US" altLang="zh-CN" dirty="0"/>
              <a:t>remove</a:t>
            </a:r>
            <a:endParaRPr lang="zh-CN" altLang="en-US" dirty="0"/>
          </a:p>
        </p:txBody>
      </p:sp>
      <p:sp>
        <p:nvSpPr>
          <p:cNvPr id="3" name="内容占位符 2"/>
          <p:cNvSpPr>
            <a:spLocks noGrp="1"/>
          </p:cNvSpPr>
          <p:nvPr>
            <p:ph idx="1"/>
          </p:nvPr>
        </p:nvSpPr>
        <p:spPr/>
        <p:txBody>
          <a:bodyPr/>
          <a:lstStyle/>
          <a:p>
            <a:r>
              <a:rPr lang="zh-CN" altLang="en-US" dirty="0"/>
              <a:t>需要注意，如果针对集合构建了迭代器，在使用该迭代器完成迭代之前对原始集合元素结构进行了修改（如删除了某一个元素），那么在迭代器的后续迭代过程中将抛出异常：</a:t>
            </a:r>
          </a:p>
        </p:txBody>
      </p:sp>
      <p:pic>
        <p:nvPicPr>
          <p:cNvPr id="4" name="图片 3"/>
          <p:cNvPicPr>
            <a:picLocks noChangeAspect="1"/>
          </p:cNvPicPr>
          <p:nvPr/>
        </p:nvPicPr>
        <p:blipFill>
          <a:blip r:embed="rId2"/>
          <a:stretch>
            <a:fillRect/>
          </a:stretch>
        </p:blipFill>
        <p:spPr>
          <a:xfrm>
            <a:off x="504295" y="3014234"/>
            <a:ext cx="9896475" cy="3333750"/>
          </a:xfrm>
          <a:prstGeom prst="rect">
            <a:avLst/>
          </a:prstGeom>
          <a:blipFill>
            <a:blip r:embed="rId3"/>
            <a:stretch>
              <a:fillRect/>
            </a:stretch>
          </a:blipFill>
          <a:ln w="101600">
            <a:solidFill>
              <a:srgbClr val="339933">
                <a:alpha val="96000"/>
              </a:srgbClr>
            </a:solidFill>
          </a:ln>
        </p:spPr>
      </p:pic>
      <p:sp>
        <p:nvSpPr>
          <p:cNvPr id="5" name="右箭头 4"/>
          <p:cNvSpPr/>
          <p:nvPr/>
        </p:nvSpPr>
        <p:spPr>
          <a:xfrm rot="10800000">
            <a:off x="3657449" y="4682552"/>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450789" y="4718767"/>
            <a:ext cx="5031877"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构建迭代器后对原始集合结构做出了修改</a:t>
            </a:r>
          </a:p>
        </p:txBody>
      </p:sp>
      <p:sp>
        <p:nvSpPr>
          <p:cNvPr id="7" name="圆角矩形 6"/>
          <p:cNvSpPr/>
          <p:nvPr/>
        </p:nvSpPr>
        <p:spPr>
          <a:xfrm>
            <a:off x="1246685" y="4765774"/>
            <a:ext cx="2461715" cy="229638"/>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307885" y="5005427"/>
            <a:ext cx="3142904" cy="921240"/>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0800000">
            <a:off x="4329874" y="5268006"/>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956838" y="5277470"/>
            <a:ext cx="5031877"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仍然使用这个迭代器迭代</a:t>
            </a:r>
          </a:p>
        </p:txBody>
      </p:sp>
      <p:pic>
        <p:nvPicPr>
          <p:cNvPr id="11" name="图片 10"/>
          <p:cNvPicPr>
            <a:picLocks noChangeAspect="1"/>
          </p:cNvPicPr>
          <p:nvPr/>
        </p:nvPicPr>
        <p:blipFill rotWithShape="1">
          <a:blip r:embed="rId4"/>
          <a:srcRect r="7467" b="32554"/>
          <a:stretch/>
        </p:blipFill>
        <p:spPr>
          <a:xfrm>
            <a:off x="4956838" y="5768221"/>
            <a:ext cx="7095067" cy="931517"/>
          </a:xfrm>
          <a:prstGeom prst="rect">
            <a:avLst/>
          </a:prstGeom>
          <a:blipFill>
            <a:blip r:embed="rId3"/>
            <a:stretch>
              <a:fillRect/>
            </a:stretch>
          </a:blipFill>
          <a:ln w="101600">
            <a:solidFill>
              <a:srgbClr val="339933">
                <a:alpha val="96000"/>
              </a:srgbClr>
            </a:solidFill>
          </a:ln>
        </p:spPr>
      </p:pic>
      <p:sp>
        <p:nvSpPr>
          <p:cNvPr id="12" name="Line 21"/>
          <p:cNvSpPr>
            <a:spLocks noChangeShapeType="1"/>
          </p:cNvSpPr>
          <p:nvPr/>
        </p:nvSpPr>
        <p:spPr bwMode="auto">
          <a:xfrm>
            <a:off x="4450789" y="5713128"/>
            <a:ext cx="551510" cy="53641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
        <p:nvSpPr>
          <p:cNvPr id="13" name="圆角矩形 12"/>
          <p:cNvSpPr/>
          <p:nvPr/>
        </p:nvSpPr>
        <p:spPr>
          <a:xfrm>
            <a:off x="5002300" y="6134721"/>
            <a:ext cx="7049606" cy="262302"/>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5655055"/>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remove</a:t>
            </a:r>
            <a:endParaRPr lang="zh-CN" altLang="en-US" dirty="0"/>
          </a:p>
        </p:txBody>
      </p:sp>
      <p:sp>
        <p:nvSpPr>
          <p:cNvPr id="3" name="内容占位符 2"/>
          <p:cNvSpPr>
            <a:spLocks noGrp="1"/>
          </p:cNvSpPr>
          <p:nvPr>
            <p:ph idx="1"/>
          </p:nvPr>
        </p:nvSpPr>
        <p:spPr/>
        <p:txBody>
          <a:bodyPr/>
          <a:lstStyle/>
          <a:p>
            <a:r>
              <a:rPr lang="zh-CN" altLang="en-US" dirty="0"/>
              <a:t>在这种情况下，需要使用迭代器自身提供的</a:t>
            </a:r>
            <a:r>
              <a:rPr lang="en-US" altLang="zh-CN" dirty="0"/>
              <a:t>remove</a:t>
            </a:r>
            <a:r>
              <a:rPr lang="zh-CN" altLang="en-US" dirty="0"/>
              <a:t>方法移出元素：</a:t>
            </a:r>
          </a:p>
        </p:txBody>
      </p:sp>
      <p:pic>
        <p:nvPicPr>
          <p:cNvPr id="12" name="图片 11"/>
          <p:cNvPicPr>
            <a:picLocks noChangeAspect="1"/>
          </p:cNvPicPr>
          <p:nvPr/>
        </p:nvPicPr>
        <p:blipFill>
          <a:blip r:embed="rId2"/>
          <a:stretch>
            <a:fillRect/>
          </a:stretch>
        </p:blipFill>
        <p:spPr>
          <a:xfrm>
            <a:off x="705431" y="1720249"/>
            <a:ext cx="7639050" cy="4676775"/>
          </a:xfrm>
          <a:prstGeom prst="rect">
            <a:avLst/>
          </a:prstGeom>
          <a:blipFill>
            <a:blip r:embed="rId3"/>
            <a:stretch>
              <a:fillRect/>
            </a:stretch>
          </a:blipFill>
          <a:ln w="101600">
            <a:solidFill>
              <a:srgbClr val="339933">
                <a:alpha val="96000"/>
              </a:srgbClr>
            </a:solidFill>
          </a:ln>
        </p:spPr>
      </p:pic>
      <p:pic>
        <p:nvPicPr>
          <p:cNvPr id="13" name="图片 12"/>
          <p:cNvPicPr>
            <a:picLocks noChangeAspect="1"/>
          </p:cNvPicPr>
          <p:nvPr/>
        </p:nvPicPr>
        <p:blipFill>
          <a:blip r:embed="rId4"/>
          <a:stretch>
            <a:fillRect/>
          </a:stretch>
        </p:blipFill>
        <p:spPr>
          <a:xfrm>
            <a:off x="7452501" y="4523421"/>
            <a:ext cx="4019550" cy="2133600"/>
          </a:xfrm>
          <a:prstGeom prst="rect">
            <a:avLst/>
          </a:prstGeom>
          <a:blipFill>
            <a:blip r:embed="rId3"/>
            <a:stretch>
              <a:fillRect/>
            </a:stretch>
          </a:blipFill>
          <a:ln w="101600">
            <a:solidFill>
              <a:srgbClr val="339933">
                <a:alpha val="96000"/>
              </a:srgbClr>
            </a:solidFill>
          </a:ln>
        </p:spPr>
      </p:pic>
      <p:sp>
        <p:nvSpPr>
          <p:cNvPr id="6" name="右箭头 5"/>
          <p:cNvSpPr/>
          <p:nvPr/>
        </p:nvSpPr>
        <p:spPr>
          <a:xfrm rot="5400000">
            <a:off x="10533365" y="4233647"/>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372069" y="3802359"/>
            <a:ext cx="1315453"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8" name="矩形 7"/>
          <p:cNvSpPr/>
          <p:nvPr/>
        </p:nvSpPr>
        <p:spPr>
          <a:xfrm>
            <a:off x="5129323" y="3788713"/>
            <a:ext cx="3417374" cy="1477328"/>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迭代器的remove操作删除的是最近一次由next操作获取的元素，而不是当前游标所指向的元素，因此要删除元素，一定要在</a:t>
            </a:r>
            <a:r>
              <a:rPr lang="en-US" altLang="zh-CN" b="1" dirty="0">
                <a:solidFill>
                  <a:srgbClr val="C00000"/>
                </a:solidFill>
                <a:latin typeface="微软雅黑" panose="020B0503020204020204" pitchFamily="34" charset="-122"/>
                <a:ea typeface="微软雅黑" panose="020B0503020204020204" pitchFamily="34" charset="-122"/>
              </a:rPr>
              <a:t>next()</a:t>
            </a:r>
            <a:r>
              <a:rPr lang="zh-CN" altLang="en-US" b="1" dirty="0">
                <a:solidFill>
                  <a:srgbClr val="C00000"/>
                </a:solidFill>
                <a:latin typeface="微软雅黑" panose="020B0503020204020204" pitchFamily="34" charset="-122"/>
                <a:ea typeface="微软雅黑" panose="020B0503020204020204" pitchFamily="34" charset="-122"/>
              </a:rPr>
              <a:t>方法之后</a:t>
            </a:r>
          </a:p>
        </p:txBody>
      </p:sp>
      <p:sp>
        <p:nvSpPr>
          <p:cNvPr id="9" name="右箭头 8"/>
          <p:cNvSpPr/>
          <p:nvPr/>
        </p:nvSpPr>
        <p:spPr>
          <a:xfrm rot="10800000">
            <a:off x="4498617" y="4108986"/>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2195617" y="4159240"/>
            <a:ext cx="2461715" cy="229638"/>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7564654"/>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【Iterator</a:t>
            </a:r>
            <a:r>
              <a:rPr lang="zh-CN" altLang="en-US" dirty="0"/>
              <a:t>接口</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迭代器模式有什么好处？</a:t>
            </a:r>
            <a:endParaRPr lang="en-US" altLang="zh-CN" dirty="0"/>
          </a:p>
        </p:txBody>
      </p:sp>
    </p:spTree>
    <p:extLst>
      <p:ext uri="{BB962C8B-B14F-4D97-AF65-F5344CB8AC3E}">
        <p14:creationId xmlns:p14="http://schemas.microsoft.com/office/powerpoint/2010/main" val="1482044155"/>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【Iterator</a:t>
            </a:r>
            <a:r>
              <a:rPr lang="zh-CN" altLang="en-US" dirty="0"/>
              <a:t>接口</a:t>
            </a:r>
            <a:r>
              <a:rPr lang="en-US" altLang="zh-CN" dirty="0"/>
              <a:t>】</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a:t>迭代器模式简化了遍历方式，对于对象集合的遍历，还是比较麻烦的，对于数组或者有序列表，我们尚可以通过游标来取得，但用户需要在对集合了解很清楚的前提下，自行遍历对象，但是对于</a:t>
            </a:r>
            <a:r>
              <a:rPr lang="en-US" altLang="zh-CN" dirty="0"/>
              <a:t>hash</a:t>
            </a:r>
            <a:r>
              <a:rPr lang="zh-CN" altLang="en-US" dirty="0"/>
              <a:t>表来说，用户遍历起来就比较麻烦了。而引入了迭代器方法后，用户用起来就简单的多了</a:t>
            </a:r>
          </a:p>
          <a:p>
            <a:r>
              <a:rPr lang="zh-CN" altLang="en-US" dirty="0"/>
              <a:t>迭代器可以提供多种遍历方式，比如说对有序列表，我们可以根据需要提供正序遍历，倒序遍历两种迭代器，用户用起来只需要得到我们实现好的迭代器，就可以方便的对集合进行遍历了。迭代器封装性良好，用户只需要得到迭代器就可以遍历，而对于遍历算法则不用去关心，对于比较简单的遍历（像数组或者有序列表），使用迭代器方式遍历较为繁琐，大家可能都有感觉，像</a:t>
            </a:r>
            <a:r>
              <a:rPr lang="en-US" altLang="zh-CN" dirty="0" err="1"/>
              <a:t>ArrayList</a:t>
            </a:r>
            <a:r>
              <a:rPr lang="zh-CN" altLang="en-US" dirty="0"/>
              <a:t>，我们宁可愿意使用</a:t>
            </a:r>
            <a:r>
              <a:rPr lang="en-US" altLang="zh-CN" dirty="0"/>
              <a:t>for</a:t>
            </a:r>
            <a:r>
              <a:rPr lang="zh-CN" altLang="en-US" dirty="0"/>
              <a:t>循环和</a:t>
            </a:r>
            <a:r>
              <a:rPr lang="en-US" altLang="zh-CN" dirty="0"/>
              <a:t>get</a:t>
            </a:r>
            <a:r>
              <a:rPr lang="zh-CN" altLang="en-US" dirty="0"/>
              <a:t>方法来遍历集合。</a:t>
            </a:r>
          </a:p>
          <a:p>
            <a:r>
              <a:rPr lang="zh-CN" altLang="en-US" dirty="0"/>
              <a:t>迭代器模式是与集合共生共死的，一般来说，我们只要实现一个集合，就需要同时提供这个集合的迭代器，就像</a:t>
            </a:r>
            <a:r>
              <a:rPr lang="en-US" altLang="zh-CN" dirty="0"/>
              <a:t>java</a:t>
            </a:r>
            <a:r>
              <a:rPr lang="zh-CN" altLang="en-US" dirty="0"/>
              <a:t>中的</a:t>
            </a:r>
            <a:r>
              <a:rPr lang="en-US" altLang="zh-CN" dirty="0"/>
              <a:t>Collection</a:t>
            </a:r>
            <a:r>
              <a:rPr lang="zh-CN" altLang="en-US" dirty="0"/>
              <a:t>，</a:t>
            </a:r>
            <a:r>
              <a:rPr lang="en-US" altLang="zh-CN" dirty="0"/>
              <a:t>List</a:t>
            </a:r>
            <a:r>
              <a:rPr lang="zh-CN" altLang="en-US" dirty="0"/>
              <a:t>、</a:t>
            </a:r>
            <a:r>
              <a:rPr lang="en-US" altLang="zh-CN" dirty="0"/>
              <a:t>Set</a:t>
            </a:r>
            <a:r>
              <a:rPr lang="zh-CN" altLang="en-US" dirty="0"/>
              <a:t>、</a:t>
            </a:r>
            <a:r>
              <a:rPr lang="en-US" altLang="zh-CN" dirty="0"/>
              <a:t>Map</a:t>
            </a:r>
            <a:r>
              <a:rPr lang="zh-CN" altLang="en-US" dirty="0"/>
              <a:t>等，这些集合都有自己的迭代器。假如我们要实现一个这样的新的容器，当然也需要引入迭代器模式，给我们的容器实现一个迭代器。 但是，由于容器与迭代器的关系太密切了，所以大多数语言在实现容器的时候都给提供了迭代器，并且这些语言提供的容器和迭代器在绝大多数情况下就可以满足我们的需要，所以现在需要我们自己去实践迭代器模式的场景还是比较少见的，我们只需要使用语言中已有的容器和迭代器就可以了。 </a:t>
            </a:r>
            <a:endParaRPr lang="en-US" altLang="zh-CN" dirty="0"/>
          </a:p>
          <a:p>
            <a:endParaRPr lang="en-US" altLang="zh-CN" dirty="0"/>
          </a:p>
          <a:p>
            <a:pPr>
              <a:defRPr/>
            </a:pPr>
            <a:endParaRPr lang="en-US" altLang="zh-CN" dirty="0"/>
          </a:p>
          <a:p>
            <a:pPr>
              <a:defRPr/>
            </a:pPr>
            <a:endParaRPr lang="en-US" altLang="zh-CN" dirty="0"/>
          </a:p>
          <a:p>
            <a:pPr>
              <a:defRPr/>
            </a:pPr>
            <a:endParaRPr lang="zh-CN" altLang="en-US"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3455855794"/>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tx1">
                    <a:lumMod val="75000"/>
                    <a:lumOff val="25000"/>
                  </a:schemeClr>
                </a:solidFill>
              </a:rPr>
              <a:t>第</a:t>
            </a:r>
            <a:r>
              <a:rPr lang="en-US" altLang="zh-CN" dirty="0">
                <a:solidFill>
                  <a:schemeClr val="tx1">
                    <a:lumMod val="75000"/>
                    <a:lumOff val="25000"/>
                  </a:schemeClr>
                </a:solidFill>
              </a:rPr>
              <a:t>4</a:t>
            </a:r>
            <a:r>
              <a:rPr lang="zh-CN" altLang="en-US" dirty="0">
                <a:solidFill>
                  <a:schemeClr val="tx1">
                    <a:lumMod val="75000"/>
                    <a:lumOff val="25000"/>
                  </a:schemeClr>
                </a:solidFill>
              </a:rPr>
              <a:t>节：</a:t>
            </a:r>
            <a:r>
              <a:rPr lang="en-US" altLang="zh-CN" dirty="0">
                <a:solidFill>
                  <a:schemeClr val="tx1">
                    <a:lumMod val="75000"/>
                    <a:lumOff val="25000"/>
                  </a:schemeClr>
                </a:solidFill>
              </a:rPr>
              <a:t>Collections</a:t>
            </a:r>
            <a:r>
              <a:rPr lang="zh-CN" altLang="en-US" dirty="0">
                <a:solidFill>
                  <a:schemeClr val="tx1">
                    <a:lumMod val="75000"/>
                    <a:lumOff val="25000"/>
                  </a:schemeClr>
                </a:solidFill>
              </a:rPr>
              <a:t>工具类</a:t>
            </a:r>
            <a:endParaRPr lang="zh-CN" altLang="en-US" dirty="0"/>
          </a:p>
        </p:txBody>
      </p:sp>
      <p:sp>
        <p:nvSpPr>
          <p:cNvPr id="3" name="内容占位符 2"/>
          <p:cNvSpPr>
            <a:spLocks noGrp="1"/>
          </p:cNvSpPr>
          <p:nvPr>
            <p:ph idx="1"/>
          </p:nvPr>
        </p:nvSpPr>
        <p:spPr/>
        <p:txBody>
          <a:bodyPr/>
          <a:lstStyle/>
          <a:p>
            <a:r>
              <a:rPr lang="zh-CN" altLang="en-US" dirty="0"/>
              <a:t>知识点</a:t>
            </a:r>
            <a:r>
              <a:rPr lang="en-US" altLang="zh-CN" dirty="0"/>
              <a:t>1</a:t>
            </a:r>
            <a:r>
              <a:rPr lang="zh-CN" altLang="en-US" dirty="0"/>
              <a:t>：对象集合排序</a:t>
            </a:r>
          </a:p>
          <a:p>
            <a:r>
              <a:rPr lang="zh-CN" altLang="en-US" dirty="0"/>
              <a:t>知识点</a:t>
            </a:r>
            <a:r>
              <a:rPr lang="en-US" altLang="zh-CN" dirty="0"/>
              <a:t>2</a:t>
            </a:r>
            <a:r>
              <a:rPr lang="zh-CN" altLang="en-US" dirty="0"/>
              <a:t>：线程安全的集合版本</a:t>
            </a:r>
          </a:p>
        </p:txBody>
      </p:sp>
    </p:spTree>
    <p:extLst>
      <p:ext uri="{BB962C8B-B14F-4D97-AF65-F5344CB8AC3E}">
        <p14:creationId xmlns:p14="http://schemas.microsoft.com/office/powerpoint/2010/main" val="4259914943"/>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：对象集合排序</a:t>
            </a:r>
          </a:p>
        </p:txBody>
      </p:sp>
      <p:sp>
        <p:nvSpPr>
          <p:cNvPr id="3" name="内容占位符 2"/>
          <p:cNvSpPr>
            <a:spLocks noGrp="1"/>
          </p:cNvSpPr>
          <p:nvPr>
            <p:ph idx="1"/>
          </p:nvPr>
        </p:nvSpPr>
        <p:spPr/>
        <p:txBody>
          <a:bodyPr/>
          <a:lstStyle/>
          <a:p>
            <a:r>
              <a:rPr lang="zh-CN" altLang="en-US" dirty="0"/>
              <a:t>和</a:t>
            </a:r>
            <a:r>
              <a:rPr lang="en-US" altLang="zh-CN" dirty="0" err="1"/>
              <a:t>Arrays.sort</a:t>
            </a:r>
            <a:r>
              <a:rPr lang="en-US" altLang="zh-CN" dirty="0"/>
              <a:t>()</a:t>
            </a:r>
            <a:r>
              <a:rPr lang="zh-CN" altLang="en-US" dirty="0"/>
              <a:t>方法一样，</a:t>
            </a:r>
            <a:r>
              <a:rPr lang="en-US" altLang="zh-CN" dirty="0"/>
              <a:t>Collections</a:t>
            </a:r>
            <a:r>
              <a:rPr lang="zh-CN" altLang="en-US" dirty="0"/>
              <a:t>类也提供了</a:t>
            </a:r>
            <a:r>
              <a:rPr lang="en-US" altLang="zh-CN" dirty="0"/>
              <a:t>sort()</a:t>
            </a:r>
            <a:r>
              <a:rPr lang="zh-CN" altLang="en-US" dirty="0"/>
              <a:t>方法对集合内部中的元素按照元素的自然排序方式进行排序：</a:t>
            </a: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1516607294"/>
              </p:ext>
            </p:extLst>
          </p:nvPr>
        </p:nvGraphicFramePr>
        <p:xfrm>
          <a:off x="367757" y="2248527"/>
          <a:ext cx="11429695" cy="1825633"/>
        </p:xfrm>
        <a:graphic>
          <a:graphicData uri="http://schemas.openxmlformats.org/drawingml/2006/table">
            <a:tbl>
              <a:tblPr firstRow="1" bandRow="1">
                <a:tableStyleId>{93296810-A885-4BE3-A3E7-6D5BEEA58F35}</a:tableStyleId>
              </a:tblPr>
              <a:tblGrid>
                <a:gridCol w="4044859">
                  <a:extLst>
                    <a:ext uri="{9D8B030D-6E8A-4147-A177-3AD203B41FA5}">
                      <a16:colId xmlns:a16="http://schemas.microsoft.com/office/drawing/2014/main" val="20000"/>
                    </a:ext>
                  </a:extLst>
                </a:gridCol>
                <a:gridCol w="7384836">
                  <a:extLst>
                    <a:ext uri="{9D8B030D-6E8A-4147-A177-3AD203B41FA5}">
                      <a16:colId xmlns:a16="http://schemas.microsoft.com/office/drawing/2014/main" val="20001"/>
                    </a:ext>
                  </a:extLst>
                </a:gridCol>
              </a:tblGrid>
              <a:tr h="545473">
                <a:tc>
                  <a:txBody>
                    <a:bodyPr/>
                    <a:lstStyle/>
                    <a:p>
                      <a:pPr algn="ctr"/>
                      <a:r>
                        <a:rPr lang="zh-CN" altLang="en-US" sz="2400" dirty="0">
                          <a:latin typeface="微软雅黑" panose="020B0503020204020204" pitchFamily="34" charset="-122"/>
                          <a:ea typeface="微软雅黑" panose="020B0503020204020204" pitchFamily="34" charset="-122"/>
                        </a:rPr>
                        <a:t>方法</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功能</a:t>
                      </a:r>
                    </a:p>
                  </a:txBody>
                  <a:tcPr anchor="ctr"/>
                </a:tc>
                <a:extLst>
                  <a:ext uri="{0D108BD9-81ED-4DB2-BD59-A6C34878D82A}">
                    <a16:rowId xmlns:a16="http://schemas.microsoft.com/office/drawing/2014/main" val="10000"/>
                  </a:ext>
                </a:extLst>
              </a:tr>
              <a:tr h="370840">
                <a:tc>
                  <a:txBody>
                    <a:bodyPr/>
                    <a:lstStyle/>
                    <a:p>
                      <a:r>
                        <a:rPr lang="fr-FR" altLang="zh-CN" dirty="0">
                          <a:latin typeface="微软雅黑" panose="020B0503020204020204" pitchFamily="34" charset="-122"/>
                          <a:ea typeface="微软雅黑" panose="020B0503020204020204" pitchFamily="34" charset="-122"/>
                        </a:rPr>
                        <a:t>static &lt;T extends Comparable&lt;? super T&gt;&gt; void sort(List&lt;T&gt; list)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根据元素的自然顺序对指定列表按升序进行排序</a:t>
                      </a:r>
                    </a:p>
                  </a:txBody>
                  <a:tcPr/>
                </a:tc>
                <a:extLst>
                  <a:ext uri="{0D108BD9-81ED-4DB2-BD59-A6C34878D82A}">
                    <a16:rowId xmlns:a16="http://schemas.microsoft.com/office/drawing/2014/main" val="10001"/>
                  </a:ext>
                </a:extLst>
              </a:tr>
              <a:tr h="370840">
                <a:tc>
                  <a:txBody>
                    <a:bodyPr/>
                    <a:lstStyle/>
                    <a:p>
                      <a:r>
                        <a:rPr lang="fr-FR" altLang="zh-CN" dirty="0">
                          <a:latin typeface="微软雅黑" panose="020B0503020204020204" pitchFamily="34" charset="-122"/>
                          <a:ea typeface="微软雅黑" panose="020B0503020204020204" pitchFamily="34" charset="-122"/>
                        </a:rPr>
                        <a:t>static &lt;T&gt; void	sort(List&lt;T&gt; list, Comparator&lt;? super T&gt; c)</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根据指定比较器产生的顺序对指定列表进行排序</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08351668"/>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：对象集合排序</a:t>
            </a:r>
          </a:p>
        </p:txBody>
      </p:sp>
      <p:sp>
        <p:nvSpPr>
          <p:cNvPr id="3" name="内容占位符 2"/>
          <p:cNvSpPr>
            <a:spLocks noGrp="1"/>
          </p:cNvSpPr>
          <p:nvPr>
            <p:ph idx="1"/>
          </p:nvPr>
        </p:nvSpPr>
        <p:spPr/>
        <p:txBody>
          <a:bodyPr/>
          <a:lstStyle/>
          <a:p>
            <a:r>
              <a:rPr lang="zh-CN" altLang="en-US" dirty="0"/>
              <a:t>对象集合排序示例（课堂案例：</a:t>
            </a:r>
            <a:r>
              <a:rPr lang="en-US" altLang="zh-CN" dirty="0">
                <a:hlinkClick r:id="rId3" action="ppaction://hlinkfile"/>
              </a:rPr>
              <a:t>TestCollectionSort.java</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当然，我们也可以在调用</a:t>
            </a:r>
            <a:r>
              <a:rPr lang="en-US" altLang="zh-CN" dirty="0"/>
              <a:t>sort</a:t>
            </a:r>
            <a:r>
              <a:rPr lang="zh-CN" altLang="en-US" dirty="0"/>
              <a:t>方法时指定比较器</a:t>
            </a:r>
          </a:p>
        </p:txBody>
      </p:sp>
      <p:pic>
        <p:nvPicPr>
          <p:cNvPr id="4" name="图片 3"/>
          <p:cNvPicPr>
            <a:picLocks noChangeAspect="1"/>
          </p:cNvPicPr>
          <p:nvPr/>
        </p:nvPicPr>
        <p:blipFill>
          <a:blip r:embed="rId4"/>
          <a:stretch>
            <a:fillRect/>
          </a:stretch>
        </p:blipFill>
        <p:spPr>
          <a:xfrm>
            <a:off x="396346" y="1716617"/>
            <a:ext cx="8486775" cy="3086100"/>
          </a:xfrm>
          <a:prstGeom prst="rect">
            <a:avLst/>
          </a:prstGeom>
          <a:blipFill>
            <a:blip r:embed="rId5"/>
            <a:stretch>
              <a:fillRect/>
            </a:stretch>
          </a:blipFill>
          <a:ln w="101600">
            <a:solidFill>
              <a:srgbClr val="339933">
                <a:alpha val="96000"/>
              </a:srgbClr>
            </a:solidFill>
          </a:ln>
        </p:spPr>
      </p:pic>
      <p:pic>
        <p:nvPicPr>
          <p:cNvPr id="5" name="图片 4"/>
          <p:cNvPicPr>
            <a:picLocks noChangeAspect="1"/>
          </p:cNvPicPr>
          <p:nvPr/>
        </p:nvPicPr>
        <p:blipFill>
          <a:blip r:embed="rId6"/>
          <a:stretch>
            <a:fillRect/>
          </a:stretch>
        </p:blipFill>
        <p:spPr>
          <a:xfrm>
            <a:off x="5038725" y="2370977"/>
            <a:ext cx="6381750" cy="2505075"/>
          </a:xfrm>
          <a:prstGeom prst="rect">
            <a:avLst/>
          </a:prstGeom>
          <a:blipFill>
            <a:blip r:embed="rId5"/>
            <a:stretch>
              <a:fillRect/>
            </a:stretch>
          </a:blipFill>
          <a:ln w="101600">
            <a:solidFill>
              <a:srgbClr val="339933">
                <a:alpha val="96000"/>
              </a:srgbClr>
            </a:solidFill>
          </a:ln>
        </p:spPr>
      </p:pic>
      <p:pic>
        <p:nvPicPr>
          <p:cNvPr id="6" name="图片 5"/>
          <p:cNvPicPr>
            <a:picLocks noChangeAspect="1"/>
          </p:cNvPicPr>
          <p:nvPr/>
        </p:nvPicPr>
        <p:blipFill>
          <a:blip r:embed="rId7"/>
          <a:stretch>
            <a:fillRect/>
          </a:stretch>
        </p:blipFill>
        <p:spPr>
          <a:xfrm>
            <a:off x="8147869" y="4621999"/>
            <a:ext cx="3800475" cy="1809750"/>
          </a:xfrm>
          <a:prstGeom prst="rect">
            <a:avLst/>
          </a:prstGeom>
          <a:blipFill>
            <a:blip r:embed="rId5"/>
            <a:stretch>
              <a:fillRect/>
            </a:stretch>
          </a:blipFill>
          <a:ln w="101600">
            <a:solidFill>
              <a:srgbClr val="339933">
                <a:alpha val="96000"/>
              </a:srgbClr>
            </a:solidFill>
          </a:ln>
        </p:spPr>
      </p:pic>
      <p:sp>
        <p:nvSpPr>
          <p:cNvPr id="7" name="右箭头 6"/>
          <p:cNvSpPr/>
          <p:nvPr/>
        </p:nvSpPr>
        <p:spPr>
          <a:xfrm rot="5400000">
            <a:off x="9909936" y="4390839"/>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748640" y="3959551"/>
            <a:ext cx="1315453"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9" name="矩形 8"/>
          <p:cNvSpPr/>
          <p:nvPr/>
        </p:nvSpPr>
        <p:spPr>
          <a:xfrm>
            <a:off x="6909418" y="1672314"/>
            <a:ext cx="3417374"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实现自然排序比较器</a:t>
            </a:r>
          </a:p>
        </p:txBody>
      </p:sp>
      <p:sp>
        <p:nvSpPr>
          <p:cNvPr id="10" name="右箭头 9"/>
          <p:cNvSpPr/>
          <p:nvPr/>
        </p:nvSpPr>
        <p:spPr>
          <a:xfrm rot="10800000">
            <a:off x="4086542" y="2566462"/>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840017" y="1716616"/>
            <a:ext cx="4493050" cy="264371"/>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0800000">
            <a:off x="6243134" y="1621043"/>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677992" y="2408608"/>
            <a:ext cx="3640008" cy="639392"/>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719808" y="2475391"/>
            <a:ext cx="943837"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排序比较规则</a:t>
            </a:r>
          </a:p>
        </p:txBody>
      </p:sp>
      <p:sp>
        <p:nvSpPr>
          <p:cNvPr id="15" name="圆角矩形 14"/>
          <p:cNvSpPr/>
          <p:nvPr/>
        </p:nvSpPr>
        <p:spPr>
          <a:xfrm>
            <a:off x="5115657" y="3722769"/>
            <a:ext cx="4493050" cy="264371"/>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4445178" y="3659647"/>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820334" y="3664417"/>
            <a:ext cx="943837"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排序</a:t>
            </a:r>
          </a:p>
        </p:txBody>
      </p:sp>
    </p:spTree>
    <p:extLst>
      <p:ext uri="{BB962C8B-B14F-4D97-AF65-F5344CB8AC3E}">
        <p14:creationId xmlns:p14="http://schemas.microsoft.com/office/powerpoint/2010/main" val="3198738843"/>
      </p:ext>
    </p:extLst>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：线程安全的集合版本</a:t>
            </a:r>
          </a:p>
        </p:txBody>
      </p:sp>
      <p:sp>
        <p:nvSpPr>
          <p:cNvPr id="3" name="内容占位符 2"/>
          <p:cNvSpPr>
            <a:spLocks noGrp="1"/>
          </p:cNvSpPr>
          <p:nvPr>
            <p:ph idx="1"/>
          </p:nvPr>
        </p:nvSpPr>
        <p:spPr/>
        <p:txBody>
          <a:bodyPr/>
          <a:lstStyle/>
          <a:p>
            <a:r>
              <a:rPr lang="zh-CN" altLang="en-US" dirty="0"/>
              <a:t>集合框架中的新工具大多是非同步的，如果在并发环境中直接访问可能会导致各种问题，而</a:t>
            </a:r>
            <a:r>
              <a:rPr lang="en-US" altLang="zh-CN" dirty="0"/>
              <a:t>Vector</a:t>
            </a:r>
            <a:r>
              <a:rPr lang="zh-CN" altLang="en-US" dirty="0"/>
              <a:t>、</a:t>
            </a:r>
            <a:r>
              <a:rPr lang="en-US" altLang="zh-CN" dirty="0" err="1"/>
              <a:t>Hashtable</a:t>
            </a:r>
            <a:r>
              <a:rPr lang="zh-CN" altLang="en-US" dirty="0"/>
              <a:t>等老旧工具还继续保留的主要原因是维持向下兼容，因此我们希望能够获取新的集合工具的线程安全版本，而</a:t>
            </a:r>
            <a:r>
              <a:rPr lang="en-US" altLang="zh-CN" dirty="0"/>
              <a:t>Collections</a:t>
            </a:r>
            <a:r>
              <a:rPr lang="zh-CN" altLang="en-US" dirty="0"/>
              <a:t>工具类则为我们提供了这方面的支持</a:t>
            </a:r>
          </a:p>
        </p:txBody>
      </p:sp>
    </p:spTree>
    <p:extLst>
      <p:ext uri="{BB962C8B-B14F-4D97-AF65-F5344CB8AC3E}">
        <p14:creationId xmlns:p14="http://schemas.microsoft.com/office/powerpoint/2010/main" val="1563473005"/>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：线程安全的集合版本</a:t>
            </a:r>
          </a:p>
        </p:txBody>
      </p:sp>
      <p:sp>
        <p:nvSpPr>
          <p:cNvPr id="3" name="内容占位符 2"/>
          <p:cNvSpPr>
            <a:spLocks noGrp="1"/>
          </p:cNvSpPr>
          <p:nvPr>
            <p:ph idx="1"/>
          </p:nvPr>
        </p:nvSpPr>
        <p:spPr/>
        <p:txBody>
          <a:bodyPr/>
          <a:lstStyle/>
          <a:p>
            <a:r>
              <a:rPr lang="en-US" altLang="zh-CN" dirty="0"/>
              <a:t>Collections</a:t>
            </a:r>
            <a:r>
              <a:rPr lang="zh-CN" altLang="en-US" dirty="0"/>
              <a:t>获取线程安全集合的重要方法：</a:t>
            </a:r>
          </a:p>
        </p:txBody>
      </p:sp>
      <p:graphicFrame>
        <p:nvGraphicFramePr>
          <p:cNvPr id="4" name="表格 3"/>
          <p:cNvGraphicFramePr>
            <a:graphicFrameLocks noGrp="1"/>
          </p:cNvGraphicFramePr>
          <p:nvPr>
            <p:extLst>
              <p:ext uri="{D42A27DB-BD31-4B8C-83A1-F6EECF244321}">
                <p14:modId xmlns:p14="http://schemas.microsoft.com/office/powerpoint/2010/main" val="2459130594"/>
              </p:ext>
            </p:extLst>
          </p:nvPr>
        </p:nvGraphicFramePr>
        <p:xfrm>
          <a:off x="245566" y="1591515"/>
          <a:ext cx="11733074" cy="3847473"/>
        </p:xfrm>
        <a:graphic>
          <a:graphicData uri="http://schemas.openxmlformats.org/drawingml/2006/table">
            <a:tbl>
              <a:tblPr firstRow="1" bandRow="1">
                <a:tableStyleId>{93296810-A885-4BE3-A3E7-6D5BEEA58F35}</a:tableStyleId>
              </a:tblPr>
              <a:tblGrid>
                <a:gridCol w="5850434">
                  <a:extLst>
                    <a:ext uri="{9D8B030D-6E8A-4147-A177-3AD203B41FA5}">
                      <a16:colId xmlns:a16="http://schemas.microsoft.com/office/drawing/2014/main" val="20000"/>
                    </a:ext>
                  </a:extLst>
                </a:gridCol>
                <a:gridCol w="5882640">
                  <a:extLst>
                    <a:ext uri="{9D8B030D-6E8A-4147-A177-3AD203B41FA5}">
                      <a16:colId xmlns:a16="http://schemas.microsoft.com/office/drawing/2014/main" val="20001"/>
                    </a:ext>
                  </a:extLst>
                </a:gridCol>
              </a:tblGrid>
              <a:tr h="545473">
                <a:tc>
                  <a:txBody>
                    <a:bodyPr/>
                    <a:lstStyle/>
                    <a:p>
                      <a:pPr algn="ctr"/>
                      <a:r>
                        <a:rPr lang="zh-CN" altLang="en-US" sz="2400" dirty="0">
                          <a:latin typeface="微软雅黑" panose="020B0503020204020204" pitchFamily="34" charset="-122"/>
                          <a:ea typeface="微软雅黑" panose="020B0503020204020204" pitchFamily="34" charset="-122"/>
                        </a:rPr>
                        <a:t>方法</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功能</a:t>
                      </a:r>
                    </a:p>
                  </a:txBody>
                  <a:tcPr anchor="ctr"/>
                </a:tc>
                <a:extLst>
                  <a:ext uri="{0D108BD9-81ED-4DB2-BD59-A6C34878D82A}">
                    <a16:rowId xmlns:a16="http://schemas.microsoft.com/office/drawing/2014/main" val="10000"/>
                  </a:ext>
                </a:extLst>
              </a:tr>
              <a:tr h="370840">
                <a:tc>
                  <a:txBody>
                    <a:bodyPr/>
                    <a:lstStyle/>
                    <a:p>
                      <a:r>
                        <a:rPr lang="fr-FR" altLang="zh-CN" dirty="0">
                          <a:latin typeface="微软雅黑" panose="020B0503020204020204" pitchFamily="34" charset="-122"/>
                          <a:ea typeface="微软雅黑" panose="020B0503020204020204" pitchFamily="34" charset="-122"/>
                        </a:rPr>
                        <a:t>static &lt;T&gt; Collection&lt;T&gt; synchronizedCollection(Collection&lt;T&gt; c)</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返回指定 </a:t>
                      </a:r>
                      <a:r>
                        <a:rPr lang="en-US" altLang="zh-CN" dirty="0">
                          <a:latin typeface="微软雅黑" panose="020B0503020204020204" pitchFamily="34" charset="-122"/>
                          <a:ea typeface="微软雅黑" panose="020B0503020204020204" pitchFamily="34" charset="-122"/>
                        </a:rPr>
                        <a:t>collection </a:t>
                      </a:r>
                      <a:r>
                        <a:rPr lang="zh-CN" altLang="en-US" dirty="0">
                          <a:latin typeface="微软雅黑" panose="020B0503020204020204" pitchFamily="34" charset="-122"/>
                          <a:ea typeface="微软雅黑" panose="020B0503020204020204" pitchFamily="34" charset="-122"/>
                        </a:rPr>
                        <a:t>支持的同步（线程安全的）</a:t>
                      </a:r>
                      <a:r>
                        <a:rPr lang="en-US" altLang="zh-CN" dirty="0">
                          <a:latin typeface="微软雅黑" panose="020B0503020204020204" pitchFamily="34" charset="-122"/>
                          <a:ea typeface="微软雅黑" panose="020B0503020204020204" pitchFamily="34" charset="-122"/>
                        </a:rPr>
                        <a:t>collection</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r>
                        <a:rPr lang="fr-FR" altLang="zh-CN" dirty="0">
                          <a:latin typeface="微软雅黑" panose="020B0503020204020204" pitchFamily="34" charset="-122"/>
                          <a:ea typeface="微软雅黑" panose="020B0503020204020204" pitchFamily="34" charset="-122"/>
                        </a:rPr>
                        <a:t>static &lt;T&gt; List&lt;T&gt; synchronizedList(List&lt;T&gt; list)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返回指定列表支持的同步（线程安全的）列表 </a:t>
                      </a:r>
                    </a:p>
                  </a:txBody>
                  <a:tcPr/>
                </a:tc>
                <a:extLst>
                  <a:ext uri="{0D108BD9-81ED-4DB2-BD59-A6C34878D82A}">
                    <a16:rowId xmlns:a16="http://schemas.microsoft.com/office/drawing/2014/main" val="10002"/>
                  </a:ext>
                </a:extLst>
              </a:tr>
              <a:tr h="370840">
                <a:tc>
                  <a:txBody>
                    <a:bodyPr/>
                    <a:lstStyle/>
                    <a:p>
                      <a:r>
                        <a:rPr lang="en-US" altLang="zh-CN" dirty="0">
                          <a:latin typeface="微软雅黑" panose="020B0503020204020204" pitchFamily="34" charset="-122"/>
                          <a:ea typeface="微软雅黑" panose="020B0503020204020204" pitchFamily="34" charset="-122"/>
                        </a:rPr>
                        <a:t>static &lt;K,V&gt; Map&lt;K,V&gt; </a:t>
                      </a:r>
                      <a:r>
                        <a:rPr lang="en-US" altLang="zh-CN" dirty="0" err="1">
                          <a:latin typeface="微软雅黑" panose="020B0503020204020204" pitchFamily="34" charset="-122"/>
                          <a:ea typeface="微软雅黑" panose="020B0503020204020204" pitchFamily="34" charset="-122"/>
                        </a:rPr>
                        <a:t>synchronizedMap</a:t>
                      </a:r>
                      <a:r>
                        <a:rPr lang="en-US" altLang="zh-CN" dirty="0">
                          <a:latin typeface="微软雅黑" panose="020B0503020204020204" pitchFamily="34" charset="-122"/>
                          <a:ea typeface="微软雅黑" panose="020B0503020204020204" pitchFamily="34" charset="-122"/>
                        </a:rPr>
                        <a:t>(Map&lt;K,V&gt; m)</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返回由指定映射支持的同步（线程安全的）映射</a:t>
                      </a:r>
                    </a:p>
                  </a:txBody>
                  <a:tcPr/>
                </a:tc>
                <a:extLst>
                  <a:ext uri="{0D108BD9-81ED-4DB2-BD59-A6C34878D82A}">
                    <a16:rowId xmlns:a16="http://schemas.microsoft.com/office/drawing/2014/main" val="10003"/>
                  </a:ext>
                </a:extLst>
              </a:tr>
              <a:tr h="370840">
                <a:tc>
                  <a:txBody>
                    <a:bodyPr/>
                    <a:lstStyle/>
                    <a:p>
                      <a:r>
                        <a:rPr lang="en-US" altLang="zh-CN" dirty="0">
                          <a:latin typeface="微软雅黑" panose="020B0503020204020204" pitchFamily="34" charset="-122"/>
                          <a:ea typeface="微软雅黑" panose="020B0503020204020204" pitchFamily="34" charset="-122"/>
                        </a:rPr>
                        <a:t>static &lt;T&gt; Set&lt;T&gt; </a:t>
                      </a:r>
                      <a:r>
                        <a:rPr lang="en-US" altLang="zh-CN" dirty="0" err="1">
                          <a:latin typeface="微软雅黑" panose="020B0503020204020204" pitchFamily="34" charset="-122"/>
                          <a:ea typeface="微软雅黑" panose="020B0503020204020204" pitchFamily="34" charset="-122"/>
                        </a:rPr>
                        <a:t>synchronizedSet</a:t>
                      </a:r>
                      <a:r>
                        <a:rPr lang="en-US" altLang="zh-CN" dirty="0">
                          <a:latin typeface="微软雅黑" panose="020B0503020204020204" pitchFamily="34" charset="-122"/>
                          <a:ea typeface="微软雅黑" panose="020B0503020204020204" pitchFamily="34" charset="-122"/>
                        </a:rPr>
                        <a:t>(Set&lt;T&gt; s)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返回指定</a:t>
                      </a:r>
                      <a:r>
                        <a:rPr lang="en-US" altLang="zh-CN" dirty="0">
                          <a:latin typeface="微软雅黑" panose="020B0503020204020204" pitchFamily="34" charset="-122"/>
                          <a:ea typeface="微软雅黑" panose="020B0503020204020204" pitchFamily="34" charset="-122"/>
                        </a:rPr>
                        <a:t>set</a:t>
                      </a:r>
                      <a:r>
                        <a:rPr lang="zh-CN" altLang="en-US" dirty="0">
                          <a:latin typeface="微软雅黑" panose="020B0503020204020204" pitchFamily="34" charset="-122"/>
                          <a:ea typeface="微软雅黑" panose="020B0503020204020204" pitchFamily="34" charset="-122"/>
                        </a:rPr>
                        <a:t>支持的同步（线程安全的）</a:t>
                      </a:r>
                      <a:r>
                        <a:rPr lang="en-US" altLang="zh-CN" dirty="0">
                          <a:latin typeface="微软雅黑" panose="020B0503020204020204" pitchFamily="34" charset="-122"/>
                          <a:ea typeface="微软雅黑" panose="020B0503020204020204" pitchFamily="34" charset="-122"/>
                        </a:rPr>
                        <a:t>set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4"/>
                  </a:ext>
                </a:extLst>
              </a:tr>
              <a:tr h="370840">
                <a:tc>
                  <a:txBody>
                    <a:bodyPr/>
                    <a:lstStyle/>
                    <a:p>
                      <a:r>
                        <a:rPr lang="en-US" altLang="zh-CN" dirty="0">
                          <a:latin typeface="微软雅黑" panose="020B0503020204020204" pitchFamily="34" charset="-122"/>
                          <a:ea typeface="微软雅黑" panose="020B0503020204020204" pitchFamily="34" charset="-122"/>
                        </a:rPr>
                        <a:t>static &lt;K,V&gt; </a:t>
                      </a:r>
                      <a:r>
                        <a:rPr lang="en-US" altLang="zh-CN" dirty="0" err="1">
                          <a:latin typeface="微软雅黑" panose="020B0503020204020204" pitchFamily="34" charset="-122"/>
                          <a:ea typeface="微软雅黑" panose="020B0503020204020204" pitchFamily="34" charset="-122"/>
                        </a:rPr>
                        <a:t>SortedMap</a:t>
                      </a:r>
                      <a:r>
                        <a:rPr lang="en-US" altLang="zh-CN" dirty="0">
                          <a:latin typeface="微软雅黑" panose="020B0503020204020204" pitchFamily="34" charset="-122"/>
                          <a:ea typeface="微软雅黑" panose="020B0503020204020204" pitchFamily="34" charset="-122"/>
                        </a:rPr>
                        <a:t>&lt;K,V&gt; </a:t>
                      </a:r>
                      <a:r>
                        <a:rPr lang="en-US" altLang="zh-CN" dirty="0" err="1">
                          <a:latin typeface="微软雅黑" panose="020B0503020204020204" pitchFamily="34" charset="-122"/>
                          <a:ea typeface="微软雅黑" panose="020B0503020204020204" pitchFamily="34" charset="-122"/>
                        </a:rPr>
                        <a:t>synchronizedSortedMap</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SortedMap</a:t>
                      </a:r>
                      <a:r>
                        <a:rPr lang="en-US" altLang="zh-CN" dirty="0">
                          <a:latin typeface="微软雅黑" panose="020B0503020204020204" pitchFamily="34" charset="-122"/>
                          <a:ea typeface="微软雅黑" panose="020B0503020204020204" pitchFamily="34" charset="-122"/>
                        </a:rPr>
                        <a:t>&lt;K,V&gt; m)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返回指定有序映射支持的同步（线程安全的）有序映射</a:t>
                      </a:r>
                    </a:p>
                  </a:txBody>
                  <a:tcPr/>
                </a:tc>
                <a:extLst>
                  <a:ext uri="{0D108BD9-81ED-4DB2-BD59-A6C34878D82A}">
                    <a16:rowId xmlns:a16="http://schemas.microsoft.com/office/drawing/2014/main" val="10005"/>
                  </a:ext>
                </a:extLst>
              </a:tr>
              <a:tr h="370840">
                <a:tc>
                  <a:txBody>
                    <a:bodyPr/>
                    <a:lstStyle/>
                    <a:p>
                      <a:r>
                        <a:rPr lang="en-US" altLang="zh-CN" dirty="0">
                          <a:latin typeface="微软雅黑" panose="020B0503020204020204" pitchFamily="34" charset="-122"/>
                          <a:ea typeface="微软雅黑" panose="020B0503020204020204" pitchFamily="34" charset="-122"/>
                        </a:rPr>
                        <a:t>static &lt;T&gt; </a:t>
                      </a:r>
                      <a:r>
                        <a:rPr lang="en-US" altLang="zh-CN" dirty="0" err="1">
                          <a:latin typeface="微软雅黑" panose="020B0503020204020204" pitchFamily="34" charset="-122"/>
                          <a:ea typeface="微软雅黑" panose="020B0503020204020204" pitchFamily="34" charset="-122"/>
                        </a:rPr>
                        <a:t>SortedSet</a:t>
                      </a:r>
                      <a:r>
                        <a:rPr lang="en-US" altLang="zh-CN" dirty="0">
                          <a:latin typeface="微软雅黑" panose="020B0503020204020204" pitchFamily="34" charset="-122"/>
                          <a:ea typeface="微软雅黑" panose="020B0503020204020204" pitchFamily="34" charset="-122"/>
                        </a:rPr>
                        <a:t>&lt;T&gt; </a:t>
                      </a:r>
                      <a:r>
                        <a:rPr lang="en-US" altLang="zh-CN" dirty="0" err="1">
                          <a:latin typeface="微软雅黑" panose="020B0503020204020204" pitchFamily="34" charset="-122"/>
                          <a:ea typeface="微软雅黑" panose="020B0503020204020204" pitchFamily="34" charset="-122"/>
                        </a:rPr>
                        <a:t>synchronizedSortedSet</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SortedSet</a:t>
                      </a:r>
                      <a:r>
                        <a:rPr lang="en-US" altLang="zh-CN" dirty="0">
                          <a:latin typeface="微软雅黑" panose="020B0503020204020204" pitchFamily="34" charset="-122"/>
                          <a:ea typeface="微软雅黑" panose="020B0503020204020204" pitchFamily="34" charset="-122"/>
                        </a:rPr>
                        <a:t>&lt;T&gt; s)</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返回指定有序</a:t>
                      </a:r>
                      <a:r>
                        <a:rPr lang="en-US" altLang="zh-CN" dirty="0">
                          <a:latin typeface="微软雅黑" panose="020B0503020204020204" pitchFamily="34" charset="-122"/>
                          <a:ea typeface="微软雅黑" panose="020B0503020204020204" pitchFamily="34" charset="-122"/>
                        </a:rPr>
                        <a:t>set</a:t>
                      </a:r>
                      <a:r>
                        <a:rPr lang="zh-CN" altLang="en-US" dirty="0">
                          <a:latin typeface="微软雅黑" panose="020B0503020204020204" pitchFamily="34" charset="-122"/>
                          <a:ea typeface="微软雅黑" panose="020B0503020204020204" pitchFamily="34" charset="-122"/>
                        </a:rPr>
                        <a:t>支持的同步（线程安全的）有序</a:t>
                      </a:r>
                      <a:r>
                        <a:rPr lang="en-US" altLang="zh-CN" dirty="0">
                          <a:latin typeface="微软雅黑" panose="020B0503020204020204" pitchFamily="34" charset="-122"/>
                          <a:ea typeface="微软雅黑" panose="020B0503020204020204" pitchFamily="34" charset="-122"/>
                        </a:rPr>
                        <a:t>set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538581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a:t>
            </a:r>
            <a:r>
              <a:rPr lang="en-US" altLang="zh-CN" dirty="0"/>
              <a:t>Java</a:t>
            </a:r>
            <a:r>
              <a:rPr lang="zh-CN" altLang="en-US" dirty="0"/>
              <a:t>泛型特点</a:t>
            </a:r>
          </a:p>
        </p:txBody>
      </p:sp>
      <p:sp>
        <p:nvSpPr>
          <p:cNvPr id="3" name="内容占位符 2"/>
          <p:cNvSpPr>
            <a:spLocks noGrp="1"/>
          </p:cNvSpPr>
          <p:nvPr>
            <p:ph idx="1"/>
          </p:nvPr>
        </p:nvSpPr>
        <p:spPr/>
        <p:txBody>
          <a:bodyPr>
            <a:normAutofit fontScale="62500" lnSpcReduction="20000"/>
          </a:bodyPr>
          <a:lstStyle/>
          <a:p>
            <a:r>
              <a:rPr lang="zh-CN" altLang="en-US" dirty="0"/>
              <a:t>通常情况下，一个编译器处理泛型有两种方式：</a:t>
            </a:r>
            <a:endParaRPr lang="en-US" altLang="zh-CN" dirty="0"/>
          </a:p>
          <a:p>
            <a:pPr lvl="1"/>
            <a:r>
              <a:rPr lang="en-US" altLang="zh-CN" dirty="0" err="1"/>
              <a:t>Codespecialization</a:t>
            </a:r>
            <a:endParaRPr lang="en-US" altLang="zh-CN" dirty="0"/>
          </a:p>
          <a:p>
            <a:pPr lvl="2"/>
            <a:r>
              <a:rPr lang="zh-CN" altLang="en-US" dirty="0"/>
              <a:t>在实例化一个泛型类或泛型方法时都产生一份新的目标代码（字节码</a:t>
            </a:r>
            <a:r>
              <a:rPr lang="en-US" altLang="zh-CN" dirty="0"/>
              <a:t>or</a:t>
            </a:r>
            <a:r>
              <a:rPr lang="zh-CN" altLang="en-US" dirty="0"/>
              <a:t>二进制代码）。例如，针对一个泛型</a:t>
            </a:r>
            <a:r>
              <a:rPr lang="en-US" altLang="zh-CN" dirty="0"/>
              <a:t>list</a:t>
            </a:r>
            <a:r>
              <a:rPr lang="zh-CN" altLang="en-US" dirty="0"/>
              <a:t>，可能需要针对</a:t>
            </a:r>
            <a:r>
              <a:rPr lang="en-US" altLang="zh-CN" dirty="0"/>
              <a:t>string</a:t>
            </a:r>
            <a:r>
              <a:rPr lang="zh-CN" altLang="en-US" dirty="0"/>
              <a:t>，</a:t>
            </a:r>
            <a:r>
              <a:rPr lang="en-US" altLang="zh-CN" dirty="0"/>
              <a:t>integer</a:t>
            </a:r>
            <a:r>
              <a:rPr lang="zh-CN" altLang="en-US" dirty="0"/>
              <a:t>，</a:t>
            </a:r>
            <a:r>
              <a:rPr lang="en-US" altLang="zh-CN" dirty="0"/>
              <a:t>float</a:t>
            </a:r>
            <a:r>
              <a:rPr lang="zh-CN" altLang="en-US" dirty="0"/>
              <a:t>产生三份目标代码</a:t>
            </a:r>
            <a:endParaRPr lang="en-US" altLang="zh-CN" dirty="0"/>
          </a:p>
          <a:p>
            <a:pPr marL="685800" lvl="2">
              <a:spcBef>
                <a:spcPts val="1000"/>
              </a:spcBef>
            </a:pPr>
            <a:r>
              <a:rPr lang="en-US" altLang="zh-CN" sz="2300" dirty="0" err="1"/>
              <a:t>Codesharing</a:t>
            </a:r>
            <a:endParaRPr lang="en-US" altLang="zh-CN" sz="2300" dirty="0"/>
          </a:p>
          <a:p>
            <a:pPr lvl="2"/>
            <a:r>
              <a:rPr lang="zh-CN" altLang="en-US" dirty="0"/>
              <a:t>对每个泛型类只生成唯一的一份目标代码；该泛型类的所有实例都映射到这份目标代码上，在需要的时候执行类型检查和类型转换</a:t>
            </a:r>
          </a:p>
          <a:p>
            <a:r>
              <a:rPr lang="en-US" altLang="zh-CN" dirty="0"/>
              <a:t>C++</a:t>
            </a:r>
            <a:r>
              <a:rPr lang="zh-CN" altLang="en-US" dirty="0"/>
              <a:t>中的模板（</a:t>
            </a:r>
            <a:r>
              <a:rPr lang="en-US" altLang="zh-CN" dirty="0"/>
              <a:t>template</a:t>
            </a:r>
            <a:r>
              <a:rPr lang="zh-CN" altLang="en-US" dirty="0"/>
              <a:t>）是典型的</a:t>
            </a:r>
            <a:r>
              <a:rPr lang="en-US" altLang="zh-CN" dirty="0" err="1"/>
              <a:t>Codespecialization</a:t>
            </a:r>
            <a:r>
              <a:rPr lang="zh-CN" altLang="en-US" dirty="0"/>
              <a:t>实现</a:t>
            </a:r>
            <a:endParaRPr lang="en-US" altLang="zh-CN" dirty="0"/>
          </a:p>
          <a:p>
            <a:pPr lvl="1"/>
            <a:r>
              <a:rPr lang="en-US" altLang="zh-CN" dirty="0"/>
              <a:t>C++</a:t>
            </a:r>
            <a:r>
              <a:rPr lang="zh-CN" altLang="en-US" dirty="0"/>
              <a:t>编译器会为每一个泛型类实例生成一份执行代码。执行代码中</a:t>
            </a:r>
            <a:r>
              <a:rPr lang="en-US" altLang="zh-CN" dirty="0" err="1"/>
              <a:t>integerlist</a:t>
            </a:r>
            <a:r>
              <a:rPr lang="zh-CN" altLang="en-US" dirty="0"/>
              <a:t>和</a:t>
            </a:r>
            <a:r>
              <a:rPr lang="en-US" altLang="zh-CN" dirty="0" err="1"/>
              <a:t>stringlist</a:t>
            </a:r>
            <a:r>
              <a:rPr lang="zh-CN" altLang="en-US" dirty="0"/>
              <a:t>是两种不同的类型。这样会导致代码膨胀（</a:t>
            </a:r>
            <a:r>
              <a:rPr lang="en-US" altLang="zh-CN" dirty="0" err="1"/>
              <a:t>codebloat</a:t>
            </a:r>
            <a:r>
              <a:rPr lang="zh-CN" altLang="en-US" dirty="0"/>
              <a:t>），需要程序员用技巧避免代码膨胀</a:t>
            </a:r>
            <a:endParaRPr lang="en-US" altLang="zh-CN" dirty="0"/>
          </a:p>
          <a:p>
            <a:pPr lvl="1"/>
            <a:r>
              <a:rPr lang="en-US" altLang="zh-CN" dirty="0" err="1"/>
              <a:t>Codespecialization</a:t>
            </a:r>
            <a:r>
              <a:rPr lang="zh-CN" altLang="en-US" dirty="0"/>
              <a:t>另外一个弊端是在引用类型系统中，浪费空间，因为引用类型集合中元素本质上都是一个指针。没必要为每个类型都产生一份执行代码。而这也是</a:t>
            </a:r>
            <a:r>
              <a:rPr lang="en-US" altLang="zh-CN" dirty="0"/>
              <a:t>Java</a:t>
            </a:r>
            <a:r>
              <a:rPr lang="zh-CN" altLang="en-US" dirty="0"/>
              <a:t>编译器中采用</a:t>
            </a:r>
            <a:r>
              <a:rPr lang="en-US" altLang="zh-CN" dirty="0" err="1"/>
              <a:t>Codesharing</a:t>
            </a:r>
            <a:r>
              <a:rPr lang="zh-CN" altLang="en-US" dirty="0"/>
              <a:t>方式处理泛型的主要原因</a:t>
            </a:r>
          </a:p>
          <a:p>
            <a:r>
              <a:rPr lang="en-US" altLang="zh-CN" dirty="0"/>
              <a:t>Java</a:t>
            </a:r>
            <a:r>
              <a:rPr lang="zh-CN" altLang="en-US" dirty="0"/>
              <a:t>编译器通过</a:t>
            </a:r>
            <a:r>
              <a:rPr lang="en-US" altLang="zh-CN" dirty="0" err="1"/>
              <a:t>Codesharing</a:t>
            </a:r>
            <a:r>
              <a:rPr lang="zh-CN" altLang="en-US" dirty="0"/>
              <a:t>方式为每个泛型类型创建唯一的字节码表示，并且将该泛型类型的实例都映射到这个唯一的字节码表示上。将多种泛型类形实例映射到唯一的字节码表示是通过</a:t>
            </a:r>
            <a:r>
              <a:rPr lang="zh-CN" altLang="en-US" b="1" dirty="0">
                <a:solidFill>
                  <a:srgbClr val="C00000"/>
                </a:solidFill>
              </a:rPr>
              <a:t>类型擦除</a:t>
            </a:r>
            <a:r>
              <a:rPr lang="zh-CN" altLang="en-US" dirty="0"/>
              <a:t>（</a:t>
            </a:r>
            <a:r>
              <a:rPr lang="en-US" altLang="zh-CN" dirty="0" err="1"/>
              <a:t>typeerasue</a:t>
            </a:r>
            <a:r>
              <a:rPr lang="zh-CN" altLang="en-US" dirty="0"/>
              <a:t>）实现的</a:t>
            </a:r>
          </a:p>
        </p:txBody>
      </p:sp>
    </p:spTree>
    <p:extLst>
      <p:ext uri="{BB962C8B-B14F-4D97-AF65-F5344CB8AC3E}">
        <p14:creationId xmlns:p14="http://schemas.microsoft.com/office/powerpoint/2010/main" val="3608743399"/>
      </p:ext>
    </p:extLst>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en-US" altLang="zh-CN" dirty="0">
                <a:solidFill>
                  <a:schemeClr val="tx1">
                    <a:lumMod val="75000"/>
                    <a:lumOff val="25000"/>
                  </a:schemeClr>
                </a:solidFill>
              </a:rPr>
              <a:t>Collections</a:t>
            </a:r>
            <a:r>
              <a:rPr lang="zh-CN" altLang="en-US" dirty="0">
                <a:solidFill>
                  <a:schemeClr val="tx1">
                    <a:lumMod val="75000"/>
                    <a:lumOff val="25000"/>
                  </a:schemeClr>
                </a:solidFill>
              </a:rPr>
              <a:t>工具类</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Collection</a:t>
            </a:r>
            <a:r>
              <a:rPr lang="zh-CN" altLang="en-US" dirty="0"/>
              <a:t>和</a:t>
            </a:r>
            <a:r>
              <a:rPr lang="en-US" altLang="zh-CN" dirty="0"/>
              <a:t>Collections</a:t>
            </a:r>
            <a:r>
              <a:rPr lang="zh-CN" altLang="en-US" dirty="0"/>
              <a:t>有什么区别，</a:t>
            </a:r>
            <a:r>
              <a:rPr lang="en-US" altLang="zh-CN" dirty="0"/>
              <a:t>Array</a:t>
            </a:r>
            <a:r>
              <a:rPr lang="zh-CN" altLang="en-US" dirty="0"/>
              <a:t>和</a:t>
            </a:r>
            <a:r>
              <a:rPr lang="en-US" altLang="zh-CN" dirty="0"/>
              <a:t>Arrays</a:t>
            </a:r>
            <a:r>
              <a:rPr lang="zh-CN" altLang="en-US" dirty="0"/>
              <a:t>有什么区别？</a:t>
            </a:r>
            <a:endParaRPr lang="en-US" altLang="zh-CN" dirty="0"/>
          </a:p>
        </p:txBody>
      </p:sp>
    </p:spTree>
    <p:extLst>
      <p:ext uri="{BB962C8B-B14F-4D97-AF65-F5344CB8AC3E}">
        <p14:creationId xmlns:p14="http://schemas.microsoft.com/office/powerpoint/2010/main" val="3336002920"/>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en-US" altLang="zh-CN" dirty="0">
                <a:solidFill>
                  <a:schemeClr val="tx1">
                    <a:lumMod val="75000"/>
                    <a:lumOff val="25000"/>
                  </a:schemeClr>
                </a:solidFill>
              </a:rPr>
              <a:t>Collections</a:t>
            </a:r>
            <a:r>
              <a:rPr lang="zh-CN" altLang="en-US" dirty="0">
                <a:solidFill>
                  <a:schemeClr val="tx1">
                    <a:lumMod val="75000"/>
                    <a:lumOff val="25000"/>
                  </a:schemeClr>
                </a:solidFill>
              </a:rPr>
              <a:t>工具类</a:t>
            </a:r>
            <a:r>
              <a:rPr lang="en-US" altLang="zh-CN" dirty="0"/>
              <a:t>】</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a:t>java.util.Collection</a:t>
            </a:r>
            <a:r>
              <a:rPr lang="en-US" altLang="zh-CN" dirty="0"/>
              <a:t> </a:t>
            </a:r>
            <a:r>
              <a:rPr lang="zh-CN" altLang="en-US" dirty="0"/>
              <a:t>是一个集合接口。它提供了对集合对象进行基本操作的通用接口方法。</a:t>
            </a:r>
            <a:r>
              <a:rPr lang="en-US" altLang="zh-CN" dirty="0"/>
              <a:t>Collection</a:t>
            </a:r>
            <a:r>
              <a:rPr lang="zh-CN" altLang="en-US" dirty="0"/>
              <a:t>接口在</a:t>
            </a:r>
            <a:r>
              <a:rPr lang="en-US" altLang="zh-CN" dirty="0"/>
              <a:t>Java </a:t>
            </a:r>
            <a:r>
              <a:rPr lang="zh-CN" altLang="en-US" dirty="0"/>
              <a:t>类库中有很多具体的实现</a:t>
            </a:r>
            <a:r>
              <a:rPr lang="en-US" altLang="zh-CN" dirty="0"/>
              <a:t>Collection</a:t>
            </a:r>
            <a:r>
              <a:rPr lang="zh-CN" altLang="en-US" dirty="0"/>
              <a:t>接口的意义是为各种具体的集合提供了最大化的统一操作方式。</a:t>
            </a:r>
            <a:r>
              <a:rPr lang="en-US" altLang="zh-CN" dirty="0"/>
              <a:t>Collections</a:t>
            </a:r>
            <a:r>
              <a:rPr lang="zh-CN" altLang="en-US" dirty="0"/>
              <a:t>是针对集合类的一个帮助类，他提供一系列静态方法实现对各种集合的搜索、排序、线程安全化等操作</a:t>
            </a:r>
          </a:p>
          <a:p>
            <a:r>
              <a:rPr lang="en-US" altLang="zh-CN" dirty="0"/>
              <a:t>Array</a:t>
            </a:r>
            <a:r>
              <a:rPr lang="zh-CN" altLang="en-US" dirty="0"/>
              <a:t>类提供了动态创建和访问 </a:t>
            </a:r>
            <a:r>
              <a:rPr lang="en-US" altLang="zh-CN" dirty="0"/>
              <a:t>Java </a:t>
            </a:r>
            <a:r>
              <a:rPr lang="zh-CN" altLang="en-US" dirty="0"/>
              <a:t>数组的方法</a:t>
            </a:r>
          </a:p>
          <a:p>
            <a:r>
              <a:rPr lang="en-US" altLang="zh-CN" dirty="0"/>
              <a:t>Arrays</a:t>
            </a:r>
            <a:r>
              <a:rPr lang="zh-CN" altLang="en-US" dirty="0"/>
              <a:t>包含用来操作数组（比如排序和搜索）的各种方法。此类还包含一个允许将数组作为列表来查看的静态工厂</a:t>
            </a:r>
            <a:endParaRPr lang="en-US" altLang="zh-CN" dirty="0"/>
          </a:p>
          <a:p>
            <a:pPr>
              <a:defRPr/>
            </a:pPr>
            <a:endParaRPr lang="en-US" altLang="zh-CN" dirty="0"/>
          </a:p>
          <a:p>
            <a:pPr>
              <a:defRPr/>
            </a:pPr>
            <a:endParaRPr lang="en-US" altLang="zh-CN" dirty="0"/>
          </a:p>
          <a:p>
            <a:pPr>
              <a:defRPr/>
            </a:pPr>
            <a:endParaRPr lang="zh-CN" altLang="en-US"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614615242"/>
      </p:ext>
    </p:extLst>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normAutofit/>
          </a:bodyPr>
          <a:lstStyle/>
          <a:p>
            <a:r>
              <a:rPr lang="en-US" altLang="zh-CN" dirty="0"/>
              <a:t>1</a:t>
            </a:r>
            <a:r>
              <a:rPr lang="zh-CN" altLang="en-US" dirty="0"/>
              <a:t>、</a:t>
            </a:r>
            <a:r>
              <a:rPr lang="en-US" altLang="zh-CN" dirty="0"/>
              <a:t>54</a:t>
            </a:r>
            <a:r>
              <a:rPr lang="zh-CN" altLang="en-US" dirty="0"/>
              <a:t>张扑克牌去掉大小王</a:t>
            </a:r>
            <a:r>
              <a:rPr lang="en-US" altLang="zh-CN" dirty="0"/>
              <a:t>2</a:t>
            </a:r>
            <a:r>
              <a:rPr lang="zh-CN" altLang="en-US" dirty="0"/>
              <a:t>张牌，剩余</a:t>
            </a:r>
            <a:r>
              <a:rPr lang="en-US" altLang="zh-CN" dirty="0"/>
              <a:t>52</a:t>
            </a:r>
            <a:r>
              <a:rPr lang="zh-CN" altLang="en-US" dirty="0"/>
              <a:t>张。任意发</a:t>
            </a:r>
            <a:r>
              <a:rPr lang="en-US" altLang="zh-CN" dirty="0"/>
              <a:t>1</a:t>
            </a:r>
            <a:r>
              <a:rPr lang="zh-CN" altLang="en-US" dirty="0"/>
              <a:t>－</a:t>
            </a:r>
            <a:r>
              <a:rPr lang="en-US" altLang="zh-CN" dirty="0"/>
              <a:t>K</a:t>
            </a:r>
            <a:r>
              <a:rPr lang="zh-CN" altLang="en-US" dirty="0"/>
              <a:t>之间的</a:t>
            </a:r>
            <a:r>
              <a:rPr lang="en-US" altLang="zh-CN" dirty="0"/>
              <a:t>4</a:t>
            </a:r>
            <a:r>
              <a:rPr lang="zh-CN" altLang="en-US" dirty="0"/>
              <a:t>个张牌</a:t>
            </a:r>
            <a:r>
              <a:rPr lang="en-US" altLang="zh-CN" dirty="0"/>
              <a:t>(</a:t>
            </a:r>
            <a:r>
              <a:rPr lang="zh-CN" altLang="en-US" dirty="0"/>
              <a:t>也就是有</a:t>
            </a:r>
            <a:r>
              <a:rPr lang="en-US" altLang="zh-CN" dirty="0"/>
              <a:t>1-13</a:t>
            </a:r>
            <a:r>
              <a:rPr lang="zh-CN" altLang="en-US" dirty="0"/>
              <a:t>的四个数字</a:t>
            </a:r>
            <a:r>
              <a:rPr lang="en-US" altLang="zh-CN" dirty="0"/>
              <a:t>)</a:t>
            </a:r>
            <a:r>
              <a:rPr lang="zh-CN" altLang="en-US" dirty="0"/>
              <a:t>，用＋－＊／（）连结成算式，使得式子的计算结果为</a:t>
            </a:r>
            <a:r>
              <a:rPr lang="en-US" altLang="zh-CN" dirty="0"/>
              <a:t>24</a:t>
            </a:r>
          </a:p>
          <a:p>
            <a:r>
              <a:rPr lang="en-US" altLang="zh-CN" dirty="0"/>
              <a:t>2</a:t>
            </a:r>
            <a:r>
              <a:rPr lang="zh-CN" altLang="en-US" dirty="0"/>
              <a:t>、读取文本文件中的用户列表数据，保存为</a:t>
            </a:r>
            <a:r>
              <a:rPr lang="en-US" altLang="zh-CN" dirty="0"/>
              <a:t>Java</a:t>
            </a:r>
            <a:r>
              <a:rPr lang="zh-CN" altLang="en-US" dirty="0"/>
              <a:t>中的集合元素，根据用户的年龄排序后依次输出</a:t>
            </a:r>
            <a:endParaRPr lang="en-US" altLang="zh-CN" dirty="0"/>
          </a:p>
          <a:p>
            <a:pPr marL="0" indent="0">
              <a:buNone/>
            </a:pPr>
            <a:endParaRPr lang="zh-CN" altLang="en-US" dirty="0"/>
          </a:p>
        </p:txBody>
      </p:sp>
    </p:spTree>
    <p:extLst>
      <p:ext uri="{BB962C8B-B14F-4D97-AF65-F5344CB8AC3E}">
        <p14:creationId xmlns:p14="http://schemas.microsoft.com/office/powerpoint/2010/main" val="1503585679"/>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30753</TotalTime>
  <Words>10177</Words>
  <Application>Microsoft Office PowerPoint</Application>
  <PresentationFormat>宽屏</PresentationFormat>
  <Paragraphs>559</Paragraphs>
  <Slides>93</Slides>
  <Notes>22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93</vt:i4>
      </vt:variant>
    </vt:vector>
  </HeadingPairs>
  <TitlesOfParts>
    <vt:vector size="99" baseType="lpstr">
      <vt:lpstr>等线</vt:lpstr>
      <vt:lpstr>微软雅黑</vt:lpstr>
      <vt:lpstr>微软雅黑 Light</vt:lpstr>
      <vt:lpstr>Arial</vt:lpstr>
      <vt:lpstr>Calibri</vt:lpstr>
      <vt:lpstr>Office 主题</vt:lpstr>
      <vt:lpstr>集合框架</vt:lpstr>
      <vt:lpstr>本章内容：共4小节，20个知识点</vt:lpstr>
      <vt:lpstr>本章目标</vt:lpstr>
      <vt:lpstr>第1节【泛型】</vt:lpstr>
      <vt:lpstr>知识点1：泛型作用</vt:lpstr>
      <vt:lpstr>知识点1：泛型作用</vt:lpstr>
      <vt:lpstr>知识点1：泛型作用</vt:lpstr>
      <vt:lpstr>知识点1：泛型作用</vt:lpstr>
      <vt:lpstr>知识点2：Java泛型特点</vt:lpstr>
      <vt:lpstr>知识点2：Java泛型特点</vt:lpstr>
      <vt:lpstr>知识点2：Java泛型特点</vt:lpstr>
      <vt:lpstr>知识点2：Java泛型特点</vt:lpstr>
      <vt:lpstr>知识点2：Java泛型特点</vt:lpstr>
      <vt:lpstr>知识点2：Java泛型特点</vt:lpstr>
      <vt:lpstr>知识点2：Java泛型特点</vt:lpstr>
      <vt:lpstr>知识点2：Java泛型特点</vt:lpstr>
      <vt:lpstr>知识点2：Java泛型特点</vt:lpstr>
      <vt:lpstr>知识点3：泛型类与泛型方法</vt:lpstr>
      <vt:lpstr>知识点3：泛型类与泛型方法</vt:lpstr>
      <vt:lpstr>知识点3：泛型类与泛型方法</vt:lpstr>
      <vt:lpstr>知识点3：泛型类与泛型方法</vt:lpstr>
      <vt:lpstr>知识点3：泛型类与泛型方法</vt:lpstr>
      <vt:lpstr>知识点4：实现泛化的集合工具</vt:lpstr>
      <vt:lpstr>知识点4：实现泛化的集合工具</vt:lpstr>
      <vt:lpstr>知识点4：实现泛化的集合工具</vt:lpstr>
      <vt:lpstr>知识点4：实现泛化的集合工具</vt:lpstr>
      <vt:lpstr>知识点4：实现泛化的集合工具</vt:lpstr>
      <vt:lpstr>知识点4：实现泛化的集合工具</vt:lpstr>
      <vt:lpstr>知识点4：实现泛化的集合工具</vt:lpstr>
      <vt:lpstr>知识点4：实现泛化的集合工具</vt:lpstr>
      <vt:lpstr>知识点4：实现泛化的集合工具</vt:lpstr>
      <vt:lpstr>知识点4：实现泛化的集合工具</vt:lpstr>
      <vt:lpstr>知识点4：实现泛化的集合工具</vt:lpstr>
      <vt:lpstr>知识点4：实现泛化的集合工具</vt:lpstr>
      <vt:lpstr>本节总结提问【泛型】</vt:lpstr>
      <vt:lpstr>本节总结【泛型】</vt:lpstr>
      <vt:lpstr>第2节【集合接口】</vt:lpstr>
      <vt:lpstr>知识点1：Collection接口</vt:lpstr>
      <vt:lpstr>知识点1：Collection接口</vt:lpstr>
      <vt:lpstr>知识点2：Collection重要方法</vt:lpstr>
      <vt:lpstr>知识点2：Collection重要方法</vt:lpstr>
      <vt:lpstr>知识点3：Collection的遍历</vt:lpstr>
      <vt:lpstr>知识点3：Collection的遍历</vt:lpstr>
      <vt:lpstr>知识点4：Map接口</vt:lpstr>
      <vt:lpstr>知识点5：Map接口重要方法</vt:lpstr>
      <vt:lpstr>知识点6：List</vt:lpstr>
      <vt:lpstr>知识点6：List</vt:lpstr>
      <vt:lpstr>知识点7：Set</vt:lpstr>
      <vt:lpstr>知识点8：Queue</vt:lpstr>
      <vt:lpstr>知识点8：Queue</vt:lpstr>
      <vt:lpstr>知识点9：List的常见实现类</vt:lpstr>
      <vt:lpstr>知识点9：List的常见实现类</vt:lpstr>
      <vt:lpstr>知识点9：List的常见实现类</vt:lpstr>
      <vt:lpstr>知识点9：List的常见实现类</vt:lpstr>
      <vt:lpstr>知识点9：List的常见实现类</vt:lpstr>
      <vt:lpstr>知识点10：Set的常见实现类</vt:lpstr>
      <vt:lpstr>知识点10：Set的常见实现类</vt:lpstr>
      <vt:lpstr>知识点10：Set的常见实现类</vt:lpstr>
      <vt:lpstr>知识点10：Set的常见实现类</vt:lpstr>
      <vt:lpstr>知识点10：Set的常见实现类</vt:lpstr>
      <vt:lpstr>知识点11：Map的常用实现类</vt:lpstr>
      <vt:lpstr>知识点11：Map的常用实现类</vt:lpstr>
      <vt:lpstr>知识点11：Map的常用实现类</vt:lpstr>
      <vt:lpstr>知识点11：Map的常用实现类</vt:lpstr>
      <vt:lpstr>知识点11：Map的常用实现类</vt:lpstr>
      <vt:lpstr>知识点11：Map的常用实现类</vt:lpstr>
      <vt:lpstr>知识点11：Map的常用实现类</vt:lpstr>
      <vt:lpstr>知识点11：Map的常用实现类</vt:lpstr>
      <vt:lpstr>本节总结提问【集合接口】</vt:lpstr>
      <vt:lpstr>本节总结【集合接口】</vt:lpstr>
      <vt:lpstr>第3节：Iterator</vt:lpstr>
      <vt:lpstr>知识点1：迭代器模式</vt:lpstr>
      <vt:lpstr>知识点1：迭代器模式</vt:lpstr>
      <vt:lpstr>知识点1：迭代器模式</vt:lpstr>
      <vt:lpstr>知识点1：迭代器模式</vt:lpstr>
      <vt:lpstr>知识点2：Iterator接口</vt:lpstr>
      <vt:lpstr>知识点2：Iterator接口</vt:lpstr>
      <vt:lpstr>知识点2：Iterator接口</vt:lpstr>
      <vt:lpstr>知识点2：Iterator接口</vt:lpstr>
      <vt:lpstr>知识点2：Iterator接口</vt:lpstr>
      <vt:lpstr>知识点3：remove</vt:lpstr>
      <vt:lpstr>知识点3：remove</vt:lpstr>
      <vt:lpstr>本节总结提问【Iterator接口】</vt:lpstr>
      <vt:lpstr>本节总结【Iterator接口】</vt:lpstr>
      <vt:lpstr>第4节：Collections工具类</vt:lpstr>
      <vt:lpstr>知识点1：对象集合排序</vt:lpstr>
      <vt:lpstr>知识点1：对象集合排序</vt:lpstr>
      <vt:lpstr>知识点2：线程安全的集合版本</vt:lpstr>
      <vt:lpstr>知识点2：线程安全的集合版本</vt:lpstr>
      <vt:lpstr>本节总结提问【Collections工具类】</vt:lpstr>
      <vt:lpstr>本节总结【Collections工具类】</vt:lpstr>
      <vt:lpstr>本章作业</vt:lpstr>
      <vt:lpstr>PowerPoint 演示文稿</vt:lpstr>
    </vt:vector>
  </TitlesOfParts>
  <Company>Baidu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燦林</cp:lastModifiedBy>
  <cp:revision>2644</cp:revision>
  <dcterms:created xsi:type="dcterms:W3CDTF">2014-03-19T14:07:00Z</dcterms:created>
  <dcterms:modified xsi:type="dcterms:W3CDTF">2023-02-06T12:40:27Z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2052-10.1.0.5843</vt:lpwstr>
  </property>
</Properties>
</file>