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478" r:id="rId2"/>
    <p:sldId id="481" r:id="rId3"/>
    <p:sldId id="493" r:id="rId4"/>
    <p:sldId id="483" r:id="rId5"/>
    <p:sldId id="506" r:id="rId6"/>
    <p:sldId id="507" r:id="rId7"/>
    <p:sldId id="508" r:id="rId8"/>
    <p:sldId id="509" r:id="rId9"/>
    <p:sldId id="510" r:id="rId10"/>
    <p:sldId id="511" r:id="rId11"/>
    <p:sldId id="486" r:id="rId12"/>
    <p:sldId id="494" r:id="rId13"/>
    <p:sldId id="495" r:id="rId14"/>
    <p:sldId id="496" r:id="rId15"/>
    <p:sldId id="497" r:id="rId16"/>
    <p:sldId id="500" r:id="rId17"/>
    <p:sldId id="498" r:id="rId18"/>
    <p:sldId id="501" r:id="rId19"/>
    <p:sldId id="502" r:id="rId20"/>
    <p:sldId id="505" r:id="rId21"/>
    <p:sldId id="504" r:id="rId22"/>
    <p:sldId id="499" r:id="rId23"/>
    <p:sldId id="489" r:id="rId24"/>
    <p:sldId id="514" r:id="rId25"/>
    <p:sldId id="529" r:id="rId26"/>
    <p:sldId id="527" r:id="rId27"/>
    <p:sldId id="530" r:id="rId28"/>
    <p:sldId id="531" r:id="rId29"/>
    <p:sldId id="528" r:id="rId30"/>
    <p:sldId id="535" r:id="rId31"/>
    <p:sldId id="532" r:id="rId32"/>
    <p:sldId id="534" r:id="rId33"/>
    <p:sldId id="512" r:id="rId34"/>
    <p:sldId id="513" r:id="rId35"/>
    <p:sldId id="492" r:id="rId36"/>
    <p:sldId id="536" r:id="rId37"/>
    <p:sldId id="515" r:id="rId38"/>
    <p:sldId id="539" r:id="rId39"/>
    <p:sldId id="537" r:id="rId40"/>
    <p:sldId id="538" r:id="rId41"/>
    <p:sldId id="540" r:id="rId42"/>
    <p:sldId id="541" r:id="rId43"/>
    <p:sldId id="542" r:id="rId44"/>
    <p:sldId id="516" r:id="rId45"/>
    <p:sldId id="517" r:id="rId46"/>
    <p:sldId id="490" r:id="rId47"/>
    <p:sldId id="518" r:id="rId48"/>
    <p:sldId id="543" r:id="rId49"/>
    <p:sldId id="545" r:id="rId50"/>
    <p:sldId id="546" r:id="rId51"/>
    <p:sldId id="547" r:id="rId52"/>
    <p:sldId id="548" r:id="rId53"/>
    <p:sldId id="544" r:id="rId54"/>
    <p:sldId id="549" r:id="rId55"/>
    <p:sldId id="519" r:id="rId56"/>
    <p:sldId id="520" r:id="rId57"/>
    <p:sldId id="491" r:id="rId58"/>
    <p:sldId id="521" r:id="rId59"/>
    <p:sldId id="550" r:id="rId60"/>
    <p:sldId id="551" r:id="rId61"/>
    <p:sldId id="561" r:id="rId62"/>
    <p:sldId id="552" r:id="rId63"/>
    <p:sldId id="562" r:id="rId64"/>
    <p:sldId id="563" r:id="rId65"/>
    <p:sldId id="564" r:id="rId66"/>
    <p:sldId id="554" r:id="rId67"/>
    <p:sldId id="555" r:id="rId68"/>
    <p:sldId id="556" r:id="rId69"/>
    <p:sldId id="557" r:id="rId70"/>
    <p:sldId id="565" r:id="rId71"/>
    <p:sldId id="567" r:id="rId72"/>
    <p:sldId id="522" r:id="rId73"/>
    <p:sldId id="523" r:id="rId74"/>
    <p:sldId id="488" r:id="rId75"/>
    <p:sldId id="569" r:id="rId76"/>
    <p:sldId id="570" r:id="rId77"/>
    <p:sldId id="571" r:id="rId78"/>
    <p:sldId id="572" r:id="rId79"/>
    <p:sldId id="573" r:id="rId80"/>
    <p:sldId id="574" r:id="rId81"/>
    <p:sldId id="575" r:id="rId82"/>
    <p:sldId id="576" r:id="rId83"/>
    <p:sldId id="577" r:id="rId84"/>
    <p:sldId id="578" r:id="rId85"/>
    <p:sldId id="579" r:id="rId86"/>
    <p:sldId id="588" r:id="rId87"/>
    <p:sldId id="589" r:id="rId88"/>
    <p:sldId id="580" r:id="rId89"/>
    <p:sldId id="581" r:id="rId90"/>
    <p:sldId id="582" r:id="rId91"/>
    <p:sldId id="590" r:id="rId92"/>
    <p:sldId id="583" r:id="rId93"/>
    <p:sldId id="584" r:id="rId94"/>
    <p:sldId id="585" r:id="rId95"/>
    <p:sldId id="586" r:id="rId96"/>
    <p:sldId id="587" r:id="rId97"/>
    <p:sldId id="476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5550" autoAdjust="0"/>
  </p:normalViewPr>
  <p:slideViewPr>
    <p:cSldViewPr snapToGrid="0">
      <p:cViewPr varScale="1">
        <p:scale>
          <a:sx n="165" d="100"/>
          <a:sy n="165" d="100"/>
        </p:scale>
        <p:origin x="3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62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8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4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通过上节学习，我们已经了解了</a:t>
            </a:r>
            <a:r>
              <a:rPr lang="en-US" altLang="zh-CN" dirty="0"/>
              <a:t>Java</a:t>
            </a:r>
            <a:r>
              <a:rPr lang="zh-CN" altLang="en-US" dirty="0"/>
              <a:t>语言中的数据类型分为基本数据类型和引用类型两种，也知道了两种类型在内存分配上的的区别，本节我们先学习基本数据类型。了解基本数据类型分哪几类，每种具体类型的特点等。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8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7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1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3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0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4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6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8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  </a:t>
            </a:r>
            <a:r>
              <a:rPr lang="zh-CN" altLang="en-US" dirty="0"/>
              <a:t>目前，我们已经了解了</a:t>
            </a:r>
            <a:r>
              <a:rPr lang="en-US" altLang="zh-CN" dirty="0"/>
              <a:t>Java</a:t>
            </a:r>
            <a:r>
              <a:rPr lang="zh-CN" altLang="en-US" dirty="0"/>
              <a:t>语言的发展历史，基本特征。准备好了开发运行环境，并且能够编写运行“</a:t>
            </a:r>
            <a:r>
              <a:rPr lang="en-US" altLang="zh-CN" dirty="0" err="1"/>
              <a:t>HelloWorld</a:t>
            </a:r>
            <a:r>
              <a:rPr lang="zh-CN" altLang="en-US" dirty="0"/>
              <a:t>”。</a:t>
            </a:r>
            <a:r>
              <a:rPr lang="zh-CN" altLang="en-US" baseline="0" dirty="0"/>
              <a:t>同时也了解了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语言的基本语法，包括逗号、分号、表达式、变量等。我们最终的目标是学会用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语言编写企业应用。编程的本质其实就是按照一定的业务逻辑对数据进行处理。不同的数据是有区别的，比如年龄就是一个整数，</a:t>
            </a:r>
            <a:r>
              <a:rPr lang="en-US" altLang="zh-CN" baseline="0" dirty="0"/>
              <a:t>10,32,43</a:t>
            </a:r>
            <a:r>
              <a:rPr lang="zh-CN" altLang="en-US" baseline="0" dirty="0"/>
              <a:t>这样的整数。而工资收入往往有零有整，比如</a:t>
            </a:r>
            <a:r>
              <a:rPr lang="en-US" altLang="zh-CN" baseline="0" dirty="0"/>
              <a:t>8977.5,</a:t>
            </a:r>
            <a:r>
              <a:rPr lang="zh-CN" altLang="en-US" baseline="0" dirty="0"/>
              <a:t>这样的小数。因此我们很有必要知道，在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语言里有哪些数据类型，这些数据类型有哪些特点。所谓对数据进行处理，其实就是进行运算，我们常见的加减乘除就是算术运算，要做运算，就需要使用到运算符，因此本章还将学习到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语言中的运算符。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r>
              <a:rPr lang="zh-CN" altLang="en-US" baseline="0" dirty="0"/>
              <a:t>学习完本章后，编程时就能够根据需要使用不用的数据类型定义常量和变量，然后根据业务要求使用运算符进行运算，从而实现功能。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65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本页主要考察学员是否了解基本数据类型的表示范围，了解比较的是二进制。</a:t>
            </a:r>
            <a:endParaRPr lang="en-US" altLang="zh-CN" dirty="0"/>
          </a:p>
          <a:p>
            <a:r>
              <a:rPr lang="zh-CN" altLang="en-US" dirty="0"/>
              <a:t>答案：</a:t>
            </a:r>
            <a:r>
              <a:rPr lang="en-US" altLang="zh-CN" dirty="0"/>
              <a:t>true   false</a:t>
            </a:r>
          </a:p>
          <a:p>
            <a:r>
              <a:rPr lang="zh-CN" altLang="en-US" dirty="0"/>
              <a:t>原因：</a:t>
            </a:r>
            <a:r>
              <a:rPr lang="en-US" altLang="zh-CN" dirty="0"/>
              <a:t>1.0f  1.0d </a:t>
            </a:r>
            <a:r>
              <a:rPr lang="zh-CN" altLang="en-US" dirty="0"/>
              <a:t>的二进制表示，不管是</a:t>
            </a:r>
            <a:r>
              <a:rPr lang="en-US" altLang="zh-CN" dirty="0"/>
              <a:t>32</a:t>
            </a:r>
            <a:r>
              <a:rPr lang="zh-CN" altLang="en-US" dirty="0"/>
              <a:t>位还是</a:t>
            </a:r>
            <a:r>
              <a:rPr lang="en-US" altLang="zh-CN" dirty="0"/>
              <a:t>64</a:t>
            </a:r>
            <a:r>
              <a:rPr lang="zh-CN" altLang="en-US" dirty="0"/>
              <a:t>位，都是相同的。</a:t>
            </a:r>
            <a:endParaRPr lang="en-US" altLang="zh-CN" dirty="0"/>
          </a:p>
          <a:p>
            <a:r>
              <a:rPr lang="en-US" dirty="0"/>
              <a:t>0.3f  0.3d</a:t>
            </a:r>
            <a:r>
              <a:rPr lang="zh-CN" altLang="en-US" dirty="0"/>
              <a:t>的二进制表示，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位不同，所以是</a:t>
            </a:r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2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83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我们知道</a:t>
            </a:r>
            <a:r>
              <a:rPr lang="en-US" altLang="zh-CN" dirty="0"/>
              <a:t>Java</a:t>
            </a:r>
            <a:r>
              <a:rPr lang="zh-CN" altLang="en-US" dirty="0"/>
              <a:t>语言中的数据类型就分为基本数据类型和引用类型两大类，上节学习了</a:t>
            </a:r>
            <a:r>
              <a:rPr lang="en-US" altLang="zh-CN" dirty="0"/>
              <a:t>8</a:t>
            </a:r>
            <a:r>
              <a:rPr lang="zh-CN" altLang="en-US" dirty="0"/>
              <a:t>种基本数据类型，接下来学习引用类型。本节先学习一些基本概念，了解引用类型和基本数据类型的差异等。后续将具体学习一些常用的类型，比如包装器、字符串、数组。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95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33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Integer</a:t>
            </a:r>
            <a:r>
              <a:rPr lang="zh-CN" altLang="en-US" dirty="0"/>
              <a:t>都是引用类型</a:t>
            </a:r>
            <a:endParaRPr lang="en-US" altLang="zh-CN" dirty="0"/>
          </a:p>
          <a:p>
            <a:r>
              <a:rPr lang="zh-CN" altLang="en-US" dirty="0"/>
              <a:t>记住：除了</a:t>
            </a:r>
            <a:r>
              <a:rPr lang="en-US" altLang="zh-CN" dirty="0"/>
              <a:t>byte  short</a:t>
            </a:r>
            <a:r>
              <a:rPr lang="en-US" altLang="zh-CN" baseline="0" dirty="0"/>
              <a:t>  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  long  float  double char </a:t>
            </a:r>
            <a:r>
              <a:rPr lang="en-US" altLang="zh-CN" baseline="0" dirty="0" err="1"/>
              <a:t>boolean</a:t>
            </a:r>
            <a:r>
              <a:rPr lang="en-US" altLang="zh-CN" baseline="0" dirty="0"/>
              <a:t> </a:t>
            </a:r>
            <a:r>
              <a:rPr lang="zh-CN" altLang="en-US" baseline="0" dirty="0"/>
              <a:t>外，其他都是引用类型</a:t>
            </a:r>
            <a:endParaRPr lang="en-US" altLang="zh-CN" baseline="0" dirty="0"/>
          </a:p>
          <a:p>
            <a:r>
              <a:rPr lang="zh-CN" altLang="en-US" baseline="0" dirty="0"/>
              <a:t>窍门：基本数据类型的字母都是小写的，引用类型的首字母大写</a:t>
            </a:r>
            <a:endParaRPr lang="en-US" altLang="zh-CN" baseline="0" dirty="0"/>
          </a:p>
          <a:p>
            <a:r>
              <a:rPr lang="zh-CN" altLang="en-US" baseline="0" dirty="0"/>
              <a:t>容易混淆：</a:t>
            </a:r>
            <a:r>
              <a:rPr lang="en-US" altLang="zh-CN" baseline="0" dirty="0"/>
              <a:t>String  Integer</a:t>
            </a:r>
            <a:r>
              <a:rPr lang="zh-CN" altLang="en-US" baseline="0" dirty="0"/>
              <a:t>（和它类似的还有</a:t>
            </a:r>
            <a:r>
              <a:rPr lang="en-US" altLang="zh-CN" baseline="0" dirty="0"/>
              <a:t>7</a:t>
            </a:r>
            <a:r>
              <a:rPr lang="zh-CN" altLang="en-US" baseline="0" dirty="0"/>
              <a:t>个，称为包装器类）比较特殊是可以不使用</a:t>
            </a:r>
            <a:r>
              <a:rPr lang="en-US" altLang="zh-CN" baseline="0" dirty="0"/>
              <a:t>new</a:t>
            </a:r>
            <a:r>
              <a:rPr lang="zh-CN" altLang="en-US" baseline="0" dirty="0"/>
              <a:t>直接赋值，例如</a:t>
            </a:r>
            <a:endParaRPr lang="en-US" altLang="zh-CN" baseline="0" dirty="0"/>
          </a:p>
          <a:p>
            <a:r>
              <a:rPr lang="en-US" altLang="zh-CN" baseline="0" dirty="0"/>
              <a:t>String s=“hello”;</a:t>
            </a:r>
          </a:p>
          <a:p>
            <a:r>
              <a:rPr lang="en-US" altLang="zh-CN" baseline="0" dirty="0"/>
              <a:t>Integer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=10;</a:t>
            </a:r>
          </a:p>
          <a:p>
            <a:r>
              <a:rPr lang="zh-CN" altLang="en-US" baseline="0" dirty="0"/>
              <a:t>具体原因后续将学习。其他的类都不可以，都需要使用</a:t>
            </a:r>
            <a:r>
              <a:rPr lang="en-US" altLang="zh-CN" baseline="0" dirty="0"/>
              <a:t>new</a:t>
            </a:r>
            <a:r>
              <a:rPr lang="zh-CN" altLang="en-US" baseline="0" dirty="0"/>
              <a:t>关键字。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8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76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引用类型只能用</a:t>
            </a:r>
            <a:r>
              <a:rPr lang="en-US" altLang="zh-CN" dirty="0"/>
              <a:t>==</a:t>
            </a:r>
            <a:r>
              <a:rPr lang="en-US" altLang="zh-CN" baseline="0" dirty="0"/>
              <a:t>  </a:t>
            </a:r>
            <a:r>
              <a:rPr lang="zh-CN" altLang="en-US" baseline="0" dirty="0"/>
              <a:t>以及</a:t>
            </a:r>
            <a:r>
              <a:rPr lang="en-US" altLang="zh-CN" baseline="0" dirty="0"/>
              <a:t>!=</a:t>
            </a:r>
            <a:r>
              <a:rPr lang="zh-CN" altLang="en-US" baseline="0" dirty="0"/>
              <a:t>进行比较，其他比较运算符不能应用到引用类型，只能用于比较基本数据类型；</a:t>
            </a:r>
            <a:endParaRPr lang="en-US" altLang="zh-CN" baseline="0" dirty="0"/>
          </a:p>
          <a:p>
            <a:r>
              <a:rPr lang="zh-CN" altLang="en-US" baseline="0" dirty="0"/>
              <a:t>引用类型的其他操作需要调用方法；例如，</a:t>
            </a:r>
            <a:r>
              <a:rPr lang="en-US" altLang="zh-CN" baseline="0" dirty="0"/>
              <a:t>String</a:t>
            </a:r>
            <a:r>
              <a:rPr lang="zh-CN" altLang="en-US" baseline="0" dirty="0"/>
              <a:t>类中的</a:t>
            </a:r>
            <a:r>
              <a:rPr lang="en-US" altLang="zh-CN" baseline="0" dirty="0" err="1"/>
              <a:t>compareTo</a:t>
            </a:r>
            <a:r>
              <a:rPr lang="zh-CN" altLang="en-US" baseline="0" dirty="0"/>
              <a:t>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86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6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完全不同。</a:t>
            </a:r>
            <a:r>
              <a:rPr lang="en-US" altLang="zh-CN" dirty="0"/>
              <a:t>Null</a:t>
            </a:r>
            <a:r>
              <a:rPr lang="zh-CN" altLang="en-US" dirty="0"/>
              <a:t>指的是根本没有分配堆内存，</a:t>
            </a:r>
            <a:r>
              <a:rPr lang="en-US" altLang="zh-CN" dirty="0"/>
              <a:t>””</a:t>
            </a:r>
            <a:r>
              <a:rPr lang="zh-CN" altLang="en-US" dirty="0"/>
              <a:t>是分配了堆内存，存储了一个</a:t>
            </a:r>
            <a:r>
              <a:rPr lang="en-US" altLang="zh-CN" dirty="0"/>
              <a:t>””</a:t>
            </a:r>
            <a:r>
              <a:rPr lang="zh-CN" altLang="en-US" dirty="0"/>
              <a:t>字符串，不过这个字符串是空的。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62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0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60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38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55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所有的类其实都是引用类型，目前我们还没学习面向对象，理解类、对象有些困难。所以先学习一些简单的，常用的类型。本节学习包装器类。顾名思义，包装器就是把其他事物包起来，这里要包的就是那</a:t>
            </a:r>
            <a:r>
              <a:rPr lang="en-US" altLang="zh-CN" dirty="0"/>
              <a:t>8</a:t>
            </a:r>
            <a:r>
              <a:rPr lang="zh-CN" altLang="en-US" dirty="0"/>
              <a:t>种基本数据类型。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71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90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52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1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0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在学习具体的数据类型前，先对数据类型的一些基本概念进行了解。首先想一下，为什么要划分数据类型？这样做有什么意义？然后了解</a:t>
            </a:r>
            <a:r>
              <a:rPr lang="en-US" altLang="zh-CN" dirty="0"/>
              <a:t>Java</a:t>
            </a:r>
            <a:r>
              <a:rPr lang="zh-CN" altLang="en-US" dirty="0"/>
              <a:t>对数据类型的大体划分。以及不同类型在内存中的特征。了解这些基本常识后，对后续学习将非常有用。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00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8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98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67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false   true</a:t>
            </a:r>
          </a:p>
          <a:p>
            <a:r>
              <a:rPr lang="en-US" altLang="zh-CN" dirty="0"/>
              <a:t>134</a:t>
            </a:r>
            <a:r>
              <a:rPr lang="zh-CN" altLang="en-US" dirty="0"/>
              <a:t>超出了</a:t>
            </a:r>
            <a:r>
              <a:rPr lang="en-US" altLang="zh-CN" dirty="0"/>
              <a:t>byte</a:t>
            </a:r>
            <a:r>
              <a:rPr lang="zh-CN" altLang="en-US" dirty="0"/>
              <a:t>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24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7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字符串类型是我们编程时最常用的类型之一，本节学习字符串类型的基本特征，先不去过多关注具体的方法，后续会学习。主要先了解这个类型的特点。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6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15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77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530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078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939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etc</a:t>
            </a:r>
          </a:p>
          <a:p>
            <a:r>
              <a:rPr lang="en-US" altLang="zh-CN" dirty="0"/>
              <a:t>etc</a:t>
            </a:r>
            <a:r>
              <a:rPr lang="en-US" altLang="zh-CN" baseline="0" dirty="0"/>
              <a:t> java</a:t>
            </a:r>
          </a:p>
          <a:p>
            <a:r>
              <a:rPr lang="en-US" altLang="zh-CN" baseline="0" dirty="0"/>
              <a:t>etc</a:t>
            </a:r>
          </a:p>
          <a:p>
            <a:r>
              <a:rPr lang="zh-CN" altLang="en-US" dirty="0"/>
              <a:t>证明：</a:t>
            </a:r>
            <a:r>
              <a:rPr lang="en-US" altLang="zh-CN" dirty="0"/>
              <a:t>s1</a:t>
            </a:r>
            <a:r>
              <a:rPr lang="zh-CN" altLang="en-US" dirty="0"/>
              <a:t>一直没有变，再次证明字符串不可变的。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913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61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226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14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28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前面我们一直在学习数据类型，</a:t>
            </a:r>
            <a:r>
              <a:rPr lang="en-US" altLang="zh-CN" dirty="0"/>
              <a:t>Java</a:t>
            </a:r>
            <a:r>
              <a:rPr lang="zh-CN" altLang="en-US" dirty="0"/>
              <a:t>中有基本数据类型，引用类型。基本数据类型一共有</a:t>
            </a:r>
            <a:r>
              <a:rPr lang="en-US" altLang="zh-CN" dirty="0"/>
              <a:t>8</a:t>
            </a:r>
            <a:r>
              <a:rPr lang="zh-CN" altLang="en-US" dirty="0"/>
              <a:t>种。引用类型包括类，接口，枚举，注解，虽然这些概念后面才会深入学习，但是我们做了简单的了解。我们对常用的包装器类、字符串相关类进行了学习。试想一下，如果我们班级进行了考试，一共</a:t>
            </a:r>
            <a:r>
              <a:rPr lang="en-US" altLang="zh-CN" dirty="0"/>
              <a:t>60</a:t>
            </a:r>
            <a:r>
              <a:rPr lang="zh-CN" altLang="en-US" dirty="0"/>
              <a:t>位学员，我要统计一下平均分，该如何写这个程序呢？可以考虑声明</a:t>
            </a:r>
            <a:r>
              <a:rPr lang="en-US" altLang="zh-CN" dirty="0"/>
              <a:t>60</a:t>
            </a:r>
            <a:r>
              <a:rPr lang="zh-CN" altLang="en-US" dirty="0"/>
              <a:t>个变量，然后再一个一个累加起来，再除以</a:t>
            </a:r>
            <a:r>
              <a:rPr lang="en-US" altLang="zh-CN" dirty="0"/>
              <a:t>60</a:t>
            </a:r>
            <a:r>
              <a:rPr lang="zh-CN" altLang="en-US" dirty="0"/>
              <a:t>？想起来就很繁琐对不对？那有没有更好的办法，能把这</a:t>
            </a:r>
            <a:r>
              <a:rPr lang="en-US" altLang="zh-CN" dirty="0"/>
              <a:t>60</a:t>
            </a:r>
            <a:r>
              <a:rPr lang="zh-CN" altLang="en-US" dirty="0"/>
              <a:t>个数存起来。那就是本节我们要学习的数组，数组也是引用类型的一种。</a:t>
            </a:r>
            <a:endParaRPr lang="en-US" altLang="zh-CN" dirty="0"/>
          </a:p>
          <a:p>
            <a:r>
              <a:rPr lang="en-US" altLang="zh-CN" baseline="0" dirty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37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665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8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95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64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306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00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334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906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87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361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639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337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5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839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008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388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636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94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编程的本质就是对数据进行运算，目前我们已经学习了数据类型，接下来要学习如何对数据进行运算。本节学习</a:t>
            </a:r>
            <a:r>
              <a:rPr lang="en-US" altLang="zh-CN" dirty="0"/>
              <a:t>Java</a:t>
            </a:r>
            <a:r>
              <a:rPr lang="zh-CN" altLang="en-US" dirty="0"/>
              <a:t>语言的运算符。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187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87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84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443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757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3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471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880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779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42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32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714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83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720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64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6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946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280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本章由于还没有学习流程控制，所以没法做其他作业，以验证知识点的作业为主。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038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127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97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2522;&#26412;&#25968;&#25454;&#31867;&#22411;/Item0301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0693;&#35782;&#28857;5/Item0501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1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0693;&#35782;&#28857;5/Item0501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201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1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1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3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201.jav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301.jav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401.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1.java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2.java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301.java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501.java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601.java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701.java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801.java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901.java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1.java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2.java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3.java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4.java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201.java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301.java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ColorOPViewPanel.java" TargetMode="External"/><Relationship Id="rId2" Type="http://schemas.openxmlformats.org/officeDocument/2006/relationships/hyperlink" Target="&#35838;&#22530;&#26696;&#20363;/&#31532;7&#33410;-&#36816;&#31639;&#31526;/ColorOPFrame.java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2530;&#26696;&#20363;/&#31532;7&#33410;-&#36816;&#31639;&#31526;/ControllerState.jav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数据类型与运算符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数据类型概述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语言是强类型语言，所有变量都必须确定具体的数据类型；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中两大数据类型，即基本数据类型和引用类型；</a:t>
            </a:r>
            <a:endParaRPr lang="en-US" altLang="zh-CN" dirty="0"/>
          </a:p>
          <a:p>
            <a:r>
              <a:rPr lang="zh-CN" altLang="en-US" dirty="0"/>
              <a:t>粗略了解：基本数据类型存储在栈中，引用类型存储在堆中。（并不很准确，后续深入学习）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：基本数据类型的分类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：每种具体类型的长度及特点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：每种具体类型的默认值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：基本数据类型的显式和隐式转换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：基本数据类型的赋值及比较运算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语言中的基本数据类型可以分为数值型、字符型、布尔型三大类，具体包含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每种具体类型使用一个关键字表示；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基本数据类型的分类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92695" y="3332922"/>
            <a:ext cx="9700591" cy="2838702"/>
            <a:chOff x="934278" y="2756453"/>
            <a:chExt cx="9700591" cy="2838702"/>
          </a:xfrm>
        </p:grpSpPr>
        <p:sp>
          <p:nvSpPr>
            <p:cNvPr id="9" name="TextBox 8"/>
            <p:cNvSpPr txBox="1"/>
            <p:nvPr/>
          </p:nvSpPr>
          <p:spPr>
            <a:xfrm>
              <a:off x="3730486" y="4764158"/>
              <a:ext cx="37437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布尔型：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boolean</a:t>
              </a:r>
            </a:p>
            <a:p>
              <a:endParaRPr 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4278" y="2756453"/>
              <a:ext cx="9700591" cy="2193234"/>
              <a:chOff x="934278" y="2756453"/>
              <a:chExt cx="9700591" cy="219323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34278" y="395577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基本数据类型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23862" y="392264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字符型：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char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37113" y="3101009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数值型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0504" y="2756453"/>
                <a:ext cx="5274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整型：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byte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short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long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0" y="3286540"/>
                <a:ext cx="516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浮点型：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float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double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eft Brace 14"/>
              <p:cNvSpPr/>
              <p:nvPr/>
            </p:nvSpPr>
            <p:spPr>
              <a:xfrm>
                <a:off x="3220278" y="3319670"/>
                <a:ext cx="457200" cy="163001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5049078" y="2941983"/>
                <a:ext cx="357809" cy="65598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015" y="657726"/>
            <a:ext cx="11015870" cy="20373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每种数据类型在内存中占有不同的长度；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计算机存储设备的最小信息单元叫“位（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）”，又称之为“比特位”；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连续的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个位成为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个“字节（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操作系统分配内存最少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个字节，即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个位，而不是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长度越长，所表示的范围就越大；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种具体类型的长度及特点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293" y="2853266"/>
          <a:ext cx="1134711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长度（位）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长度（字节）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表示范围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16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2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-32768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32767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15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15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32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4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2147483648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31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31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64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8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-263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63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63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32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-3.403E38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3.403E38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64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-1.798E308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1.798E308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16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2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表示一个字符，如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(‘a’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‘A’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‘0’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只有两个值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每种具体类型都有不同的默认值；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当没有为一个属性变量赋值时，会根据类型为其赋值为默认值；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\u0000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，等同于一个空字符；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每种具体类型的默认值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293" y="2853266"/>
          <a:ext cx="96947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默认值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‘’</a:t>
                      </a:r>
                      <a:r>
                        <a:rPr lang="en-US" altLang="zh-CN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空字符（</a:t>
                      </a:r>
                      <a:r>
                        <a:rPr lang="en-US" altLang="zh-CN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\u0000</a:t>
                      </a:r>
                      <a:r>
                        <a:rPr lang="zh-CN" alt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不同的基本数据类型之间可以进行转换；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从表示范围小的类型转换为表示范围大的类型，可以直接转换，称为隐式转换；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235345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byte b=1;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=-2;</a:t>
            </a:r>
          </a:p>
          <a:p>
            <a:r>
              <a:rPr lang="en-US" dirty="0"/>
              <a:t>//  </a:t>
            </a:r>
            <a:r>
              <a:rPr lang="zh-CN" altLang="en-US" dirty="0"/>
              <a:t>表示范围小的可以直接转换为表示范围大的类型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=b;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=c;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90330" y="3883974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从表示范围大的类型转换为表示范围小的类型，需要强制转换，称为显式转换；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byte b=1;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=-2;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表示范围大的不可以直接转换为转换范围小的类型</a:t>
            </a:r>
            <a:r>
              <a:rPr lang="en-US" altLang="zh-CN" dirty="0"/>
              <a:t>,</a:t>
            </a:r>
            <a:r>
              <a:rPr lang="zh-CN" altLang="en-US" dirty="0"/>
              <a:t>需要强制转换，称为显式转换</a:t>
            </a:r>
          </a:p>
          <a:p>
            <a:r>
              <a:rPr lang="en-US" altLang="zh-CN" dirty="0"/>
              <a:t>b=(byte)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c=(char)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虽然类型之间可以进行强制的隐式转换，但是也需要有一定的前提；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数值类型和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类型之间就不能转换；强制也不可以；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87" y="2713218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byte b=1;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b2=false;</a:t>
            </a:r>
          </a:p>
          <a:p>
            <a:r>
              <a:rPr lang="en-US" altLang="zh-CN" dirty="0"/>
              <a:t>// "</a:t>
            </a:r>
            <a:r>
              <a:rPr lang="zh-CN" altLang="en-US" dirty="0"/>
              <a:t>风马牛不相及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dirty="0" err="1"/>
              <a:t>boolean</a:t>
            </a:r>
            <a:r>
              <a:rPr lang="zh-CN" altLang="en-US" dirty="0"/>
              <a:t>和数值类型，强制也不能转换；</a:t>
            </a:r>
          </a:p>
          <a:p>
            <a:r>
              <a:rPr lang="zh-CN" altLang="en-US" dirty="0"/>
              <a:t>    </a:t>
            </a:r>
            <a:r>
              <a:rPr lang="en-US" dirty="0"/>
              <a:t>b2=b; </a:t>
            </a:r>
            <a:r>
              <a:rPr lang="zh-CN" altLang="en-US" dirty="0">
                <a:solidFill>
                  <a:srgbClr val="FF0000"/>
                </a:solidFill>
              </a:rPr>
              <a:t>（编译错误）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b2=(</a:t>
            </a:r>
            <a:r>
              <a:rPr lang="en-US" dirty="0" err="1"/>
              <a:t>boolean</a:t>
            </a:r>
            <a:r>
              <a:rPr lang="en-US" dirty="0"/>
              <a:t>)b;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（编译错误）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”可以为任何一种基本数据类型的变量赋值；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赋值时主要不要超过表示范围，否则将出现编译错误；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77" y="244339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用</a:t>
            </a:r>
            <a:r>
              <a:rPr lang="en-US" altLang="zh-CN" dirty="0"/>
              <a:t>=</a:t>
            </a:r>
            <a:r>
              <a:rPr lang="zh-CN" altLang="en-US" dirty="0"/>
              <a:t>可以直接使用数值赋值为数值型类型赋值，但是不能超出其数据类型的表示范围</a:t>
            </a:r>
          </a:p>
          <a:p>
            <a:r>
              <a:rPr lang="en-US" altLang="zh-CN" dirty="0"/>
              <a:t>byte b1=127;</a:t>
            </a:r>
          </a:p>
          <a:p>
            <a:r>
              <a:rPr lang="en-US" altLang="zh-CN" dirty="0"/>
              <a:t>byte b2=129;//</a:t>
            </a:r>
            <a:r>
              <a:rPr lang="zh-CN" altLang="en-US" dirty="0"/>
              <a:t>超出</a:t>
            </a:r>
            <a:r>
              <a:rPr lang="en-US" altLang="zh-CN" dirty="0"/>
              <a:t>byte</a:t>
            </a:r>
            <a:r>
              <a:rPr lang="zh-CN" altLang="en-US" dirty="0"/>
              <a:t>的表示范围，编译错误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60349" y="34792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char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’’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引用单个字符赋值；也可以使用非负整数进行赋值；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412479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用</a:t>
            </a:r>
            <a:r>
              <a:rPr lang="en-US" altLang="zh-CN" dirty="0"/>
              <a:t>''</a:t>
            </a:r>
            <a:r>
              <a:rPr lang="zh-CN" altLang="en-US" dirty="0"/>
              <a:t>引用单个字符为</a:t>
            </a:r>
            <a:r>
              <a:rPr lang="en-US" altLang="zh-CN" dirty="0"/>
              <a:t>char</a:t>
            </a:r>
            <a:r>
              <a:rPr lang="zh-CN" altLang="en-US" dirty="0"/>
              <a:t>赋值，也可以是非负整数</a:t>
            </a:r>
          </a:p>
          <a:p>
            <a:r>
              <a:rPr lang="en-US" altLang="zh-CN" dirty="0"/>
              <a:t>char c1='a';</a:t>
            </a:r>
          </a:p>
          <a:p>
            <a:r>
              <a:rPr lang="en-US" altLang="zh-CN" dirty="0"/>
              <a:t>char c2=12;</a:t>
            </a:r>
          </a:p>
          <a:p>
            <a:r>
              <a:rPr lang="en-US" altLang="zh-CN" dirty="0"/>
              <a:t>char c3='</a:t>
            </a:r>
            <a:r>
              <a:rPr lang="en-US" altLang="zh-CN" dirty="0" err="1"/>
              <a:t>ab</a:t>
            </a:r>
            <a:r>
              <a:rPr lang="en-US" altLang="zh-CN" dirty="0"/>
              <a:t>';//</a:t>
            </a:r>
            <a:r>
              <a:rPr lang="zh-CN" altLang="en-US" dirty="0"/>
              <a:t>编译错误</a:t>
            </a:r>
          </a:p>
          <a:p>
            <a:r>
              <a:rPr lang="en-US" altLang="zh-CN" dirty="0"/>
              <a:t>char c4=12.8;//</a:t>
            </a:r>
            <a:r>
              <a:rPr lang="zh-CN" altLang="en-US" dirty="0"/>
              <a:t>编译错误</a:t>
            </a:r>
          </a:p>
          <a:p>
            <a:r>
              <a:rPr lang="en-US" altLang="zh-CN" dirty="0"/>
              <a:t>char c5=-199;//</a:t>
            </a:r>
            <a:r>
              <a:rPr lang="zh-CN" altLang="en-US" dirty="0"/>
              <a:t>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小数默认是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后缀显式表示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d/D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小数默认为</a:t>
            </a:r>
            <a:r>
              <a:rPr lang="en-US" altLang="zh-CN" dirty="0"/>
              <a:t>double</a:t>
            </a:r>
            <a:r>
              <a:rPr lang="zh-CN" altLang="en-US" dirty="0"/>
              <a:t>类型；使用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后缀可以表示该小数是</a:t>
            </a:r>
            <a:r>
              <a:rPr lang="en-US" altLang="zh-CN" dirty="0"/>
              <a:t>float</a:t>
            </a:r>
            <a:r>
              <a:rPr lang="zh-CN" altLang="en-US" dirty="0"/>
              <a:t>型；</a:t>
            </a:r>
          </a:p>
          <a:p>
            <a:r>
              <a:rPr lang="en-US" altLang="zh-CN" dirty="0"/>
              <a:t>float f1=1;</a:t>
            </a:r>
          </a:p>
          <a:p>
            <a:r>
              <a:rPr lang="en-US" altLang="zh-CN" dirty="0"/>
              <a:t>float f2=1.0;//</a:t>
            </a:r>
            <a:r>
              <a:rPr lang="zh-CN" altLang="en-US" dirty="0"/>
              <a:t>编译错误</a:t>
            </a:r>
          </a:p>
          <a:p>
            <a:r>
              <a:rPr lang="en-US" altLang="zh-CN" dirty="0"/>
              <a:t>float f3=(float)1.0</a:t>
            </a:r>
          </a:p>
          <a:p>
            <a:r>
              <a:rPr lang="en-US" altLang="zh-CN" dirty="0"/>
              <a:t>float f4=1.0f;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小数默认为</a:t>
            </a:r>
            <a:r>
              <a:rPr lang="en-US" altLang="zh-CN" dirty="0"/>
              <a:t>double</a:t>
            </a:r>
            <a:r>
              <a:rPr lang="zh-CN" altLang="en-US" dirty="0"/>
              <a:t>类型；使用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后缀可以显式表示该小数是</a:t>
            </a:r>
            <a:r>
              <a:rPr lang="en-US" altLang="zh-CN" dirty="0"/>
              <a:t>double</a:t>
            </a:r>
            <a:r>
              <a:rPr lang="zh-CN" altLang="en-US" dirty="0"/>
              <a:t>型；</a:t>
            </a:r>
          </a:p>
          <a:p>
            <a:r>
              <a:rPr lang="en-US" altLang="zh-CN" dirty="0"/>
              <a:t>double d1=1.0;</a:t>
            </a:r>
          </a:p>
          <a:p>
            <a:r>
              <a:rPr lang="en-US" altLang="zh-CN" dirty="0"/>
              <a:t>double d2=1.0d;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45358" y="43936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型的只有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5103674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boolean</a:t>
            </a:r>
            <a:r>
              <a:rPr lang="zh-CN" altLang="en-US" dirty="0"/>
              <a:t>型的只有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两个值</a:t>
            </a:r>
            <a:endParaRPr lang="en-US" altLang="zh-CN" dirty="0"/>
          </a:p>
          <a:p>
            <a:r>
              <a:rPr lang="en-US" altLang="zh-CN" dirty="0" err="1"/>
              <a:t>boolean</a:t>
            </a:r>
            <a:r>
              <a:rPr lang="en-US" altLang="zh-CN" dirty="0"/>
              <a:t> b3=false;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b4=true;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b5=1;//</a:t>
            </a:r>
            <a:r>
              <a:rPr lang="zh-CN" altLang="en-US" dirty="0"/>
              <a:t>编译错误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对基本数据类型的数值进行比较运算；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注意：比较的是数值的二进制；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CN" dirty="0"/>
              <a:t>int i1=18;</a:t>
            </a:r>
          </a:p>
          <a:p>
            <a:r>
              <a:rPr lang="nn-NO" altLang="zh-CN" dirty="0"/>
              <a:t>int i2=19;</a:t>
            </a:r>
          </a:p>
          <a:p>
            <a:r>
              <a:rPr lang="nn-NO" altLang="zh-CN" dirty="0"/>
              <a:t>System.out.println("i1==i2 "+(i1==i2));</a:t>
            </a:r>
          </a:p>
          <a:p>
            <a:r>
              <a:rPr lang="nn-NO" altLang="zh-CN" dirty="0"/>
              <a:t>System.out.println("i1!=i2 "+(i1!=i2));</a:t>
            </a:r>
          </a:p>
          <a:p>
            <a:r>
              <a:rPr lang="nn-NO" altLang="zh-CN" dirty="0"/>
              <a:t>System.out.println("i1&gt;i2 "+(i1&gt;i2));</a:t>
            </a:r>
          </a:p>
          <a:p>
            <a:r>
              <a:rPr lang="nn-NO" altLang="zh-CN" dirty="0"/>
              <a:t>System.out.println("i1&lt;i2 "+(i1&lt;i2));</a:t>
            </a:r>
            <a:endParaRPr lang="en-US" altLang="zh-CN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30368" y="3898962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输出如下结果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214" y="4579018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i1==i2 false</a:t>
            </a:r>
          </a:p>
          <a:p>
            <a:r>
              <a:rPr lang="en-US" dirty="0"/>
              <a:t>i1!=i2 true</a:t>
            </a:r>
          </a:p>
          <a:p>
            <a:r>
              <a:rPr lang="en-US" dirty="0"/>
              <a:t>i1&gt;i2 false</a:t>
            </a:r>
          </a:p>
          <a:p>
            <a:r>
              <a:rPr lang="en-US" dirty="0"/>
              <a:t>i1&lt;i2 true</a:t>
            </a:r>
            <a:endParaRPr lang="en-US" altLang="zh-CN" dirty="0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7</a:t>
            </a:r>
            <a:r>
              <a:rPr lang="zh-CN" altLang="en-US" dirty="0"/>
              <a:t>小节，</a:t>
            </a:r>
            <a:r>
              <a:rPr lang="en-US" altLang="zh-CN" dirty="0"/>
              <a:t>28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节：数据类型概述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节：基本数据类型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节：引用类型概述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节：包装器类型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节：字符串类型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节：数组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节：运算符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70401" y="2726266"/>
            <a:ext cx="812800" cy="2082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50934" y="3522133"/>
            <a:ext cx="291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均为引用类型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639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如下两段代码的运行结果分别是什么？为什么？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13" y="229599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double d1=1.0d;</a:t>
            </a:r>
          </a:p>
          <a:p>
            <a:r>
              <a:rPr lang="en-US" altLang="zh-CN" dirty="0"/>
              <a:t>float d2=1.0f;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("d1==d2 "+(d1==d2));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("d1!=d2 "+(d1!=d2));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("d1&gt;d2 "+(d1&gt;d2));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("d1&lt;d2 "+(d1&lt;d2));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23" y="434025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double d3=0.3d;</a:t>
            </a:r>
          </a:p>
          <a:p>
            <a:r>
              <a:rPr lang="en-US" dirty="0"/>
              <a:t>float d4=0.3f;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("d3==d4 "+(d3==d4));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("d3!=d4 "+(d3!=d4));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("d3&gt;d4 "+(d3&gt;d4));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("d3&lt;d4 "+(d3&lt;d4));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基本数据类型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语言中有哪几种基本数据类型？</a:t>
            </a:r>
            <a:endParaRPr lang="en-US" altLang="zh-CN" dirty="0"/>
          </a:p>
          <a:p>
            <a:r>
              <a:rPr lang="zh-CN" altLang="en-US" dirty="0"/>
              <a:t>每种基本数据类型的长度是多少，默认值是什么？</a:t>
            </a:r>
            <a:endParaRPr lang="en-US" altLang="zh-CN" dirty="0"/>
          </a:p>
          <a:p>
            <a:r>
              <a:rPr lang="zh-CN" altLang="en-US" dirty="0"/>
              <a:t>不同的基本数据类型之间是否可以转换，转换规则是什么？</a:t>
            </a:r>
            <a:endParaRPr lang="en-US" altLang="zh-CN" dirty="0"/>
          </a:p>
          <a:p>
            <a:r>
              <a:rPr lang="zh-CN" altLang="en-US" dirty="0"/>
              <a:t>如何对基本数据类型的值进行比较运算？</a:t>
            </a:r>
            <a:endParaRPr lang="en-US" altLang="zh-CN" dirty="0"/>
          </a:p>
          <a:p>
            <a:r>
              <a:rPr lang="zh-CN" altLang="en-US" dirty="0"/>
              <a:t>常量</a:t>
            </a:r>
            <a:r>
              <a:rPr lang="en-US" altLang="zh-CN" dirty="0"/>
              <a:t>10</a:t>
            </a:r>
            <a:r>
              <a:rPr lang="zh-CN" altLang="en-US" dirty="0"/>
              <a:t>默认为什么类型？常量</a:t>
            </a:r>
            <a:r>
              <a:rPr lang="en-US" altLang="zh-CN" dirty="0"/>
              <a:t>1.2</a:t>
            </a:r>
            <a:r>
              <a:rPr lang="zh-CN" altLang="en-US" dirty="0"/>
              <a:t>默认为什么类型？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基本数据类型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</a:t>
            </a:r>
            <a:r>
              <a:rPr lang="en-US" altLang="zh-CN" dirty="0"/>
              <a:t>8</a:t>
            </a:r>
            <a:r>
              <a:rPr lang="zh-CN" altLang="en-US" dirty="0"/>
              <a:t>种基本数据类型，分为数值、字符、布尔三大类；</a:t>
            </a:r>
            <a:endParaRPr lang="en-US" altLang="zh-CN" dirty="0"/>
          </a:p>
          <a:p>
            <a:r>
              <a:rPr lang="zh-CN" altLang="en-US" dirty="0"/>
              <a:t>每种数据类型有不同的长度，最小长度是</a:t>
            </a:r>
            <a:r>
              <a:rPr lang="en-US" altLang="zh-CN" dirty="0"/>
              <a:t>1</a:t>
            </a:r>
            <a:r>
              <a:rPr lang="zh-CN" altLang="en-US" dirty="0"/>
              <a:t>个字节，即</a:t>
            </a:r>
            <a:r>
              <a:rPr lang="en-US" altLang="zh-CN" dirty="0"/>
              <a:t>8</a:t>
            </a:r>
            <a:r>
              <a:rPr lang="zh-CN" altLang="en-US" dirty="0"/>
              <a:t>位；</a:t>
            </a:r>
            <a:endParaRPr lang="en-US" altLang="zh-CN" dirty="0"/>
          </a:p>
          <a:p>
            <a:r>
              <a:rPr lang="zh-CN" altLang="en-US" dirty="0"/>
              <a:t>每种数据类型都有默认值，需要注意的是</a:t>
            </a:r>
            <a:r>
              <a:rPr lang="en-US" altLang="zh-CN" dirty="0" err="1"/>
              <a:t>boolean</a:t>
            </a:r>
            <a:r>
              <a:rPr lang="zh-CN" altLang="en-US" dirty="0"/>
              <a:t>的默认值是</a:t>
            </a:r>
            <a:r>
              <a:rPr lang="en-US" altLang="zh-CN" dirty="0"/>
              <a:t>false;</a:t>
            </a:r>
          </a:p>
          <a:p>
            <a:r>
              <a:rPr lang="zh-CN" altLang="en-US" dirty="0"/>
              <a:t>数据类型之间可以互相转换，表示范围小的可以直接转换到表示范围大的类型；反之不可以，需要强制转换；</a:t>
            </a:r>
            <a:endParaRPr lang="en-US" altLang="zh-CN" dirty="0"/>
          </a:p>
          <a:p>
            <a:r>
              <a:rPr lang="zh-CN" altLang="en-US" dirty="0"/>
              <a:t>所有基本数据类型都可以使用</a:t>
            </a:r>
            <a:r>
              <a:rPr lang="en-US" altLang="zh-CN" dirty="0"/>
              <a:t>=</a:t>
            </a:r>
            <a:r>
              <a:rPr lang="zh-CN" altLang="en-US" dirty="0"/>
              <a:t>直接赋值，需要注意不要超过表示范围；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==</a:t>
            </a:r>
            <a:r>
              <a:rPr lang="zh-CN" altLang="en-US" dirty="0"/>
              <a:t>、！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对基本数据类型的数值进行比较运算；比较的是其二进制的值；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中默认的整数类型是</a:t>
            </a:r>
            <a:r>
              <a:rPr lang="en-US" altLang="zh-CN" dirty="0" err="1"/>
              <a:t>int</a:t>
            </a:r>
            <a:r>
              <a:rPr lang="zh-CN" altLang="en-US" dirty="0"/>
              <a:t>，默认的小数类型是</a:t>
            </a:r>
            <a:r>
              <a:rPr lang="en-US" altLang="zh-CN" dirty="0"/>
              <a:t>double 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：引用类型和基本数据类型的差异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：引用类型的赋值及比较运算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null</a:t>
            </a:r>
            <a:r>
              <a:rPr lang="zh-CN" altLang="en-US" dirty="0"/>
              <a:t>、枚举类型、注解类型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语言中，除了上节学习到的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种基本数据类型，其他类型都是引用类型；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也可以说，任何一个对象都是引用类型；对象的概念后续将深入学习；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引用类型和基本数据类型的差异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64441" y="273765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基本数据类型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引用类型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栈内存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地址（引用）存在栈内存，内容存在堆内存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赋值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直接赋值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创建对象赋值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内容占位符 2"/>
          <p:cNvSpPr txBox="1">
            <a:spLocks/>
          </p:cNvSpPr>
          <p:nvPr/>
        </p:nvSpPr>
        <p:spPr>
          <a:xfrm>
            <a:off x="506096" y="4335747"/>
            <a:ext cx="11015870" cy="146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a=10;  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是基本数据类型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 d=new Date(); 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是引用类型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是基本数据类型还是引用类型？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是基本数据类型还是引用类型？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250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除了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、包装器类（共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个）外，都需要使用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进行比较，比较的是引用类型的地址，不是内容；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引用类型不能使用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进行比较；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233" y="3850471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声明两个引用类型变量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en-US" dirty="0"/>
              <a:t>，并使用</a:t>
            </a:r>
            <a:r>
              <a:rPr lang="en-US" altLang="zh-CN" dirty="0"/>
              <a:t>new</a:t>
            </a:r>
            <a:r>
              <a:rPr lang="zh-CN" altLang="en-US" dirty="0"/>
              <a:t>进行赋值</a:t>
            </a:r>
          </a:p>
          <a:p>
            <a:r>
              <a:rPr lang="en-US" altLang="zh-CN" dirty="0"/>
              <a:t>String s1=new String("Hello");</a:t>
            </a:r>
          </a:p>
          <a:p>
            <a:r>
              <a:rPr lang="en-US" altLang="zh-CN" dirty="0"/>
              <a:t>String s2=new String("Hello");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及</a:t>
            </a:r>
            <a:r>
              <a:rPr lang="en-US" altLang="zh-CN" dirty="0"/>
              <a:t>!=</a:t>
            </a:r>
            <a:r>
              <a:rPr lang="zh-CN" altLang="en-US" dirty="0"/>
              <a:t>比较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的地址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("s1==s2"+s1==s2);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("s1!=s2"+s1!=s2);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781800" y="3307080"/>
            <a:ext cx="1813560" cy="1676400"/>
          </a:xfrm>
          <a:prstGeom prst="wedgeEllipseCallout">
            <a:avLst>
              <a:gd name="adj1" fmla="val -232598"/>
              <a:gd name="adj2" fmla="val 16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此处不考虑使用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直接赋值的情况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30" y="1569720"/>
            <a:ext cx="5605670" cy="34747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接上页，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内存分配情况如图；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1==s2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比较的是栈中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的值，由于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指向堆中不同的内存空间，所以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的值不同。因此比较返回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8048" y="2204864"/>
          <a:ext cx="1473200" cy="299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002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892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dirty="0"/>
                        <a:t>1 0x2678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s2 0x3545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33840" y="2194560"/>
          <a:ext cx="14732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892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968208" y="299695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68208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如果要比较两个字符串的字典顺序，如何实现？能否用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当只声明了一个引用类型变量，却没有为其赋值，则此时该变量为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如下代码，输出结果是？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73" y="2463631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class Item0301 {</a:t>
            </a:r>
          </a:p>
          <a:p>
            <a:r>
              <a:rPr lang="en-US" dirty="0"/>
              <a:t>// </a:t>
            </a:r>
            <a:r>
              <a:rPr lang="zh-CN" altLang="en-US" dirty="0"/>
              <a:t>此处不考虑</a:t>
            </a:r>
            <a:r>
              <a:rPr lang="en-US" dirty="0"/>
              <a:t>static</a:t>
            </a:r>
            <a:r>
              <a:rPr lang="zh-CN" altLang="en-US" dirty="0"/>
              <a:t>含义，后续学习；只为了能在</a:t>
            </a:r>
            <a:r>
              <a:rPr lang="en-US" dirty="0"/>
              <a:t>main</a:t>
            </a:r>
            <a:r>
              <a:rPr lang="zh-CN" altLang="en-US" dirty="0"/>
              <a:t>方法中访问；</a:t>
            </a:r>
          </a:p>
          <a:p>
            <a:r>
              <a:rPr lang="zh-CN" altLang="en-US" dirty="0"/>
              <a:t>    </a:t>
            </a:r>
            <a:r>
              <a:rPr lang="en-US" dirty="0"/>
              <a:t>static String s;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24280" y="5383106"/>
          <a:ext cx="1183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7680" y="5291666"/>
          <a:ext cx="1183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loud Callout 19"/>
          <p:cNvSpPr/>
          <p:nvPr/>
        </p:nvSpPr>
        <p:spPr>
          <a:xfrm>
            <a:off x="3368040" y="4130040"/>
            <a:ext cx="2255520" cy="1691640"/>
          </a:xfrm>
          <a:prstGeom prst="cloudCallout">
            <a:avLst>
              <a:gd name="adj1" fmla="val -95233"/>
              <a:gd name="adj2" fmla="val 507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只是存储在栈中的一个变量，并没有为其赋值，没有指向堆中的任何实际内容，目前值为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null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1" name="TextBox 2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Java</a:t>
            </a:r>
            <a:r>
              <a:rPr lang="zh-CN" altLang="en-US" dirty="0"/>
              <a:t>中的两种数据类型的区别：基本数据类型、引用类型；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8</a:t>
            </a:r>
            <a:r>
              <a:rPr lang="zh-CN" altLang="en-US" dirty="0"/>
              <a:t>种基本数据类型的长度、特点、默认值；</a:t>
            </a:r>
            <a:endParaRPr lang="en-US" altLang="zh-CN" dirty="0"/>
          </a:p>
          <a:p>
            <a:r>
              <a:rPr lang="zh-CN" altLang="en-US" dirty="0"/>
              <a:t>对基本数据类型的变量进行赋值、转换、运算；</a:t>
            </a:r>
            <a:endParaRPr lang="en-US" altLang="zh-CN" dirty="0"/>
          </a:p>
          <a:p>
            <a:r>
              <a:rPr lang="zh-CN" altLang="en-US" dirty="0"/>
              <a:t>理解并正确使用包装器类型；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String</a:t>
            </a:r>
            <a:r>
              <a:rPr lang="zh-CN" altLang="en-US" dirty="0"/>
              <a:t>类不可变特征，掌握字符串相关类的区别；</a:t>
            </a:r>
            <a:endParaRPr lang="en-US" altLang="zh-CN" dirty="0"/>
          </a:p>
          <a:p>
            <a:r>
              <a:rPr lang="zh-CN" altLang="en-US" dirty="0"/>
              <a:t>掌握数组的声明、赋值、遍历的方法；</a:t>
            </a:r>
            <a:endParaRPr lang="en-US" altLang="zh-CN" dirty="0"/>
          </a:p>
          <a:p>
            <a:r>
              <a:rPr lang="zh-CN" altLang="en-US" dirty="0"/>
              <a:t>掌握算术、位、比较、逻辑运算符的运算规则；</a:t>
            </a:r>
            <a:endParaRPr lang="en-US" altLang="zh-CN" dirty="0"/>
          </a:p>
          <a:p>
            <a:r>
              <a:rPr lang="zh-CN" altLang="en-US" dirty="0"/>
              <a:t>掌握基本运算符的重点应用领域；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一个字符串是</a:t>
            </a:r>
            <a:r>
              <a:rPr lang="en-US" altLang="zh-CN" dirty="0"/>
              <a:t>null</a:t>
            </a:r>
            <a:r>
              <a:rPr lang="zh-CN" altLang="en-US" dirty="0"/>
              <a:t>，与一个字符串是</a:t>
            </a:r>
            <a:r>
              <a:rPr lang="en-US" altLang="zh-CN" dirty="0"/>
              <a:t>””</a:t>
            </a:r>
            <a:r>
              <a:rPr lang="zh-CN" altLang="en-US" dirty="0"/>
              <a:t>是否一样，有什么区别？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中多了一个新的类型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枚举；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枚举也是一种引用类型，后续章节会详细学习，在此只做了解；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关键值可以声明一个枚举；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73" y="307323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err="1"/>
              <a:t>enum</a:t>
            </a:r>
            <a:r>
              <a:rPr lang="en-US" b="1" dirty="0"/>
              <a:t> Item0302 {</a:t>
            </a:r>
          </a:p>
          <a:p>
            <a:r>
              <a:rPr lang="en-US" i="1" dirty="0"/>
              <a:t>MON, TUE, WED, THU, FRI, SAT, SUN;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5090" y="4247985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枚举编译后也生成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文件，也是一种引用类型，后续章节会详细学习，在此只做了解；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中增加了注解（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注解也称为元数据，是和类、接口、枚举，并列的一种引用类型；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中定义了系列注解类型，称为内置注解，如下所示的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@Override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3" y="3103711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@Override</a:t>
            </a:r>
          </a:p>
          <a:p>
            <a:r>
              <a:rPr lang="en-US" dirty="0">
                <a:ea typeface="微软雅黑 Light"/>
              </a:rPr>
              <a:t>public String </a:t>
            </a:r>
            <a:r>
              <a:rPr lang="en-US" dirty="0" err="1">
                <a:ea typeface="微软雅黑 Light"/>
              </a:rPr>
              <a:t>toString</a:t>
            </a:r>
            <a:r>
              <a:rPr lang="en-US" dirty="0">
                <a:ea typeface="微软雅黑 Light"/>
              </a:rPr>
              <a:t>() {</a:t>
            </a:r>
          </a:p>
          <a:p>
            <a:r>
              <a:rPr lang="en-US" dirty="0">
                <a:ea typeface="微软雅黑 Light"/>
              </a:rPr>
              <a:t>     return </a:t>
            </a:r>
            <a:r>
              <a:rPr lang="en-US" dirty="0" err="1">
                <a:ea typeface="微软雅黑 Light"/>
              </a:rPr>
              <a:t>super.toString</a:t>
            </a:r>
            <a:r>
              <a:rPr lang="en-US" dirty="0">
                <a:ea typeface="微软雅黑 Light"/>
              </a:rPr>
              <a:t>();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5090" y="4247985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除了直接使用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中的注解外，还可以自定义注解类型；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注解在后续章节会详细学习，在此只做了解；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引用类型概述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基本数据类型和引用类型在内存存储上有什么区别？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比较基本数据类型比较的是什么？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比较引用数据类型比较的是什么？</a:t>
            </a:r>
            <a:endParaRPr lang="en-US" altLang="zh-CN" dirty="0"/>
          </a:p>
          <a:p>
            <a:r>
              <a:rPr lang="zh-CN" altLang="en-US" dirty="0"/>
              <a:t>能不能用</a:t>
            </a:r>
            <a:r>
              <a:rPr lang="en-US" altLang="zh-CN" dirty="0"/>
              <a:t>&gt;</a:t>
            </a:r>
            <a:r>
              <a:rPr lang="zh-CN" altLang="en-US" dirty="0"/>
              <a:t>比较引用类型？</a:t>
            </a:r>
            <a:endParaRPr lang="en-US" altLang="zh-CN" dirty="0"/>
          </a:p>
          <a:p>
            <a:r>
              <a:rPr lang="zh-CN" altLang="en-US" dirty="0"/>
              <a:t>引用类型变量如果只声明没有赋值，变量默认值是什么？</a:t>
            </a:r>
            <a:endParaRPr lang="en-US" altLang="zh-CN" dirty="0"/>
          </a:p>
          <a:p>
            <a:r>
              <a:rPr lang="zh-CN" altLang="en-US" dirty="0"/>
              <a:t>除了类（</a:t>
            </a:r>
            <a:r>
              <a:rPr lang="en-US" altLang="zh-CN" dirty="0"/>
              <a:t>class</a:t>
            </a:r>
            <a:r>
              <a:rPr lang="zh-CN" altLang="en-US" dirty="0"/>
              <a:t>）是引用类型外，</a:t>
            </a:r>
            <a:r>
              <a:rPr lang="en-US" altLang="zh-CN" dirty="0"/>
              <a:t>JDK1.5</a:t>
            </a:r>
            <a:r>
              <a:rPr lang="zh-CN" altLang="en-US" dirty="0"/>
              <a:t>后又增加了哪些新的类型？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引用类型概述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基本数据类型存储在栈中，引用类型的引用存储在栈中，具体内容存储在堆中；</a:t>
            </a:r>
            <a:endParaRPr lang="en-US" altLang="zh-CN" dirty="0"/>
          </a:p>
          <a:p>
            <a:r>
              <a:rPr lang="zh-CN" altLang="en-US" dirty="0"/>
              <a:t>引用类型只能使用</a:t>
            </a:r>
            <a:r>
              <a:rPr lang="en-US" altLang="zh-CN" dirty="0"/>
              <a:t>==</a:t>
            </a:r>
            <a:r>
              <a:rPr lang="zh-CN" altLang="en-US" dirty="0"/>
              <a:t>及</a:t>
            </a:r>
            <a:r>
              <a:rPr lang="en-US" altLang="zh-CN" dirty="0"/>
              <a:t>!=</a:t>
            </a:r>
            <a:r>
              <a:rPr lang="zh-CN" altLang="en-US" dirty="0"/>
              <a:t>，不能使用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等，比较的是地址，也就是引用的值；</a:t>
            </a:r>
            <a:endParaRPr lang="en-US" altLang="zh-CN" dirty="0"/>
          </a:p>
          <a:p>
            <a:r>
              <a:rPr lang="zh-CN" altLang="en-US" dirty="0"/>
              <a:t>引用类型如果没有赋值，默认是</a:t>
            </a:r>
            <a:r>
              <a:rPr lang="en-US" altLang="zh-CN" dirty="0"/>
              <a:t>null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JDK1.5</a:t>
            </a:r>
            <a:r>
              <a:rPr lang="zh-CN" altLang="en-US" dirty="0"/>
              <a:t>后，增加了枚举、注解，后续详细学习；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包装器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529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：包装器类型的概念及作用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8</a:t>
            </a:r>
            <a:r>
              <a:rPr lang="zh-CN" altLang="en-US" dirty="0"/>
              <a:t>种类型举例说明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：自动装箱拆箱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：自动装箱拆箱中的池操作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774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个基本数据类型，对应有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个类，这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个类统称包装器类型（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Wrapper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类）；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个包装器类，能够把某一种基本数据类型的变量转换成引用类型，从而使用类中的方法，进行更多的操作；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包装器类型的概念及作用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64405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个包装器类型如下所示；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2【8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包装器类型举例说明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8480" y="2121746"/>
          <a:ext cx="1134872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字节型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短整型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长整型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单精度</a:t>
                      </a:r>
                      <a:endParaRPr lang="en-US" altLang="zh-CN" dirty="0">
                        <a:ea typeface="微软雅黑 Light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浮点型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双精度</a:t>
                      </a:r>
                      <a:endParaRPr lang="en-US" altLang="zh-CN" dirty="0">
                        <a:ea typeface="微软雅黑 Light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浮点型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字符型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布尔型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/>
                        </a:rPr>
                        <a:t>基本数据类型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a typeface="微软雅黑 Light"/>
                        </a:rPr>
                        <a:t>int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a typeface="微软雅黑 Light"/>
                        </a:rPr>
                        <a:t>boolean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/>
                        </a:rPr>
                        <a:t>包装器类型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 Light"/>
                        </a:rPr>
                        <a:t>C</a:t>
                      </a:r>
                      <a:r>
                        <a:rPr lang="en-US" dirty="0">
                          <a:ea typeface="微软雅黑 Light"/>
                        </a:rPr>
                        <a:t>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内容占位符 2"/>
          <p:cNvSpPr txBox="1">
            <a:spLocks/>
          </p:cNvSpPr>
          <p:nvPr/>
        </p:nvSpPr>
        <p:spPr>
          <a:xfrm>
            <a:off x="536050" y="383650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除了整型及字符型外，其他的包装器类型名字都是将基本数据类型首字母变大写即可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2【8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包装器类型举例说明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4"/>
            <a:ext cx="11015870" cy="70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073" y="1701631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=10;</a:t>
            </a:r>
          </a:p>
          <a:p>
            <a:r>
              <a:rPr lang="en-US" dirty="0">
                <a:ea typeface="微软雅黑 Light"/>
              </a:rPr>
              <a:t>Integer </a:t>
            </a:r>
            <a:r>
              <a:rPr lang="en-US" dirty="0" err="1">
                <a:ea typeface="微软雅黑 Light"/>
              </a:rPr>
              <a:t>io</a:t>
            </a:r>
            <a:r>
              <a:rPr lang="en-US" dirty="0">
                <a:ea typeface="微软雅黑 Light"/>
              </a:rPr>
              <a:t>=new Integer(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73210" y="2464904"/>
            <a:ext cx="11015870" cy="70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接下来就可以调用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类中的方法，例如：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73" y="3118951"/>
            <a:ext cx="10687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double d=</a:t>
            </a:r>
            <a:r>
              <a:rPr lang="en-US" dirty="0" err="1">
                <a:ea typeface="微软雅黑 Light"/>
              </a:rPr>
              <a:t>io.doubleValue</a:t>
            </a:r>
            <a:r>
              <a:rPr lang="en-US" dirty="0">
                <a:ea typeface="微软雅黑 Light"/>
              </a:rPr>
              <a:t>();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10370" y="3607904"/>
            <a:ext cx="11015870" cy="117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上述代码中调用了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doubleValue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方法，返回一个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类型的数值；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170" y="818984"/>
            <a:ext cx="11015870" cy="3173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装箱：基本数据类型转换为包装器类型，称为装箱（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）；例如，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型转换为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拆箱：包装器类型转换为基本数据类型，称为拆箱（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unboxing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以后，装箱拆箱可以自动进行；例如：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993" y="399567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传统的装箱、拆箱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a=128;</a:t>
            </a:r>
          </a:p>
          <a:p>
            <a:r>
              <a:rPr lang="en-US" dirty="0">
                <a:ea typeface="微软雅黑 Light"/>
              </a:rPr>
              <a:t>Integer ao1=new Integer(a);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b1=ao1.intValue();	</a:t>
            </a:r>
          </a:p>
          <a:p>
            <a:r>
              <a:rPr lang="en-US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自动装箱</a:t>
            </a:r>
          </a:p>
          <a:p>
            <a:r>
              <a:rPr lang="en-US" dirty="0">
                <a:ea typeface="微软雅黑 Light"/>
              </a:rPr>
              <a:t>Integer ao2=a;</a:t>
            </a:r>
          </a:p>
          <a:p>
            <a:r>
              <a:rPr lang="en-US" dirty="0">
                <a:ea typeface="微软雅黑 Light"/>
              </a:rPr>
              <a:t>Integer ao3=128;</a:t>
            </a:r>
          </a:p>
          <a:p>
            <a:r>
              <a:rPr lang="en-US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自动拆箱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b2=ao2;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b3=ao2+ao3;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718560" y="4389120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实际操作没有变化，依然和传统的装箱一样过程。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764280" y="5303520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实际操作没有变化，依然和传统的拆箱一样过程。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406640" y="5654040"/>
            <a:ext cx="2987040" cy="716280"/>
          </a:xfrm>
          <a:prstGeom prst="wedgeRectCallout">
            <a:avLst>
              <a:gd name="adj1" fmla="val -230304"/>
              <a:gd name="adj2" fmla="val 84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先进行了拆箱，再进行运算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数据类型概述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：划分数据类型的意义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的数据类型树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堆、栈、常量池与方法区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：基本数据类型与引用数据类型的内存特征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650" y="98662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在自动装箱拆箱过程中，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使用到了常量池；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如前面所学习，常量池就是方法区的一部分，是内存的逻辑分区；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如下代码所示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,i1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使用到了自动装箱，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则没有使用：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3" y="304275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Integer i1=10;</a:t>
            </a:r>
          </a:p>
          <a:p>
            <a:r>
              <a:rPr lang="en-US" dirty="0">
                <a:ea typeface="微软雅黑 Light"/>
              </a:rPr>
              <a:t>Integer i2=10;</a:t>
            </a:r>
          </a:p>
          <a:p>
            <a:r>
              <a:rPr lang="en-US" dirty="0">
                <a:ea typeface="微软雅黑 Light"/>
              </a:rPr>
              <a:t>Integer io1=new Integer(10);</a:t>
            </a:r>
          </a:p>
          <a:p>
            <a:r>
              <a:rPr lang="en-US" dirty="0">
                <a:ea typeface="微软雅黑 Light"/>
              </a:rPr>
              <a:t>Integer io2=new Integer(10);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("i1==i2"+(i1==i2));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("io1==io2"+(io1==io2));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9850" y="491854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53170" y="1123784"/>
            <a:ext cx="5620910" cy="385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的值都是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，所以指向常量池中相同的空间；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i1==i2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创建赋值，所以分别指向堆中不同的空间，因此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io1==io2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3960" y="23808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 0x2312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I2 0x2312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Io1 0x4532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Io2 0x3783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347200" y="448056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55760" y="224028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306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559040" y="2758440"/>
            <a:ext cx="173736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74280" y="2819400"/>
            <a:ext cx="175260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59040" y="3688080"/>
            <a:ext cx="1844040" cy="135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52360" y="4023360"/>
            <a:ext cx="1950720" cy="143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6897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如下代码所示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,i3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使用到了自动装箱，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则没有使用：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Integer i3=1000;</a:t>
            </a:r>
          </a:p>
          <a:p>
            <a:r>
              <a:rPr lang="en-US" dirty="0">
                <a:ea typeface="微软雅黑 Light"/>
              </a:rPr>
              <a:t>Integer i4=1000;</a:t>
            </a:r>
          </a:p>
          <a:p>
            <a:r>
              <a:rPr lang="en-US" dirty="0">
                <a:ea typeface="微软雅黑 Light"/>
              </a:rPr>
              <a:t>Integer io3=new Integer(1000);</a:t>
            </a:r>
          </a:p>
          <a:p>
            <a:r>
              <a:rPr lang="en-US" dirty="0">
                <a:ea typeface="微软雅黑 Light"/>
              </a:rPr>
              <a:t>Integer io4=new Integer(1000);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("i3==i4"+(i3==i4));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("io3==io4"+(io3==io4));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51290" y="2952584"/>
            <a:ext cx="11015870" cy="184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原因：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在自动装箱拆箱过程中，只有数值是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范围内的时候，才使用到常量池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，否则都是分配新的内存空间；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早就超出了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的范围，所以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i3/i4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是两个空间；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44440" y="1310640"/>
            <a:ext cx="1905000" cy="1691640"/>
          </a:xfrm>
          <a:prstGeom prst="wedgeEllipseCallout">
            <a:avLst>
              <a:gd name="adj1" fmla="val -96833"/>
              <a:gd name="adj2" fmla="val 38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居然输出都为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  <a:r>
              <a:rPr lang="zh-CN" altLang="en-US" dirty="0">
                <a:solidFill>
                  <a:schemeClr val="tx1"/>
                </a:solidFill>
              </a:rPr>
              <a:t>！为什么与值为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的时候不一样？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520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I3 0x1562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I4 0x2312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Io3 0x4532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Io4 0x3783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128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423160" y="5364480"/>
            <a:ext cx="1478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53640" y="5745480"/>
            <a:ext cx="1447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4120" y="61112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84120" y="6461760"/>
            <a:ext cx="146304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6897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如下代码运行结果是什么？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Character c1=134;</a:t>
            </a:r>
          </a:p>
          <a:p>
            <a:r>
              <a:rPr lang="en-US" dirty="0">
                <a:ea typeface="微软雅黑 Light"/>
              </a:rPr>
              <a:t>Character c2=134;</a:t>
            </a:r>
          </a:p>
          <a:p>
            <a:r>
              <a:rPr lang="en-US" dirty="0">
                <a:ea typeface="微软雅黑 Light"/>
              </a:rPr>
              <a:t>Character c3=13;</a:t>
            </a:r>
          </a:p>
          <a:p>
            <a:r>
              <a:rPr lang="en-US" dirty="0">
                <a:ea typeface="微软雅黑 Light"/>
              </a:rPr>
              <a:t>Character c4=13;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("c1==c2"+(c1==c2));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("c3==c4"+(c3==c4));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包装器类型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语言中有多少个包装器类型，分别是什么？</a:t>
            </a:r>
            <a:endParaRPr lang="en-US" altLang="zh-CN" dirty="0"/>
          </a:p>
          <a:p>
            <a:r>
              <a:rPr lang="zh-CN" altLang="en-US" dirty="0"/>
              <a:t>什么叫装箱？什么叫拆箱？</a:t>
            </a:r>
            <a:endParaRPr lang="en-US" altLang="zh-CN" dirty="0"/>
          </a:p>
          <a:p>
            <a:r>
              <a:rPr lang="zh-CN" altLang="en-US" dirty="0"/>
              <a:t>什么情况下，自动装箱拆箱会使用常量池操作？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包装器类型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107948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</a:t>
            </a:r>
            <a:r>
              <a:rPr lang="en-US" altLang="zh-CN" dirty="0"/>
              <a:t>8</a:t>
            </a:r>
            <a:r>
              <a:rPr lang="zh-CN" altLang="en-US" dirty="0"/>
              <a:t>个包装器类，分别是</a:t>
            </a:r>
            <a:r>
              <a:rPr lang="en-US" altLang="zh-CN" dirty="0"/>
              <a:t>Byte/Short/Integer/Long/Float/Double/Character/Boolean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从基本数据类型转换为包装器类型，称为装箱；</a:t>
            </a:r>
            <a:endParaRPr lang="en-US" altLang="zh-CN" dirty="0"/>
          </a:p>
          <a:p>
            <a:r>
              <a:rPr lang="zh-CN" altLang="en-US" dirty="0"/>
              <a:t>从包装器类型转换为基本数据类型，称为拆箱；</a:t>
            </a:r>
            <a:endParaRPr lang="en-US" altLang="zh-CN" dirty="0"/>
          </a:p>
          <a:p>
            <a:r>
              <a:rPr lang="en-US" altLang="zh-CN" dirty="0"/>
              <a:t>JDK1.5</a:t>
            </a:r>
            <a:r>
              <a:rPr lang="zh-CN" altLang="en-US" dirty="0"/>
              <a:t>后支持自动装箱、拆箱；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zh-CN" altLang="en-US" dirty="0">
                <a:solidFill>
                  <a:srgbClr val="FF0000"/>
                </a:solidFill>
              </a:rPr>
              <a:t>数值范围在</a:t>
            </a:r>
            <a:r>
              <a:rPr lang="en-US" altLang="zh-CN" dirty="0">
                <a:solidFill>
                  <a:srgbClr val="FF0000"/>
                </a:solidFill>
              </a:rPr>
              <a:t>byte</a:t>
            </a:r>
            <a:r>
              <a:rPr lang="zh-CN" altLang="en-US" dirty="0"/>
              <a:t>范围内，在自动装拆箱时才会使用池操作；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字符串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中的字符串的</a:t>
            </a:r>
            <a:r>
              <a:rPr lang="en-US" altLang="zh-CN" dirty="0"/>
              <a:t>final</a:t>
            </a:r>
            <a:r>
              <a:rPr lang="zh-CN" altLang="en-US" dirty="0"/>
              <a:t>特征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：字符串常量池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 err="1"/>
              <a:t>StringBuffer</a:t>
            </a:r>
            <a:r>
              <a:rPr lang="zh-CN" altLang="en-US" dirty="0"/>
              <a:t>及</a:t>
            </a:r>
            <a:r>
              <a:rPr lang="en-US" altLang="zh-CN" dirty="0" err="1"/>
              <a:t>StringBuilder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的区别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和上节学习到的包装器类型一样，字符串也是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中的一个类，是一种引用类型；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这个类型在实际编程中使用</a:t>
            </a:r>
            <a:r>
              <a:rPr lang="zh-CN" altLang="en-US" sz="2400" dirty="0">
                <a:solidFill>
                  <a:srgbClr val="FF0000"/>
                </a:solidFill>
              </a:rPr>
              <a:t>非常非常非常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这个类使用了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修饰，意思是不能被扩展，不能被修改；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查看一下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帮助文档：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1【Java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中字符串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特性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3249" name="Picture 1" descr="C:\Users\wxh\AppData\Roaming\Tencent\Users\29097443\QQ\WinTemp\RichOle\O3]]6$KPZL9YLC~56U}YU[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02" y="5141344"/>
            <a:ext cx="8091577" cy="1207698"/>
          </a:xfrm>
          <a:prstGeom prst="rect">
            <a:avLst/>
          </a:prstGeom>
          <a:noFill/>
        </p:spPr>
      </p:pic>
      <p:sp>
        <p:nvSpPr>
          <p:cNvPr id="17" name="Oval Callout 16"/>
          <p:cNvSpPr/>
          <p:nvPr/>
        </p:nvSpPr>
        <p:spPr>
          <a:xfrm>
            <a:off x="224287" y="3674852"/>
            <a:ext cx="1673524" cy="1138687"/>
          </a:xfrm>
          <a:prstGeom prst="wedgeEllipseCallout">
            <a:avLst>
              <a:gd name="adj1" fmla="val 47091"/>
              <a:gd name="adj2" fmla="val 933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修饰类，该类不能被扩展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8246854" y="2639683"/>
            <a:ext cx="2967486" cy="2881224"/>
          </a:xfrm>
          <a:prstGeom prst="cloudCallout">
            <a:avLst>
              <a:gd name="adj1" fmla="val -77976"/>
              <a:gd name="adj2" fmla="val 4987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为什么要用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final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，到底什么叫不能被扩展？后续学习！此处先记住这个特征即可！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字符串可以用两种方式赋值有一个非常重要的特征，即不可变性（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immutable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不可变的意思是：一旦一个字符串被创建后，它的值就不能被修改；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434" y="267957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s1="Hello";</a:t>
            </a:r>
          </a:p>
          <a:p>
            <a:r>
              <a:rPr lang="en-US" dirty="0"/>
              <a:t>s1="World";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93847" y="3471321"/>
            <a:ext cx="11015870" cy="51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上述代码的执行过程如下：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5170" y="4192438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x389d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8917" y="4192576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2398144" y="4528868"/>
            <a:ext cx="690773" cy="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otched Right Arrow 23"/>
          <p:cNvSpPr/>
          <p:nvPr/>
        </p:nvSpPr>
        <p:spPr>
          <a:xfrm>
            <a:off x="4692769" y="4054415"/>
            <a:ext cx="1725284" cy="91440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重新赋值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1774" y="4068793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x356e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55521" y="4068931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27" name="Straight Arrow Connector 26"/>
          <p:cNvCxnSpPr>
            <a:stCxn id="25" idx="3"/>
            <a:endCxn id="28" idx="1"/>
          </p:cNvCxnSpPr>
          <p:nvPr/>
        </p:nvCxnSpPr>
        <p:spPr>
          <a:xfrm>
            <a:off x="8364748" y="4405223"/>
            <a:ext cx="739655" cy="842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04403" y="4911444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World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849764" y="5487026"/>
            <a:ext cx="11015870" cy="137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并不是把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改为了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，而是重新分配空间存储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World;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的值发生了改变，指向了新的空间；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1" name="7-Point Star 30"/>
          <p:cNvSpPr/>
          <p:nvPr/>
        </p:nvSpPr>
        <p:spPr>
          <a:xfrm>
            <a:off x="483079" y="5365630"/>
            <a:ext cx="914400" cy="91440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696489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为了能够重用这些不变的字符串，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使用了字符串常量池；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凡是用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直接赋值的方式得到的字符串，都存储在常量池中；相同的共用一个具体字符串；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创建的字符串不适用常量池，每次都分配新的内存空间；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98" y="3524968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s2="Hello";</a:t>
            </a:r>
          </a:p>
          <a:p>
            <a:r>
              <a:rPr lang="en-US" dirty="0"/>
              <a:t>String s3="Hello";</a:t>
            </a:r>
          </a:p>
          <a:p>
            <a:r>
              <a:rPr lang="en-US" dirty="0"/>
              <a:t>String s4=new String("Hello");</a:t>
            </a:r>
          </a:p>
          <a:p>
            <a:r>
              <a:rPr lang="en-US" dirty="0"/>
              <a:t>String s5=new String("Hello");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不同的变量有不同的用途，例如，可以用变量来表示年龄，或者用变量来表示成绩。而年龄只能是整数，而成绩却可能出现小数；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如果不把数据划分为不同的类型，那么就没有办法区分出数据之间的差别；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计算机可以根据不同的数据类型，把数据“合理”地存放到内存中；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计算机从内存中读取数据时，也可以根据其数据类型就能确认取到的数据的特征，从而正确地去处理；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划分数据类型的意义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上页代码的基本过程如下所示：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6958" y="2507347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 0x1562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0x1562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 0x4532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 0x3783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53257" y="3881888"/>
          <a:ext cx="1534160" cy="116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988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88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88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0382" y="2139350"/>
          <a:ext cx="15341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81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04845" y="2674189"/>
            <a:ext cx="1656272" cy="39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87592" y="2725948"/>
            <a:ext cx="1673525" cy="69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04845" y="3812875"/>
            <a:ext cx="1742536" cy="65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2098" y="4157932"/>
            <a:ext cx="1708030" cy="67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5572663" y="2229116"/>
            <a:ext cx="6619337" cy="261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s2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赋值，所以使用到常量池，指向同一个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创建，没有用常量池，每次都分配新的空间，指向一个新的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用下列代码验证上页结论：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s2="Hello";</a:t>
            </a:r>
          </a:p>
          <a:p>
            <a:r>
              <a:rPr lang="en-US" dirty="0"/>
              <a:t>String s3="Hello";</a:t>
            </a:r>
          </a:p>
          <a:p>
            <a:r>
              <a:rPr lang="en-US" dirty="0"/>
              <a:t>String s4=new String("Hello");</a:t>
            </a:r>
          </a:p>
          <a:p>
            <a:r>
              <a:rPr lang="en-US" dirty="0"/>
              <a:t>String s5=new String("Hello");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("s2==s3"+(s2==s3));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("s4==s5"+(s4==s5));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("s2==s4"+(s2==s4));</a:t>
            </a:r>
            <a:endParaRPr lang="en-US" dirty="0">
              <a:ea typeface="微软雅黑 Light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76594" y="4178684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输出结果如下，能验证上页结论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052" y="481605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s2==s3 true</a:t>
            </a:r>
          </a:p>
          <a:p>
            <a:r>
              <a:rPr lang="en-US" dirty="0"/>
              <a:t>s4==s5 false</a:t>
            </a:r>
          </a:p>
          <a:p>
            <a:r>
              <a:rPr lang="en-US" dirty="0"/>
              <a:t>s2==s4 false</a:t>
            </a:r>
            <a:endParaRPr lang="en-US" dirty="0">
              <a:ea typeface="微软雅黑 Light"/>
            </a:endParaRPr>
          </a:p>
        </p:txBody>
      </p:sp>
      <p:sp>
        <p:nvSpPr>
          <p:cNvPr id="17" name="Oval Callout 16"/>
          <p:cNvSpPr/>
          <p:nvPr/>
        </p:nvSpPr>
        <p:spPr>
          <a:xfrm rot="10065217" flipV="1">
            <a:off x="4483940" y="4779555"/>
            <a:ext cx="2643435" cy="1849619"/>
          </a:xfrm>
          <a:prstGeom prst="wedgeEllipseCallout">
            <a:avLst>
              <a:gd name="adj1" fmla="val 124717"/>
              <a:gd name="adj2" fmla="val -63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zh-CN" altLang="en-US" dirty="0">
                <a:solidFill>
                  <a:schemeClr val="tx1"/>
                </a:solidFill>
              </a:rPr>
              <a:t>可以比较两个引用类型的地址，</a:t>
            </a:r>
            <a:r>
              <a:rPr lang="en-US" altLang="zh-CN" dirty="0">
                <a:solidFill>
                  <a:schemeClr val="tx1"/>
                </a:solidFill>
              </a:rPr>
              <a:t>s2==s3</a:t>
            </a: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  <a:r>
              <a:rPr lang="zh-CN" altLang="en-US" dirty="0">
                <a:solidFill>
                  <a:schemeClr val="tx1"/>
                </a:solidFill>
              </a:rPr>
              <a:t>，证明二者指向一个内存空间。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以下代码输出结果是什么？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s1="etc";</a:t>
            </a:r>
          </a:p>
          <a:p>
            <a:r>
              <a:rPr lang="en-US" dirty="0"/>
              <a:t>String s2="java";</a:t>
            </a:r>
          </a:p>
          <a:p>
            <a:r>
              <a:rPr lang="en-US" dirty="0"/>
              <a:t>s1.toUpperCase();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("s1: "+s1);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("s1+s2: "+s1+s2);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("s1: "+s1);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706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语言中的有一个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类，称为字符串缓冲区；所表示的也是一个字符序列；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这个类型必须用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创建对象，和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相反，它是可变的类；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3【String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StringBuffer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StringBuilder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3059142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sbf1=new </a:t>
            </a:r>
            <a:r>
              <a:rPr lang="en-US" dirty="0" err="1"/>
              <a:t>StringBuffer</a:t>
            </a:r>
            <a:r>
              <a:rPr lang="en-US" dirty="0"/>
              <a:t> ("Etc");</a:t>
            </a:r>
          </a:p>
          <a:p>
            <a:r>
              <a:rPr lang="en-US" dirty="0" err="1"/>
              <a:t>StringBuffer</a:t>
            </a:r>
            <a:r>
              <a:rPr lang="en-US" dirty="0"/>
              <a:t> sbf2=new </a:t>
            </a:r>
            <a:r>
              <a:rPr lang="en-US" dirty="0" err="1"/>
              <a:t>StringBuffer</a:t>
            </a:r>
            <a:r>
              <a:rPr lang="en-US" dirty="0"/>
              <a:t> (" Java");</a:t>
            </a:r>
          </a:p>
          <a:p>
            <a:r>
              <a:rPr lang="en-US" dirty="0"/>
              <a:t>sbf1.append(sbf2);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(sbf1);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90330" y="4471984"/>
            <a:ext cx="11015870" cy="177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Etc Java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是一个可变的字符串类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语言中的还有一个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兼容，但是不保证线程同步；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多线程编程在后续章节学习，此处只记住这个特征即可；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三个类的区别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类是不可变的，对象一旦被创建，就不能被修改；可以使用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直接赋值，此时使用常量池；也可以使用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创建，不使用常量池；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是可变的，对象创建后，可以修改；必须使用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是不同步的，在单线程情况下使用比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高效；必须使用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3【String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StringBuffer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StringBuilder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字符串类型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字符串类用哪个关键字修饰，从而使其不能扩展？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类不可变性如何理解？</a:t>
            </a:r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直接对字符串赋值和使用</a:t>
            </a:r>
            <a:r>
              <a:rPr lang="en-US" altLang="zh-CN" dirty="0"/>
              <a:t>new</a:t>
            </a:r>
            <a:r>
              <a:rPr lang="zh-CN" altLang="en-US" dirty="0"/>
              <a:t>赋值，有什么区别？</a:t>
            </a:r>
            <a:endParaRPr lang="en-US" altLang="zh-CN" dirty="0"/>
          </a:p>
          <a:p>
            <a:r>
              <a:rPr lang="en-US" altLang="zh-CN" dirty="0"/>
              <a:t>String/</a:t>
            </a:r>
            <a:r>
              <a:rPr lang="en-US" altLang="zh-CN" dirty="0" err="1"/>
              <a:t>StringBuffer</a:t>
            </a:r>
            <a:r>
              <a:rPr lang="en-US" altLang="zh-CN" dirty="0"/>
              <a:t>/</a:t>
            </a:r>
            <a:r>
              <a:rPr lang="en-US" altLang="zh-CN" dirty="0" err="1"/>
              <a:t>StringBuilder</a:t>
            </a:r>
            <a:r>
              <a:rPr lang="zh-CN" altLang="en-US" dirty="0"/>
              <a:t>三个类有什么区别？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字符串类型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zh-CN" altLang="en-US" dirty="0"/>
              <a:t>字符串类用</a:t>
            </a:r>
            <a:r>
              <a:rPr lang="en-US" altLang="zh-CN" dirty="0"/>
              <a:t>final</a:t>
            </a:r>
            <a:r>
              <a:rPr lang="zh-CN" altLang="en-US" dirty="0"/>
              <a:t>进行了修饰，所以不能扩展；</a:t>
            </a:r>
            <a:endParaRPr lang="en-US" altLang="zh-CN" dirty="0"/>
          </a:p>
          <a:p>
            <a:r>
              <a:rPr lang="zh-CN" altLang="en-US" dirty="0"/>
              <a:t>字符串有不可变性，只要创建，就不能被改变；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+</a:t>
            </a:r>
            <a:r>
              <a:rPr lang="zh-CN" altLang="en-US" dirty="0"/>
              <a:t>可以连接两个字符串；</a:t>
            </a:r>
            <a:endParaRPr lang="en-US" altLang="zh-CN" dirty="0"/>
          </a:p>
          <a:p>
            <a:r>
              <a:rPr lang="zh-CN" altLang="en-US" dirty="0"/>
              <a:t>字符串使用到了常量池，多个引用可以共享同一个字符串；但是使用</a:t>
            </a:r>
            <a:r>
              <a:rPr lang="en-US" altLang="zh-CN" dirty="0"/>
              <a:t>new</a:t>
            </a:r>
            <a:r>
              <a:rPr lang="zh-CN" altLang="en-US" dirty="0"/>
              <a:t>创建的字符串不使用常量池；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也表示一个字符串，不过是可变的；</a:t>
            </a:r>
            <a:endParaRPr lang="en-US" altLang="zh-CN" dirty="0"/>
          </a:p>
          <a:p>
            <a:r>
              <a:rPr lang="en-US" altLang="zh-CN" dirty="0" err="1"/>
              <a:t>StringBuilder</a:t>
            </a:r>
            <a:r>
              <a:rPr lang="zh-CN" altLang="en-US" dirty="0"/>
              <a:t>类的方法跟</a:t>
            </a:r>
            <a:r>
              <a:rPr lang="en-US" altLang="zh-CN" dirty="0" err="1"/>
              <a:t>StringBuffer</a:t>
            </a:r>
            <a:r>
              <a:rPr lang="zh-CN" altLang="en-US" dirty="0"/>
              <a:t>一样，不过是不同步的，在单线程情况下更高效；（线程在后续会学习）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数组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：数组的概念与作用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中的数组特性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：数组元素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：数组的维数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：基本类型或字符串一维数组的声明与初始化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 数组的长度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：一维数组遍历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：数组排序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9</a:t>
            </a:r>
            <a:r>
              <a:rPr lang="zh-CN" altLang="en-US" dirty="0"/>
              <a:t>：基本类型或字符串多维数组的使用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7" y="1403854"/>
            <a:ext cx="11015870" cy="38410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数组是一组</a:t>
            </a:r>
            <a:r>
              <a:rPr lang="zh-CN" altLang="en-US" sz="2400" dirty="0">
                <a:solidFill>
                  <a:srgbClr val="FF0000"/>
                </a:solidFill>
              </a:rPr>
              <a:t>类型相同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的数据的集合；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也就是说，数组中可以存储多个数据，但是这些数据的类型必须相同；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数组能够作为数据的</a:t>
            </a:r>
            <a:r>
              <a:rPr lang="zh-CN" altLang="en-US" sz="2400" dirty="0">
                <a:solidFill>
                  <a:srgbClr val="FF0000"/>
                </a:solidFill>
              </a:rPr>
              <a:t>容器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使用，把多个数据集中存储；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存储在数组中的数据，都有相应的索引值，可以方便获取或修改；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当需要同时保存多个类型相同的变量并进行处理时，可以考虑用数组，例如：多个人的成绩、多个员工的薪资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数组的概念和作用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3"/>
            <a:ext cx="11015870" cy="49451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的数组是引用类型；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数组与类、接口、枚举、注解并列，是引用类型中的一种；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的数组长度一经确定不能改变；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例如，一个数组的长度是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，那么最多能存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个数据，如果保存第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个就会出错；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数组在内存中是连续分配，所以读取速度快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实际应用中，常常无法确定变量的数量，后续我们将学习</a:t>
            </a:r>
            <a:r>
              <a:rPr lang="zh-CN" altLang="en-US" dirty="0">
                <a:solidFill>
                  <a:srgbClr val="FF0000"/>
                </a:solidFill>
              </a:rPr>
              <a:t>集合框架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，实现可变长度的数据容器；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2【Java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的数组特性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语言是强类型语言，任何一个变量或常量在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中必须有确定的数据类型；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语言的数据类型有两种，即</a:t>
            </a:r>
            <a:r>
              <a:rPr lang="zh-CN" altLang="en-US" sz="2400" dirty="0">
                <a:solidFill>
                  <a:srgbClr val="C00000"/>
                </a:solidFill>
              </a:rPr>
              <a:t>基本数据类型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引用类型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2【Java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的数据类型树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9051" y="6396335"/>
            <a:ext cx="116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                     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7267903" y="2301766"/>
            <a:ext cx="252249" cy="583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83323" y="2043119"/>
            <a:ext cx="8003629" cy="4625695"/>
            <a:chOff x="583323" y="2043119"/>
            <a:chExt cx="8003629" cy="4625695"/>
          </a:xfrm>
        </p:grpSpPr>
        <p:sp>
          <p:nvSpPr>
            <p:cNvPr id="24" name="TextBox 23"/>
            <p:cNvSpPr txBox="1"/>
            <p:nvPr/>
          </p:nvSpPr>
          <p:spPr>
            <a:xfrm>
              <a:off x="7417079" y="2043119"/>
              <a:ext cx="1169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整数                     </a:t>
              </a:r>
              <a:endParaRPr 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3323" y="2410981"/>
              <a:ext cx="7982607" cy="4257833"/>
              <a:chOff x="583323" y="2410981"/>
              <a:chExt cx="7982607" cy="425783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89408" y="5324862"/>
                <a:ext cx="1424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引用类型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" name="Group 16"/>
              <p:cNvGrpSpPr/>
              <p:nvPr/>
            </p:nvGrpSpPr>
            <p:grpSpPr>
              <a:xfrm>
                <a:off x="583323" y="3172980"/>
                <a:ext cx="5108029" cy="2439543"/>
                <a:chOff x="934278" y="3101009"/>
                <a:chExt cx="4726613" cy="180138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934278" y="3955775"/>
                  <a:ext cx="246490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微软雅黑" pitchFamily="34" charset="-122"/>
                      <a:ea typeface="微软雅黑" pitchFamily="34" charset="-122"/>
                    </a:rPr>
                    <a:t>Java</a:t>
                  </a:r>
                  <a:r>
                    <a:rPr lang="zh-CN" altLang="en-US" sz="2400" dirty="0">
                      <a:latin typeface="微软雅黑" pitchFamily="34" charset="-122"/>
                      <a:ea typeface="微软雅黑" pitchFamily="34" charset="-122"/>
                    </a:rPr>
                    <a:t>中的数据类型</a:t>
                  </a:r>
                  <a:endParaRPr lang="en-US" sz="24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737113" y="3101009"/>
                  <a:ext cx="1923778" cy="3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latin typeface="微软雅黑" pitchFamily="34" charset="-122"/>
                      <a:ea typeface="微软雅黑" pitchFamily="34" charset="-122"/>
                    </a:rPr>
                    <a:t>基本数据类型</a:t>
                  </a:r>
                  <a:endParaRPr lang="en-US" sz="24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3234866" y="3272374"/>
                  <a:ext cx="457200" cy="1630017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034969" y="2410981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数值型 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13948" y="2957519"/>
                <a:ext cx="1253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字符型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40224" y="3519821"/>
                <a:ext cx="1148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布尔型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77010" y="4329119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类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03286" y="4859892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接口 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82265" y="5343368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枚举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08541" y="5844542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注解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396057" y="2589657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浮点 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eft Brace 25"/>
              <p:cNvSpPr/>
              <p:nvPr/>
            </p:nvSpPr>
            <p:spPr>
              <a:xfrm>
                <a:off x="5722883" y="2601310"/>
                <a:ext cx="315310" cy="124547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Brace 27"/>
              <p:cNvSpPr/>
              <p:nvPr/>
            </p:nvSpPr>
            <p:spPr>
              <a:xfrm>
                <a:off x="5423338" y="4587766"/>
                <a:ext cx="709448" cy="208104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182" y="851765"/>
            <a:ext cx="11015870" cy="56698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数组中存储的数据称为数组的元素（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数组本身是引用类型，但是数组中的元素可以是基本数据类型，也可以是引用类型；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也就是说，即可以有存储基本数据类型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的数组，也可以有存储引用类型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的数组，但是数组本身是引用类型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数组中的元素有索引值，索引值从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也就是说，如果一个数组的长度是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，那么索引值就是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，也就是第一个元素的索引值是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，第二个的索引值是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，以此类推，通过索引值可以方便访问元素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数组元素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7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如果一个数组中存储数据结构如下所示，元素都是单个数据，称为一维数组；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数组的维数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9027" y="1777042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90113" y="1794294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542089" y="2660437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67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被称为第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称为第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507582" y="3488573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如果一个数组中存储数据结构如下所示，元素是一维数组，称为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维数组；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55932" y="4172310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77018" y="4189562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9894" y="4175185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4302" y="4175184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3193" y="4172309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625476" y="5124716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个元素是数组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{67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,78,54}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个元素是数组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{89,12}…..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1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以此类推，如果一个数组中的元素是二维数组，那么它本身就是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三维数组；如果一个数组中的元素是三维数组，那么它本身就是四维数组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还有一个办法可以判断维数，就是任意拿出数组中的一个数据，看看用几个数字能表示清楚它所在的位置，例如：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数组的维数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31645" y="3551208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52731" y="3568460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607" y="3554083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0015" y="3554082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58906" y="3551207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21959" y="4469108"/>
            <a:ext cx="11015870" cy="1776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要说清楚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的位置，要用到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这个两个数字，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表示它位于索引值是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的数组中，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表示它在这个数组中的索引。因为要用到两个数字才能说清楚上面数组中一个数据的位置，所以这个数组就是二维数组。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10075654" y="0"/>
            <a:ext cx="2116346" cy="1932317"/>
          </a:xfrm>
          <a:prstGeom prst="wedgeEllipseCallout">
            <a:avLst>
              <a:gd name="adj1" fmla="val -30305"/>
              <a:gd name="adj2" fmla="val 58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实际工作中，一维二维用得较多，不会用到维数太多的数组。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一维数组的声明形式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1937708"/>
            <a:ext cx="1068798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;</a:t>
            </a:r>
          </a:p>
          <a:p>
            <a:r>
              <a:rPr lang="zh-CN" altLang="en-US" sz="2400" dirty="0">
                <a:ea typeface="微软雅黑 Light"/>
              </a:rPr>
              <a:t>或</a:t>
            </a:r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数组元素类型    变量名称</a:t>
            </a:r>
            <a:r>
              <a:rPr lang="en-US" altLang="zh-CN" sz="2400" dirty="0">
                <a:ea typeface="微软雅黑 Light"/>
              </a:rPr>
              <a:t>[ ] ;</a:t>
            </a:r>
          </a:p>
          <a:p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例如：</a:t>
            </a:r>
            <a:endParaRPr lang="en-US" altLang="zh-CN" sz="2400" dirty="0">
              <a:ea typeface="微软雅黑 Light"/>
            </a:endParaRPr>
          </a:p>
          <a:p>
            <a:r>
              <a:rPr lang="en-US" sz="2400" dirty="0" err="1">
                <a:ea typeface="微软雅黑 Light"/>
              </a:rPr>
              <a:t>int</a:t>
            </a:r>
            <a:r>
              <a:rPr lang="en-US" sz="2400" dirty="0">
                <a:ea typeface="微软雅黑 Light"/>
              </a:rPr>
              <a:t>[] a; </a:t>
            </a:r>
            <a:r>
              <a:rPr lang="zh-CN" altLang="en-US" sz="2400" dirty="0">
                <a:ea typeface="微软雅黑 Light"/>
              </a:rPr>
              <a:t>或  </a:t>
            </a:r>
            <a:r>
              <a:rPr lang="en-US" altLang="zh-CN" sz="2400" dirty="0" err="1">
                <a:ea typeface="微软雅黑 Light"/>
              </a:rPr>
              <a:t>int</a:t>
            </a:r>
            <a:r>
              <a:rPr lang="en-US" altLang="zh-CN" sz="2400" dirty="0">
                <a:ea typeface="微软雅黑 Light"/>
              </a:rPr>
              <a:t> a[];</a:t>
            </a:r>
            <a:endParaRPr lang="en-US" sz="2400" dirty="0">
              <a:ea typeface="微软雅黑 Light"/>
            </a:endParaRPr>
          </a:p>
          <a:p>
            <a:r>
              <a:rPr lang="en-US" sz="2400" dirty="0">
                <a:ea typeface="微软雅黑 Light"/>
              </a:rPr>
              <a:t>String[] s; </a:t>
            </a:r>
            <a:r>
              <a:rPr lang="zh-CN" altLang="en-US" sz="2400" dirty="0">
                <a:ea typeface="微软雅黑 Light"/>
              </a:rPr>
              <a:t>或  </a:t>
            </a:r>
            <a:r>
              <a:rPr lang="en-US" altLang="zh-CN" sz="2400" dirty="0">
                <a:ea typeface="微软雅黑 Light"/>
              </a:rPr>
              <a:t>String s[]</a:t>
            </a:r>
            <a:r>
              <a:rPr lang="zh-CN" altLang="en-US" sz="2400" dirty="0">
                <a:ea typeface="微软雅黑 Light"/>
              </a:rPr>
              <a:t>；</a:t>
            </a:r>
            <a:endParaRPr lang="en-US" sz="2400" dirty="0">
              <a:ea typeface="微软雅黑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99803" y="724619"/>
            <a:ext cx="1138687" cy="1104181"/>
          </a:xfrm>
          <a:prstGeom prst="wedgeEllipseCallout">
            <a:avLst>
              <a:gd name="adj1" fmla="val -119721"/>
              <a:gd name="adj2" fmla="val 79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建议用第一种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5824" y="4730776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不论数组中元素是什么类型，以上声明形式都适用；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一维数组的初始化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815" y="1937708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 Light"/>
              </a:rPr>
              <a:t>第一种：数组元素类型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=new </a:t>
            </a:r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</a:t>
            </a:r>
            <a:r>
              <a:rPr lang="zh-CN" altLang="en-US" sz="2400" dirty="0">
                <a:ea typeface="微软雅黑 Light"/>
              </a:rPr>
              <a:t>数组长度</a:t>
            </a:r>
            <a:r>
              <a:rPr lang="en-US" altLang="zh-CN" sz="2400" dirty="0">
                <a:ea typeface="微软雅黑 Light"/>
              </a:rPr>
              <a:t>];</a:t>
            </a:r>
          </a:p>
          <a:p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第二种：数组元素类型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=new </a:t>
            </a:r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[]{</a:t>
            </a:r>
            <a:r>
              <a:rPr lang="zh-CN" altLang="en-US" sz="2400" dirty="0">
                <a:ea typeface="微软雅黑 Light"/>
              </a:rPr>
              <a:t>用逗号隔开元素的具体值</a:t>
            </a:r>
            <a:r>
              <a:rPr lang="en-US" altLang="zh-CN" sz="2400" dirty="0">
                <a:ea typeface="微软雅黑 Light"/>
              </a:rPr>
              <a:t>};</a:t>
            </a:r>
          </a:p>
          <a:p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第三种：数组元素类型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 {</a:t>
            </a:r>
            <a:r>
              <a:rPr lang="zh-CN" altLang="en-US" sz="2400" dirty="0">
                <a:ea typeface="微软雅黑 Light"/>
              </a:rPr>
              <a:t>用逗号隔开元素的具体值</a:t>
            </a:r>
            <a:r>
              <a:rPr lang="en-US" altLang="zh-CN" sz="2400" dirty="0">
                <a:ea typeface="微软雅黑 Light"/>
              </a:rPr>
              <a:t>};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4066" y="386813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如下所示：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45" y="4539446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 Light"/>
              </a:rPr>
              <a:t>//a1</a:t>
            </a:r>
            <a:r>
              <a:rPr lang="zh-CN" altLang="en-US" sz="2000" dirty="0">
                <a:ea typeface="微软雅黑 Light"/>
              </a:rPr>
              <a:t>的长度为</a:t>
            </a:r>
            <a:r>
              <a:rPr lang="en-US" altLang="zh-CN" sz="2000" dirty="0">
                <a:ea typeface="微软雅黑 Light"/>
              </a:rPr>
              <a:t>5</a:t>
            </a:r>
            <a:r>
              <a:rPr lang="zh-CN" altLang="en-US" sz="2000" dirty="0">
                <a:ea typeface="微软雅黑 Light"/>
              </a:rPr>
              <a:t>，元素的值为默认值</a:t>
            </a:r>
            <a:r>
              <a:rPr lang="en-US" altLang="zh-CN" sz="2000" dirty="0">
                <a:ea typeface="微软雅黑 Light"/>
              </a:rPr>
              <a:t>0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a1=new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[5];</a:t>
            </a:r>
          </a:p>
          <a:p>
            <a:r>
              <a:rPr lang="en-US" altLang="zh-CN" sz="2000" dirty="0">
                <a:ea typeface="微软雅黑 Light"/>
              </a:rPr>
              <a:t>//a2</a:t>
            </a:r>
            <a:r>
              <a:rPr lang="zh-CN" altLang="en-US" sz="2000" dirty="0">
                <a:ea typeface="微软雅黑 Light"/>
              </a:rPr>
              <a:t>的长度为</a:t>
            </a:r>
            <a:r>
              <a:rPr lang="en-US" altLang="zh-CN" sz="2000" dirty="0">
                <a:ea typeface="微软雅黑 Light"/>
              </a:rPr>
              <a:t>3</a:t>
            </a:r>
            <a:r>
              <a:rPr lang="zh-CN" altLang="en-US" sz="2000" dirty="0">
                <a:ea typeface="微软雅黑 Light"/>
              </a:rPr>
              <a:t>，元素的值为</a:t>
            </a:r>
            <a:r>
              <a:rPr lang="en-US" altLang="zh-CN" sz="2000" dirty="0">
                <a:ea typeface="微软雅黑 Light"/>
              </a:rPr>
              <a:t>1,4,10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a2=new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[]{1,4,10};</a:t>
            </a:r>
          </a:p>
          <a:p>
            <a:r>
              <a:rPr lang="en-US" altLang="zh-CN" sz="2000" dirty="0">
                <a:ea typeface="微软雅黑 Light"/>
              </a:rPr>
              <a:t>//a3</a:t>
            </a:r>
            <a:r>
              <a:rPr lang="zh-CN" altLang="en-US" sz="2000" dirty="0">
                <a:ea typeface="微软雅黑 Light"/>
              </a:rPr>
              <a:t>的长度为</a:t>
            </a:r>
            <a:r>
              <a:rPr lang="en-US" altLang="zh-CN" sz="2000" dirty="0">
                <a:ea typeface="微软雅黑 Light"/>
              </a:rPr>
              <a:t>4</a:t>
            </a:r>
            <a:r>
              <a:rPr lang="zh-CN" altLang="en-US" sz="2000" dirty="0">
                <a:ea typeface="微软雅黑 Light"/>
              </a:rPr>
              <a:t>，元素的值为</a:t>
            </a:r>
            <a:r>
              <a:rPr lang="en-US" altLang="zh-CN" sz="2000" dirty="0">
                <a:ea typeface="微软雅黑 Light"/>
              </a:rPr>
              <a:t>34,23,4,10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a3={34,23,4,10};</a:t>
            </a:r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a=new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[5]; 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72535" y="401002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String[] s=new String[]{“ETC”, ”Java”};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8869" y="1870549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0x2431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val Callout 8"/>
          <p:cNvSpPr/>
          <p:nvPr/>
        </p:nvSpPr>
        <p:spPr>
          <a:xfrm rot="20831404">
            <a:off x="693684" y="2758965"/>
            <a:ext cx="1103586" cy="1103586"/>
          </a:xfrm>
          <a:prstGeom prst="wedgeEllipseCallout">
            <a:avLst>
              <a:gd name="adj1" fmla="val 42514"/>
              <a:gd name="adj2" fmla="val -7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数组的首地址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40538" y="1860330"/>
          <a:ext cx="12945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a[3]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a[4]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191407" y="2222938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966137" y="1907856"/>
            <a:ext cx="6117021" cy="222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数组是引用类型，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保存数组的首地址，指向堆中数组的具体内容；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数组元素使用索引表示，如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a[1]…...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2441" y="4847080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0x4213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14110" y="4836861"/>
          <a:ext cx="1294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s[0]  </a:t>
                      </a:r>
                      <a:r>
                        <a:rPr lang="en-US" altLang="zh-CN" dirty="0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s[1]  </a:t>
                      </a:r>
                      <a:r>
                        <a:rPr lang="en-US" altLang="zh-C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2264979" y="5199469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在创建数组的时候，一定要确定数组的长度；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数组的长度将在初始化数组元素的时候同时初始化到内存中；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  数组变量名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.length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可以返回数组的长度；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数组的长度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73" y="3199378"/>
            <a:ext cx="111798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a1=new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[5];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a2=new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[]{1,4,10};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a3={34,23,4,10};	</a:t>
            </a:r>
          </a:p>
          <a:p>
            <a:r>
              <a:rPr lang="en-US" altLang="zh-CN" sz="2000" dirty="0">
                <a:ea typeface="微软雅黑 Light"/>
              </a:rPr>
              <a:t>		</a:t>
            </a:r>
          </a:p>
          <a:p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("a1</a:t>
            </a:r>
            <a:r>
              <a:rPr lang="zh-CN" altLang="en-US" sz="2000" dirty="0">
                <a:ea typeface="微软雅黑 Light"/>
              </a:rPr>
              <a:t>的长度：</a:t>
            </a:r>
            <a:r>
              <a:rPr lang="en-US" altLang="zh-CN" sz="2000" dirty="0">
                <a:ea typeface="微软雅黑 Light"/>
              </a:rPr>
              <a:t>"+a1.length);</a:t>
            </a:r>
          </a:p>
          <a:p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("a2</a:t>
            </a:r>
            <a:r>
              <a:rPr lang="zh-CN" altLang="en-US" sz="2000" dirty="0">
                <a:ea typeface="微软雅黑 Light"/>
              </a:rPr>
              <a:t>的长度：</a:t>
            </a:r>
            <a:r>
              <a:rPr lang="en-US" altLang="zh-CN" sz="2000" dirty="0">
                <a:ea typeface="微软雅黑 Light"/>
              </a:rPr>
              <a:t>"+a2.length);</a:t>
            </a:r>
          </a:p>
          <a:p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("a3</a:t>
            </a:r>
            <a:r>
              <a:rPr lang="zh-CN" altLang="en-US" sz="2000" dirty="0">
                <a:ea typeface="微软雅黑 Light"/>
              </a:rPr>
              <a:t>的长度：</a:t>
            </a:r>
            <a:r>
              <a:rPr lang="en-US" altLang="zh-CN" sz="2000" dirty="0">
                <a:ea typeface="微软雅黑 Light"/>
              </a:rPr>
              <a:t>"+a3.length);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227379" y="3373821"/>
            <a:ext cx="1749973" cy="1608082"/>
          </a:xfrm>
          <a:prstGeom prst="wedgeEllipseCallout">
            <a:avLst>
              <a:gd name="adj1" fmla="val -95423"/>
              <a:gd name="adj2" fmla="val 52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ea typeface="微软雅黑 Light"/>
              </a:rPr>
              <a:t>分别返回</a:t>
            </a:r>
            <a:r>
              <a:rPr lang="en-US" altLang="zh-CN" sz="2400" dirty="0">
                <a:solidFill>
                  <a:schemeClr val="tx1"/>
                </a:solidFill>
                <a:ea typeface="微软雅黑 Light"/>
              </a:rPr>
              <a:t>5,3,4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Item0601.java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很多时候我们需要对数组中的元素一个一个取出来使用，这个过程叫遍历；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遍历数组需要使用到循环控制，后续章节学习；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循环的次数用数组的长度控制；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先简单理解数组遍历的循环语句，包括传统的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循环和增强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循环两种；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数组的遍历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570" y="3766937"/>
            <a:ext cx="1117983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[]{1,2,10};		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使用</a:t>
            </a:r>
            <a:r>
              <a:rPr lang="en-US" altLang="zh-CN" sz="2000" dirty="0">
                <a:ea typeface="微软雅黑 Light"/>
              </a:rPr>
              <a:t>for</a:t>
            </a:r>
            <a:r>
              <a:rPr lang="zh-CN" altLang="en-US" sz="2000" dirty="0">
                <a:ea typeface="微软雅黑 Light"/>
              </a:rPr>
              <a:t>循环遍历</a:t>
            </a:r>
          </a:p>
          <a:p>
            <a:r>
              <a:rPr lang="en-US" altLang="zh-CN" sz="2000" dirty="0">
                <a:ea typeface="微软雅黑 Light"/>
              </a:rPr>
              <a:t>for(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 </a:t>
            </a:r>
            <a:r>
              <a:rPr lang="en-US" altLang="zh-CN" sz="2000" dirty="0" err="1">
                <a:ea typeface="微软雅黑 Light"/>
              </a:rPr>
              <a:t>i</a:t>
            </a:r>
            <a:r>
              <a:rPr lang="en-US" altLang="zh-CN" sz="2000" dirty="0">
                <a:ea typeface="微软雅黑 Light"/>
              </a:rPr>
              <a:t>=0;i&lt;</a:t>
            </a:r>
            <a:r>
              <a:rPr lang="en-US" altLang="zh-CN" sz="2000" dirty="0" err="1">
                <a:ea typeface="微软雅黑 Light"/>
              </a:rPr>
              <a:t>a.length;i</a:t>
            </a:r>
            <a:r>
              <a:rPr lang="en-US" altLang="zh-CN" sz="2000" dirty="0">
                <a:ea typeface="微软雅黑 Light"/>
              </a:rPr>
              <a:t>++){</a:t>
            </a:r>
          </a:p>
          <a:p>
            <a:r>
              <a:rPr lang="en-US" altLang="zh-CN" sz="2000" dirty="0">
                <a:ea typeface="微软雅黑 Light"/>
              </a:rPr>
              <a:t>     </a:t>
            </a:r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(a[</a:t>
            </a:r>
            <a:r>
              <a:rPr lang="en-US" altLang="zh-CN" sz="2000" dirty="0" err="1">
                <a:ea typeface="微软雅黑 Light"/>
              </a:rPr>
              <a:t>i</a:t>
            </a:r>
            <a:r>
              <a:rPr lang="en-US" altLang="zh-CN" sz="2000" dirty="0">
                <a:ea typeface="微软雅黑 Light"/>
              </a:rPr>
              <a:t>]);</a:t>
            </a:r>
          </a:p>
          <a:p>
            <a:r>
              <a:rPr lang="en-US" altLang="zh-CN" sz="2000" dirty="0">
                <a:ea typeface="微软雅黑 Light"/>
              </a:rPr>
              <a:t>}		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使用增强</a:t>
            </a:r>
            <a:r>
              <a:rPr lang="en-US" altLang="zh-CN" sz="2000" dirty="0">
                <a:ea typeface="微软雅黑 Light"/>
              </a:rPr>
              <a:t>for</a:t>
            </a:r>
            <a:r>
              <a:rPr lang="zh-CN" altLang="en-US" sz="2000" dirty="0">
                <a:ea typeface="微软雅黑 Light"/>
              </a:rPr>
              <a:t>循环遍历</a:t>
            </a:r>
          </a:p>
          <a:p>
            <a:r>
              <a:rPr lang="en-US" altLang="zh-CN" sz="2000" dirty="0">
                <a:ea typeface="微软雅黑 Light"/>
              </a:rPr>
              <a:t>for(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 x:a){</a:t>
            </a:r>
          </a:p>
          <a:p>
            <a:r>
              <a:rPr lang="en-US" altLang="zh-CN" sz="2000" dirty="0">
                <a:ea typeface="微软雅黑 Light"/>
              </a:rPr>
              <a:t>     </a:t>
            </a:r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(x);</a:t>
            </a:r>
          </a:p>
          <a:p>
            <a:r>
              <a:rPr lang="en-US" altLang="zh-CN" sz="2000" dirty="0">
                <a:ea typeface="微软雅黑 Light"/>
              </a:rPr>
              <a:t>}</a:t>
            </a:r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641002" y="537062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Item0701.java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，定义了大量的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方法，可以对数组中元素进行排序；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此处不深究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类本身，先记住用法即可；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数组排序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28" y="3104785"/>
            <a:ext cx="111798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[]{12,3,90,1,2,10};		</a:t>
            </a:r>
          </a:p>
          <a:p>
            <a:endParaRPr lang="en-US" altLang="zh-CN" sz="2000" dirty="0">
              <a:ea typeface="微软雅黑 Light"/>
            </a:endParaRP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使用</a:t>
            </a:r>
            <a:r>
              <a:rPr lang="en-US" altLang="zh-CN" sz="2000" dirty="0">
                <a:ea typeface="微软雅黑 Light"/>
              </a:rPr>
              <a:t>API</a:t>
            </a:r>
            <a:r>
              <a:rPr lang="zh-CN" altLang="en-US" sz="2000" dirty="0">
                <a:ea typeface="微软雅黑 Light"/>
              </a:rPr>
              <a:t>中的</a:t>
            </a:r>
            <a:r>
              <a:rPr lang="en-US" altLang="zh-CN" sz="2000" dirty="0">
                <a:ea typeface="微软雅黑 Light"/>
              </a:rPr>
              <a:t>Arrays</a:t>
            </a:r>
            <a:r>
              <a:rPr lang="zh-CN" altLang="en-US" sz="2000" dirty="0">
                <a:ea typeface="微软雅黑 Light"/>
              </a:rPr>
              <a:t>类的</a:t>
            </a:r>
            <a:r>
              <a:rPr lang="en-US" altLang="zh-CN" sz="2000" dirty="0">
                <a:ea typeface="微软雅黑 Light"/>
              </a:rPr>
              <a:t>sort</a:t>
            </a:r>
            <a:r>
              <a:rPr lang="zh-CN" altLang="en-US" sz="2000" dirty="0">
                <a:ea typeface="微软雅黑 Light"/>
              </a:rPr>
              <a:t>方法可以排序</a:t>
            </a:r>
            <a:endParaRPr lang="en-US" altLang="zh-CN" sz="2000" dirty="0">
              <a:ea typeface="微软雅黑 Light"/>
            </a:endParaRPr>
          </a:p>
          <a:p>
            <a:r>
              <a:rPr lang="zh-CN" altLang="en-US" sz="2000" dirty="0">
                <a:ea typeface="微软雅黑 Light"/>
              </a:rPr>
              <a:t>        </a:t>
            </a:r>
            <a:r>
              <a:rPr lang="en-US" altLang="zh-CN" sz="2000" dirty="0" err="1">
                <a:ea typeface="微软雅黑 Light"/>
              </a:rPr>
              <a:t>Arrays.sort</a:t>
            </a:r>
            <a:r>
              <a:rPr lang="en-US" altLang="zh-CN" sz="2000" dirty="0">
                <a:ea typeface="微软雅黑 Light"/>
              </a:rPr>
              <a:t>(a);</a:t>
            </a:r>
          </a:p>
          <a:p>
            <a:r>
              <a:rPr lang="en-US" altLang="zh-CN" sz="2000" dirty="0">
                <a:ea typeface="微软雅黑 Light"/>
              </a:rPr>
              <a:t>        for(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 x:a){</a:t>
            </a:r>
          </a:p>
          <a:p>
            <a:r>
              <a:rPr lang="en-US" altLang="zh-CN" sz="2000" dirty="0">
                <a:ea typeface="微软雅黑 Light"/>
              </a:rPr>
              <a:t>        	</a:t>
            </a:r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(x);</a:t>
            </a:r>
          </a:p>
          <a:p>
            <a:r>
              <a:rPr lang="en-US" altLang="zh-CN" sz="2000" dirty="0">
                <a:ea typeface="微软雅黑 Light"/>
              </a:rPr>
              <a:t>        }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227379" y="3326524"/>
            <a:ext cx="1954924" cy="1655379"/>
          </a:xfrm>
          <a:prstGeom prst="wedgeEllipseCallout">
            <a:avLst>
              <a:gd name="adj1" fmla="val -242049"/>
              <a:gd name="adj2" fmla="val 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将数组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的元素升序排序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641002" y="332109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Item0801.java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311608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二维数组的声明创建形式如下，其他多维数组的声明创建方式类似，区别就是多增加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如果同时确定一维和二维的长度，则表示数组的元素是等长的一维数组；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如果数组元素不是等长的一维数组，可以不指定二维长度；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432" y="3808550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 ][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=new </a:t>
            </a:r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</a:t>
            </a:r>
            <a:r>
              <a:rPr lang="zh-CN" altLang="en-US" sz="2400" dirty="0">
                <a:ea typeface="微软雅黑 Light"/>
              </a:rPr>
              <a:t>一维长度</a:t>
            </a:r>
            <a:r>
              <a:rPr lang="en-US" altLang="zh-CN" sz="2400" dirty="0">
                <a:ea typeface="微软雅黑 Light"/>
              </a:rPr>
              <a:t>] [</a:t>
            </a:r>
            <a:r>
              <a:rPr lang="zh-CN" altLang="en-US" sz="2400" dirty="0">
                <a:ea typeface="微软雅黑 Light"/>
              </a:rPr>
              <a:t>二维长度</a:t>
            </a:r>
            <a:r>
              <a:rPr lang="en-US" altLang="zh-CN" sz="2400" dirty="0">
                <a:ea typeface="微软雅黑 Light"/>
              </a:rPr>
              <a:t>];</a:t>
            </a:r>
            <a:endParaRPr lang="en-US" sz="2400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数据都是存放在内存中，了解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内存的基本结构有助于深入理解数据类型；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内存大体可以分为堆、栈、常量池、方法区，目前只了解各区域基本特征，详细知识会在后续课程中深入介绍；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堆、栈、常量池、方法区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74799" y="3100259"/>
          <a:ext cx="1672897" cy="318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906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heap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74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运行时数据区</a:t>
                      </a:r>
                      <a:endParaRPr lang="en-US" altLang="zh-CN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运行时动态分配内存</a:t>
                      </a:r>
                      <a:endParaRPr lang="en-US" altLang="zh-CN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自动回收垃圾</a:t>
                      </a:r>
                      <a:endParaRPr lang="en-US" altLang="zh-CN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存取速度较慢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35760" y="3140968"/>
          <a:ext cx="1772603" cy="322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6574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存取速度快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数据可以共享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数据大小和生命周期必须确定，不够灵活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06207" y="3165679"/>
          <a:ext cx="1797270" cy="31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829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方法区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method 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用来存储类型信息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337738" y="4755637"/>
          <a:ext cx="173420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83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constant pool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用来存储某类型的常量信息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val Callout 21"/>
          <p:cNvSpPr/>
          <p:nvPr/>
        </p:nvSpPr>
        <p:spPr>
          <a:xfrm>
            <a:off x="8860221" y="2885090"/>
            <a:ext cx="2207172" cy="1592317"/>
          </a:xfrm>
          <a:prstGeom prst="wedgeEllipseCallout">
            <a:avLst>
              <a:gd name="adj1" fmla="val -95833"/>
              <a:gd name="adj2" fmla="val 79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常量池是方法区的一部分；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一维二维的长度都确定，如下所示：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数组</a:t>
            </a:r>
            <a:r>
              <a:rPr lang="en-US" altLang="zh-CN" sz="2000" dirty="0">
                <a:ea typeface="微软雅黑 Light"/>
              </a:rPr>
              <a:t>a</a:t>
            </a:r>
            <a:r>
              <a:rPr lang="zh-CN" altLang="en-US" sz="2000" dirty="0">
                <a:ea typeface="微软雅黑 Light"/>
              </a:rPr>
              <a:t>中存储</a:t>
            </a:r>
            <a:r>
              <a:rPr lang="en-US" altLang="zh-CN" sz="2000" dirty="0">
                <a:ea typeface="微软雅黑 Light"/>
              </a:rPr>
              <a:t>2</a:t>
            </a:r>
            <a:r>
              <a:rPr lang="zh-CN" altLang="en-US" sz="2000" dirty="0">
                <a:ea typeface="微软雅黑 Light"/>
              </a:rPr>
              <a:t>个一维数组，每个一维数组的长度都是</a:t>
            </a:r>
            <a:r>
              <a:rPr lang="en-US" altLang="zh-CN" sz="2000" dirty="0">
                <a:ea typeface="微软雅黑 Light"/>
              </a:rPr>
              <a:t>3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[][] a=new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[2][3];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对</a:t>
            </a:r>
            <a:r>
              <a:rPr lang="en-US" altLang="zh-CN" sz="2000" dirty="0">
                <a:ea typeface="微软雅黑 Light"/>
              </a:rPr>
              <a:t>a</a:t>
            </a:r>
            <a:r>
              <a:rPr lang="zh-CN" altLang="en-US" sz="2000" dirty="0">
                <a:ea typeface="微软雅黑 Light"/>
              </a:rPr>
              <a:t>中的数组元素可以继续赋值</a:t>
            </a:r>
          </a:p>
          <a:p>
            <a:r>
              <a:rPr lang="en-US" altLang="zh-CN" sz="2000" dirty="0">
                <a:ea typeface="微软雅黑 Light"/>
              </a:rPr>
              <a:t>a[0][0]=1;</a:t>
            </a:r>
          </a:p>
          <a:p>
            <a:r>
              <a:rPr lang="en-US" altLang="zh-CN" sz="2000" dirty="0">
                <a:ea typeface="微软雅黑 Light"/>
              </a:rPr>
              <a:t>a[0][1]=2;</a:t>
            </a:r>
          </a:p>
          <a:p>
            <a:r>
              <a:rPr lang="en-US" altLang="zh-CN" sz="2000" dirty="0">
                <a:ea typeface="微软雅黑 Light"/>
              </a:rPr>
              <a:t>a[0][2]=3;</a:t>
            </a:r>
          </a:p>
          <a:p>
            <a:r>
              <a:rPr lang="en-US" altLang="zh-CN" sz="2000" dirty="0">
                <a:ea typeface="微软雅黑 Light"/>
              </a:rPr>
              <a:t>a[1][0]=11;</a:t>
            </a:r>
          </a:p>
          <a:p>
            <a:r>
              <a:rPr lang="en-US" altLang="zh-CN" sz="2000" dirty="0">
                <a:ea typeface="微软雅黑 Light"/>
              </a:rPr>
              <a:t>a[1][1]=12;</a:t>
            </a:r>
          </a:p>
          <a:p>
            <a:r>
              <a:rPr lang="en-US" altLang="zh-CN" sz="2000" dirty="0">
                <a:ea typeface="微软雅黑 Light"/>
              </a:rPr>
              <a:t>a[1][2]=13;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a  0x4213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  0</a:t>
                      </a:r>
                      <a:r>
                        <a:rPr lang="en-US" altLang="zh-CN" dirty="0"/>
                        <a:t>x1233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  0x1234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a[0][1]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a[1][0]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a[1][1]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a[0][0]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a[0][1]  2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a[0][2]  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a[1][0] 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a[1][1]  12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a[1][2]  13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赋值为默认值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Item0901.java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只有一维的长度确定，如下所示：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数组</a:t>
            </a:r>
            <a:r>
              <a:rPr lang="en-US" altLang="zh-CN" sz="2000" dirty="0">
                <a:ea typeface="微软雅黑 Light"/>
              </a:rPr>
              <a:t>b</a:t>
            </a:r>
            <a:r>
              <a:rPr lang="zh-CN" altLang="en-US" sz="2000" dirty="0">
                <a:ea typeface="微软雅黑 Light"/>
              </a:rPr>
              <a:t>中存储</a:t>
            </a:r>
            <a:r>
              <a:rPr lang="en-US" altLang="zh-CN" sz="2000" dirty="0">
                <a:ea typeface="微软雅黑 Light"/>
              </a:rPr>
              <a:t>2</a:t>
            </a:r>
            <a:r>
              <a:rPr lang="zh-CN" altLang="en-US" sz="2000" dirty="0">
                <a:ea typeface="微软雅黑 Light"/>
              </a:rPr>
              <a:t>个一维数组，每个一维数组的长度不确定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[][] b=new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[2][];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对</a:t>
            </a:r>
            <a:r>
              <a:rPr lang="en-US" altLang="zh-CN" sz="2000" dirty="0">
                <a:ea typeface="微软雅黑 Light"/>
              </a:rPr>
              <a:t>b</a:t>
            </a:r>
            <a:r>
              <a:rPr lang="zh-CN" altLang="en-US" sz="2000" dirty="0">
                <a:ea typeface="微软雅黑 Light"/>
              </a:rPr>
              <a:t>中的数组元素可以继续赋值</a:t>
            </a:r>
          </a:p>
          <a:p>
            <a:r>
              <a:rPr lang="en-US" altLang="zh-CN" sz="2000" dirty="0">
                <a:ea typeface="微软雅黑 Light"/>
              </a:rPr>
              <a:t>b[0][0]=10;</a:t>
            </a:r>
          </a:p>
          <a:p>
            <a:r>
              <a:rPr lang="en-US" altLang="zh-CN" sz="2000" dirty="0">
                <a:ea typeface="微软雅黑 Light"/>
              </a:rPr>
              <a:t>b[0][1]=20;</a:t>
            </a:r>
          </a:p>
          <a:p>
            <a:r>
              <a:rPr lang="en-US" altLang="zh-CN" sz="2000" dirty="0">
                <a:ea typeface="微软雅黑 Light"/>
              </a:rPr>
              <a:t>b[1][0]=100;</a:t>
            </a:r>
          </a:p>
          <a:p>
            <a:r>
              <a:rPr lang="en-US" altLang="zh-CN" sz="2000" dirty="0">
                <a:ea typeface="微软雅黑 Light"/>
              </a:rPr>
              <a:t>b[1][1]=110;</a:t>
            </a:r>
          </a:p>
          <a:p>
            <a:r>
              <a:rPr lang="en-US" altLang="zh-CN" sz="2000" dirty="0">
                <a:ea typeface="微软雅黑 Light"/>
              </a:rPr>
              <a:t>b[1][2]=120;</a:t>
            </a:r>
          </a:p>
          <a:p>
            <a:r>
              <a:rPr lang="en-US" altLang="zh-CN" sz="2000" dirty="0">
                <a:ea typeface="微软雅黑 Light"/>
              </a:rPr>
              <a:t>b[1][3]=130;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b  0x4213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  0</a:t>
                      </a:r>
                      <a:r>
                        <a:rPr lang="en-US" altLang="zh-CN" dirty="0"/>
                        <a:t>x1233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  0x1234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b[0][1]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b[0][2]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b[1][0]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b[1][1]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b[0][0]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b[0][1]  20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b[1][0]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b[1][1]  110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b[1][2]  120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b[1][3]  130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赋值为默认值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数组类型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数组有什么作用？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语言中的数组有什么特点？</a:t>
            </a:r>
            <a:endParaRPr lang="en-US" altLang="zh-CN" dirty="0"/>
          </a:p>
          <a:p>
            <a:r>
              <a:rPr lang="zh-CN" altLang="en-US" dirty="0"/>
              <a:t>如何声明并创建数组？</a:t>
            </a:r>
            <a:endParaRPr lang="en-US" altLang="zh-CN" dirty="0"/>
          </a:p>
          <a:p>
            <a:r>
              <a:rPr lang="zh-CN" altLang="en-US" dirty="0"/>
              <a:t>如何遍历数组？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中哪个类提供了数组排序方法？</a:t>
            </a:r>
            <a:endParaRPr lang="en-US" altLang="zh-CN" dirty="0"/>
          </a:p>
          <a:p>
            <a:r>
              <a:rPr lang="zh-CN" altLang="en-US" dirty="0"/>
              <a:t>如何声明一个二维数组？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数组类型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中的数组是与类、接口、枚举、注解并列的一种引用类型；</a:t>
            </a:r>
            <a:endParaRPr lang="en-US" altLang="zh-CN" dirty="0"/>
          </a:p>
          <a:p>
            <a:r>
              <a:rPr lang="zh-CN" altLang="en-US" dirty="0"/>
              <a:t>数组中的元素必须类型相同，可以是基本数据类型，也可以是引用类型；</a:t>
            </a:r>
            <a:endParaRPr lang="en-US" altLang="zh-CN" dirty="0"/>
          </a:p>
          <a:p>
            <a:r>
              <a:rPr lang="zh-CN" altLang="en-US" dirty="0"/>
              <a:t>建议使用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zh-CN" altLang="en-US" dirty="0"/>
              <a:t>形式声明数组，或者二维数组</a:t>
            </a:r>
            <a:r>
              <a:rPr lang="en-US" altLang="zh-CN" dirty="0" err="1"/>
              <a:t>int</a:t>
            </a:r>
            <a:r>
              <a:rPr lang="en-US" altLang="zh-CN" dirty="0"/>
              <a:t>[][];</a:t>
            </a:r>
          </a:p>
          <a:p>
            <a:r>
              <a:rPr lang="zh-CN" altLang="en-US" dirty="0"/>
              <a:t>创建数组的时候，要么直接赋值，要么指定长度使用默认值；</a:t>
            </a:r>
            <a:endParaRPr lang="en-US" altLang="zh-CN" dirty="0"/>
          </a:p>
          <a:p>
            <a:r>
              <a:rPr lang="zh-CN" altLang="en-US" dirty="0"/>
              <a:t>数组的长度一旦被确定，不能再修改；</a:t>
            </a:r>
            <a:endParaRPr lang="en-US" altLang="zh-CN" dirty="0"/>
          </a:p>
          <a:p>
            <a:r>
              <a:rPr lang="zh-CN" altLang="en-US" dirty="0"/>
              <a:t>数组长度是一个属性，用</a:t>
            </a:r>
            <a:r>
              <a:rPr lang="en-US" altLang="zh-CN" dirty="0"/>
              <a:t>length</a:t>
            </a:r>
            <a:r>
              <a:rPr lang="zh-CN" altLang="en-US" dirty="0"/>
              <a:t>表示；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for</a:t>
            </a:r>
            <a:r>
              <a:rPr lang="zh-CN" altLang="en-US" dirty="0"/>
              <a:t>循环遍历数组；本章作为了解；</a:t>
            </a:r>
            <a:endParaRPr lang="en-US" altLang="zh-CN" dirty="0"/>
          </a:p>
          <a:p>
            <a:r>
              <a:rPr lang="en-US" altLang="zh-CN" dirty="0"/>
              <a:t>Arrays</a:t>
            </a:r>
            <a:r>
              <a:rPr lang="zh-CN" altLang="en-US" dirty="0"/>
              <a:t>类的</a:t>
            </a:r>
            <a:r>
              <a:rPr lang="en-US" altLang="zh-CN" dirty="0"/>
              <a:t>sort</a:t>
            </a:r>
            <a:r>
              <a:rPr lang="zh-CN" altLang="en-US" dirty="0"/>
              <a:t>方法提供了数组排序的方法；本章作为了解；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算术、关系、位、逻辑运算符的特点及使用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：短路逻辑运算与非短路逻辑运算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：复合赋值运算与普通赋值运算的区别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：基本运算符的重点使用领域（取模运算限定数值范围、位运算变更颜色分量、位运算解决主观条件标志量问题）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5527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从功能角度分，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中的运算符可以分为算术、关系、位、逻辑运算符四类；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运算符既可以对变量进行运算，也可以对常量进行运算，被运算的数据称作操作数；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多数运算符的操作数只能是基本数据类型，只有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例外，其中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不仅能对基本数据类型进行加运算，还能将字符串进行连接；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除了可以比较基本数据类型的二进制值外，还能比较基本数据类型的地址；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096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算术运算符用来对操作数进行数学运算；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比较特殊，除了能做加运算外，还能对两个字符串进行连接；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09561"/>
              </p:ext>
            </p:extLst>
          </p:nvPr>
        </p:nvGraphicFramePr>
        <p:xfrm>
          <a:off x="812799" y="2367702"/>
          <a:ext cx="10380134" cy="4358640"/>
        </p:xfrm>
        <a:graphic>
          <a:graphicData uri="http://schemas.openxmlformats.org/drawingml/2006/table">
            <a:tbl>
              <a:tblPr/>
              <a:tblGrid>
                <a:gridCol w="197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68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正号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+31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加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2+32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34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连接字符串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“中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软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“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国际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“中国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国际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负号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a=43;-a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减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3-1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乘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2*3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除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15/2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取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15/2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自增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a=1;a++/++a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自减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b=3;a--/--a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942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进行整除运算，结果是商的整数部分；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进行取模运算，结果是余数部分；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087" y="2035886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a=13;</a:t>
            </a:r>
          </a:p>
          <a:p>
            <a:r>
              <a:rPr lang="en-US" dirty="0" err="1"/>
              <a:t>int</a:t>
            </a:r>
            <a:r>
              <a:rPr lang="en-US" dirty="0"/>
              <a:t> b=5;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("a/b="+(a/b));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a%b</a:t>
            </a:r>
            <a:r>
              <a:rPr lang="en-US" dirty="0"/>
              <a:t>="+(</a:t>
            </a:r>
            <a:r>
              <a:rPr lang="en-US" dirty="0" err="1"/>
              <a:t>a%b</a:t>
            </a:r>
            <a:r>
              <a:rPr lang="en-US" dirty="0"/>
              <a:t>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58064" y="3277703"/>
            <a:ext cx="11015870" cy="1294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对变量进行自加和自减操作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位于变量前，则先对变量进行运算，再返回表达式的值；位于变量后，则先返回表达式的值，再对变量进行运算；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08" y="5103674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a=13;</a:t>
            </a:r>
          </a:p>
          <a:p>
            <a:r>
              <a:rPr lang="en-US" dirty="0" err="1"/>
              <a:t>int</a:t>
            </a:r>
            <a:r>
              <a:rPr lang="en-US" dirty="0"/>
              <a:t> b=5;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("a++="+(a++));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("++b="+(++b));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("a="+a);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("b="+b);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113867" y="2048934"/>
            <a:ext cx="1540933" cy="1151466"/>
          </a:xfrm>
          <a:prstGeom prst="wedgeEllipseCallout">
            <a:avLst>
              <a:gd name="adj1" fmla="val -115338"/>
              <a:gd name="adj2" fmla="val 19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分别输出</a:t>
            </a:r>
            <a:r>
              <a:rPr lang="en-US" altLang="zh-CN" dirty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334000" y="4470400"/>
            <a:ext cx="2624667" cy="2387599"/>
          </a:xfrm>
          <a:prstGeom prst="wedgeEllipseCallout">
            <a:avLst>
              <a:gd name="adj1" fmla="val -115338"/>
              <a:gd name="adj2" fmla="val 19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分别输出</a:t>
            </a:r>
            <a:r>
              <a:rPr lang="en-US" altLang="zh-CN" dirty="0">
                <a:solidFill>
                  <a:schemeClr val="tx1"/>
                </a:solidFill>
              </a:rPr>
              <a:t>13,6,14,6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可见，符号位置不影响对变量自身的操作，影响表达式的返回值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82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关系运算符又叫比较运算符，用来运算两个操作数的大小关系，返回值是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7334" y="2057822"/>
          <a:ext cx="9516533" cy="3276175"/>
        </p:xfrm>
        <a:graphic>
          <a:graphicData uri="http://schemas.openxmlformats.org/drawingml/2006/table">
            <a:tbl>
              <a:tblPr/>
              <a:tblGrid>
                <a:gridCol w="237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相等于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14==13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f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不等于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14!=13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小于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14&lt;13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大于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14&gt;13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小于等于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14&lt;=13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大于等于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14&gt;=13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4876801" y="1303867"/>
            <a:ext cx="1574800" cy="1371599"/>
          </a:xfrm>
          <a:prstGeom prst="wedgeEllipseCallout">
            <a:avLst>
              <a:gd name="adj1" fmla="val -195141"/>
              <a:gd name="adj2" fmla="val 53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zh-CN" altLang="en-US" sz="1400" dirty="0">
                <a:solidFill>
                  <a:schemeClr val="tx1"/>
                </a:solidFill>
              </a:rPr>
              <a:t>是用来赋值的，右边操作数赋值给左边操作数；</a:t>
            </a:r>
            <a:r>
              <a:rPr lang="en-US" altLang="zh-CN" sz="1400" dirty="0">
                <a:solidFill>
                  <a:schemeClr val="tx1"/>
                </a:solidFill>
              </a:rPr>
              <a:t>==</a:t>
            </a:r>
            <a:r>
              <a:rPr lang="zh-CN" altLang="en-US" sz="1400" dirty="0">
                <a:solidFill>
                  <a:schemeClr val="tx1"/>
                </a:solidFill>
              </a:rPr>
              <a:t>用来做比较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1130" y="5512904"/>
            <a:ext cx="11015870" cy="820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以及！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也可以对引用类型进行运算，比较是否是同一个对象；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798657" y="138840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4466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位运算符针对操作数的二进制位进行运算；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00001111, 6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00000110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5067" y="2481156"/>
          <a:ext cx="9516533" cy="3744200"/>
        </p:xfrm>
        <a:graphic>
          <a:graphicData uri="http://schemas.openxmlformats.org/drawingml/2006/table">
            <a:tbl>
              <a:tblPr/>
              <a:tblGrid>
                <a:gridCol w="237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位与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15&amp;6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6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位或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微软雅黑 Light"/>
                          <a:cs typeface="Times New Roman"/>
                        </a:rPr>
                        <a:t>15|6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异或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微软雅黑 Light"/>
                          <a:cs typeface="Times New Roman"/>
                        </a:rPr>
                        <a:t>15^6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取反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~6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左移位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8&lt;&lt;2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右移位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8&gt;&gt;2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&gt;&gt;&gt;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无符号右移位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8&gt;&gt;&gt;2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5665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先“粗略”了解基本区别：基本数据类型存储在栈中；引用类型存储在堆中；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以上的“基本区别”可以稍加细化：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在函数（方法）中定义的基本数据类型变量存储在栈中；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引用类型实例的引用（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）也是存储在栈中；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引用类型实例的成员变量，存储在堆中；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目前还没有深入学习数据类型，上述内容涉及到部分目前无法理解的知识，本页只做最基本了解；深入理解在后续章节；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基本数据类型和引用类型的内存特征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69"/>
            <a:ext cx="11015870" cy="52058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个，针对布尔值或返回值为布尔值的表达式进行运算；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，只要有一个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：两个操作数只要有一个是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，只有两个都是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！：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-^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：两个操作数不同返回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，两个操作数相同返回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3" y="822369"/>
            <a:ext cx="11363003" cy="11418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逻辑运算符示例如下：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" y="2099734"/>
          <a:ext cx="10617199" cy="3222835"/>
        </p:xfrm>
        <a:graphic>
          <a:graphicData uri="http://schemas.openxmlformats.org/drawingml/2006/table">
            <a:tbl>
              <a:tblPr/>
              <a:tblGrid>
                <a:gridCol w="207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false&amp;true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f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false|true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异或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false^flase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非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!true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flase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0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双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false&amp;&amp;true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||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双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false||true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019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逻辑运算中的与和或运算都分别有两个，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称为非短路逻辑运算；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&amp;&amp;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称为短路逻辑运算；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T1&amp;T2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，但是依然还会运算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表达式；所以称为非短路；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T1&amp;&amp;T2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，就不会运算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表达式；所以称为短路；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也存在类似逻辑，当第一个表达式为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时，因为已经确定了返回值肯定是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就不再运算第二个表达式；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短路逻辑运算与非短路逻辑运算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832908"/>
          </a:xfrm>
        </p:spPr>
        <p:txBody>
          <a:bodyPr/>
          <a:lstStyle/>
          <a:p>
            <a:r>
              <a:rPr lang="zh-CN" altLang="en-US" dirty="0"/>
              <a:t>如下代码会发生什么？短路逻辑有什么作用？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620" y="2357619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s=null;</a:t>
            </a:r>
          </a:p>
          <a:p>
            <a:r>
              <a:rPr lang="en-US" dirty="0"/>
              <a:t>		</a:t>
            </a:r>
          </a:p>
          <a:p>
            <a:r>
              <a:rPr lang="en-US" dirty="0" err="1"/>
              <a:t>System.out.println</a:t>
            </a:r>
            <a:r>
              <a:rPr lang="en-US" dirty="0"/>
              <a:t>(s!=null&amp;&amp;</a:t>
            </a:r>
            <a:r>
              <a:rPr lang="en-US" dirty="0" err="1"/>
              <a:t>s.length</a:t>
            </a:r>
            <a:r>
              <a:rPr lang="en-US" dirty="0"/>
              <a:t>()&gt;2);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(s!=</a:t>
            </a:r>
            <a:r>
              <a:rPr lang="en-US" dirty="0" err="1"/>
              <a:t>null&amp;s.length</a:t>
            </a:r>
            <a:r>
              <a:rPr lang="en-US" dirty="0"/>
              <a:t>()&gt;2);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中的赋值可以使用普通的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进行赋值；也可以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与其他运算符一起进行复合赋值，即运算后赋值；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复合赋值运算与普通赋值运算的区别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6533" y="2548889"/>
          <a:ext cx="10295467" cy="2773680"/>
        </p:xfrm>
        <a:graphic>
          <a:graphicData uri="http://schemas.openxmlformats.org/drawingml/2006/table">
            <a:tbl>
              <a:tblPr/>
              <a:tblGrid>
                <a:gridCol w="257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加后赋值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a+=2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减后赋值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a-=2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乘后赋值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a*=2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整除后赋值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a/=2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取模后赋值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a%=2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420285" y="47400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：取模运算限定数值范围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取模运算的结果是表达式运算后的余数，且余数永远小于除数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利用这个特征，可以使用取模运算限定数值范围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判断数字是奇数还是偶数；</a:t>
            </a:r>
            <a:endParaRPr lang="en-US" altLang="zh-CN" dirty="0"/>
          </a:p>
          <a:p>
            <a:pPr lvl="1"/>
            <a:r>
              <a:rPr lang="zh-CN" altLang="en-US" dirty="0"/>
              <a:t>判断数字是否是质数；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 </a:t>
            </a:r>
            <a:r>
              <a:rPr lang="en-US" altLang="zh-CN" dirty="0"/>
              <a:t>】-2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应用二：位运算变更颜色分量</a:t>
            </a:r>
            <a:r>
              <a:rPr lang="en-US" altLang="zh-CN" dirty="0"/>
              <a:t>-</a:t>
            </a:r>
            <a:r>
              <a:rPr lang="zh-CN" altLang="en-US" dirty="0"/>
              <a:t>透明度</a:t>
            </a:r>
            <a:endParaRPr lang="en-US" altLang="zh-CN" dirty="0"/>
          </a:p>
          <a:p>
            <a:r>
              <a:rPr lang="zh-CN" altLang="en-US" dirty="0"/>
              <a:t>像素图是一个由颜色像素点构成的二维显示矩阵：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05820"/>
              </p:ext>
            </p:extLst>
          </p:nvPr>
        </p:nvGraphicFramePr>
        <p:xfrm>
          <a:off x="596534" y="2554069"/>
          <a:ext cx="3103956" cy="2949264"/>
        </p:xfrm>
        <a:graphic>
          <a:graphicData uri="http://schemas.openxmlformats.org/drawingml/2006/table">
            <a:tbl>
              <a:tblPr firstRow="1" bandRow="1"/>
              <a:tblGrid>
                <a:gridCol w="7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 rot="5400000">
            <a:off x="3719842" y="3337167"/>
            <a:ext cx="1645536" cy="1167033"/>
          </a:xfrm>
          <a:prstGeom prst="wedgeRoundRectCallout">
            <a:avLst>
              <a:gd name="adj1" fmla="val -20833"/>
              <a:gd name="adj2" fmla="val 828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9093" y="3459018"/>
            <a:ext cx="127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放大以后的单个像素君</a:t>
            </a:r>
          </a:p>
        </p:txBody>
      </p:sp>
      <p:sp>
        <p:nvSpPr>
          <p:cNvPr id="11" name="矩形 10"/>
          <p:cNvSpPr/>
          <p:nvPr/>
        </p:nvSpPr>
        <p:spPr>
          <a:xfrm>
            <a:off x="5387102" y="2554069"/>
            <a:ext cx="6096000" cy="14249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如果是支持透明度32位颜色，表示颜色的整数数字将会被平均分为A、R、G、B四个分量，每个分量的取值范围为0-255</a:t>
            </a:r>
          </a:p>
        </p:txBody>
      </p:sp>
      <p:sp>
        <p:nvSpPr>
          <p:cNvPr id="12" name="矩形 11"/>
          <p:cNvSpPr/>
          <p:nvPr/>
        </p:nvSpPr>
        <p:spPr>
          <a:xfrm>
            <a:off x="4820571" y="4028701"/>
            <a:ext cx="7910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0XCC</a:t>
            </a:r>
            <a:r>
              <a:rPr lang="en-US" altLang="zh-CN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7B</a:t>
            </a:r>
            <a:r>
              <a:rPr lang="en-US" altLang="zh-CN" sz="5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zh-CN" altLang="en-US" sz="5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6149" y="3979011"/>
            <a:ext cx="927279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51603" y="4921445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3428" y="3980625"/>
            <a:ext cx="837127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14111" y="3607403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70555" y="3979011"/>
            <a:ext cx="837127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025479" y="4956747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07682" y="3979011"/>
            <a:ext cx="1003359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58006" y="3610738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51452" y="5329275"/>
            <a:ext cx="7231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课堂案例：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 action="ppaction://hlinkfile"/>
              </a:rPr>
              <a:t>ColorOPFrame.java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 action="ppaction://hlinkfile"/>
              </a:rPr>
              <a:t>ColorOPViewPanel.java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05157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 </a:t>
            </a:r>
            <a:r>
              <a:rPr lang="en-US" altLang="zh-CN" dirty="0"/>
              <a:t>】-2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37930" y="1093304"/>
            <a:ext cx="11015870" cy="701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应用二：位运算变更图片透明度，主要实现步骤：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13553" y="195121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changeAlpha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alpha,int</a:t>
            </a:r>
            <a:r>
              <a:rPr lang="en-US" altLang="zh-CN" dirty="0"/>
              <a:t>[] </a:t>
            </a:r>
            <a:r>
              <a:rPr lang="en-US" altLang="zh-CN" dirty="0" err="1"/>
              <a:t>rgb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循环遍历图形的所有像素点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rgb.length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获取特定的颜色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color = </a:t>
            </a:r>
            <a:r>
              <a:rPr lang="en-US" altLang="zh-CN" dirty="0" err="1"/>
              <a:t>rgb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将透明度清空</a:t>
            </a:r>
            <a:endParaRPr lang="en-US" altLang="zh-CN" dirty="0"/>
          </a:p>
          <a:p>
            <a:r>
              <a:rPr lang="en-US" altLang="zh-CN" dirty="0"/>
              <a:t>		color = color &amp; 0X00FFFFFF;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写入新的透明度值</a:t>
            </a:r>
            <a:endParaRPr lang="en-US" altLang="zh-CN" dirty="0"/>
          </a:p>
          <a:p>
            <a:r>
              <a:rPr lang="en-US" altLang="zh-CN" dirty="0"/>
              <a:t>		color = color | (alpha &lt;&lt; 24);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写会颜色信息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rgb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color;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7930" y="5012267"/>
            <a:ext cx="9500658" cy="184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透明度值为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255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时，颜色不透明，能够完全遮挡背景，值为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时颜色完全透明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315424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701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应用二：位运算变更颜色分量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0244" y="1159717"/>
            <a:ext cx="3256679" cy="328562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37067" y="1939971"/>
            <a:ext cx="7332133" cy="209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位图的颜色是由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RGB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值来表示的，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RGB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就是三个颜色分量，也就是三原色；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这三种分量形成的颜色可以调配出所有其他颜色；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367" y="4102038"/>
            <a:ext cx="1944526" cy="1800000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079" y="4102038"/>
            <a:ext cx="1800000" cy="1800000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494349" y="5989445"/>
            <a:ext cx="1510562" cy="61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0xCD3D7B</a:t>
            </a:r>
          </a:p>
          <a:p>
            <a:pPr algn="ctr"/>
            <a:endParaRPr lang="zh-CN" altLang="en-US" dirty="0"/>
          </a:p>
        </p:txBody>
      </p:sp>
      <p:sp>
        <p:nvSpPr>
          <p:cNvPr id="11" name="矩形 8"/>
          <p:cNvSpPr/>
          <p:nvPr/>
        </p:nvSpPr>
        <p:spPr>
          <a:xfrm>
            <a:off x="6206065" y="5978839"/>
            <a:ext cx="1510562" cy="63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0x3DCD7B</a:t>
            </a:r>
          </a:p>
          <a:p>
            <a:pPr algn="ctr"/>
            <a:endParaRPr lang="zh-CN" altLang="en-US" dirty="0"/>
          </a:p>
        </p:txBody>
      </p:sp>
      <p:sp>
        <p:nvSpPr>
          <p:cNvPr id="12" name="右箭头 9"/>
          <p:cNvSpPr/>
          <p:nvPr/>
        </p:nvSpPr>
        <p:spPr>
          <a:xfrm>
            <a:off x="2902872" y="4619978"/>
            <a:ext cx="2421228" cy="76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975600" y="4284132"/>
            <a:ext cx="3725333" cy="184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0xCD3D7B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互换位置，得到新的颜色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701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应用二：位运算变更颜色分量，主要实现步骤：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553" y="1951219"/>
            <a:ext cx="1068798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r2g(</a:t>
            </a:r>
            <a:r>
              <a:rPr lang="en-US" altLang="zh-CN" dirty="0" err="1"/>
              <a:t>int</a:t>
            </a:r>
            <a:r>
              <a:rPr lang="en-US" altLang="zh-CN" dirty="0"/>
              <a:t> color) {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获取原始颜色中的红色分量值 </a:t>
            </a:r>
            <a:r>
              <a:rPr lang="en-US" altLang="zh-CN" dirty="0"/>
              <a:t>0</a:t>
            </a:r>
            <a:r>
              <a:rPr lang="en-US" dirty="0"/>
              <a:t>xFF CD 3D 7B  11001101</a:t>
            </a:r>
          </a:p>
          <a:p>
            <a:r>
              <a:rPr lang="en-US" dirty="0" err="1"/>
              <a:t>int</a:t>
            </a:r>
            <a:r>
              <a:rPr lang="en-US" dirty="0"/>
              <a:t> r = color &lt;&lt; 8 &gt;&gt;&gt; 24;</a:t>
            </a:r>
          </a:p>
          <a:p>
            <a:r>
              <a:rPr lang="en-US" dirty="0"/>
              <a:t>// </a:t>
            </a:r>
            <a:r>
              <a:rPr lang="zh-CN" altLang="en-US" dirty="0"/>
              <a:t>获取原始颜色中的绿色分量值</a:t>
            </a:r>
          </a:p>
          <a:p>
            <a:r>
              <a:rPr lang="en-US" dirty="0" err="1"/>
              <a:t>int</a:t>
            </a:r>
            <a:r>
              <a:rPr lang="en-US" dirty="0"/>
              <a:t> g = color &lt;&lt; 16 &gt;&gt;&gt; 24;</a:t>
            </a:r>
          </a:p>
          <a:p>
            <a:r>
              <a:rPr lang="en-US" dirty="0"/>
              <a:t>// </a:t>
            </a:r>
            <a:r>
              <a:rPr lang="zh-CN" altLang="en-US" dirty="0"/>
              <a:t>将颜色中的红色和绿色部分清空</a:t>
            </a:r>
          </a:p>
          <a:p>
            <a:r>
              <a:rPr lang="en-US" dirty="0"/>
              <a:t>color = color &amp; 0xFF0000FF;</a:t>
            </a:r>
          </a:p>
          <a:p>
            <a:r>
              <a:rPr lang="en-US" dirty="0"/>
              <a:t>// </a:t>
            </a:r>
            <a:r>
              <a:rPr lang="zh-CN" altLang="en-US" dirty="0"/>
              <a:t>将绿色分量写入到红色分量的位置，将红色分量值写入到绿色分量的位置</a:t>
            </a:r>
          </a:p>
          <a:p>
            <a:r>
              <a:rPr lang="en-US" dirty="0"/>
              <a:t>color = color | (g &lt;&lt; 16) | (r &lt;&lt; 8);</a:t>
            </a:r>
          </a:p>
          <a:p>
            <a:r>
              <a:rPr lang="en-US" dirty="0"/>
              <a:t>// </a:t>
            </a:r>
            <a:r>
              <a:rPr lang="zh-CN" altLang="en-US" dirty="0"/>
              <a:t>返回转换后的结果</a:t>
            </a:r>
          </a:p>
          <a:p>
            <a:r>
              <a:rPr lang="en-US" dirty="0"/>
              <a:t>return color;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数据类型概述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为什么要划分数据类型？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的数据类型分哪两种？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的类型信息存储在哪个内存逻辑区？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方法中定义了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；请问这个</a:t>
            </a:r>
            <a:r>
              <a:rPr lang="en-US" altLang="zh-CN" dirty="0"/>
              <a:t>1</a:t>
            </a:r>
            <a:r>
              <a:rPr lang="zh-CN" altLang="en-US" dirty="0"/>
              <a:t>存储在内存哪个区？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位运算解决主观条件标志量问题</a:t>
            </a:r>
            <a:endParaRPr lang="en-US" altLang="zh-CN" sz="2400" dirty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次幂是一个神奇的数列：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30861"/>
              </p:ext>
            </p:extLst>
          </p:nvPr>
        </p:nvGraphicFramePr>
        <p:xfrm>
          <a:off x="194886" y="2400304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8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zh-CN" sz="3600" baseline="30000" dirty="0">
                          <a:latin typeface="+mj-ea"/>
                          <a:ea typeface="+mj-ea"/>
                        </a:rPr>
                        <a:t>n</a:t>
                      </a:r>
                      <a:endParaRPr lang="zh-CN" altLang="en-US" sz="3600" b="1" baseline="30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16200000">
            <a:off x="3773337" y="3918817"/>
            <a:ext cx="425003" cy="3715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4584" y="5989097"/>
            <a:ext cx="207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N</a:t>
            </a:r>
            <a:r>
              <a:rPr lang="zh-CN" altLang="en-US" sz="3200" dirty="0">
                <a:latin typeface="+mn-ea"/>
              </a:rPr>
              <a:t>个</a:t>
            </a:r>
            <a:r>
              <a:rPr lang="en-US" altLang="zh-CN" sz="3200" dirty="0">
                <a:latin typeface="+mn-ea"/>
              </a:rPr>
              <a:t>0</a:t>
            </a:r>
            <a:endParaRPr lang="zh-CN" altLang="en-US" sz="3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0886" y="2353661"/>
            <a:ext cx="574379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如果X、Y、Z、W都是2的N次幂（N值不同），那么他们的位运算存在一些有意思的特殊规律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X|Y|Z=D,则D实质是X+Y+Z的和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X|Y|Z=D，则D&amp;X=X，D&amp;Y=Y，D&amp;Z=Z，D&amp;W=0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X|Y|Z=D，则D^Z=X|Y</a:t>
            </a:r>
          </a:p>
        </p:txBody>
      </p:sp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利用位运算记录逻辑控制状态：</a:t>
            </a:r>
          </a:p>
          <a:p>
            <a:pPr lvl="1"/>
            <a:r>
              <a:rPr lang="zh-CN" altLang="en-US" dirty="0"/>
              <a:t>定义逻辑控制状态值（初始值为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为每一个操作动作设定逻辑值（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次幂）</a:t>
            </a:r>
          </a:p>
          <a:p>
            <a:pPr lvl="1"/>
            <a:r>
              <a:rPr lang="zh-CN" altLang="en-US" dirty="0"/>
              <a:t>加入逻辑控制状态：位或</a:t>
            </a:r>
          </a:p>
          <a:p>
            <a:pPr lvl="1"/>
            <a:r>
              <a:rPr lang="zh-CN" altLang="en-US" dirty="0"/>
              <a:t>判定逻辑控制状态：位与</a:t>
            </a:r>
          </a:p>
          <a:p>
            <a:pPr lvl="1"/>
            <a:r>
              <a:rPr lang="zh-CN" altLang="en-US" dirty="0"/>
              <a:t>清除逻辑控制状态：异或</a:t>
            </a:r>
          </a:p>
          <a:p>
            <a:r>
              <a:rPr lang="zh-CN" altLang="en-US" dirty="0"/>
              <a:t>本质是拿逻辑控制状态值的每一位作为单个动作的标识值</a:t>
            </a:r>
            <a:endParaRPr lang="en-US" altLang="zh-CN" dirty="0"/>
          </a:p>
          <a:p>
            <a:r>
              <a:rPr lang="zh-CN" altLang="en-US" dirty="0"/>
              <a:t>课堂案例：</a:t>
            </a:r>
            <a:r>
              <a:rPr lang="en-US" altLang="zh-CN" dirty="0">
                <a:hlinkClick r:id="rId2" action="ppaction://hlinkfile"/>
              </a:rPr>
              <a:t>ControllerState.java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736971"/>
      </p:ext>
    </p:extLst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运算符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语言中有几种运算符？</a:t>
            </a:r>
            <a:endParaRPr lang="en-US" altLang="zh-CN" dirty="0"/>
          </a:p>
          <a:p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的运算规则是什么？</a:t>
            </a:r>
            <a:endParaRPr lang="en-US" altLang="zh-CN" dirty="0"/>
          </a:p>
          <a:p>
            <a:r>
              <a:rPr lang="zh-CN" altLang="en-US" dirty="0"/>
              <a:t>哪几个运算符能运算引用类型？</a:t>
            </a:r>
            <a:endParaRPr lang="en-US" altLang="zh-CN" dirty="0"/>
          </a:p>
          <a:p>
            <a:r>
              <a:rPr lang="zh-CN" altLang="en-US" dirty="0"/>
              <a:t>什么是短路运算符？</a:t>
            </a:r>
            <a:endParaRPr lang="en-US" altLang="zh-CN" dirty="0"/>
          </a:p>
          <a:p>
            <a:r>
              <a:rPr lang="zh-CN" altLang="en-US" dirty="0"/>
              <a:t>请举例说明移位运算符的作用？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运算符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语言中的运算符可以分为</a:t>
            </a:r>
            <a:r>
              <a:rPr lang="en-US" altLang="zh-CN" dirty="0"/>
              <a:t>4</a:t>
            </a:r>
            <a:r>
              <a:rPr lang="zh-CN" altLang="en-US" dirty="0"/>
              <a:t>类，即算术运算符、关系运算符、位运算符、逻辑运算符；</a:t>
            </a:r>
            <a:endParaRPr lang="en-US" altLang="zh-CN" dirty="0"/>
          </a:p>
          <a:p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在变量前或后将影响表达式的返回值，对变量本身都是加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+/==/!=</a:t>
            </a:r>
            <a:r>
              <a:rPr lang="zh-CN" altLang="en-US" dirty="0"/>
              <a:t>可以运算引用类型；</a:t>
            </a:r>
            <a:endParaRPr lang="en-US" altLang="zh-CN" dirty="0"/>
          </a:p>
          <a:p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会发生短路逻辑；</a:t>
            </a:r>
            <a:endParaRPr lang="en-US" altLang="zh-CN" dirty="0"/>
          </a:p>
          <a:p>
            <a:r>
              <a:rPr lang="zh-CN" altLang="en-US" dirty="0"/>
              <a:t>移位运算符可以应用到改变颜色分量问题；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本章主要学习了数据类型和运算符；</a:t>
            </a:r>
            <a:endParaRPr lang="en-US" altLang="zh-CN" dirty="0"/>
          </a:p>
          <a:p>
            <a:r>
              <a:rPr lang="zh-CN" altLang="en-US" dirty="0"/>
              <a:t>数据类型分为基本数据类型和引用类型；</a:t>
            </a:r>
            <a:endParaRPr lang="en-US" altLang="zh-CN" dirty="0"/>
          </a:p>
          <a:p>
            <a:pPr lvl="1"/>
            <a:r>
              <a:rPr lang="zh-CN" altLang="en-US" dirty="0"/>
              <a:t>基本数据类型学习了</a:t>
            </a:r>
            <a:r>
              <a:rPr lang="en-US" altLang="zh-CN" dirty="0"/>
              <a:t>8</a:t>
            </a:r>
            <a:r>
              <a:rPr lang="zh-CN" altLang="en-US" dirty="0"/>
              <a:t>种，了解起基本特征，转换运算等；</a:t>
            </a:r>
            <a:endParaRPr lang="en-US" altLang="zh-CN" dirty="0"/>
          </a:p>
          <a:p>
            <a:pPr lvl="1"/>
            <a:r>
              <a:rPr lang="zh-CN" altLang="en-US" dirty="0"/>
              <a:t>引用类型本章学习了其基本概念、字符串类型、包装器类型、数组；</a:t>
            </a:r>
            <a:endParaRPr lang="en-US" altLang="zh-CN" dirty="0"/>
          </a:p>
          <a:p>
            <a:r>
              <a:rPr lang="zh-CN" altLang="en-US" dirty="0"/>
              <a:t>运算符学习了四种，掌握其运算规则及应用领域</a:t>
            </a:r>
            <a:endParaRPr lang="en-US" altLang="zh-CN" dirty="0"/>
          </a:p>
          <a:p>
            <a:pPr lvl="1"/>
            <a:r>
              <a:rPr lang="zh-CN" altLang="en-US" dirty="0"/>
              <a:t>算术运算符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位运算符</a:t>
            </a:r>
            <a:endParaRPr lang="en-US" altLang="zh-CN" dirty="0"/>
          </a:p>
          <a:p>
            <a:pPr lvl="1"/>
            <a:r>
              <a:rPr lang="zh-CN" altLang="en-US" dirty="0"/>
              <a:t>逻辑运算符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1</a:t>
            </a:r>
            <a:r>
              <a:rPr lang="zh-CN" altLang="en-US" sz="2000" dirty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题目：编写代码验证</a:t>
            </a:r>
            <a:r>
              <a:rPr lang="en-US" altLang="zh-CN" sz="2000" dirty="0">
                <a:latin typeface="+mn-ea"/>
                <a:ea typeface="微软雅黑 Light"/>
              </a:rPr>
              <a:t>String</a:t>
            </a:r>
            <a:r>
              <a:rPr lang="zh-CN" altLang="en-US" sz="2000" dirty="0">
                <a:latin typeface="+mn-ea"/>
                <a:ea typeface="微软雅黑 Light"/>
              </a:rPr>
              <a:t>的特性：直接用</a:t>
            </a:r>
            <a:r>
              <a:rPr lang="en-US" altLang="zh-CN" sz="2000" dirty="0">
                <a:latin typeface="+mn-ea"/>
                <a:ea typeface="微软雅黑 Light"/>
              </a:rPr>
              <a:t>=</a:t>
            </a:r>
            <a:r>
              <a:rPr lang="zh-CN" altLang="en-US" sz="2000" dirty="0">
                <a:latin typeface="+mn-ea"/>
                <a:ea typeface="微软雅黑 Light"/>
              </a:rPr>
              <a:t>赋值，相同内容的字符串实际是一个对象；用</a:t>
            </a:r>
            <a:r>
              <a:rPr lang="en-US" altLang="zh-CN" sz="2000" dirty="0">
                <a:latin typeface="+mn-ea"/>
                <a:ea typeface="微软雅黑 Light"/>
              </a:rPr>
              <a:t>new</a:t>
            </a:r>
            <a:r>
              <a:rPr lang="zh-CN" altLang="en-US" sz="2000" dirty="0">
                <a:latin typeface="+mn-ea"/>
                <a:ea typeface="微软雅黑 Light"/>
              </a:rPr>
              <a:t>赋值，每次都创建一个新的对象。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考核点：字符串类，</a:t>
            </a:r>
            <a:r>
              <a:rPr lang="en-US" altLang="zh-CN" sz="2000" dirty="0">
                <a:latin typeface="+mn-ea"/>
                <a:ea typeface="微软雅黑 Light"/>
              </a:rPr>
              <a:t>==</a:t>
            </a:r>
            <a:r>
              <a:rPr lang="zh-CN" altLang="en-US" sz="2000" dirty="0">
                <a:latin typeface="+mn-ea"/>
                <a:ea typeface="微软雅黑 Light"/>
              </a:rPr>
              <a:t>作用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</a:p>
          <a:p>
            <a:pPr>
              <a:buNone/>
            </a:pPr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 作业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 题目：编写代码验证</a:t>
            </a:r>
            <a:r>
              <a:rPr lang="en-US" altLang="zh-CN" sz="2000" dirty="0">
                <a:latin typeface="+mn-ea"/>
                <a:ea typeface="微软雅黑 Light"/>
              </a:rPr>
              <a:t>String</a:t>
            </a:r>
            <a:r>
              <a:rPr lang="zh-CN" altLang="en-US" sz="2000" dirty="0">
                <a:latin typeface="+mn-ea"/>
                <a:ea typeface="微软雅黑 Light"/>
              </a:rPr>
              <a:t>和</a:t>
            </a:r>
            <a:r>
              <a:rPr lang="en-US" altLang="zh-CN" sz="2000" dirty="0" err="1">
                <a:latin typeface="+mn-ea"/>
                <a:ea typeface="微软雅黑 Light"/>
              </a:rPr>
              <a:t>StringBuffer</a:t>
            </a:r>
            <a:r>
              <a:rPr lang="zh-CN" altLang="en-US" sz="2000" dirty="0">
                <a:latin typeface="+mn-ea"/>
                <a:ea typeface="微软雅黑 Light"/>
              </a:rPr>
              <a:t>的区别：</a:t>
            </a:r>
            <a:r>
              <a:rPr lang="en-US" altLang="zh-CN" sz="2000" dirty="0">
                <a:latin typeface="+mn-ea"/>
                <a:ea typeface="微软雅黑 Light"/>
              </a:rPr>
              <a:t>String</a:t>
            </a:r>
            <a:r>
              <a:rPr lang="zh-CN" altLang="en-US" sz="2000" dirty="0">
                <a:latin typeface="+mn-ea"/>
                <a:ea typeface="微软雅黑 Light"/>
              </a:rPr>
              <a:t>对象不能被改变，</a:t>
            </a:r>
            <a:r>
              <a:rPr lang="en-US" altLang="zh-CN" sz="2000" dirty="0" err="1">
                <a:latin typeface="+mn-ea"/>
                <a:ea typeface="微软雅黑 Light"/>
              </a:rPr>
              <a:t>StringBuffer</a:t>
            </a:r>
            <a:r>
              <a:rPr lang="zh-CN" altLang="en-US" sz="2000" dirty="0">
                <a:latin typeface="+mn-ea"/>
                <a:ea typeface="微软雅黑 Light"/>
              </a:rPr>
              <a:t>对象可以被改变。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考核点：</a:t>
            </a:r>
            <a:r>
              <a:rPr lang="en-US" altLang="zh-CN" sz="2000" dirty="0">
                <a:latin typeface="+mn-ea"/>
                <a:ea typeface="微软雅黑 Light"/>
              </a:rPr>
              <a:t>String</a:t>
            </a:r>
            <a:r>
              <a:rPr lang="zh-CN" altLang="en-US" sz="2000" dirty="0">
                <a:latin typeface="+mn-ea"/>
                <a:ea typeface="微软雅黑 Light"/>
              </a:rPr>
              <a:t>与</a:t>
            </a:r>
            <a:r>
              <a:rPr lang="en-US" altLang="zh-CN" sz="2000" dirty="0" err="1">
                <a:latin typeface="+mn-ea"/>
                <a:ea typeface="微软雅黑 Light"/>
              </a:rPr>
              <a:t>StringBuffer</a:t>
            </a:r>
            <a:r>
              <a:rPr lang="zh-CN" altLang="en-US" sz="2000" dirty="0">
                <a:latin typeface="+mn-ea"/>
                <a:ea typeface="微软雅黑 Light"/>
              </a:rPr>
              <a:t>的区别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 </a:t>
            </a:r>
          </a:p>
        </p:txBody>
      </p:sp>
    </p:spTree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题目：编写代码，验证自动装箱</a:t>
            </a:r>
            <a:r>
              <a:rPr lang="en-US" altLang="zh-CN" sz="2000" dirty="0">
                <a:latin typeface="+mn-ea"/>
                <a:ea typeface="微软雅黑 Light"/>
              </a:rPr>
              <a:t>/</a:t>
            </a:r>
            <a:r>
              <a:rPr lang="zh-CN" altLang="en-US" sz="2000" dirty="0">
                <a:latin typeface="+mn-ea"/>
                <a:ea typeface="微软雅黑 Light"/>
              </a:rPr>
              <a:t>拆箱的概念。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考点：自动装箱</a:t>
            </a:r>
            <a:r>
              <a:rPr lang="en-US" altLang="zh-CN" sz="2000" dirty="0">
                <a:latin typeface="+mn-ea"/>
                <a:ea typeface="微软雅黑 Light"/>
              </a:rPr>
              <a:t>/</a:t>
            </a:r>
            <a:r>
              <a:rPr lang="zh-CN" altLang="en-US" sz="2000" dirty="0">
                <a:latin typeface="+mn-ea"/>
                <a:ea typeface="微软雅黑 Light"/>
              </a:rPr>
              <a:t>拆箱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难度：低</a:t>
            </a:r>
          </a:p>
          <a:p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4</a:t>
            </a:r>
            <a:r>
              <a:rPr lang="zh-CN" altLang="en-US" sz="2000" dirty="0">
                <a:latin typeface="+mn-ea"/>
                <a:ea typeface="微软雅黑 Light"/>
              </a:rPr>
              <a:t>：编写代码，声明一个</a:t>
            </a:r>
            <a:r>
              <a:rPr lang="en-US" altLang="zh-CN" sz="2000" dirty="0" err="1">
                <a:latin typeface="+mn-ea"/>
                <a:ea typeface="微软雅黑 Light"/>
              </a:rPr>
              <a:t>int</a:t>
            </a:r>
            <a:r>
              <a:rPr lang="zh-CN" altLang="en-US" sz="2000" dirty="0">
                <a:latin typeface="+mn-ea"/>
                <a:ea typeface="微软雅黑 Light"/>
              </a:rPr>
              <a:t>型数组，长度为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，使用三种方式为数组元素赋值为</a:t>
            </a:r>
            <a:r>
              <a:rPr lang="en-US" altLang="zh-CN" sz="2000" dirty="0">
                <a:latin typeface="+mn-ea"/>
                <a:ea typeface="微软雅黑 Light"/>
              </a:rPr>
              <a:t>{1,2,3}</a:t>
            </a:r>
            <a:r>
              <a:rPr lang="zh-CN" altLang="en-US" sz="2000" dirty="0">
                <a:latin typeface="+mn-ea"/>
                <a:ea typeface="微软雅黑 Light"/>
              </a:rPr>
              <a:t>；声明一个</a:t>
            </a:r>
            <a:r>
              <a:rPr lang="en-US" altLang="zh-CN" sz="2000" dirty="0" err="1">
                <a:latin typeface="+mn-ea"/>
                <a:ea typeface="微软雅黑 Light"/>
              </a:rPr>
              <a:t>int</a:t>
            </a:r>
            <a:r>
              <a:rPr lang="zh-CN" altLang="en-US" sz="2000" dirty="0">
                <a:latin typeface="+mn-ea"/>
                <a:ea typeface="微软雅黑 Light"/>
              </a:rPr>
              <a:t>型二维数组，一维和二维的长度分别是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和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，并分别进行赋值，具体值自行确定；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考点：数组的声明与创建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难度：低</a:t>
            </a:r>
          </a:p>
        </p:txBody>
      </p:sp>
    </p:spTree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10933</Words>
  <Application>Microsoft Office PowerPoint</Application>
  <PresentationFormat>宽屏</PresentationFormat>
  <Paragraphs>1344</Paragraphs>
  <Slides>97</Slides>
  <Notes>93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5" baseType="lpstr">
      <vt:lpstr>等线</vt:lpstr>
      <vt:lpstr>微软雅黑</vt:lpstr>
      <vt:lpstr>宋体</vt:lpstr>
      <vt:lpstr>微软雅黑 Light</vt:lpstr>
      <vt:lpstr>Arial</vt:lpstr>
      <vt:lpstr>Calibri</vt:lpstr>
      <vt:lpstr>Wingdings</vt:lpstr>
      <vt:lpstr>Office 主题</vt:lpstr>
      <vt:lpstr>数据类型与运算符</vt:lpstr>
      <vt:lpstr>本章内容：共7小节，28个知识点</vt:lpstr>
      <vt:lpstr>本章目标</vt:lpstr>
      <vt:lpstr>第1节【数据类型概述】</vt:lpstr>
      <vt:lpstr>PowerPoint 演示文稿</vt:lpstr>
      <vt:lpstr>PowerPoint 演示文稿</vt:lpstr>
      <vt:lpstr>PowerPoint 演示文稿</vt:lpstr>
      <vt:lpstr>PowerPoint 演示文稿</vt:lpstr>
      <vt:lpstr>本节总结提问【数据类型概述】</vt:lpstr>
      <vt:lpstr>本节总结【数据类型概述】</vt:lpstr>
      <vt:lpstr>第2节【基本数据类型】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本节总结提问【基本数据类型】</vt:lpstr>
      <vt:lpstr>本节总结【基本数据类型】</vt:lpstr>
      <vt:lpstr>第3节【引用类型概述】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思考</vt:lpstr>
      <vt:lpstr>PowerPoint 演示文稿</vt:lpstr>
      <vt:lpstr>PowerPoint 演示文稿</vt:lpstr>
      <vt:lpstr>本节总结提问【引用类型概述】</vt:lpstr>
      <vt:lpstr>本节总结【引用类型概述】</vt:lpstr>
      <vt:lpstr>第4节【包装器类型】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本节总结提问【包装器类型】</vt:lpstr>
      <vt:lpstr>本节总结【包装器类型】</vt:lpstr>
      <vt:lpstr>第5节【字符串类型】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本节总结提问【字符串类型】</vt:lpstr>
      <vt:lpstr>本节总结【字符串类型】</vt:lpstr>
      <vt:lpstr>第6节【数组】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本节总结提问【数组类型】</vt:lpstr>
      <vt:lpstr>本节总结【数组类型】</vt:lpstr>
      <vt:lpstr>第7节【运算符】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PowerPoint 演示文稿</vt:lpstr>
      <vt:lpstr>知识点4【基本运算符的重点使用领域 】-2</vt:lpstr>
      <vt:lpstr>知识点4【基本运算符的重点使用领域 】-2</vt:lpstr>
      <vt:lpstr>PowerPoint 演示文稿</vt:lpstr>
      <vt:lpstr>PowerPoint 演示文稿</vt:lpstr>
      <vt:lpstr>PowerPoint 演示文稿</vt:lpstr>
      <vt:lpstr>知识点4【基本运算符的重点使用领域】</vt:lpstr>
      <vt:lpstr>本节总结提问【运算符】</vt:lpstr>
      <vt:lpstr>本节总结【运算符】</vt:lpstr>
      <vt:lpstr>本章总结</vt:lpstr>
      <vt:lpstr>本章作业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燦林</cp:lastModifiedBy>
  <cp:revision>1112</cp:revision>
  <dcterms:created xsi:type="dcterms:W3CDTF">2014-03-19T14:07:00Z</dcterms:created>
  <dcterms:modified xsi:type="dcterms:W3CDTF">2023-02-06T12:37:59Z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