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478" r:id="rId2"/>
    <p:sldId id="481" r:id="rId3"/>
    <p:sldId id="493" r:id="rId4"/>
    <p:sldId id="483" r:id="rId5"/>
    <p:sldId id="855" r:id="rId6"/>
    <p:sldId id="854" r:id="rId7"/>
    <p:sldId id="856" r:id="rId8"/>
    <p:sldId id="857" r:id="rId9"/>
    <p:sldId id="858" r:id="rId10"/>
    <p:sldId id="646" r:id="rId11"/>
    <p:sldId id="853" r:id="rId12"/>
    <p:sldId id="862" r:id="rId13"/>
    <p:sldId id="861" r:id="rId14"/>
    <p:sldId id="860" r:id="rId15"/>
    <p:sldId id="863" r:id="rId16"/>
    <p:sldId id="859" r:id="rId17"/>
    <p:sldId id="867" r:id="rId18"/>
    <p:sldId id="866" r:id="rId19"/>
    <p:sldId id="865" r:id="rId20"/>
    <p:sldId id="864" r:id="rId21"/>
    <p:sldId id="852" r:id="rId22"/>
    <p:sldId id="851" r:id="rId23"/>
    <p:sldId id="850" r:id="rId24"/>
    <p:sldId id="849" r:id="rId25"/>
    <p:sldId id="848" r:id="rId26"/>
    <p:sldId id="847" r:id="rId27"/>
    <p:sldId id="846" r:id="rId28"/>
    <p:sldId id="845" r:id="rId29"/>
    <p:sldId id="876" r:id="rId30"/>
    <p:sldId id="875" r:id="rId31"/>
    <p:sldId id="874" r:id="rId32"/>
    <p:sldId id="873" r:id="rId33"/>
    <p:sldId id="872" r:id="rId34"/>
    <p:sldId id="871" r:id="rId35"/>
    <p:sldId id="870" r:id="rId36"/>
    <p:sldId id="869" r:id="rId37"/>
    <p:sldId id="868" r:id="rId38"/>
    <p:sldId id="879" r:id="rId39"/>
    <p:sldId id="878" r:id="rId40"/>
    <p:sldId id="887" r:id="rId41"/>
    <p:sldId id="877" r:id="rId42"/>
    <p:sldId id="888" r:id="rId43"/>
    <p:sldId id="886" r:id="rId44"/>
    <p:sldId id="885" r:id="rId45"/>
    <p:sldId id="895" r:id="rId46"/>
    <p:sldId id="896" r:id="rId47"/>
    <p:sldId id="884" r:id="rId48"/>
    <p:sldId id="883" r:id="rId49"/>
    <p:sldId id="882" r:id="rId50"/>
    <p:sldId id="881" r:id="rId51"/>
    <p:sldId id="880" r:id="rId52"/>
    <p:sldId id="844" r:id="rId53"/>
    <p:sldId id="894" r:id="rId54"/>
    <p:sldId id="893" r:id="rId55"/>
    <p:sldId id="892" r:id="rId56"/>
    <p:sldId id="897" r:id="rId57"/>
    <p:sldId id="891" r:id="rId58"/>
    <p:sldId id="890" r:id="rId59"/>
    <p:sldId id="889" r:id="rId60"/>
    <p:sldId id="898" r:id="rId61"/>
    <p:sldId id="899" r:id="rId62"/>
    <p:sldId id="900" r:id="rId63"/>
    <p:sldId id="901" r:id="rId64"/>
    <p:sldId id="903" r:id="rId65"/>
    <p:sldId id="841" r:id="rId66"/>
    <p:sldId id="842" r:id="rId67"/>
    <p:sldId id="840" r:id="rId68"/>
    <p:sldId id="476"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0B0B"/>
    <a:srgbClr val="595959"/>
    <a:srgbClr val="269999"/>
    <a:srgbClr val="E54958"/>
    <a:srgbClr val="C56883"/>
    <a:srgbClr val="FD3AD1"/>
    <a:srgbClr val="B8275B"/>
    <a:srgbClr val="F66FD8"/>
    <a:srgbClr val="C3C000"/>
    <a:srgbClr val="276A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806" autoAdjust="0"/>
  </p:normalViewPr>
  <p:slideViewPr>
    <p:cSldViewPr snapToGrid="0">
      <p:cViewPr varScale="1">
        <p:scale>
          <a:sx n="143" d="100"/>
          <a:sy n="143" d="100"/>
        </p:scale>
        <p:origin x="100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2023/2/6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315171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本章引言</a:t>
            </a:r>
            <a:r>
              <a:rPr lang="en-US" altLang="zh-CN" dirty="0"/>
              <a:t>】</a:t>
            </a:r>
          </a:p>
          <a:p>
            <a:r>
              <a:rPr lang="zh-CN" altLang="en-US" baseline="0" dirty="0"/>
              <a:t>         在</a:t>
            </a:r>
            <a:r>
              <a:rPr lang="en-US" altLang="zh-CN" baseline="0" dirty="0"/>
              <a:t>Java</a:t>
            </a:r>
            <a:r>
              <a:rPr lang="zh-CN" altLang="en-US" baseline="0" dirty="0"/>
              <a:t>入门的时候我们就专门强调了其特点以及同其他编程语言的优势，相比大家还记得其中有个形容词，叫</a:t>
            </a:r>
            <a:r>
              <a:rPr lang="en-US" altLang="zh-CN" baseline="0" dirty="0"/>
              <a:t>Java</a:t>
            </a:r>
            <a:r>
              <a:rPr lang="zh-CN" altLang="en-US" baseline="0" dirty="0"/>
              <a:t>是一门健壮的编程语言。所谓健壮就是使用</a:t>
            </a:r>
            <a:r>
              <a:rPr lang="en-US" altLang="zh-CN" baseline="0" dirty="0"/>
              <a:t>Java</a:t>
            </a:r>
            <a:r>
              <a:rPr lang="zh-CN" altLang="en-US" baseline="0" dirty="0"/>
              <a:t>编写的应用程序相对于更传统的非托管语言如</a:t>
            </a:r>
            <a:r>
              <a:rPr lang="en-US" altLang="zh-CN" baseline="0" dirty="0"/>
              <a:t>C++</a:t>
            </a:r>
            <a:r>
              <a:rPr lang="zh-CN" altLang="en-US" baseline="0" dirty="0"/>
              <a:t>而言，程序运行的稳定程度要高很多，较少出现由于程序员疏忽而导致的内存方面的错误。能够减少程序员质量对程序稳定性影响的主要因素是</a:t>
            </a:r>
            <a:r>
              <a:rPr lang="en-US" altLang="zh-CN" baseline="0" dirty="0"/>
              <a:t>Java</a:t>
            </a:r>
            <a:r>
              <a:rPr lang="zh-CN" altLang="en-US" baseline="0" dirty="0"/>
              <a:t>的内存托管机制：首先，通过之前的学习，我们已经发现了，</a:t>
            </a:r>
            <a:r>
              <a:rPr lang="en-US" altLang="zh-CN" baseline="0" dirty="0"/>
              <a:t>Java</a:t>
            </a:r>
            <a:r>
              <a:rPr lang="zh-CN" altLang="en-US" baseline="0" dirty="0"/>
              <a:t>中的引用类似于</a:t>
            </a:r>
            <a:r>
              <a:rPr lang="en-US" altLang="zh-CN" baseline="0" dirty="0"/>
              <a:t>C/C++</a:t>
            </a:r>
            <a:r>
              <a:rPr lang="zh-CN" altLang="en-US" baseline="0" dirty="0"/>
              <a:t>中的指针，可以指向堆中的一部分内存，但是在</a:t>
            </a:r>
            <a:r>
              <a:rPr lang="en-US" altLang="zh-CN" baseline="0" dirty="0"/>
              <a:t>Java</a:t>
            </a:r>
            <a:r>
              <a:rPr lang="zh-CN" altLang="en-US" baseline="0" dirty="0"/>
              <a:t>中并不允许程序员手动控制指针，这就避免了对指针的误操作造成程序崩溃，另外，对于</a:t>
            </a:r>
            <a:r>
              <a:rPr lang="en-US" altLang="zh-CN" baseline="0" dirty="0"/>
              <a:t>Java</a:t>
            </a:r>
            <a:r>
              <a:rPr lang="zh-CN" altLang="en-US" baseline="0" dirty="0"/>
              <a:t>而言，程序员分配的内存空间，无需向手动释放，由</a:t>
            </a:r>
            <a:r>
              <a:rPr lang="en-US" altLang="zh-CN" baseline="0" dirty="0"/>
              <a:t>Java</a:t>
            </a:r>
            <a:r>
              <a:rPr lang="zh-CN" altLang="en-US" baseline="0" dirty="0"/>
              <a:t>虚拟机的垃圾回收机制来统一完成此项工作，从一定程度上避免了内存泄漏。这一章我们将详细为大家讲解</a:t>
            </a:r>
            <a:r>
              <a:rPr lang="en-US" altLang="zh-CN" baseline="0" dirty="0"/>
              <a:t>Java</a:t>
            </a:r>
            <a:r>
              <a:rPr lang="zh-CN" altLang="en-US" baseline="0" dirty="0"/>
              <a:t>中的垃圾回收机制（用于回收无用对象所占用的内存空间），完成学习后，我们能够进一步掌握</a:t>
            </a:r>
            <a:r>
              <a:rPr lang="en-US" altLang="zh-CN" baseline="0" dirty="0"/>
              <a:t>Java</a:t>
            </a:r>
            <a:r>
              <a:rPr lang="zh-CN" altLang="en-US" baseline="0" dirty="0"/>
              <a:t>中的不类型的引用以及内存特点，方便实现内存敏感的对象缓存</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1444775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a:solidFill>
                  <a:schemeClr val="tx1"/>
                </a:solidFill>
                <a:effectLst/>
                <a:latin typeface="+mn-lt"/>
                <a:ea typeface="+mn-ea"/>
                <a:cs typeface="+mn-cs"/>
              </a:rPr>
              <a:t>可达性分析算法</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27</a:t>
            </a:fld>
            <a:endParaRPr lang="zh-CN" altLang="en-US"/>
          </a:p>
        </p:txBody>
      </p:sp>
    </p:spTree>
    <p:extLst>
      <p:ext uri="{BB962C8B-B14F-4D97-AF65-F5344CB8AC3E}">
        <p14:creationId xmlns:p14="http://schemas.microsoft.com/office/powerpoint/2010/main" val="20420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65</a:t>
            </a:fld>
            <a:endParaRPr lang="zh-CN" altLang="en-US"/>
          </a:p>
        </p:txBody>
      </p:sp>
    </p:spTree>
    <p:extLst>
      <p:ext uri="{BB962C8B-B14F-4D97-AF65-F5344CB8AC3E}">
        <p14:creationId xmlns:p14="http://schemas.microsoft.com/office/powerpoint/2010/main" val="351243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68</a:t>
            </a:fld>
            <a:endParaRPr lang="zh-CN" altLang="en-US">
              <a:solidFill>
                <a:prstClr val="black"/>
              </a:solidFill>
            </a:endParaRPr>
          </a:p>
        </p:txBody>
      </p:sp>
    </p:spTree>
    <p:extLst>
      <p:ext uri="{BB962C8B-B14F-4D97-AF65-F5344CB8AC3E}">
        <p14:creationId xmlns:p14="http://schemas.microsoft.com/office/powerpoint/2010/main" val="700612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35838;&#22530;&#26696;&#20363;/&#31532;1&#33410;-&#22403;&#22334;&#22238;&#25910;&#26426;&#21046;/ReviveTest.java" TargetMode="External"/><Relationship Id="rId7" Type="http://schemas.openxmlformats.org/officeDocument/2006/relationships/image" Target="../media/image19.png"/><Relationship Id="rId2" Type="http://schemas.openxmlformats.org/officeDocument/2006/relationships/hyperlink" Target="&#35838;&#22530;&#26696;&#20363;/&#31532;1&#33410;-&#22403;&#22334;&#22238;&#25910;&#26426;&#21046;/ReviveByFinalize.java"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35838;&#22530;&#26696;&#20363;/&#31532;1&#33410;-&#22403;&#22334;&#22238;&#25910;&#26426;&#21046;/PhantomReferenceTest.java"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hyperlink" Target="&#35838;&#22530;&#26696;&#20363;/&#31532;1&#33410;-&#22403;&#22334;&#22238;&#25910;&#26426;&#21046;/FactoryBeanCache.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垃圾回收机制</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normAutofit/>
          </a:bodyPr>
          <a:lstStyle/>
          <a:p>
            <a:r>
              <a:rPr lang="en-US" altLang="zh-CN" dirty="0"/>
              <a:t>Java</a:t>
            </a:r>
            <a:r>
              <a:rPr lang="zh-CN" altLang="en-US" dirty="0"/>
              <a:t>垃圾回收是一个自动运行的管理程序运行时使用的内存的进程。通过</a:t>
            </a:r>
            <a:r>
              <a:rPr lang="en-US" altLang="zh-CN" dirty="0"/>
              <a:t>GC</a:t>
            </a:r>
            <a:r>
              <a:rPr lang="zh-CN" altLang="en-US" dirty="0"/>
              <a:t>的自动执行</a:t>
            </a:r>
            <a:r>
              <a:rPr lang="en-US" altLang="zh-CN" dirty="0"/>
              <a:t>JVM</a:t>
            </a:r>
            <a:r>
              <a:rPr lang="zh-CN" altLang="en-US" dirty="0"/>
              <a:t>将程序员从申请和释放内存的繁重操作中解放出来</a:t>
            </a:r>
            <a:endParaRPr lang="en-US" altLang="zh-CN" dirty="0"/>
          </a:p>
          <a:p>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962" y="3623515"/>
            <a:ext cx="4907705" cy="2377646"/>
          </a:xfrm>
          <a:prstGeom prst="rect">
            <a:avLst/>
          </a:prstGeom>
        </p:spPr>
      </p:pic>
      <p:sp>
        <p:nvSpPr>
          <p:cNvPr id="8" name="圆角矩形 7"/>
          <p:cNvSpPr/>
          <p:nvPr/>
        </p:nvSpPr>
        <p:spPr>
          <a:xfrm>
            <a:off x="8180893" y="2810841"/>
            <a:ext cx="2400720"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264203" y="3869633"/>
            <a:ext cx="2400720"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a:off x="5960413" y="3103808"/>
            <a:ext cx="2230549" cy="141603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椭圆 10"/>
          <p:cNvSpPr/>
          <p:nvPr/>
        </p:nvSpPr>
        <p:spPr>
          <a:xfrm>
            <a:off x="5623772" y="450258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ine 20"/>
          <p:cNvSpPr>
            <a:spLocks noChangeShapeType="1"/>
          </p:cNvSpPr>
          <p:nvPr/>
        </p:nvSpPr>
        <p:spPr bwMode="auto">
          <a:xfrm flipH="1">
            <a:off x="6033654" y="4155763"/>
            <a:ext cx="2234653" cy="50460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6" name="文本框 5"/>
          <p:cNvSpPr txBox="1"/>
          <p:nvPr/>
        </p:nvSpPr>
        <p:spPr>
          <a:xfrm>
            <a:off x="8498697" y="2806160"/>
            <a:ext cx="2082916" cy="523220"/>
          </a:xfrm>
          <a:prstGeom prst="rect">
            <a:avLst/>
          </a:prstGeom>
          <a:noFill/>
        </p:spPr>
        <p:txBody>
          <a:bodyPr wrap="square" rtlCol="0">
            <a:spAutoFit/>
          </a:bodyPr>
          <a:lstStyle/>
          <a:p>
            <a:r>
              <a:rPr lang="en-US" altLang="zh-CN" sz="2800" dirty="0" err="1">
                <a:latin typeface="微软雅黑 Light" panose="020B0502040204020203" pitchFamily="34" charset="-122"/>
                <a:ea typeface="微软雅黑 Light" panose="020B0502040204020203" pitchFamily="34" charset="-122"/>
              </a:rPr>
              <a:t>System.gc</a:t>
            </a:r>
            <a:r>
              <a:rPr lang="en-US" altLang="zh-CN" sz="2800" dirty="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8322278" y="3864952"/>
            <a:ext cx="2220480" cy="523220"/>
          </a:xfrm>
          <a:prstGeom prst="rect">
            <a:avLst/>
          </a:prstGeom>
        </p:spPr>
        <p:txBody>
          <a:bodyPr wrap="none">
            <a:spAutoFit/>
          </a:bodyPr>
          <a:lstStyle/>
          <a:p>
            <a:r>
              <a:rPr lang="en-US" altLang="zh-CN" sz="2800" dirty="0" err="1">
                <a:latin typeface="微软雅黑 Light" panose="020B0502040204020203" pitchFamily="34" charset="-122"/>
                <a:ea typeface="微软雅黑 Light" panose="020B0502040204020203" pitchFamily="34" charset="-122"/>
              </a:rPr>
              <a:t>Runtime.gc</a:t>
            </a:r>
            <a:r>
              <a:rPr lang="en-US" altLang="zh-CN" sz="2800" dirty="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
        <p:nvSpPr>
          <p:cNvPr id="15" name="矩形 14"/>
          <p:cNvSpPr/>
          <p:nvPr/>
        </p:nvSpPr>
        <p:spPr>
          <a:xfrm>
            <a:off x="7931668" y="2395470"/>
            <a:ext cx="3092648" cy="226489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437414" y="4660365"/>
            <a:ext cx="2818722"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我们是勤劳的自动垃圾回收机</a:t>
            </a:r>
          </a:p>
        </p:txBody>
      </p:sp>
      <p:sp>
        <p:nvSpPr>
          <p:cNvPr id="17" name="文本框 16"/>
          <p:cNvSpPr txBox="1"/>
          <p:nvPr/>
        </p:nvSpPr>
        <p:spPr>
          <a:xfrm>
            <a:off x="32299" y="3042623"/>
            <a:ext cx="3131144" cy="353943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作为一个自动执行的进程，程序员不需要在代码中主动初始化</a:t>
            </a:r>
            <a:r>
              <a:rPr lang="en-US" altLang="zh-CN" sz="2800" dirty="0">
                <a:latin typeface="微软雅黑 Light" panose="020B0502040204020203" pitchFamily="34" charset="-122"/>
                <a:ea typeface="微软雅黑 Light" panose="020B0502040204020203" pitchFamily="34" charset="-122"/>
              </a:rPr>
              <a:t>GC</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Java</a:t>
            </a:r>
            <a:r>
              <a:rPr lang="zh-CN" altLang="en-US" sz="2800" dirty="0">
                <a:latin typeface="微软雅黑 Light" panose="020B0502040204020203" pitchFamily="34" charset="-122"/>
                <a:ea typeface="微软雅黑 Light" panose="020B0502040204020203" pitchFamily="34" charset="-122"/>
              </a:rPr>
              <a:t>提供了</a:t>
            </a:r>
            <a:r>
              <a:rPr lang="en-US" altLang="zh-CN" sz="2800" dirty="0" err="1">
                <a:latin typeface="微软雅黑 Light" panose="020B0502040204020203" pitchFamily="34" charset="-122"/>
                <a:ea typeface="微软雅黑 Light" panose="020B0502040204020203" pitchFamily="34" charset="-122"/>
              </a:rPr>
              <a:t>System.gc</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和</a:t>
            </a:r>
            <a:r>
              <a:rPr lang="en-US" altLang="zh-CN" sz="2800" dirty="0" err="1">
                <a:latin typeface="微软雅黑 Light" panose="020B0502040204020203" pitchFamily="34" charset="-122"/>
                <a:ea typeface="微软雅黑 Light" panose="020B0502040204020203" pitchFamily="34" charset="-122"/>
              </a:rPr>
              <a:t>Runtime.gc</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这两个</a:t>
            </a:r>
            <a:r>
              <a:rPr lang="en-US" altLang="zh-CN" sz="2800" dirty="0">
                <a:latin typeface="微软雅黑 Light" panose="020B0502040204020203" pitchFamily="34" charset="-122"/>
                <a:ea typeface="微软雅黑 Light" panose="020B0502040204020203" pitchFamily="34" charset="-122"/>
              </a:rPr>
              <a:t>hook</a:t>
            </a:r>
            <a:r>
              <a:rPr lang="zh-CN" altLang="en-US" sz="2800" dirty="0">
                <a:latin typeface="微软雅黑 Light" panose="020B0502040204020203" pitchFamily="34" charset="-122"/>
                <a:ea typeface="微软雅黑 Light" panose="020B0502040204020203" pitchFamily="34" charset="-122"/>
              </a:rPr>
              <a:t>来请求</a:t>
            </a:r>
            <a:r>
              <a:rPr lang="en-US" altLang="zh-CN" sz="2800" dirty="0">
                <a:latin typeface="微软雅黑 Light" panose="020B0502040204020203" pitchFamily="34" charset="-122"/>
                <a:ea typeface="微软雅黑 Light" panose="020B0502040204020203" pitchFamily="34" charset="-122"/>
              </a:rPr>
              <a:t>JVM</a:t>
            </a:r>
            <a:r>
              <a:rPr lang="zh-CN" altLang="en-US" sz="2800" dirty="0">
                <a:latin typeface="微软雅黑 Light" panose="020B0502040204020203" pitchFamily="34" charset="-122"/>
                <a:ea typeface="微软雅黑 Light" panose="020B0502040204020203" pitchFamily="34" charset="-122"/>
              </a:rPr>
              <a:t>调用</a:t>
            </a:r>
            <a:r>
              <a:rPr lang="en-US" altLang="zh-CN" sz="2800" dirty="0">
                <a:latin typeface="微软雅黑 Light" panose="020B0502040204020203" pitchFamily="34" charset="-122"/>
                <a:ea typeface="微软雅黑 Light" panose="020B0502040204020203" pitchFamily="34" charset="-122"/>
              </a:rPr>
              <a:t>GC</a:t>
            </a:r>
            <a:r>
              <a:rPr lang="zh-CN" altLang="en-US" sz="2800" dirty="0">
                <a:latin typeface="微软雅黑 Light" panose="020B0502040204020203" pitchFamily="34" charset="-122"/>
                <a:ea typeface="微软雅黑 Light" panose="020B0502040204020203" pitchFamily="34" charset="-122"/>
              </a:rPr>
              <a:t>进程</a:t>
            </a:r>
          </a:p>
        </p:txBody>
      </p:sp>
      <p:sp>
        <p:nvSpPr>
          <p:cNvPr id="18" name="右箭头 17"/>
          <p:cNvSpPr/>
          <p:nvPr/>
        </p:nvSpPr>
        <p:spPr>
          <a:xfrm>
            <a:off x="3163443" y="481233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97063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zh-CN" altLang="en-US" dirty="0"/>
              <a:t>尽管要求系统机制给程序员提供调用</a:t>
            </a:r>
            <a:r>
              <a:rPr lang="en-US" altLang="zh-CN" dirty="0"/>
              <a:t>GC</a:t>
            </a:r>
            <a:r>
              <a:rPr lang="zh-CN" altLang="en-US" dirty="0"/>
              <a:t>的机会，但是实际上这是由</a:t>
            </a:r>
            <a:r>
              <a:rPr lang="en-US" altLang="zh-CN" dirty="0"/>
              <a:t>JVM</a:t>
            </a:r>
            <a:r>
              <a:rPr lang="zh-CN" altLang="en-US" dirty="0"/>
              <a:t>负责决定的。</a:t>
            </a:r>
            <a:r>
              <a:rPr lang="en-US" altLang="zh-CN" dirty="0"/>
              <a:t>JVM</a:t>
            </a:r>
            <a:r>
              <a:rPr lang="zh-CN" altLang="en-US" dirty="0"/>
              <a:t>可以选择拒绝启动</a:t>
            </a:r>
            <a:r>
              <a:rPr lang="en-US" altLang="zh-CN" dirty="0"/>
              <a:t>GC</a:t>
            </a:r>
            <a:r>
              <a:rPr lang="zh-CN" altLang="en-US" dirty="0"/>
              <a:t>的请求，因此</a:t>
            </a:r>
            <a:r>
              <a:rPr lang="zh-CN" altLang="en-US" b="1" dirty="0">
                <a:solidFill>
                  <a:srgbClr val="AE0B0B"/>
                </a:solidFill>
              </a:rPr>
              <a:t>并不保证这些请求会真的调用垃圾回收</a:t>
            </a:r>
            <a:r>
              <a:rPr lang="zh-CN" altLang="en-US" dirty="0"/>
              <a:t>。这是</a:t>
            </a:r>
            <a:r>
              <a:rPr lang="en-US" altLang="zh-CN" dirty="0"/>
              <a:t>JVM</a:t>
            </a:r>
            <a:r>
              <a:rPr lang="zh-CN" altLang="en-US" dirty="0"/>
              <a:t>基于内存堆空间的</a:t>
            </a:r>
            <a:r>
              <a:rPr lang="en-US" altLang="zh-CN" dirty="0"/>
              <a:t>Eden</a:t>
            </a:r>
            <a:r>
              <a:rPr lang="zh-CN" altLang="en-US" dirty="0"/>
              <a:t>区（年轻代）的使用情况做出的决定。</a:t>
            </a:r>
            <a:endParaRPr lang="en-US" altLang="zh-CN" dirty="0"/>
          </a:p>
          <a:p>
            <a:r>
              <a:rPr lang="en-US" altLang="zh-CN" dirty="0"/>
              <a:t>JVM</a:t>
            </a:r>
            <a:r>
              <a:rPr lang="zh-CN" altLang="en-US" dirty="0"/>
              <a:t>规范将这个选择权利留给了各个</a:t>
            </a:r>
            <a:r>
              <a:rPr lang="en-US" altLang="zh-CN" dirty="0"/>
              <a:t>JVM</a:t>
            </a:r>
            <a:r>
              <a:rPr lang="zh-CN" altLang="en-US" dirty="0"/>
              <a:t>的具体实现，因此实际上</a:t>
            </a:r>
            <a:r>
              <a:rPr lang="en-US" altLang="zh-CN" dirty="0"/>
              <a:t>JVM</a:t>
            </a:r>
            <a:r>
              <a:rPr lang="zh-CN" altLang="en-US" dirty="0"/>
              <a:t>是如何选择的视不同</a:t>
            </a:r>
            <a:r>
              <a:rPr lang="en-US" altLang="zh-CN" dirty="0"/>
              <a:t>JVM</a:t>
            </a:r>
            <a:r>
              <a:rPr lang="zh-CN" altLang="en-US" dirty="0"/>
              <a:t>的实现而定</a:t>
            </a:r>
            <a:r>
              <a:rPr lang="en-US" altLang="zh-CN" dirty="0"/>
              <a:t>(</a:t>
            </a:r>
            <a:r>
              <a:rPr lang="zh-CN" altLang="en-US" dirty="0"/>
              <a:t>但应该始终记住的是，不能依赖于这两个方法的调用，它们是</a:t>
            </a:r>
            <a:r>
              <a:rPr lang="zh-CN" altLang="en-US" b="1" dirty="0">
                <a:solidFill>
                  <a:srgbClr val="AE0B0B"/>
                </a:solidFill>
              </a:rPr>
              <a:t>不被保证执行</a:t>
            </a:r>
            <a:r>
              <a:rPr lang="zh-CN" altLang="en-US" dirty="0"/>
              <a:t>的</a:t>
            </a:r>
            <a:r>
              <a:rPr lang="en-US" altLang="zh-CN" dirty="0"/>
              <a:t>)</a:t>
            </a:r>
            <a:endParaRPr lang="zh-CN" altLang="en-US" dirty="0"/>
          </a:p>
        </p:txBody>
      </p:sp>
    </p:spTree>
    <p:extLst>
      <p:ext uri="{BB962C8B-B14F-4D97-AF65-F5344CB8AC3E}">
        <p14:creationId xmlns:p14="http://schemas.microsoft.com/office/powerpoint/2010/main" val="26874188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zh-CN" altLang="en-US" dirty="0"/>
              <a:t>垃圾回收的流程：</a:t>
            </a:r>
          </a:p>
        </p:txBody>
      </p:sp>
      <p:sp>
        <p:nvSpPr>
          <p:cNvPr id="5" name="椭圆 4"/>
          <p:cNvSpPr/>
          <p:nvPr/>
        </p:nvSpPr>
        <p:spPr>
          <a:xfrm>
            <a:off x="1184856" y="1838586"/>
            <a:ext cx="746975" cy="746975"/>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6" name="弧形 5"/>
          <p:cNvSpPr/>
          <p:nvPr/>
        </p:nvSpPr>
        <p:spPr>
          <a:xfrm>
            <a:off x="989288" y="1658283"/>
            <a:ext cx="1101142" cy="1101142"/>
          </a:xfrm>
          <a:prstGeom prst="arc">
            <a:avLst>
              <a:gd name="adj1" fmla="val 10852425"/>
              <a:gd name="adj2" fmla="val 0"/>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直接连接符 7"/>
          <p:cNvCxnSpPr/>
          <p:nvPr/>
        </p:nvCxnSpPr>
        <p:spPr>
          <a:xfrm>
            <a:off x="2073497" y="2188702"/>
            <a:ext cx="8492903" cy="3219"/>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245115" y="1822708"/>
            <a:ext cx="272220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对象存放到</a:t>
            </a:r>
            <a:r>
              <a:rPr lang="en-US" altLang="zh-CN" b="1" dirty="0" err="1">
                <a:solidFill>
                  <a:srgbClr val="C00000"/>
                </a:solidFill>
                <a:latin typeface="微软雅黑" panose="020B0503020204020204" pitchFamily="34" charset="-122"/>
                <a:ea typeface="微软雅黑" panose="020B0503020204020204" pitchFamily="34" charset="-122"/>
              </a:rPr>
              <a:t>eden</a:t>
            </a:r>
            <a:r>
              <a:rPr lang="zh-CN" altLang="en-US" b="1" dirty="0">
                <a:solidFill>
                  <a:srgbClr val="C00000"/>
                </a:solidFill>
                <a:latin typeface="微软雅黑" panose="020B0503020204020204" pitchFamily="34" charset="-122"/>
                <a:ea typeface="微软雅黑" panose="020B0503020204020204" pitchFamily="34" charset="-122"/>
              </a:rPr>
              <a:t>空间</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578" y="2368132"/>
            <a:ext cx="1680737" cy="814270"/>
          </a:xfrm>
          <a:prstGeom prst="rect">
            <a:avLst/>
          </a:prstGeom>
        </p:spPr>
      </p:pic>
      <p:sp>
        <p:nvSpPr>
          <p:cNvPr id="11" name="Line 20"/>
          <p:cNvSpPr>
            <a:spLocks noChangeShapeType="1"/>
          </p:cNvSpPr>
          <p:nvPr/>
        </p:nvSpPr>
        <p:spPr bwMode="auto">
          <a:xfrm flipV="1">
            <a:off x="3904180" y="2761702"/>
            <a:ext cx="5443019" cy="1376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7895341" y="2408865"/>
            <a:ext cx="272220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回收</a:t>
            </a:r>
          </a:p>
        </p:txBody>
      </p:sp>
      <p:pic>
        <p:nvPicPr>
          <p:cNvPr id="1026" name="Picture 2" descr="https://timgsa.baidu.com/timg?image&amp;quality=80&amp;size=b9999_10000&amp;sec=1488987361321&amp;di=3c9de7c252b9e6897ab2862536f593a9&amp;imgtype=0&amp;src=http%3A%2F%2Fimg14.3lian.com%2F201601%2F21%2Fb34fd17c22fdca47fa148d74fc97e3e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3333" y="2317056"/>
            <a:ext cx="865346" cy="865346"/>
          </a:xfrm>
          <a:prstGeom prst="rect">
            <a:avLst/>
          </a:prstGeom>
          <a:noFill/>
          <a:extLst>
            <a:ext uri="{909E8E84-426E-40DD-AFC4-6F175D3DCCD1}">
              <a14:hiddenFill xmlns:a14="http://schemas.microsoft.com/office/drawing/2010/main">
                <a:solidFill>
                  <a:srgbClr val="FFFFFF"/>
                </a:solidFill>
              </a14:hiddenFill>
            </a:ext>
          </a:extLst>
        </p:spPr>
      </p:pic>
      <p:sp>
        <p:nvSpPr>
          <p:cNvPr id="14" name="椭圆 13"/>
          <p:cNvSpPr/>
          <p:nvPr/>
        </p:nvSpPr>
        <p:spPr>
          <a:xfrm>
            <a:off x="2234723" y="3500223"/>
            <a:ext cx="746975" cy="746975"/>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5" name="弧形 14"/>
          <p:cNvSpPr/>
          <p:nvPr/>
        </p:nvSpPr>
        <p:spPr>
          <a:xfrm>
            <a:off x="2039155" y="3319920"/>
            <a:ext cx="1101142" cy="1101142"/>
          </a:xfrm>
          <a:prstGeom prst="arc">
            <a:avLst>
              <a:gd name="adj1" fmla="val 10852425"/>
              <a:gd name="adj2" fmla="val 0"/>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p:cNvCxnSpPr/>
          <p:nvPr/>
        </p:nvCxnSpPr>
        <p:spPr>
          <a:xfrm>
            <a:off x="3123364" y="3850339"/>
            <a:ext cx="7443036" cy="0"/>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4981" y="3484345"/>
            <a:ext cx="345087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对象移动到</a:t>
            </a:r>
            <a:r>
              <a:rPr lang="en-US" altLang="zh-CN" b="1" dirty="0">
                <a:solidFill>
                  <a:srgbClr val="C00000"/>
                </a:solidFill>
                <a:latin typeface="微软雅黑" panose="020B0503020204020204" pitchFamily="34" charset="-122"/>
                <a:ea typeface="微软雅黑" panose="020B0503020204020204" pitchFamily="34" charset="-122"/>
              </a:rPr>
              <a:t>survivor</a:t>
            </a:r>
            <a:r>
              <a:rPr lang="zh-CN" altLang="en-US" b="1" dirty="0">
                <a:solidFill>
                  <a:srgbClr val="C00000"/>
                </a:solidFill>
                <a:latin typeface="微软雅黑" panose="020B0503020204020204" pitchFamily="34" charset="-122"/>
                <a:ea typeface="微软雅黑" panose="020B0503020204020204" pitchFamily="34" charset="-122"/>
              </a:rPr>
              <a:t>空间</a:t>
            </a: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6397" y="4176983"/>
            <a:ext cx="1680737" cy="814270"/>
          </a:xfrm>
          <a:prstGeom prst="rect">
            <a:avLst/>
          </a:prstGeom>
        </p:spPr>
      </p:pic>
      <p:sp>
        <p:nvSpPr>
          <p:cNvPr id="20" name="Line 20"/>
          <p:cNvSpPr>
            <a:spLocks noChangeShapeType="1"/>
          </p:cNvSpPr>
          <p:nvPr/>
        </p:nvSpPr>
        <p:spPr bwMode="auto">
          <a:xfrm flipV="1">
            <a:off x="5262113" y="4571687"/>
            <a:ext cx="4024377" cy="1017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文本框 20"/>
          <p:cNvSpPr txBox="1"/>
          <p:nvPr/>
        </p:nvSpPr>
        <p:spPr>
          <a:xfrm>
            <a:off x="8283062" y="4217716"/>
            <a:ext cx="272220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回收</a:t>
            </a:r>
          </a:p>
        </p:txBody>
      </p:sp>
      <p:pic>
        <p:nvPicPr>
          <p:cNvPr id="22" name="Picture 2" descr="https://timgsa.baidu.com/timg?image&amp;quality=80&amp;size=b9999_10000&amp;sec=1488987361321&amp;di=3c9de7c252b9e6897ab2862536f593a9&amp;imgtype=0&amp;src=http%3A%2F%2Fimg14.3lian.com%2F201601%2F21%2Fb34fd17c22fdca47fa148d74fc97e3e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3247" y="4125907"/>
            <a:ext cx="865346" cy="865346"/>
          </a:xfrm>
          <a:prstGeom prst="rect">
            <a:avLst/>
          </a:prstGeom>
          <a:noFill/>
          <a:extLst>
            <a:ext uri="{909E8E84-426E-40DD-AFC4-6F175D3DCCD1}">
              <a14:hiddenFill xmlns:a14="http://schemas.microsoft.com/office/drawing/2010/main">
                <a:solidFill>
                  <a:srgbClr val="FFFFFF"/>
                </a:solidFill>
              </a14:hiddenFill>
            </a:ext>
          </a:extLst>
        </p:spPr>
      </p:pic>
      <p:sp>
        <p:nvSpPr>
          <p:cNvPr id="29" name="椭圆 28"/>
          <p:cNvSpPr/>
          <p:nvPr/>
        </p:nvSpPr>
        <p:spPr>
          <a:xfrm>
            <a:off x="2826100" y="5155736"/>
            <a:ext cx="746975" cy="746975"/>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30" name="弧形 29"/>
          <p:cNvSpPr/>
          <p:nvPr/>
        </p:nvSpPr>
        <p:spPr>
          <a:xfrm>
            <a:off x="2630532" y="4975433"/>
            <a:ext cx="1101142" cy="1101142"/>
          </a:xfrm>
          <a:prstGeom prst="arc">
            <a:avLst>
              <a:gd name="adj1" fmla="val 10852425"/>
              <a:gd name="adj2" fmla="val 0"/>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连接符 30"/>
          <p:cNvCxnSpPr/>
          <p:nvPr/>
        </p:nvCxnSpPr>
        <p:spPr>
          <a:xfrm>
            <a:off x="3714741" y="5505852"/>
            <a:ext cx="6740476" cy="0"/>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886358" y="5139858"/>
            <a:ext cx="345087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对象移动到</a:t>
            </a:r>
            <a:r>
              <a:rPr lang="en-US" altLang="zh-CN" b="1" dirty="0">
                <a:solidFill>
                  <a:srgbClr val="C00000"/>
                </a:solidFill>
                <a:latin typeface="微软雅黑" panose="020B0503020204020204" pitchFamily="34" charset="-122"/>
                <a:ea typeface="微软雅黑" panose="020B0503020204020204" pitchFamily="34" charset="-122"/>
              </a:rPr>
              <a:t>tenured</a:t>
            </a:r>
            <a:r>
              <a:rPr lang="zh-CN" altLang="en-US" b="1" dirty="0">
                <a:solidFill>
                  <a:srgbClr val="C00000"/>
                </a:solidFill>
                <a:latin typeface="微软雅黑" panose="020B0503020204020204" pitchFamily="34" charset="-122"/>
                <a:ea typeface="微软雅黑" panose="020B0503020204020204" pitchFamily="34" charset="-122"/>
              </a:rPr>
              <a:t>空间</a:t>
            </a: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275" y="5899259"/>
            <a:ext cx="1680737" cy="814270"/>
          </a:xfrm>
          <a:prstGeom prst="rect">
            <a:avLst/>
          </a:prstGeom>
        </p:spPr>
      </p:pic>
      <p:sp>
        <p:nvSpPr>
          <p:cNvPr id="35" name="Line 20"/>
          <p:cNvSpPr>
            <a:spLocks noChangeShapeType="1"/>
          </p:cNvSpPr>
          <p:nvPr/>
        </p:nvSpPr>
        <p:spPr bwMode="auto">
          <a:xfrm flipV="1">
            <a:off x="6020742" y="6295759"/>
            <a:ext cx="3313040" cy="837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文本框 35"/>
          <p:cNvSpPr txBox="1"/>
          <p:nvPr/>
        </p:nvSpPr>
        <p:spPr>
          <a:xfrm>
            <a:off x="7868498" y="5939992"/>
            <a:ext cx="272220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回收</a:t>
            </a:r>
          </a:p>
        </p:txBody>
      </p:sp>
      <p:pic>
        <p:nvPicPr>
          <p:cNvPr id="37" name="Picture 2" descr="https://timgsa.baidu.com/timg?image&amp;quality=80&amp;size=b9999_10000&amp;sec=1488987361321&amp;di=3c9de7c252b9e6897ab2862536f593a9&amp;imgtype=0&amp;src=http%3A%2F%2Fimg14.3lian.com%2F201601%2F21%2Fb34fd17c22fdca47fa148d74fc97e3e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6490" y="5848183"/>
            <a:ext cx="865346" cy="86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76562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normAutofit fontScale="77500" lnSpcReduction="20000"/>
          </a:bodyPr>
          <a:lstStyle/>
          <a:p>
            <a:r>
              <a:rPr lang="en-US" altLang="zh-CN" dirty="0"/>
              <a:t>Eden Space:</a:t>
            </a:r>
            <a:r>
              <a:rPr lang="zh-CN" altLang="en-US" dirty="0"/>
              <a:t>当一个实例被创建的时候，它最初被存放在堆内存空间的年轻代的</a:t>
            </a:r>
            <a:r>
              <a:rPr lang="en-US" altLang="zh-CN" dirty="0"/>
              <a:t>Eden</a:t>
            </a:r>
            <a:r>
              <a:rPr lang="zh-CN" altLang="en-US" dirty="0"/>
              <a:t>区中</a:t>
            </a:r>
            <a:endParaRPr lang="en-US" altLang="zh-CN" dirty="0"/>
          </a:p>
          <a:p>
            <a:r>
              <a:rPr lang="en-US" altLang="zh-CN" dirty="0"/>
              <a:t>Survivor Space(S0 </a:t>
            </a:r>
            <a:r>
              <a:rPr lang="zh-CN" altLang="en-US" dirty="0"/>
              <a:t>和</a:t>
            </a:r>
            <a:r>
              <a:rPr lang="en-US" altLang="zh-CN" dirty="0"/>
              <a:t>S1):</a:t>
            </a:r>
            <a:r>
              <a:rPr lang="zh-CN" altLang="en-US" dirty="0"/>
              <a:t>作为</a:t>
            </a:r>
            <a:r>
              <a:rPr lang="en-US" altLang="zh-CN" dirty="0"/>
              <a:t>minor</a:t>
            </a:r>
            <a:r>
              <a:rPr lang="zh-CN" altLang="en-US" dirty="0"/>
              <a:t>回收周期的一部分，还活着的对象</a:t>
            </a:r>
            <a:r>
              <a:rPr lang="en-US" altLang="zh-CN" dirty="0"/>
              <a:t>(</a:t>
            </a:r>
            <a:r>
              <a:rPr lang="zh-CN" altLang="en-US" dirty="0"/>
              <a:t>还有引用指向它</a:t>
            </a:r>
            <a:r>
              <a:rPr lang="en-US" altLang="zh-CN" dirty="0"/>
              <a:t>)</a:t>
            </a:r>
            <a:r>
              <a:rPr lang="zh-CN" altLang="en-US" dirty="0"/>
              <a:t>被从</a:t>
            </a:r>
            <a:r>
              <a:rPr lang="en-US" altLang="zh-CN" dirty="0" err="1"/>
              <a:t>eden</a:t>
            </a:r>
            <a:r>
              <a:rPr lang="zh-CN" altLang="en-US" dirty="0"/>
              <a:t>区中移动到</a:t>
            </a:r>
            <a:r>
              <a:rPr lang="en-US" altLang="zh-CN" dirty="0"/>
              <a:t>survivor</a:t>
            </a:r>
            <a:r>
              <a:rPr lang="zh-CN" altLang="en-US" dirty="0"/>
              <a:t>空间</a:t>
            </a:r>
            <a:r>
              <a:rPr lang="en-US" altLang="zh-CN" dirty="0"/>
              <a:t>S0</a:t>
            </a:r>
            <a:r>
              <a:rPr lang="zh-CN" altLang="en-US" dirty="0"/>
              <a:t>。同样的，垃圾回收器扫描</a:t>
            </a:r>
            <a:r>
              <a:rPr lang="en-US" altLang="zh-CN" dirty="0"/>
              <a:t>S0</a:t>
            </a:r>
            <a:r>
              <a:rPr lang="zh-CN" altLang="en-US" dirty="0"/>
              <a:t>并将活着的实例移动到</a:t>
            </a:r>
            <a:r>
              <a:rPr lang="en-US" altLang="zh-CN" dirty="0"/>
              <a:t>S1</a:t>
            </a:r>
            <a:endParaRPr lang="zh-CN" altLang="en-US" dirty="0"/>
          </a:p>
          <a:p>
            <a:pPr lvl="1"/>
            <a:r>
              <a:rPr lang="zh-CN" altLang="en-US" dirty="0"/>
              <a:t>无用的对象被标记并回收。垃圾回收器决定这些被标记的实例是在扫描的过程中移出内存还是在另外独立的迁移进程中执行</a:t>
            </a:r>
            <a:endParaRPr lang="en-US" altLang="zh-CN" dirty="0"/>
          </a:p>
          <a:p>
            <a:r>
              <a:rPr lang="en-US" altLang="zh-CN" dirty="0"/>
              <a:t>Old Generation:</a:t>
            </a:r>
            <a:r>
              <a:rPr lang="zh-CN" altLang="en-US" dirty="0"/>
              <a:t>老年代或者永久代是堆内存的第二个逻辑部分。当垃圾回收器在做</a:t>
            </a:r>
            <a:r>
              <a:rPr lang="en-US" altLang="zh-CN" dirty="0"/>
              <a:t>minor GC</a:t>
            </a:r>
            <a:r>
              <a:rPr lang="zh-CN" altLang="en-US" dirty="0"/>
              <a:t>周期中，</a:t>
            </a:r>
            <a:r>
              <a:rPr lang="en-US" altLang="zh-CN" dirty="0"/>
              <a:t>S1 survivor</a:t>
            </a:r>
            <a:r>
              <a:rPr lang="zh-CN" altLang="en-US" dirty="0"/>
              <a:t>区中还活着的实例会被提升到老年代中。</a:t>
            </a:r>
            <a:r>
              <a:rPr lang="en-US" altLang="zh-CN" dirty="0"/>
              <a:t>S1</a:t>
            </a:r>
            <a:r>
              <a:rPr lang="zh-CN" altLang="en-US" dirty="0"/>
              <a:t>区中不再被引用的对象被标记并清除</a:t>
            </a:r>
            <a:endParaRPr lang="en-US" altLang="zh-CN" dirty="0"/>
          </a:p>
          <a:p>
            <a:r>
              <a:rPr lang="en-US" altLang="zh-CN" dirty="0"/>
              <a:t>Major GC:</a:t>
            </a:r>
            <a:r>
              <a:rPr lang="zh-CN" altLang="en-US" dirty="0"/>
              <a:t>在</a:t>
            </a:r>
            <a:r>
              <a:rPr lang="en-US" altLang="zh-CN" dirty="0"/>
              <a:t>Java</a:t>
            </a:r>
            <a:r>
              <a:rPr lang="zh-CN" altLang="en-US" dirty="0"/>
              <a:t>垃圾回收过程中实例生命周期的最后一个阶段。</a:t>
            </a:r>
            <a:r>
              <a:rPr lang="en-US" altLang="zh-CN" dirty="0"/>
              <a:t>Major GC</a:t>
            </a:r>
            <a:r>
              <a:rPr lang="zh-CN" altLang="en-US" dirty="0"/>
              <a:t>在垃圾回收过程中扫描属于</a:t>
            </a:r>
            <a:r>
              <a:rPr lang="en-US" altLang="zh-CN" dirty="0"/>
              <a:t>Old Generation</a:t>
            </a:r>
            <a:r>
              <a:rPr lang="zh-CN" altLang="en-US" dirty="0"/>
              <a:t>部分的堆内存。如果实例没有被任何引用关联，它们将被标记、清除</a:t>
            </a:r>
            <a:r>
              <a:rPr lang="en-US" altLang="zh-CN" dirty="0"/>
              <a:t>;</a:t>
            </a:r>
            <a:r>
              <a:rPr lang="zh-CN" altLang="en-US" dirty="0"/>
              <a:t>如果它们还被引用关联着，则将继续存留在</a:t>
            </a:r>
            <a:r>
              <a:rPr lang="en-US" altLang="zh-CN" dirty="0"/>
              <a:t>old generation</a:t>
            </a:r>
            <a:r>
              <a:rPr lang="zh-CN" altLang="en-US" dirty="0"/>
              <a:t>。</a:t>
            </a:r>
          </a:p>
          <a:p>
            <a:endParaRPr lang="zh-CN" altLang="en-US" dirty="0"/>
          </a:p>
        </p:txBody>
      </p:sp>
    </p:spTree>
    <p:extLst>
      <p:ext uri="{BB962C8B-B14F-4D97-AF65-F5344CB8AC3E}">
        <p14:creationId xmlns:p14="http://schemas.microsoft.com/office/powerpoint/2010/main" val="37300758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zh-CN" altLang="en-US" dirty="0"/>
              <a:t>从上述过程可以看出：生存时限越长的对象，其被垃圾回收处理机制扫描的频率就</a:t>
            </a:r>
            <a:r>
              <a:rPr lang="zh-CN" altLang="en-US" b="1" dirty="0">
                <a:solidFill>
                  <a:srgbClr val="AE0B0B"/>
                </a:solidFill>
              </a:rPr>
              <a:t>越低</a:t>
            </a:r>
            <a:endParaRPr lang="en-US" altLang="zh-CN" b="1" dirty="0">
              <a:solidFill>
                <a:srgbClr val="AE0B0B"/>
              </a:solidFill>
            </a:endParaRPr>
          </a:p>
          <a:p>
            <a:r>
              <a:rPr lang="en-US" altLang="zh-CN" dirty="0"/>
              <a:t>Fragmentation:</a:t>
            </a:r>
          </a:p>
          <a:p>
            <a:pPr lvl="1"/>
            <a:r>
              <a:rPr lang="zh-CN" altLang="en-US" dirty="0"/>
              <a:t>一旦实例从堆内存中删除了，它们原来的位置将空出来给以后分配实例使用。显然这些空闲空间很容易在内存空间中产生碎片。为了能够更快地分配实例地址，需要对内存做</a:t>
            </a:r>
            <a:r>
              <a:rPr lang="zh-CN" altLang="en-US" b="1" dirty="0">
                <a:solidFill>
                  <a:srgbClr val="AE0B0B"/>
                </a:solidFill>
              </a:rPr>
              <a:t>去碎片化操作</a:t>
            </a:r>
            <a:r>
              <a:rPr lang="zh-CN" altLang="en-US" dirty="0"/>
              <a:t>。根据不同垃圾回收器的策略，被回收的内存将在回收的过程同时或者在</a:t>
            </a:r>
            <a:r>
              <a:rPr lang="en-US" altLang="zh-CN" dirty="0"/>
              <a:t>GC</a:t>
            </a:r>
            <a:r>
              <a:rPr lang="zh-CN" altLang="en-US" dirty="0"/>
              <a:t>另外独立的过程中压缩整合</a:t>
            </a:r>
          </a:p>
        </p:txBody>
      </p:sp>
    </p:spTree>
    <p:extLst>
      <p:ext uri="{BB962C8B-B14F-4D97-AF65-F5344CB8AC3E}">
        <p14:creationId xmlns:p14="http://schemas.microsoft.com/office/powerpoint/2010/main" val="322829532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en-US" altLang="zh-CN" dirty="0"/>
              <a:t>Java</a:t>
            </a:r>
            <a:r>
              <a:rPr lang="zh-CN" altLang="en-US" dirty="0"/>
              <a:t>中存在四种类型的垃圾回收器：</a:t>
            </a:r>
          </a:p>
          <a:p>
            <a:pPr lvl="1"/>
            <a:r>
              <a:rPr lang="en-US" altLang="zh-CN" dirty="0"/>
              <a:t>Serial Garbage Collector</a:t>
            </a:r>
          </a:p>
          <a:p>
            <a:pPr lvl="1"/>
            <a:r>
              <a:rPr lang="en-US" altLang="zh-CN" dirty="0"/>
              <a:t>Parallel Garbage Collector</a:t>
            </a:r>
          </a:p>
          <a:p>
            <a:pPr lvl="1"/>
            <a:r>
              <a:rPr lang="en-US" altLang="zh-CN" dirty="0"/>
              <a:t>CMS Garbage Collector</a:t>
            </a:r>
          </a:p>
          <a:p>
            <a:pPr lvl="1"/>
            <a:r>
              <a:rPr lang="en-US" altLang="zh-CN" dirty="0"/>
              <a:t>G1 Garbage Collector</a:t>
            </a:r>
          </a:p>
          <a:p>
            <a:pPr lvl="1"/>
            <a:endParaRPr lang="en-US" altLang="zh-CN" dirty="0"/>
          </a:p>
        </p:txBody>
      </p:sp>
      <p:sp>
        <p:nvSpPr>
          <p:cNvPr id="6" name="文本框 5"/>
          <p:cNvSpPr txBox="1"/>
          <p:nvPr/>
        </p:nvSpPr>
        <p:spPr>
          <a:xfrm>
            <a:off x="5152141" y="1761750"/>
            <a:ext cx="2722200"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Serial</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63688" y="1761750"/>
            <a:ext cx="2722200"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Parallel</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800474" y="1761750"/>
            <a:ext cx="2722200"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CMS</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612021" y="1761750"/>
            <a:ext cx="1135300"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G1</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5519849" y="327516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307417" y="213108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528829" y="213108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715734" y="213108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52141" y="3275163"/>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152141" y="4312852"/>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309589" y="440308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531001" y="440308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717906" y="440308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083850" y="2087592"/>
            <a:ext cx="876564" cy="110418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944580" y="2526169"/>
            <a:ext cx="272220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应用线程</a:t>
            </a:r>
          </a:p>
        </p:txBody>
      </p:sp>
      <p:sp>
        <p:nvSpPr>
          <p:cNvPr id="32" name="矩形 31"/>
          <p:cNvSpPr/>
          <p:nvPr/>
        </p:nvSpPr>
        <p:spPr>
          <a:xfrm>
            <a:off x="5083850" y="3222623"/>
            <a:ext cx="876564" cy="110418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754975" y="3487739"/>
            <a:ext cx="1375290" cy="646331"/>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垃圾回收</a:t>
            </a:r>
            <a:endParaRPr lang="en-US" altLang="zh-CN" b="1" dirty="0">
              <a:solidFill>
                <a:srgbClr val="C00000"/>
              </a:solidFill>
              <a:latin typeface="微软雅黑" panose="020B0503020204020204" pitchFamily="34" charset="-122"/>
              <a:ea typeface="微软雅黑" panose="020B0503020204020204" pitchFamily="34" charset="-122"/>
            </a:endParaRPr>
          </a:p>
          <a:p>
            <a:pPr algn="ctr"/>
            <a:r>
              <a:rPr lang="zh-CN" altLang="en-US" b="1" dirty="0">
                <a:solidFill>
                  <a:srgbClr val="C00000"/>
                </a:solidFill>
                <a:latin typeface="微软雅黑" panose="020B0503020204020204" pitchFamily="34" charset="-122"/>
                <a:ea typeface="微软雅黑" panose="020B0503020204020204" pitchFamily="34" charset="-122"/>
              </a:rPr>
              <a:t>线程</a:t>
            </a:r>
          </a:p>
        </p:txBody>
      </p:sp>
      <p:cxnSp>
        <p:nvCxnSpPr>
          <p:cNvPr id="45" name="直接箭头连接符 44"/>
          <p:cNvCxnSpPr/>
          <p:nvPr/>
        </p:nvCxnSpPr>
        <p:spPr>
          <a:xfrm>
            <a:off x="7464906" y="332420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7252474" y="218012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473886" y="218012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660791" y="218012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097198" y="3324203"/>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097198" y="4361892"/>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7254646" y="445212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7476058" y="445212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662963" y="445212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7252474" y="332420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660791" y="333967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9152808" y="3291480"/>
            <a:ext cx="0" cy="41787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8940376" y="2147399"/>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9161788" y="2147399"/>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9348693" y="2147399"/>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785100" y="3291480"/>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8942548" y="4813540"/>
            <a:ext cx="0" cy="160252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9163960" y="4813540"/>
            <a:ext cx="0" cy="160252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9350865" y="4813540"/>
            <a:ext cx="0" cy="160252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9337373" y="3725318"/>
            <a:ext cx="0" cy="41787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9152808" y="3725318"/>
            <a:ext cx="0" cy="417878"/>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8963561" y="3725318"/>
            <a:ext cx="0" cy="417878"/>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785100" y="3725318"/>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762631" y="4134070"/>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762631" y="4717790"/>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8969494" y="4143196"/>
            <a:ext cx="0" cy="5745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9152808" y="4164827"/>
            <a:ext cx="0" cy="5745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337373" y="4175720"/>
            <a:ext cx="0" cy="5745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9936410" y="244304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6" name="矩形 85"/>
          <p:cNvSpPr/>
          <p:nvPr/>
        </p:nvSpPr>
        <p:spPr>
          <a:xfrm>
            <a:off x="10628278" y="244304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7" name="矩形 86"/>
          <p:cNvSpPr/>
          <p:nvPr/>
        </p:nvSpPr>
        <p:spPr>
          <a:xfrm>
            <a:off x="11320146" y="2453755"/>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9935044" y="319243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9" name="矩形 88"/>
          <p:cNvSpPr/>
          <p:nvPr/>
        </p:nvSpPr>
        <p:spPr>
          <a:xfrm>
            <a:off x="10626912" y="319243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0" name="矩形 89"/>
          <p:cNvSpPr/>
          <p:nvPr/>
        </p:nvSpPr>
        <p:spPr>
          <a:xfrm>
            <a:off x="11318780" y="3203145"/>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1" name="矩形 90"/>
          <p:cNvSpPr/>
          <p:nvPr/>
        </p:nvSpPr>
        <p:spPr>
          <a:xfrm>
            <a:off x="9935044" y="3904818"/>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2" name="矩形 91"/>
          <p:cNvSpPr/>
          <p:nvPr/>
        </p:nvSpPr>
        <p:spPr>
          <a:xfrm>
            <a:off x="10626912" y="3904818"/>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3" name="矩形 92"/>
          <p:cNvSpPr/>
          <p:nvPr/>
        </p:nvSpPr>
        <p:spPr>
          <a:xfrm>
            <a:off x="11318780" y="3915527"/>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4" name="矩形 93"/>
          <p:cNvSpPr/>
          <p:nvPr/>
        </p:nvSpPr>
        <p:spPr>
          <a:xfrm>
            <a:off x="9753758" y="2329145"/>
            <a:ext cx="2224881" cy="229876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10248487" y="4676948"/>
            <a:ext cx="1375290" cy="369332"/>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分区执行</a:t>
            </a:r>
          </a:p>
        </p:txBody>
      </p:sp>
      <p:sp>
        <p:nvSpPr>
          <p:cNvPr id="96" name="文本框 95"/>
          <p:cNvSpPr txBox="1"/>
          <p:nvPr/>
        </p:nvSpPr>
        <p:spPr>
          <a:xfrm>
            <a:off x="724925" y="4663976"/>
            <a:ext cx="4610988" cy="138499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不管那种回收器都会阻断应用线程面导致应用阻断，因此切忌慎用</a:t>
            </a:r>
            <a:r>
              <a:rPr lang="en-US" altLang="zh-CN" sz="2800" dirty="0">
                <a:latin typeface="微软雅黑 Light" panose="020B0502040204020203" pitchFamily="34" charset="-122"/>
                <a:ea typeface="微软雅黑 Light" panose="020B0502040204020203" pitchFamily="34" charset="-122"/>
              </a:rPr>
              <a:t>GC</a:t>
            </a:r>
            <a:r>
              <a:rPr lang="zh-CN" altLang="en-US" sz="2800"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21238166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zh-CN" altLang="en-US" dirty="0"/>
              <a:t>这四种类型的垃圾回收器都有各自的优点和缺点。最重要的是我们可以选择</a:t>
            </a:r>
            <a:r>
              <a:rPr lang="en-US" altLang="zh-CN" dirty="0"/>
              <a:t>JVM</a:t>
            </a:r>
            <a:r>
              <a:rPr lang="zh-CN" altLang="en-US" dirty="0"/>
              <a:t>使用哪种类型的垃圾回收器。我们可以通过传递不同的</a:t>
            </a:r>
            <a:r>
              <a:rPr lang="en-US" altLang="zh-CN" dirty="0"/>
              <a:t>JVM</a:t>
            </a:r>
            <a:r>
              <a:rPr lang="zh-CN" altLang="en-US" dirty="0"/>
              <a:t>参数来设置使用哪一个。各个垃圾回收器在不同应用场景下的效率会有很大的差异。因此了解各种不同类型的垃圾回收器以及它们的应用场景是非常重要的</a:t>
            </a:r>
            <a:endParaRPr lang="en-US" altLang="zh-CN" dirty="0"/>
          </a:p>
          <a:p>
            <a:r>
              <a:rPr lang="zh-CN" altLang="en-US" dirty="0"/>
              <a:t>在什么时候使用哪一个取决于应用场景，硬件配置和吞吐量要求</a:t>
            </a:r>
          </a:p>
        </p:txBody>
      </p:sp>
    </p:spTree>
    <p:extLst>
      <p:ext uri="{BB962C8B-B14F-4D97-AF65-F5344CB8AC3E}">
        <p14:creationId xmlns:p14="http://schemas.microsoft.com/office/powerpoint/2010/main" val="33133574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en-US" altLang="zh-CN" b="1" dirty="0"/>
              <a:t>Serial Garbage Collector</a:t>
            </a:r>
            <a:r>
              <a:rPr lang="zh-CN" altLang="en-US" b="1" dirty="0"/>
              <a:t>：</a:t>
            </a:r>
            <a:endParaRPr lang="zh-CN" altLang="en-US" dirty="0"/>
          </a:p>
          <a:p>
            <a:pPr lvl="1"/>
            <a:r>
              <a:rPr lang="zh-CN" altLang="en-US" dirty="0"/>
              <a:t>串行垃圾回收器控制所有的应用线程。它是为单线程场景设计的，只使用一个线程来执行垃圾回收工作。它暂停所有应用线程来执行垃圾回收工作的方式不适用于服务器的应用环境。它最适用的是简单的命令行程序</a:t>
            </a:r>
          </a:p>
          <a:p>
            <a:r>
              <a:rPr lang="zh-CN" altLang="en-US" dirty="0"/>
              <a:t>使用</a:t>
            </a:r>
            <a:r>
              <a:rPr lang="en-US" altLang="zh-CN" b="1" dirty="0">
                <a:solidFill>
                  <a:srgbClr val="AE0B0B"/>
                </a:solidFill>
              </a:rPr>
              <a:t>-XX:+</a:t>
            </a:r>
            <a:r>
              <a:rPr lang="en-US" altLang="zh-CN" b="1" dirty="0" err="1">
                <a:solidFill>
                  <a:srgbClr val="AE0B0B"/>
                </a:solidFill>
              </a:rPr>
              <a:t>UseSerialGC</a:t>
            </a:r>
            <a:r>
              <a:rPr lang="en-US" altLang="zh-CN" b="1" dirty="0">
                <a:solidFill>
                  <a:srgbClr val="AE0B0B"/>
                </a:solidFill>
              </a:rPr>
              <a:t> </a:t>
            </a:r>
            <a:r>
              <a:rPr lang="en-US" altLang="zh-CN" dirty="0"/>
              <a:t>JVM</a:t>
            </a:r>
            <a:r>
              <a:rPr lang="zh-CN" altLang="en-US" dirty="0"/>
              <a:t>参数来开启使用串行垃圾回收器</a:t>
            </a:r>
          </a:p>
          <a:p>
            <a:endParaRPr lang="zh-CN" altLang="en-US" dirty="0"/>
          </a:p>
        </p:txBody>
      </p:sp>
    </p:spTree>
    <p:extLst>
      <p:ext uri="{BB962C8B-B14F-4D97-AF65-F5344CB8AC3E}">
        <p14:creationId xmlns:p14="http://schemas.microsoft.com/office/powerpoint/2010/main" val="55134466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en-US" altLang="zh-CN" b="1" dirty="0"/>
              <a:t>Parallel Garbage Collector</a:t>
            </a:r>
            <a:r>
              <a:rPr lang="zh-CN" altLang="en-US" b="1" dirty="0"/>
              <a:t>：</a:t>
            </a:r>
            <a:endParaRPr lang="en-US" altLang="zh-CN" dirty="0"/>
          </a:p>
          <a:p>
            <a:pPr lvl="1"/>
            <a:r>
              <a:rPr lang="zh-CN" altLang="en-US" dirty="0"/>
              <a:t>并行垃圾回收器也称作基于吞吐量的回收器。它是</a:t>
            </a:r>
            <a:r>
              <a:rPr lang="en-US" altLang="zh-CN" dirty="0"/>
              <a:t>JVM</a:t>
            </a:r>
            <a:r>
              <a:rPr lang="zh-CN" altLang="en-US" dirty="0"/>
              <a:t>的</a:t>
            </a:r>
            <a:r>
              <a:rPr lang="zh-CN" altLang="en-US" b="1" dirty="0">
                <a:solidFill>
                  <a:srgbClr val="AE0B0B"/>
                </a:solidFill>
              </a:rPr>
              <a:t>默认垃圾回收器</a:t>
            </a:r>
            <a:r>
              <a:rPr lang="zh-CN" altLang="en-US" dirty="0"/>
              <a:t>。与</a:t>
            </a:r>
            <a:r>
              <a:rPr lang="en-US" altLang="zh-CN" dirty="0"/>
              <a:t>Serial</a:t>
            </a:r>
            <a:r>
              <a:rPr lang="zh-CN" altLang="en-US" dirty="0"/>
              <a:t>不同的是，它使用多个线程来执行垃圾回收工作。和</a:t>
            </a:r>
            <a:r>
              <a:rPr lang="en-US" altLang="zh-CN" dirty="0"/>
              <a:t>Serial</a:t>
            </a:r>
            <a:r>
              <a:rPr lang="zh-CN" altLang="en-US" dirty="0"/>
              <a:t>回收器一样，它在执行垃圾回收工作是也需要暂停所有应用线程</a:t>
            </a:r>
          </a:p>
          <a:p>
            <a:endParaRPr lang="zh-CN" altLang="en-US" dirty="0"/>
          </a:p>
        </p:txBody>
      </p:sp>
    </p:spTree>
    <p:extLst>
      <p:ext uri="{BB962C8B-B14F-4D97-AF65-F5344CB8AC3E}">
        <p14:creationId xmlns:p14="http://schemas.microsoft.com/office/powerpoint/2010/main" val="379802402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normAutofit lnSpcReduction="10000"/>
          </a:bodyPr>
          <a:lstStyle/>
          <a:p>
            <a:r>
              <a:rPr lang="en-US" altLang="zh-CN" b="1" dirty="0"/>
              <a:t>CMS Garbage Collector</a:t>
            </a:r>
            <a:r>
              <a:rPr lang="zh-CN" altLang="en-US" b="1" dirty="0"/>
              <a:t>：</a:t>
            </a:r>
            <a:endParaRPr lang="zh-CN" altLang="en-US" dirty="0"/>
          </a:p>
          <a:p>
            <a:pPr lvl="1"/>
            <a:r>
              <a:rPr lang="zh-CN" altLang="en-US" dirty="0"/>
              <a:t>并发标记清除</a:t>
            </a:r>
            <a:r>
              <a:rPr lang="en-US" altLang="zh-CN" dirty="0"/>
              <a:t>(Concurrent Mark </a:t>
            </a:r>
            <a:r>
              <a:rPr lang="en-US" altLang="zh-CN" dirty="0" err="1"/>
              <a:t>Sweep,CMS</a:t>
            </a:r>
            <a:r>
              <a:rPr lang="en-US" altLang="zh-CN" dirty="0"/>
              <a:t>)</a:t>
            </a:r>
            <a:r>
              <a:rPr lang="zh-CN" altLang="en-US" dirty="0"/>
              <a:t>垃圾回收器，使用多个线程来扫描堆内存并标记可被清除的对象，然后清除标记的对象。</a:t>
            </a:r>
            <a:r>
              <a:rPr lang="en-US" altLang="zh-CN" dirty="0"/>
              <a:t>CMS</a:t>
            </a:r>
            <a:r>
              <a:rPr lang="zh-CN" altLang="en-US" dirty="0"/>
              <a:t>垃圾回收器只在下面这两种情形下暂停工作线程：</a:t>
            </a:r>
          </a:p>
          <a:p>
            <a:pPr lvl="2"/>
            <a:r>
              <a:rPr lang="zh-CN" altLang="en-US" dirty="0"/>
              <a:t>在老年代中标记引用对象的时候</a:t>
            </a:r>
          </a:p>
          <a:p>
            <a:pPr lvl="2"/>
            <a:r>
              <a:rPr lang="zh-CN" altLang="en-US" dirty="0"/>
              <a:t>在做垃圾回收的过程中堆内存中有变化发生</a:t>
            </a:r>
          </a:p>
          <a:p>
            <a:pPr lvl="1"/>
            <a:r>
              <a:rPr lang="zh-CN" altLang="en-US" dirty="0"/>
              <a:t>对比与并行垃圾回收器，</a:t>
            </a:r>
            <a:r>
              <a:rPr lang="en-US" altLang="zh-CN" dirty="0"/>
              <a:t>CMS</a:t>
            </a:r>
            <a:r>
              <a:rPr lang="zh-CN" altLang="en-US" dirty="0"/>
              <a:t>回收器使用更多的</a:t>
            </a:r>
            <a:r>
              <a:rPr lang="en-US" altLang="zh-CN" dirty="0"/>
              <a:t>CPU</a:t>
            </a:r>
            <a:r>
              <a:rPr lang="zh-CN" altLang="en-US" dirty="0"/>
              <a:t>来保证更高的吞吐量。如果我们可以有更多的</a:t>
            </a:r>
            <a:r>
              <a:rPr lang="en-US" altLang="zh-CN" dirty="0"/>
              <a:t>CPU</a:t>
            </a:r>
            <a:r>
              <a:rPr lang="zh-CN" altLang="en-US" dirty="0"/>
              <a:t>用来提升性能，那么</a:t>
            </a:r>
            <a:r>
              <a:rPr lang="en-US" altLang="zh-CN" dirty="0"/>
              <a:t>CMS</a:t>
            </a:r>
            <a:r>
              <a:rPr lang="zh-CN" altLang="en-US" dirty="0"/>
              <a:t>垃圾回收器是比并行回收器更好的选择</a:t>
            </a:r>
          </a:p>
          <a:p>
            <a:pPr lvl="1"/>
            <a:r>
              <a:rPr lang="zh-CN" altLang="en-US" dirty="0"/>
              <a:t>使用</a:t>
            </a:r>
            <a:r>
              <a:rPr lang="en-US" altLang="zh-CN" b="1" dirty="0">
                <a:solidFill>
                  <a:srgbClr val="AE0B0B"/>
                </a:solidFill>
              </a:rPr>
              <a:t>-XX:+</a:t>
            </a:r>
            <a:r>
              <a:rPr lang="en-US" altLang="zh-CN" b="1" dirty="0" err="1">
                <a:solidFill>
                  <a:srgbClr val="AE0B0B"/>
                </a:solidFill>
              </a:rPr>
              <a:t>UseParNewGC</a:t>
            </a:r>
            <a:r>
              <a:rPr lang="en-US" altLang="zh-CN" b="1" dirty="0">
                <a:solidFill>
                  <a:srgbClr val="AE0B0B"/>
                </a:solidFill>
              </a:rPr>
              <a:t> </a:t>
            </a:r>
            <a:r>
              <a:rPr lang="en-US" altLang="zh-CN" dirty="0"/>
              <a:t>JVM</a:t>
            </a:r>
            <a:r>
              <a:rPr lang="zh-CN" altLang="en-US" dirty="0"/>
              <a:t>参数来开启使用</a:t>
            </a:r>
            <a:r>
              <a:rPr lang="en-US" altLang="zh-CN" dirty="0"/>
              <a:t>CMS</a:t>
            </a:r>
            <a:r>
              <a:rPr lang="zh-CN" altLang="en-US" dirty="0"/>
              <a:t>垃圾回收器。</a:t>
            </a:r>
          </a:p>
          <a:p>
            <a:endParaRPr lang="zh-CN" altLang="en-US" dirty="0"/>
          </a:p>
        </p:txBody>
      </p:sp>
    </p:spTree>
    <p:extLst>
      <p:ext uri="{BB962C8B-B14F-4D97-AF65-F5344CB8AC3E}">
        <p14:creationId xmlns:p14="http://schemas.microsoft.com/office/powerpoint/2010/main" val="4176081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a:t>本章内容：共</a:t>
            </a:r>
            <a:r>
              <a:rPr lang="en-US" altLang="zh-CN" dirty="0"/>
              <a:t>1</a:t>
            </a:r>
            <a:r>
              <a:rPr lang="zh-CN" altLang="en-US" dirty="0"/>
              <a:t>小节，</a:t>
            </a:r>
            <a:r>
              <a:rPr lang="en-US" altLang="zh-CN" dirty="0"/>
              <a:t>10</a:t>
            </a:r>
            <a:r>
              <a:rPr lang="zh-CN" altLang="en-US" dirty="0"/>
              <a:t>个知识点</a:t>
            </a:r>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节：垃圾回收机制</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en-US" altLang="zh-CN" b="1" dirty="0"/>
              <a:t>G1 Garbage Collector</a:t>
            </a:r>
            <a:r>
              <a:rPr lang="zh-CN" altLang="en-US" b="1" dirty="0"/>
              <a:t>：</a:t>
            </a:r>
            <a:endParaRPr lang="zh-CN" altLang="en-US" dirty="0"/>
          </a:p>
          <a:p>
            <a:pPr lvl="1"/>
            <a:r>
              <a:rPr lang="en-US" altLang="zh-CN" dirty="0"/>
              <a:t>G1</a:t>
            </a:r>
            <a:r>
              <a:rPr lang="zh-CN" altLang="en-US" dirty="0"/>
              <a:t>垃圾回收器应用于大的堆内存空间。它将堆内存空间划分为不同的区域，对各个区域并行地做回收工作。</a:t>
            </a:r>
            <a:r>
              <a:rPr lang="en-US" altLang="zh-CN" dirty="0"/>
              <a:t>G1</a:t>
            </a:r>
            <a:r>
              <a:rPr lang="zh-CN" altLang="en-US" dirty="0"/>
              <a:t>在回收内存空间后还立即对堆空闲空间做整合工作以减少碎片。</a:t>
            </a:r>
            <a:r>
              <a:rPr lang="en-US" altLang="zh-CN" dirty="0"/>
              <a:t>CMS</a:t>
            </a:r>
            <a:r>
              <a:rPr lang="zh-CN" altLang="en-US" dirty="0"/>
              <a:t>却是在全部停止</a:t>
            </a:r>
            <a:r>
              <a:rPr lang="en-US" altLang="zh-CN" dirty="0"/>
              <a:t>(stop the </a:t>
            </a:r>
            <a:r>
              <a:rPr lang="en-US" altLang="zh-CN" dirty="0" err="1"/>
              <a:t>world,STW</a:t>
            </a:r>
            <a:r>
              <a:rPr lang="en-US" altLang="zh-CN" dirty="0"/>
              <a:t>)</a:t>
            </a:r>
            <a:r>
              <a:rPr lang="zh-CN" altLang="en-US" dirty="0"/>
              <a:t>时执行内存整合工作。对于不同的区域</a:t>
            </a:r>
            <a:r>
              <a:rPr lang="en-US" altLang="zh-CN" dirty="0"/>
              <a:t>G1</a:t>
            </a:r>
            <a:r>
              <a:rPr lang="zh-CN" altLang="en-US" dirty="0"/>
              <a:t>根据垃圾的数量决定优先级</a:t>
            </a:r>
          </a:p>
          <a:p>
            <a:pPr lvl="1"/>
            <a:r>
              <a:rPr lang="zh-CN" altLang="en-US" dirty="0"/>
              <a:t>使用</a:t>
            </a:r>
            <a:r>
              <a:rPr lang="en-US" altLang="zh-CN" b="1" dirty="0">
                <a:solidFill>
                  <a:srgbClr val="AE0B0B"/>
                </a:solidFill>
              </a:rPr>
              <a:t>-XX:UseG1GC </a:t>
            </a:r>
            <a:r>
              <a:rPr lang="en-US" altLang="zh-CN" dirty="0"/>
              <a:t>JVM</a:t>
            </a:r>
            <a:r>
              <a:rPr lang="zh-CN" altLang="en-US" dirty="0"/>
              <a:t>参数来开启使用</a:t>
            </a:r>
            <a:r>
              <a:rPr lang="en-US" altLang="zh-CN" dirty="0"/>
              <a:t>G1</a:t>
            </a:r>
            <a:r>
              <a:rPr lang="zh-CN" altLang="en-US" dirty="0"/>
              <a:t>垃圾回收器</a:t>
            </a:r>
            <a:endParaRPr lang="en-US" altLang="zh-CN" dirty="0"/>
          </a:p>
          <a:p>
            <a:pPr lvl="1"/>
            <a:r>
              <a:rPr lang="zh-CN" altLang="en-US" dirty="0"/>
              <a:t>在使用</a:t>
            </a:r>
            <a:r>
              <a:rPr lang="en-US" altLang="zh-CN" dirty="0"/>
              <a:t>G1</a:t>
            </a:r>
            <a:r>
              <a:rPr lang="zh-CN" altLang="en-US" dirty="0"/>
              <a:t>垃圾回收器时，开启使用</a:t>
            </a:r>
            <a:r>
              <a:rPr lang="en-US" altLang="zh-CN" b="1" dirty="0">
                <a:solidFill>
                  <a:srgbClr val="AE0B0B"/>
                </a:solidFill>
              </a:rPr>
              <a:t>-XX:+</a:t>
            </a:r>
            <a:r>
              <a:rPr lang="en-US" altLang="zh-CN" b="1" dirty="0" err="1">
                <a:solidFill>
                  <a:srgbClr val="AE0B0B"/>
                </a:solidFill>
              </a:rPr>
              <a:t>UseStringDeduplacaton</a:t>
            </a:r>
            <a:r>
              <a:rPr lang="en-US" altLang="zh-CN" b="1" dirty="0">
                <a:solidFill>
                  <a:srgbClr val="AE0B0B"/>
                </a:solidFill>
              </a:rPr>
              <a:t> </a:t>
            </a:r>
            <a:r>
              <a:rPr lang="en-US" altLang="zh-CN" dirty="0"/>
              <a:t>JVM</a:t>
            </a:r>
            <a:r>
              <a:rPr lang="zh-CN" altLang="en-US" dirty="0"/>
              <a:t>参数。它会通过把重复的</a:t>
            </a:r>
            <a:r>
              <a:rPr lang="en-US" altLang="zh-CN" dirty="0"/>
              <a:t>String</a:t>
            </a:r>
            <a:r>
              <a:rPr lang="zh-CN" altLang="en-US" dirty="0"/>
              <a:t>值移动到同一个</a:t>
            </a:r>
            <a:r>
              <a:rPr lang="en-US" altLang="zh-CN" dirty="0"/>
              <a:t>char[]</a:t>
            </a:r>
            <a:r>
              <a:rPr lang="zh-CN" altLang="en-US" dirty="0"/>
              <a:t>数组来优化堆内存占用。这是</a:t>
            </a:r>
            <a:r>
              <a:rPr lang="en-US" altLang="zh-CN" dirty="0"/>
              <a:t>Java 8 u 20</a:t>
            </a:r>
            <a:r>
              <a:rPr lang="zh-CN" altLang="en-US" dirty="0"/>
              <a:t>引入的选项</a:t>
            </a:r>
          </a:p>
          <a:p>
            <a:endParaRPr lang="zh-CN" altLang="en-US" dirty="0"/>
          </a:p>
        </p:txBody>
      </p:sp>
    </p:spTree>
    <p:extLst>
      <p:ext uri="{BB962C8B-B14F-4D97-AF65-F5344CB8AC3E}">
        <p14:creationId xmlns:p14="http://schemas.microsoft.com/office/powerpoint/2010/main" val="16014570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zh-CN" altLang="en-US" dirty="0"/>
              <a:t>下面是些主要的与</a:t>
            </a:r>
            <a:r>
              <a:rPr lang="en-US" altLang="zh-CN" dirty="0"/>
              <a:t>Java</a:t>
            </a:r>
            <a:r>
              <a:rPr lang="zh-CN" altLang="en-US" dirty="0"/>
              <a:t>垃圾回收相关的</a:t>
            </a:r>
            <a:r>
              <a:rPr lang="en-US" altLang="zh-CN" dirty="0"/>
              <a:t>JVM</a:t>
            </a:r>
            <a:r>
              <a:rPr lang="zh-CN" altLang="en-US" dirty="0"/>
              <a:t>选项：</a:t>
            </a:r>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70973858"/>
              </p:ext>
            </p:extLst>
          </p:nvPr>
        </p:nvGraphicFramePr>
        <p:xfrm>
          <a:off x="457193" y="1698847"/>
          <a:ext cx="11250824" cy="3007725"/>
        </p:xfrm>
        <a:graphic>
          <a:graphicData uri="http://schemas.openxmlformats.org/drawingml/2006/table">
            <a:tbl>
              <a:tblPr firstRow="1" bandRow="1">
                <a:tableStyleId>{93296810-A885-4BE3-A3E7-6D5BEEA58F35}</a:tableStyleId>
              </a:tblPr>
              <a:tblGrid>
                <a:gridCol w="5625412">
                  <a:extLst>
                    <a:ext uri="{9D8B030D-6E8A-4147-A177-3AD203B41FA5}">
                      <a16:colId xmlns:a16="http://schemas.microsoft.com/office/drawing/2014/main" val="20000"/>
                    </a:ext>
                  </a:extLst>
                </a:gridCol>
                <a:gridCol w="5625412">
                  <a:extLst>
                    <a:ext uri="{9D8B030D-6E8A-4147-A177-3AD203B41FA5}">
                      <a16:colId xmlns:a16="http://schemas.microsoft.com/office/drawing/2014/main" val="20001"/>
                    </a:ext>
                  </a:extLst>
                </a:gridCol>
              </a:tblGrid>
              <a:tr h="630285">
                <a:tc>
                  <a:txBody>
                    <a:bodyPr/>
                    <a:lstStyle/>
                    <a:p>
                      <a:pPr algn="ctr"/>
                      <a:r>
                        <a:rPr lang="en-US" altLang="zh-CN" sz="2400" dirty="0">
                          <a:latin typeface="微软雅黑" panose="020B0503020204020204" pitchFamily="34" charset="-122"/>
                          <a:ea typeface="微软雅黑" panose="020B0503020204020204" pitchFamily="34" charset="-122"/>
                        </a:rPr>
                        <a:t>JVM</a:t>
                      </a:r>
                      <a:r>
                        <a:rPr lang="zh-CN" altLang="en-US" sz="2400" dirty="0">
                          <a:latin typeface="微软雅黑" panose="020B0503020204020204" pitchFamily="34" charset="-122"/>
                          <a:ea typeface="微软雅黑" panose="020B0503020204020204" pitchFamily="34" charset="-122"/>
                        </a:rPr>
                        <a:t>运行参数</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描述</a:t>
                      </a:r>
                    </a:p>
                  </a:txBody>
                  <a:tcPr anchor="ctr"/>
                </a:tc>
                <a:extLst>
                  <a:ext uri="{0D108BD9-81ED-4DB2-BD59-A6C34878D82A}">
                    <a16:rowId xmlns:a16="http://schemas.microsoft.com/office/drawing/2014/main" val="10000"/>
                  </a:ext>
                </a:extLst>
              </a:tr>
              <a:tr h="311204">
                <a:tc>
                  <a:txBody>
                    <a:bodyPr/>
                    <a:lstStyle/>
                    <a:p>
                      <a:r>
                        <a:rPr lang="en-US" altLang="zh-CN" sz="2000" dirty="0">
                          <a:latin typeface="微软雅黑" panose="020B0503020204020204" pitchFamily="34" charset="-122"/>
                          <a:ea typeface="微软雅黑" panose="020B0503020204020204" pitchFamily="34" charset="-122"/>
                        </a:rPr>
                        <a:t>-XX:+</a:t>
                      </a:r>
                      <a:r>
                        <a:rPr lang="en-US" altLang="zh-CN" sz="2000" dirty="0" err="1">
                          <a:latin typeface="微软雅黑" panose="020B0503020204020204" pitchFamily="34" charset="-122"/>
                          <a:ea typeface="微软雅黑" panose="020B0503020204020204" pitchFamily="34" charset="-122"/>
                        </a:rPr>
                        <a:t>UseSerialGC</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使用串行垃圾回收器</a:t>
                      </a:r>
                    </a:p>
                  </a:txBody>
                  <a:tcPr/>
                </a:tc>
                <a:extLst>
                  <a:ext uri="{0D108BD9-81ED-4DB2-BD59-A6C34878D82A}">
                    <a16:rowId xmlns:a16="http://schemas.microsoft.com/office/drawing/2014/main" val="10001"/>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-XX:+</a:t>
                      </a:r>
                      <a:r>
                        <a:rPr lang="en-US" altLang="zh-CN" sz="2000" dirty="0" err="1">
                          <a:latin typeface="微软雅黑" panose="020B0503020204020204" pitchFamily="34" charset="-122"/>
                          <a:ea typeface="微软雅黑" panose="020B0503020204020204" pitchFamily="34" charset="-122"/>
                        </a:rPr>
                        <a:t>UseParallelGC</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使用并行垃圾回收器</a:t>
                      </a:r>
                    </a:p>
                  </a:txBody>
                  <a:tcPr/>
                </a:tc>
                <a:extLst>
                  <a:ext uri="{0D108BD9-81ED-4DB2-BD59-A6C34878D82A}">
                    <a16:rowId xmlns:a16="http://schemas.microsoft.com/office/drawing/2014/main" val="10002"/>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-XX:+</a:t>
                      </a:r>
                      <a:r>
                        <a:rPr lang="en-US" altLang="zh-CN" sz="2000" dirty="0" err="1">
                          <a:latin typeface="微软雅黑" panose="020B0503020204020204" pitchFamily="34" charset="-122"/>
                          <a:ea typeface="微软雅黑" panose="020B0503020204020204" pitchFamily="34" charset="-122"/>
                        </a:rPr>
                        <a:t>ParallelGCThread</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并行垃圾回收器使用的线程数</a:t>
                      </a:r>
                    </a:p>
                  </a:txBody>
                  <a:tcPr/>
                </a:tc>
                <a:extLst>
                  <a:ext uri="{0D108BD9-81ED-4DB2-BD59-A6C34878D82A}">
                    <a16:rowId xmlns:a16="http://schemas.microsoft.com/office/drawing/2014/main" val="10003"/>
                  </a:ext>
                </a:extLst>
              </a:tr>
              <a:tr h="370840">
                <a:tc>
                  <a:txBody>
                    <a:bodyPr/>
                    <a:lstStyle/>
                    <a:p>
                      <a:r>
                        <a:rPr lang="en-US" altLang="zh-CN" sz="2000" dirty="0">
                          <a:latin typeface="微软雅黑" panose="020B0503020204020204" pitchFamily="34" charset="-122"/>
                          <a:ea typeface="微软雅黑" panose="020B0503020204020204" pitchFamily="34" charset="-122"/>
                        </a:rPr>
                        <a:t>-XX:+</a:t>
                      </a:r>
                      <a:r>
                        <a:rPr lang="en-US" altLang="zh-CN" sz="2000" dirty="0" err="1">
                          <a:latin typeface="微软雅黑" panose="020B0503020204020204" pitchFamily="34" charset="-122"/>
                          <a:ea typeface="微软雅黑" panose="020B0503020204020204" pitchFamily="34" charset="-122"/>
                        </a:rPr>
                        <a:t>UseParNewGC</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CMS</a:t>
                      </a:r>
                      <a:r>
                        <a:rPr lang="zh-CN" altLang="en-US" sz="2000" dirty="0">
                          <a:latin typeface="微软雅黑" panose="020B0503020204020204" pitchFamily="34" charset="-122"/>
                          <a:ea typeface="微软雅黑" panose="020B0503020204020204" pitchFamily="34" charset="-122"/>
                        </a:rPr>
                        <a:t>垃圾回收器</a:t>
                      </a:r>
                    </a:p>
                  </a:txBody>
                  <a:tcPr/>
                </a:tc>
                <a:extLst>
                  <a:ext uri="{0D108BD9-81ED-4DB2-BD59-A6C34878D82A}">
                    <a16:rowId xmlns:a16="http://schemas.microsoft.com/office/drawing/2014/main" val="10004"/>
                  </a:ext>
                </a:extLst>
              </a:tr>
              <a:tr h="370840">
                <a:tc>
                  <a:txBody>
                    <a:bodyPr/>
                    <a:lstStyle/>
                    <a:p>
                      <a:r>
                        <a:rPr lang="en-US" altLang="zh-CN" sz="2000" kern="1200" dirty="0">
                          <a:effectLst/>
                          <a:latin typeface="微软雅黑" panose="020B0503020204020204" pitchFamily="34" charset="-122"/>
                          <a:ea typeface="微软雅黑" panose="020B0503020204020204" pitchFamily="34" charset="-122"/>
                        </a:rPr>
                        <a:t>-XX:+</a:t>
                      </a:r>
                      <a:r>
                        <a:rPr lang="en-US" altLang="zh-CN" sz="2000" kern="1200" dirty="0" err="1">
                          <a:effectLst/>
                          <a:latin typeface="微软雅黑" panose="020B0503020204020204" pitchFamily="34" charset="-122"/>
                          <a:ea typeface="微软雅黑" panose="020B0503020204020204" pitchFamily="34" charset="-122"/>
                        </a:rPr>
                        <a:t>UseConcMarkSweepGC</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kern="1200" dirty="0">
                          <a:effectLst/>
                          <a:latin typeface="微软雅黑" panose="020B0503020204020204" pitchFamily="34" charset="-122"/>
                          <a:ea typeface="微软雅黑" panose="020B0503020204020204" pitchFamily="34" charset="-122"/>
                        </a:rPr>
                        <a:t>缩短</a:t>
                      </a:r>
                      <a:r>
                        <a:rPr lang="en-US" altLang="zh-CN" sz="2000" kern="1200" dirty="0">
                          <a:effectLst/>
                          <a:latin typeface="微软雅黑" panose="020B0503020204020204" pitchFamily="34" charset="-122"/>
                          <a:ea typeface="微软雅黑" panose="020B0503020204020204" pitchFamily="34" charset="-122"/>
                        </a:rPr>
                        <a:t>major</a:t>
                      </a:r>
                      <a:r>
                        <a:rPr lang="zh-CN" altLang="en-US" sz="2000" kern="1200" dirty="0">
                          <a:effectLst/>
                          <a:latin typeface="微软雅黑" panose="020B0503020204020204" pitchFamily="34" charset="-122"/>
                          <a:ea typeface="微软雅黑" panose="020B0503020204020204" pitchFamily="34" charset="-122"/>
                        </a:rPr>
                        <a:t>收集的时间</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r h="370840">
                <a:tc>
                  <a:txBody>
                    <a:bodyPr/>
                    <a:lstStyle/>
                    <a:p>
                      <a:r>
                        <a:rPr lang="en-US" altLang="zh-CN" sz="2000" dirty="0">
                          <a:latin typeface="微软雅黑" panose="020B0503020204020204" pitchFamily="34" charset="-122"/>
                          <a:ea typeface="微软雅黑" panose="020B0503020204020204" pitchFamily="34" charset="-122"/>
                        </a:rPr>
                        <a:t>-XX:UseG1GC </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G1</a:t>
                      </a:r>
                      <a:r>
                        <a:rPr lang="zh-CN" altLang="en-US" sz="2000" dirty="0">
                          <a:latin typeface="微软雅黑" panose="020B0503020204020204" pitchFamily="34" charset="-122"/>
                          <a:ea typeface="微软雅黑" panose="020B0503020204020204" pitchFamily="34" charset="-122"/>
                        </a:rPr>
                        <a:t>垃圾回收器</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906568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6570" y="4765072"/>
            <a:ext cx="11573813" cy="15139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5" name="内容占位符 4"/>
          <p:cNvSpPr>
            <a:spLocks noGrp="1"/>
          </p:cNvSpPr>
          <p:nvPr>
            <p:ph idx="1"/>
          </p:nvPr>
        </p:nvSpPr>
        <p:spPr/>
        <p:txBody>
          <a:bodyPr/>
          <a:lstStyle/>
          <a:p>
            <a:r>
              <a:rPr lang="zh-CN" altLang="en-US" dirty="0"/>
              <a:t>下面是一些</a:t>
            </a:r>
            <a:r>
              <a:rPr lang="en-US" altLang="zh-CN" dirty="0"/>
              <a:t>JVM</a:t>
            </a:r>
            <a:r>
              <a:rPr lang="zh-CN" altLang="en-US" dirty="0"/>
              <a:t>运行内存的优化选项：</a:t>
            </a:r>
            <a:endParaRPr lang="en-US" altLang="zh-CN" dirty="0"/>
          </a:p>
          <a:p>
            <a:endParaRPr lang="en-US" altLang="zh-CN" dirty="0"/>
          </a:p>
          <a:p>
            <a:endParaRPr lang="en-US" altLang="zh-CN" dirty="0"/>
          </a:p>
          <a:p>
            <a:endParaRPr lang="en-US" altLang="zh-CN" dirty="0"/>
          </a:p>
          <a:p>
            <a:r>
              <a:rPr lang="en-US" altLang="zh-CN" dirty="0"/>
              <a:t>JVM</a:t>
            </a:r>
            <a:r>
              <a:rPr lang="zh-CN" altLang="en-US" dirty="0"/>
              <a:t>运行参数示例：</a:t>
            </a:r>
            <a:endParaRPr lang="en-US" altLang="zh-CN" dirty="0"/>
          </a:p>
          <a:p>
            <a:pPr marL="228600" lvl="1">
              <a:spcBef>
                <a:spcPts val="1000"/>
              </a:spcBef>
              <a:buNone/>
            </a:pPr>
            <a:r>
              <a:rPr lang="en-US" altLang="zh-CN" sz="2800" b="1" dirty="0">
                <a:solidFill>
                  <a:schemeClr val="bg1"/>
                </a:solidFill>
              </a:rPr>
              <a:t>java -Xmx12m -Xms3m -Xmn1m -</a:t>
            </a:r>
            <a:r>
              <a:rPr lang="en-US" altLang="zh-CN" sz="2800" b="1" dirty="0" err="1">
                <a:solidFill>
                  <a:schemeClr val="bg1"/>
                </a:solidFill>
              </a:rPr>
              <a:t>XX:PermSize</a:t>
            </a:r>
            <a:r>
              <a:rPr lang="en-US" altLang="zh-CN" sz="2800" b="1" dirty="0">
                <a:solidFill>
                  <a:schemeClr val="bg1"/>
                </a:solidFill>
              </a:rPr>
              <a:t>=20m -</a:t>
            </a:r>
            <a:r>
              <a:rPr lang="en-US" altLang="zh-CN" sz="2800" b="1" dirty="0" err="1">
                <a:solidFill>
                  <a:schemeClr val="bg1"/>
                </a:solidFill>
              </a:rPr>
              <a:t>XX:MaxPermSize</a:t>
            </a:r>
            <a:r>
              <a:rPr lang="en-US" altLang="zh-CN" sz="2800" b="1" dirty="0">
                <a:solidFill>
                  <a:schemeClr val="bg1"/>
                </a:solidFill>
              </a:rPr>
              <a:t>=20m -XX:+</a:t>
            </a:r>
            <a:r>
              <a:rPr lang="en-US" altLang="zh-CN" sz="2800" b="1" dirty="0" err="1">
                <a:solidFill>
                  <a:schemeClr val="bg1"/>
                </a:solidFill>
              </a:rPr>
              <a:t>UseSerialGC</a:t>
            </a:r>
            <a:r>
              <a:rPr lang="en-US" altLang="zh-CN" sz="2800" b="1" dirty="0">
                <a:solidFill>
                  <a:schemeClr val="bg1"/>
                </a:solidFill>
              </a:rPr>
              <a:t> -jar java-application.jar</a:t>
            </a:r>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120432412"/>
              </p:ext>
            </p:extLst>
          </p:nvPr>
        </p:nvGraphicFramePr>
        <p:xfrm>
          <a:off x="457193" y="1560823"/>
          <a:ext cx="11250824" cy="2611485"/>
        </p:xfrm>
        <a:graphic>
          <a:graphicData uri="http://schemas.openxmlformats.org/drawingml/2006/table">
            <a:tbl>
              <a:tblPr firstRow="1" bandRow="1">
                <a:tableStyleId>{93296810-A885-4BE3-A3E7-6D5BEEA58F35}</a:tableStyleId>
              </a:tblPr>
              <a:tblGrid>
                <a:gridCol w="5625412">
                  <a:extLst>
                    <a:ext uri="{9D8B030D-6E8A-4147-A177-3AD203B41FA5}">
                      <a16:colId xmlns:a16="http://schemas.microsoft.com/office/drawing/2014/main" val="20000"/>
                    </a:ext>
                  </a:extLst>
                </a:gridCol>
                <a:gridCol w="5625412">
                  <a:extLst>
                    <a:ext uri="{9D8B030D-6E8A-4147-A177-3AD203B41FA5}">
                      <a16:colId xmlns:a16="http://schemas.microsoft.com/office/drawing/2014/main" val="20001"/>
                    </a:ext>
                  </a:extLst>
                </a:gridCol>
              </a:tblGrid>
              <a:tr h="630285">
                <a:tc>
                  <a:txBody>
                    <a:bodyPr/>
                    <a:lstStyle/>
                    <a:p>
                      <a:pPr algn="ctr"/>
                      <a:r>
                        <a:rPr lang="en-US" altLang="zh-CN" sz="2400" dirty="0">
                          <a:latin typeface="微软雅黑" panose="020B0503020204020204" pitchFamily="34" charset="-122"/>
                          <a:ea typeface="微软雅黑" panose="020B0503020204020204" pitchFamily="34" charset="-122"/>
                        </a:rPr>
                        <a:t>JVM</a:t>
                      </a:r>
                      <a:r>
                        <a:rPr lang="zh-CN" altLang="en-US" sz="2400" dirty="0">
                          <a:latin typeface="微软雅黑" panose="020B0503020204020204" pitchFamily="34" charset="-122"/>
                          <a:ea typeface="微软雅黑" panose="020B0503020204020204" pitchFamily="34" charset="-122"/>
                        </a:rPr>
                        <a:t>运行参数</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描述</a:t>
                      </a:r>
                    </a:p>
                  </a:txBody>
                  <a:tcPr anchor="ctr"/>
                </a:tc>
                <a:extLst>
                  <a:ext uri="{0D108BD9-81ED-4DB2-BD59-A6C34878D82A}">
                    <a16:rowId xmlns:a16="http://schemas.microsoft.com/office/drawing/2014/main" val="10000"/>
                  </a:ext>
                </a:extLst>
              </a:tr>
              <a:tr h="311204">
                <a:tc>
                  <a:txBody>
                    <a:bodyPr/>
                    <a:lstStyle/>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Xms</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初始堆内存大小</a:t>
                      </a:r>
                    </a:p>
                  </a:txBody>
                  <a:tcPr/>
                </a:tc>
                <a:extLst>
                  <a:ext uri="{0D108BD9-81ED-4DB2-BD59-A6C34878D82A}">
                    <a16:rowId xmlns:a16="http://schemas.microsoft.com/office/drawing/2014/main" val="10001"/>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Xmx</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最大堆内存大小</a:t>
                      </a:r>
                    </a:p>
                  </a:txBody>
                  <a:tcPr/>
                </a:tc>
                <a:extLst>
                  <a:ext uri="{0D108BD9-81ED-4DB2-BD59-A6C34878D82A}">
                    <a16:rowId xmlns:a16="http://schemas.microsoft.com/office/drawing/2014/main" val="10002"/>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Xmn</a:t>
                      </a:r>
                      <a:endParaRPr lang="en-US" altLang="zh-CN"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年轻代的大小</a:t>
                      </a:r>
                    </a:p>
                  </a:txBody>
                  <a:tcPr/>
                </a:tc>
                <a:extLst>
                  <a:ext uri="{0D108BD9-81ED-4DB2-BD59-A6C34878D82A}">
                    <a16:rowId xmlns:a16="http://schemas.microsoft.com/office/drawing/2014/main" val="10003"/>
                  </a:ext>
                </a:extLst>
              </a:tr>
              <a:tr h="370840">
                <a:tc>
                  <a:txBody>
                    <a:bodyPr/>
                    <a:lstStyle/>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XX:</a:t>
                      </a:r>
                      <a:r>
                        <a:rPr lang="en-US" altLang="zh-CN" sz="2000" baseline="0" dirty="0" err="1">
                          <a:latin typeface="微软雅黑" panose="020B0503020204020204" pitchFamily="34" charset="-122"/>
                          <a:ea typeface="微软雅黑" panose="020B0503020204020204" pitchFamily="34" charset="-122"/>
                        </a:rPr>
                        <a:t>PermSize</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初始永久代的大小</a:t>
                      </a:r>
                    </a:p>
                  </a:txBody>
                  <a:tcPr/>
                </a:tc>
                <a:extLst>
                  <a:ext uri="{0D108BD9-81ED-4DB2-BD59-A6C34878D82A}">
                    <a16:rowId xmlns:a16="http://schemas.microsoft.com/office/drawing/2014/main" val="10004"/>
                  </a:ext>
                </a:extLst>
              </a:tr>
              <a:tr h="370840">
                <a:tc>
                  <a:txBody>
                    <a:bodyPr/>
                    <a:lstStyle/>
                    <a:p>
                      <a:r>
                        <a:rPr lang="en-US" altLang="zh-CN" sz="2000" kern="1200" dirty="0">
                          <a:effectLst/>
                          <a:latin typeface="微软雅黑" panose="020B0503020204020204" pitchFamily="34" charset="-122"/>
                          <a:ea typeface="微软雅黑" panose="020B0503020204020204" pitchFamily="34" charset="-122"/>
                        </a:rPr>
                        <a:t>-</a:t>
                      </a:r>
                      <a:r>
                        <a:rPr lang="en-US" altLang="zh-CN" sz="2000" kern="1200" dirty="0" err="1">
                          <a:effectLst/>
                          <a:latin typeface="微软雅黑" panose="020B0503020204020204" pitchFamily="34" charset="-122"/>
                          <a:ea typeface="微软雅黑" panose="020B0503020204020204" pitchFamily="34" charset="-122"/>
                        </a:rPr>
                        <a:t>XX:MaxPermSize</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最大的永久代的大小</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2497180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p>
        </p:txBody>
      </p:sp>
      <p:sp>
        <p:nvSpPr>
          <p:cNvPr id="3" name="内容占位符 2"/>
          <p:cNvSpPr>
            <a:spLocks noGrp="1"/>
          </p:cNvSpPr>
          <p:nvPr>
            <p:ph idx="1"/>
          </p:nvPr>
        </p:nvSpPr>
        <p:spPr/>
        <p:txBody>
          <a:bodyPr/>
          <a:lstStyle/>
          <a:p>
            <a:r>
              <a:rPr lang="zh-CN" altLang="en-US" dirty="0"/>
              <a:t>我们知道，</a:t>
            </a:r>
            <a:r>
              <a:rPr lang="en-US" altLang="zh-CN" dirty="0"/>
              <a:t>GC</a:t>
            </a:r>
            <a:r>
              <a:rPr lang="zh-CN" altLang="en-US" dirty="0"/>
              <a:t>主要处理的是对象的回收操作，那么什么时候会触发一个对象的回收的呢：</a:t>
            </a:r>
          </a:p>
          <a:p>
            <a:pPr lvl="1"/>
            <a:r>
              <a:rPr lang="zh-CN" altLang="en-US" dirty="0"/>
              <a:t> 对象没有引用</a:t>
            </a:r>
          </a:p>
          <a:p>
            <a:pPr lvl="1"/>
            <a:r>
              <a:rPr lang="zh-CN" altLang="en-US" dirty="0"/>
              <a:t>作用域发生未捕获异常</a:t>
            </a:r>
          </a:p>
          <a:p>
            <a:pPr lvl="1"/>
            <a:r>
              <a:rPr lang="zh-CN" altLang="en-US" dirty="0"/>
              <a:t> 程序在作用域正常执行完毕</a:t>
            </a:r>
          </a:p>
          <a:p>
            <a:pPr lvl="1"/>
            <a:r>
              <a:rPr lang="zh-CN" altLang="en-US" dirty="0"/>
              <a:t>程序执行了</a:t>
            </a:r>
            <a:r>
              <a:rPr lang="en-US" altLang="zh-CN" dirty="0" err="1"/>
              <a:t>System.exit</a:t>
            </a:r>
            <a:r>
              <a:rPr lang="en-US" altLang="zh-CN" dirty="0"/>
              <a:t>()</a:t>
            </a:r>
            <a:endParaRPr lang="zh-CN" altLang="en-US" dirty="0"/>
          </a:p>
          <a:p>
            <a:pPr lvl="1"/>
            <a:r>
              <a:rPr lang="zh-CN" altLang="en-US" dirty="0"/>
              <a:t>程序发生意外终止（被杀进程等）</a:t>
            </a:r>
          </a:p>
          <a:p>
            <a:endParaRPr lang="zh-CN" altLang="en-US" dirty="0"/>
          </a:p>
        </p:txBody>
      </p:sp>
    </p:spTree>
    <p:extLst>
      <p:ext uri="{BB962C8B-B14F-4D97-AF65-F5344CB8AC3E}">
        <p14:creationId xmlns:p14="http://schemas.microsoft.com/office/powerpoint/2010/main" val="80806614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p>
        </p:txBody>
      </p:sp>
      <p:sp>
        <p:nvSpPr>
          <p:cNvPr id="3" name="内容占位符 2"/>
          <p:cNvSpPr>
            <a:spLocks noGrp="1"/>
          </p:cNvSpPr>
          <p:nvPr>
            <p:ph idx="1"/>
          </p:nvPr>
        </p:nvSpPr>
        <p:spPr/>
        <p:txBody>
          <a:bodyPr/>
          <a:lstStyle/>
          <a:p>
            <a:r>
              <a:rPr lang="zh-CN" altLang="en-US" dirty="0"/>
              <a:t>在</a:t>
            </a:r>
            <a:r>
              <a:rPr lang="en-US" altLang="zh-CN" dirty="0"/>
              <a:t>JDK1.2</a:t>
            </a:r>
            <a:r>
              <a:rPr lang="zh-CN" altLang="en-US" dirty="0"/>
              <a:t>之前，使用的是引用计数器算法，即当类被加载到内存以后，就会产生方法区，堆栈、程序计数器等一系列信息，当创建对象的时候，为这个对象在堆栈空间中分配对象，同时会产生一个</a:t>
            </a:r>
            <a:r>
              <a:rPr lang="zh-CN" altLang="en-US" b="1" dirty="0">
                <a:solidFill>
                  <a:srgbClr val="AE0B0B"/>
                </a:solidFill>
              </a:rPr>
              <a:t>引用计数器</a:t>
            </a:r>
            <a:r>
              <a:rPr lang="zh-CN" altLang="en-US" dirty="0"/>
              <a:t>，同时引用计数器</a:t>
            </a:r>
            <a:r>
              <a:rPr lang="en-US" altLang="zh-CN" dirty="0"/>
              <a:t>+1</a:t>
            </a:r>
            <a:r>
              <a:rPr lang="zh-CN" altLang="en-US" dirty="0"/>
              <a:t>，当有新的引用的时候，引用计数器继续</a:t>
            </a:r>
            <a:r>
              <a:rPr lang="en-US" altLang="zh-CN" dirty="0"/>
              <a:t>+1</a:t>
            </a:r>
            <a:r>
              <a:rPr lang="zh-CN" altLang="en-US" dirty="0"/>
              <a:t>，而当其中一个引用销毁的时候，引用计数器</a:t>
            </a:r>
            <a:r>
              <a:rPr lang="en-US" altLang="zh-CN" dirty="0"/>
              <a:t>-1</a:t>
            </a:r>
            <a:r>
              <a:rPr lang="zh-CN" altLang="en-US" dirty="0"/>
              <a:t>，当引用计数器被减为零的时候，标志着这个对象已经没有引用了，可以回收了</a:t>
            </a:r>
          </a:p>
        </p:txBody>
      </p:sp>
    </p:spTree>
    <p:extLst>
      <p:ext uri="{BB962C8B-B14F-4D97-AF65-F5344CB8AC3E}">
        <p14:creationId xmlns:p14="http://schemas.microsoft.com/office/powerpoint/2010/main" val="257028760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2729238"/>
            <a:ext cx="11573813" cy="15139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p>
        </p:txBody>
      </p:sp>
      <p:sp>
        <p:nvSpPr>
          <p:cNvPr id="3" name="内容占位符 2"/>
          <p:cNvSpPr>
            <a:spLocks noGrp="1"/>
          </p:cNvSpPr>
          <p:nvPr>
            <p:ph idx="1"/>
          </p:nvPr>
        </p:nvSpPr>
        <p:spPr/>
        <p:txBody>
          <a:bodyPr>
            <a:normAutofit fontScale="85000" lnSpcReduction="10000"/>
          </a:bodyPr>
          <a:lstStyle/>
          <a:p>
            <a:r>
              <a:rPr lang="zh-CN" altLang="en-US" dirty="0"/>
              <a:t>引用计数算法在</a:t>
            </a:r>
            <a:r>
              <a:rPr lang="en-US" altLang="zh-CN" dirty="0"/>
              <a:t>JDK1.2</a:t>
            </a:r>
            <a:r>
              <a:rPr lang="zh-CN" altLang="en-US" dirty="0"/>
              <a:t>之前的版本被广泛使用，但是随着业务的发展，很快出现了一个问题：</a:t>
            </a:r>
            <a:endParaRPr lang="en-US" altLang="zh-CN" dirty="0"/>
          </a:p>
          <a:p>
            <a:r>
              <a:rPr lang="zh-CN" altLang="en-US" dirty="0"/>
              <a:t>当我们的代码出现下面的情形时，该算法将无法适应</a:t>
            </a:r>
          </a:p>
          <a:p>
            <a:pPr marL="228600" lvl="1">
              <a:lnSpc>
                <a:spcPct val="170000"/>
              </a:lnSpc>
              <a:spcBef>
                <a:spcPts val="1000"/>
              </a:spcBef>
              <a:buNone/>
            </a:pPr>
            <a:r>
              <a:rPr lang="zh-CN" altLang="en-US" sz="3000" b="1" dirty="0">
                <a:solidFill>
                  <a:schemeClr val="bg1"/>
                </a:solidFill>
              </a:rPr>
              <a:t> </a:t>
            </a:r>
            <a:r>
              <a:rPr lang="en-US" altLang="zh-CN" sz="3000" b="1" dirty="0">
                <a:solidFill>
                  <a:schemeClr val="bg1"/>
                </a:solidFill>
              </a:rPr>
              <a:t>objA.obj = </a:t>
            </a:r>
            <a:r>
              <a:rPr lang="en-US" altLang="zh-CN" sz="3000" b="1" dirty="0" err="1">
                <a:solidFill>
                  <a:schemeClr val="bg1"/>
                </a:solidFill>
              </a:rPr>
              <a:t>objB</a:t>
            </a:r>
            <a:endParaRPr lang="zh-CN" altLang="en-US" sz="3000" b="1" dirty="0">
              <a:solidFill>
                <a:schemeClr val="bg1"/>
              </a:solidFill>
            </a:endParaRPr>
          </a:p>
          <a:p>
            <a:pPr marL="228600" lvl="1">
              <a:lnSpc>
                <a:spcPct val="170000"/>
              </a:lnSpc>
              <a:spcBef>
                <a:spcPts val="1000"/>
              </a:spcBef>
              <a:buNone/>
            </a:pPr>
            <a:r>
              <a:rPr lang="zh-CN" altLang="en-US" sz="3000" b="1" dirty="0">
                <a:solidFill>
                  <a:schemeClr val="bg1"/>
                </a:solidFill>
              </a:rPr>
              <a:t> </a:t>
            </a:r>
            <a:r>
              <a:rPr lang="en-US" altLang="zh-CN" sz="3000" b="1" dirty="0">
                <a:solidFill>
                  <a:schemeClr val="bg1"/>
                </a:solidFill>
              </a:rPr>
              <a:t>objB.obj = </a:t>
            </a:r>
            <a:r>
              <a:rPr lang="en-US" altLang="zh-CN" sz="3000" b="1" dirty="0" err="1">
                <a:solidFill>
                  <a:schemeClr val="bg1"/>
                </a:solidFill>
              </a:rPr>
              <a:t>objA</a:t>
            </a:r>
            <a:endParaRPr lang="zh-CN" altLang="en-US" sz="3000" b="1" dirty="0">
              <a:solidFill>
                <a:schemeClr val="bg1"/>
              </a:solidFill>
            </a:endParaRPr>
          </a:p>
          <a:p>
            <a:r>
              <a:rPr lang="zh-CN" altLang="en-US" dirty="0"/>
              <a:t>这样的代码会产生如下引用情形 </a:t>
            </a:r>
            <a:r>
              <a:rPr lang="en-US" altLang="zh-CN" dirty="0" err="1"/>
              <a:t>objA</a:t>
            </a:r>
            <a:r>
              <a:rPr lang="zh-CN" altLang="en-US" dirty="0"/>
              <a:t>指向</a:t>
            </a:r>
            <a:r>
              <a:rPr lang="en-US" altLang="zh-CN" dirty="0" err="1"/>
              <a:t>objB</a:t>
            </a:r>
            <a:r>
              <a:rPr lang="zh-CN" altLang="en-US" dirty="0"/>
              <a:t>，而</a:t>
            </a:r>
            <a:r>
              <a:rPr lang="en-US" altLang="zh-CN" dirty="0" err="1"/>
              <a:t>objB</a:t>
            </a:r>
            <a:r>
              <a:rPr lang="zh-CN" altLang="en-US" dirty="0"/>
              <a:t>又指向</a:t>
            </a:r>
            <a:r>
              <a:rPr lang="en-US" altLang="zh-CN" dirty="0" err="1"/>
              <a:t>objA</a:t>
            </a:r>
            <a:r>
              <a:rPr lang="zh-CN" altLang="en-US" dirty="0"/>
              <a:t>，这样当其他所有的引用都消失了之后，</a:t>
            </a:r>
            <a:r>
              <a:rPr lang="en-US" altLang="zh-CN" dirty="0" err="1"/>
              <a:t>objA</a:t>
            </a:r>
            <a:r>
              <a:rPr lang="zh-CN" altLang="en-US" dirty="0"/>
              <a:t>和</a:t>
            </a:r>
            <a:r>
              <a:rPr lang="en-US" altLang="zh-CN" dirty="0" err="1"/>
              <a:t>objB</a:t>
            </a:r>
            <a:r>
              <a:rPr lang="zh-CN" altLang="en-US" dirty="0"/>
              <a:t>还有一个相互的引用，也就是说两个对象的引用计数器各为</a:t>
            </a:r>
            <a:r>
              <a:rPr lang="en-US" altLang="zh-CN" dirty="0"/>
              <a:t>1</a:t>
            </a:r>
            <a:r>
              <a:rPr lang="zh-CN" altLang="en-US" dirty="0"/>
              <a:t>，而实际上这两个对象都已经没有额外的引用，已经是垃圾了</a:t>
            </a:r>
          </a:p>
          <a:p>
            <a:endParaRPr lang="zh-CN" altLang="en-US" dirty="0"/>
          </a:p>
          <a:p>
            <a:endParaRPr lang="zh-CN" altLang="en-US" dirty="0"/>
          </a:p>
        </p:txBody>
      </p:sp>
      <p:sp>
        <p:nvSpPr>
          <p:cNvPr id="5" name="圆角矩形 4"/>
          <p:cNvSpPr/>
          <p:nvPr/>
        </p:nvSpPr>
        <p:spPr>
          <a:xfrm>
            <a:off x="5890764" y="3006094"/>
            <a:ext cx="1806376" cy="96018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objA</a:t>
            </a:r>
            <a:endParaRPr lang="zh-CN" altLang="en-US" sz="2000" dirty="0">
              <a:latin typeface="微软雅黑" panose="020B0503020204020204" pitchFamily="34" charset="-122"/>
              <a:ea typeface="微软雅黑" panose="020B0503020204020204" pitchFamily="34" charset="-122"/>
            </a:endParaRPr>
          </a:p>
        </p:txBody>
      </p:sp>
      <p:sp>
        <p:nvSpPr>
          <p:cNvPr id="6" name="Line 20"/>
          <p:cNvSpPr>
            <a:spLocks noChangeShapeType="1"/>
          </p:cNvSpPr>
          <p:nvPr/>
        </p:nvSpPr>
        <p:spPr bwMode="auto">
          <a:xfrm flipV="1">
            <a:off x="7766152" y="3312542"/>
            <a:ext cx="92927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矩形 6"/>
          <p:cNvSpPr/>
          <p:nvPr/>
        </p:nvSpPr>
        <p:spPr>
          <a:xfrm>
            <a:off x="5607171" y="2863970"/>
            <a:ext cx="5158596" cy="124220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8791914" y="3006093"/>
            <a:ext cx="1806376" cy="96018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objA</a:t>
            </a:r>
            <a:endParaRPr lang="zh-CN" altLang="en-US" sz="2000" dirty="0">
              <a:latin typeface="微软雅黑" panose="020B0503020204020204" pitchFamily="34" charset="-122"/>
              <a:ea typeface="微软雅黑" panose="020B0503020204020204" pitchFamily="34" charset="-122"/>
            </a:endParaRPr>
          </a:p>
        </p:txBody>
      </p:sp>
      <p:sp>
        <p:nvSpPr>
          <p:cNvPr id="9" name="Line 20"/>
          <p:cNvSpPr>
            <a:spLocks noChangeShapeType="1"/>
          </p:cNvSpPr>
          <p:nvPr/>
        </p:nvSpPr>
        <p:spPr bwMode="auto">
          <a:xfrm flipH="1" flipV="1">
            <a:off x="7738144" y="3620638"/>
            <a:ext cx="93115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右箭头 9"/>
          <p:cNvSpPr/>
          <p:nvPr/>
        </p:nvSpPr>
        <p:spPr>
          <a:xfrm>
            <a:off x="5050862" y="328703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963532" y="3287031"/>
            <a:ext cx="1228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内存泄露</a:t>
            </a:r>
          </a:p>
        </p:txBody>
      </p:sp>
    </p:spTree>
    <p:extLst>
      <p:ext uri="{BB962C8B-B14F-4D97-AF65-F5344CB8AC3E}">
        <p14:creationId xmlns:p14="http://schemas.microsoft.com/office/powerpoint/2010/main" val="359949906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p>
        </p:txBody>
      </p:sp>
      <p:sp>
        <p:nvSpPr>
          <p:cNvPr id="3" name="内容占位符 2"/>
          <p:cNvSpPr>
            <a:spLocks noGrp="1"/>
          </p:cNvSpPr>
          <p:nvPr>
            <p:ph idx="1"/>
          </p:nvPr>
        </p:nvSpPr>
        <p:spPr/>
        <p:txBody>
          <a:bodyPr>
            <a:normAutofit fontScale="92500" lnSpcReduction="10000"/>
          </a:bodyPr>
          <a:lstStyle/>
          <a:p>
            <a:r>
              <a:rPr lang="zh-CN" altLang="en-US" dirty="0"/>
              <a:t>根搜索算法是从离散数学中的图论引入的，程序把所有的引用关系看作一张有向图，从一个节点</a:t>
            </a:r>
            <a:r>
              <a:rPr lang="en-US" altLang="zh-CN" dirty="0"/>
              <a:t>GC ROOT</a:t>
            </a:r>
            <a:r>
              <a:rPr lang="zh-CN" altLang="en-US" dirty="0"/>
              <a:t>开始，寻找对应的引用节点，找到这个节点以后，继续寻找这个节点的引用节点，当所有的引用节点寻找完毕之后，剩余的节点则被认为是没有被引用到的节点，即无用的节点</a:t>
            </a:r>
            <a:endParaRPr lang="en-US" altLang="zh-CN" dirty="0"/>
          </a:p>
          <a:p>
            <a:r>
              <a:rPr lang="zh-CN" altLang="en-US" dirty="0"/>
              <a:t>目前</a:t>
            </a:r>
            <a:r>
              <a:rPr lang="en-US" altLang="zh-CN" dirty="0"/>
              <a:t>java</a:t>
            </a:r>
            <a:r>
              <a:rPr lang="zh-CN" altLang="en-US" dirty="0"/>
              <a:t>中可作为</a:t>
            </a:r>
            <a:r>
              <a:rPr lang="en-US" altLang="zh-CN" dirty="0"/>
              <a:t>GC Root</a:t>
            </a:r>
            <a:r>
              <a:rPr lang="zh-CN" altLang="en-US" dirty="0"/>
              <a:t>的对象有</a:t>
            </a:r>
          </a:p>
          <a:p>
            <a:pPr lvl="1"/>
            <a:r>
              <a:rPr lang="zh-CN" altLang="en-US" dirty="0"/>
              <a:t>虚拟机栈中引用的对象（本地变量表）</a:t>
            </a:r>
          </a:p>
          <a:p>
            <a:pPr lvl="1"/>
            <a:r>
              <a:rPr lang="zh-CN" altLang="en-US" dirty="0"/>
              <a:t>方法区中静态属性引用的对象</a:t>
            </a:r>
          </a:p>
          <a:p>
            <a:pPr lvl="1"/>
            <a:r>
              <a:rPr lang="zh-CN" altLang="en-US" dirty="0"/>
              <a:t>方法区中常量引用的对象</a:t>
            </a:r>
          </a:p>
          <a:p>
            <a:pPr lvl="1"/>
            <a:r>
              <a:rPr lang="zh-CN" altLang="en-US" dirty="0"/>
              <a:t>本地方法栈中引用的对象（</a:t>
            </a:r>
            <a:r>
              <a:rPr lang="en-US" altLang="zh-CN" dirty="0"/>
              <a:t>Native</a:t>
            </a:r>
            <a:r>
              <a:rPr lang="zh-CN" altLang="en-US" dirty="0"/>
              <a:t>对象）</a:t>
            </a:r>
          </a:p>
          <a:p>
            <a:endParaRPr lang="zh-CN" altLang="en-US" dirty="0"/>
          </a:p>
        </p:txBody>
      </p:sp>
    </p:spTree>
    <p:extLst>
      <p:ext uri="{BB962C8B-B14F-4D97-AF65-F5344CB8AC3E}">
        <p14:creationId xmlns:p14="http://schemas.microsoft.com/office/powerpoint/2010/main" val="100409576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p>
        </p:txBody>
      </p:sp>
      <p:sp>
        <p:nvSpPr>
          <p:cNvPr id="3" name="内容占位符 2"/>
          <p:cNvSpPr>
            <a:spLocks noGrp="1"/>
          </p:cNvSpPr>
          <p:nvPr>
            <p:ph idx="1"/>
          </p:nvPr>
        </p:nvSpPr>
        <p:spPr/>
        <p:txBody>
          <a:bodyPr/>
          <a:lstStyle/>
          <a:p>
            <a:r>
              <a:rPr lang="zh-CN" altLang="en-US" dirty="0"/>
              <a:t>根搜索有向图：</a:t>
            </a:r>
          </a:p>
        </p:txBody>
      </p:sp>
      <p:sp>
        <p:nvSpPr>
          <p:cNvPr id="4" name="圆角矩形 3"/>
          <p:cNvSpPr/>
          <p:nvPr/>
        </p:nvSpPr>
        <p:spPr>
          <a:xfrm>
            <a:off x="490628" y="2045906"/>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490628" y="3046571"/>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a:off x="490628" y="3982730"/>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490628" y="4918889"/>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186570" y="1804366"/>
            <a:ext cx="2332343" cy="418236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674842" y="2045905"/>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1" name="右箭头 10"/>
          <p:cNvSpPr/>
          <p:nvPr/>
        </p:nvSpPr>
        <p:spPr>
          <a:xfrm rot="16200000">
            <a:off x="1057603" y="592453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043328" y="2758821"/>
            <a:ext cx="160354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不可达，垃圾</a:t>
            </a:r>
          </a:p>
        </p:txBody>
      </p:sp>
      <p:sp>
        <p:nvSpPr>
          <p:cNvPr id="13" name="文本框 12"/>
          <p:cNvSpPr txBox="1"/>
          <p:nvPr/>
        </p:nvSpPr>
        <p:spPr>
          <a:xfrm>
            <a:off x="951847" y="6427052"/>
            <a:ext cx="1228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根引用</a:t>
            </a:r>
          </a:p>
        </p:txBody>
      </p:sp>
      <p:sp>
        <p:nvSpPr>
          <p:cNvPr id="14" name="圆角矩形 13"/>
          <p:cNvSpPr/>
          <p:nvPr/>
        </p:nvSpPr>
        <p:spPr>
          <a:xfrm>
            <a:off x="4744517" y="3541869"/>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4276229" y="4853626"/>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6" name="圆角矩形 15"/>
          <p:cNvSpPr/>
          <p:nvPr/>
        </p:nvSpPr>
        <p:spPr>
          <a:xfrm>
            <a:off x="7155306" y="2332024"/>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7" name="Line 20"/>
          <p:cNvSpPr>
            <a:spLocks noChangeShapeType="1"/>
          </p:cNvSpPr>
          <p:nvPr/>
        </p:nvSpPr>
        <p:spPr bwMode="auto">
          <a:xfrm>
            <a:off x="2297004" y="2332024"/>
            <a:ext cx="137783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flipV="1">
            <a:off x="6550893" y="2846716"/>
            <a:ext cx="522767" cy="9812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flipV="1">
            <a:off x="2297004" y="2685318"/>
            <a:ext cx="4858302" cy="60279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20"/>
          <p:cNvSpPr>
            <a:spLocks noChangeShapeType="1"/>
          </p:cNvSpPr>
          <p:nvPr/>
        </p:nvSpPr>
        <p:spPr bwMode="auto">
          <a:xfrm>
            <a:off x="2297004" y="4325967"/>
            <a:ext cx="1979225" cy="96851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Line 20"/>
          <p:cNvSpPr>
            <a:spLocks noChangeShapeType="1"/>
          </p:cNvSpPr>
          <p:nvPr/>
        </p:nvSpPr>
        <p:spPr bwMode="auto">
          <a:xfrm flipV="1">
            <a:off x="2297004" y="3885320"/>
            <a:ext cx="2447513" cy="140916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圆角矩形 21"/>
          <p:cNvSpPr/>
          <p:nvPr/>
        </p:nvSpPr>
        <p:spPr>
          <a:xfrm>
            <a:off x="7204767" y="3968692"/>
            <a:ext cx="1806376" cy="714547"/>
          </a:xfrm>
          <a:prstGeom prst="roundRect">
            <a:avLst/>
          </a:prstGeom>
          <a:solidFill>
            <a:srgbClr val="C568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23" name="圆角矩形 22"/>
          <p:cNvSpPr/>
          <p:nvPr/>
        </p:nvSpPr>
        <p:spPr>
          <a:xfrm>
            <a:off x="10145155" y="3968693"/>
            <a:ext cx="1806376" cy="714547"/>
          </a:xfrm>
          <a:prstGeom prst="roundRect">
            <a:avLst/>
          </a:prstGeom>
          <a:solidFill>
            <a:srgbClr val="C568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24" name="Line 20"/>
          <p:cNvSpPr>
            <a:spLocks noChangeShapeType="1"/>
          </p:cNvSpPr>
          <p:nvPr/>
        </p:nvSpPr>
        <p:spPr bwMode="auto">
          <a:xfrm flipV="1">
            <a:off x="9111285" y="4134040"/>
            <a:ext cx="92927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矩形 24"/>
          <p:cNvSpPr/>
          <p:nvPr/>
        </p:nvSpPr>
        <p:spPr>
          <a:xfrm>
            <a:off x="6952304" y="3685468"/>
            <a:ext cx="5158596" cy="124220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Line 20"/>
          <p:cNvSpPr>
            <a:spLocks noChangeShapeType="1"/>
          </p:cNvSpPr>
          <p:nvPr/>
        </p:nvSpPr>
        <p:spPr bwMode="auto">
          <a:xfrm flipH="1" flipV="1">
            <a:off x="9083277" y="4442136"/>
            <a:ext cx="93115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右箭头 26"/>
          <p:cNvSpPr/>
          <p:nvPr/>
        </p:nvSpPr>
        <p:spPr>
          <a:xfrm rot="5400000">
            <a:off x="9393430" y="328033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531660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en-US" altLang="zh-CN" dirty="0"/>
              <a:t>Java</a:t>
            </a:r>
            <a:r>
              <a:rPr lang="zh-CN" altLang="en-US" dirty="0"/>
              <a:t>语言的一个关键的优势就是它的内存管理机制。你只管创建对象，</a:t>
            </a:r>
            <a:r>
              <a:rPr lang="en-US" altLang="zh-CN" dirty="0"/>
              <a:t>Java</a:t>
            </a:r>
            <a:r>
              <a:rPr lang="zh-CN" altLang="en-US" dirty="0"/>
              <a:t>的垃圾回收器帮你分配以及回收内存。然而，实际的情况并没有那么简单，因为</a:t>
            </a:r>
            <a:r>
              <a:rPr lang="zh-CN" altLang="en-US" b="1" dirty="0">
                <a:solidFill>
                  <a:srgbClr val="AE0B0B"/>
                </a:solidFill>
              </a:rPr>
              <a:t>内存泄漏在</a:t>
            </a:r>
            <a:r>
              <a:rPr lang="en-US" altLang="zh-CN" b="1" dirty="0">
                <a:solidFill>
                  <a:srgbClr val="AE0B0B"/>
                </a:solidFill>
              </a:rPr>
              <a:t>Java</a:t>
            </a:r>
            <a:r>
              <a:rPr lang="zh-CN" altLang="en-US" b="1" dirty="0">
                <a:solidFill>
                  <a:srgbClr val="AE0B0B"/>
                </a:solidFill>
              </a:rPr>
              <a:t>应用程序中还是时有发生的</a:t>
            </a:r>
            <a:endParaRPr lang="en-US" altLang="zh-CN" b="1" dirty="0">
              <a:solidFill>
                <a:srgbClr val="AE0B0B"/>
              </a:solidFill>
            </a:endParaRPr>
          </a:p>
          <a:p>
            <a:r>
              <a:rPr lang="zh-CN" altLang="en-US" dirty="0"/>
              <a:t>事实上，在讲解</a:t>
            </a:r>
            <a:r>
              <a:rPr lang="en-US" altLang="zh-CN" dirty="0"/>
              <a:t>Java</a:t>
            </a:r>
            <a:r>
              <a:rPr lang="zh-CN" altLang="en-US" dirty="0"/>
              <a:t>中垃圾判定时，我们就看到了在</a:t>
            </a:r>
            <a:r>
              <a:rPr lang="en-US" altLang="zh-CN" dirty="0"/>
              <a:t>JDK1.2</a:t>
            </a:r>
            <a:r>
              <a:rPr lang="zh-CN" altLang="en-US" dirty="0"/>
              <a:t>之前，</a:t>
            </a:r>
            <a:r>
              <a:rPr lang="en-US" altLang="zh-CN" dirty="0"/>
              <a:t>Java</a:t>
            </a:r>
            <a:r>
              <a:rPr lang="zh-CN" altLang="en-US" dirty="0"/>
              <a:t>中的内存泄露甚至是一个比较常见的现象</a:t>
            </a:r>
          </a:p>
        </p:txBody>
      </p:sp>
    </p:spTree>
    <p:extLst>
      <p:ext uri="{BB962C8B-B14F-4D97-AF65-F5344CB8AC3E}">
        <p14:creationId xmlns:p14="http://schemas.microsoft.com/office/powerpoint/2010/main" val="110183961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zh-CN" altLang="en-US" dirty="0"/>
              <a:t>内存泄漏的定义：对象已经没有被应用程序使用，但是垃圾回收器没办法移除它们，因为还在被引用着</a:t>
            </a:r>
          </a:p>
          <a:p>
            <a:r>
              <a:rPr lang="zh-CN" altLang="en-US" dirty="0"/>
              <a:t>要想理解这个定义，我们需要先了解一下对象在内存中的状态。下面的这张图就解释了什么是无用对象以及什么是未被引用对象</a:t>
            </a:r>
          </a:p>
          <a:p>
            <a:endParaRPr lang="zh-CN" altLang="en-US" dirty="0"/>
          </a:p>
        </p:txBody>
      </p:sp>
      <p:cxnSp>
        <p:nvCxnSpPr>
          <p:cNvPr id="9" name="直接连接符 8"/>
          <p:cNvCxnSpPr/>
          <p:nvPr/>
        </p:nvCxnSpPr>
        <p:spPr>
          <a:xfrm>
            <a:off x="1933297" y="4451230"/>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933297" y="4451230"/>
            <a:ext cx="3143226" cy="983410"/>
          </a:xfrm>
          <a:prstGeom prst="rect">
            <a:avLst/>
          </a:prstGeom>
          <a:solidFill>
            <a:srgbClr val="C568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未被引用的对象们</a:t>
            </a:r>
          </a:p>
        </p:txBody>
      </p:sp>
      <p:sp>
        <p:nvSpPr>
          <p:cNvPr id="6" name="矩形 5"/>
          <p:cNvSpPr/>
          <p:nvPr/>
        </p:nvSpPr>
        <p:spPr>
          <a:xfrm>
            <a:off x="5089585" y="4451230"/>
            <a:ext cx="4865298" cy="983410"/>
          </a:xfrm>
          <a:prstGeom prst="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被引用的对象们</a:t>
            </a:r>
          </a:p>
        </p:txBody>
      </p:sp>
      <p:sp>
        <p:nvSpPr>
          <p:cNvPr id="12" name="Line 20"/>
          <p:cNvSpPr>
            <a:spLocks noChangeShapeType="1"/>
          </p:cNvSpPr>
          <p:nvPr/>
        </p:nvSpPr>
        <p:spPr bwMode="auto">
          <a:xfrm flipV="1">
            <a:off x="1933298" y="5842070"/>
            <a:ext cx="3861758" cy="0"/>
          </a:xfrm>
          <a:prstGeom prst="line">
            <a:avLst/>
          </a:prstGeom>
          <a:ln w="508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文本框 12"/>
          <p:cNvSpPr txBox="1"/>
          <p:nvPr/>
        </p:nvSpPr>
        <p:spPr>
          <a:xfrm>
            <a:off x="2962256" y="5646260"/>
            <a:ext cx="1803841" cy="369332"/>
          </a:xfrm>
          <a:prstGeom prst="rect">
            <a:avLst/>
          </a:prstGeom>
          <a:solidFill>
            <a:schemeClr val="bg1"/>
          </a:solidFill>
          <a:ln>
            <a:solidFill>
              <a:srgbClr val="C00000"/>
            </a:solidFill>
          </a:ln>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不再使用的对象</a:t>
            </a:r>
          </a:p>
        </p:txBody>
      </p:sp>
      <p:sp>
        <p:nvSpPr>
          <p:cNvPr id="14" name="矩形 13"/>
          <p:cNvSpPr/>
          <p:nvPr/>
        </p:nvSpPr>
        <p:spPr>
          <a:xfrm>
            <a:off x="5072333" y="4477637"/>
            <a:ext cx="724619" cy="9305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766097" y="3705265"/>
            <a:ext cx="160354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发生内存泄露</a:t>
            </a:r>
          </a:p>
        </p:txBody>
      </p:sp>
      <p:sp>
        <p:nvSpPr>
          <p:cNvPr id="16" name="右箭头 15"/>
          <p:cNvSpPr/>
          <p:nvPr/>
        </p:nvSpPr>
        <p:spPr>
          <a:xfrm rot="5400000">
            <a:off x="5116199" y="422678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5795055" y="4477637"/>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93211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a:t>掌握</a:t>
            </a:r>
            <a:r>
              <a:rPr lang="en-US" altLang="zh-CN" dirty="0"/>
              <a:t>Java</a:t>
            </a:r>
            <a:r>
              <a:rPr lang="zh-CN" altLang="en-US" dirty="0"/>
              <a:t>中的垃圾回收机制和垃圾回收时机</a:t>
            </a:r>
            <a:endParaRPr lang="en-US" altLang="zh-CN" dirty="0"/>
          </a:p>
          <a:p>
            <a:r>
              <a:rPr lang="zh-CN" altLang="en-US" dirty="0"/>
              <a:t>掌握</a:t>
            </a:r>
            <a:r>
              <a:rPr lang="en-US" altLang="zh-CN" dirty="0"/>
              <a:t>Java</a:t>
            </a:r>
            <a:r>
              <a:rPr lang="zh-CN" altLang="en-US" dirty="0"/>
              <a:t>中的不同引用类型</a:t>
            </a:r>
            <a:endParaRPr lang="en-US" altLang="zh-CN" dirty="0"/>
          </a:p>
          <a:p>
            <a:r>
              <a:rPr lang="zh-CN" altLang="en-US" dirty="0"/>
              <a:t>了解</a:t>
            </a:r>
            <a:r>
              <a:rPr lang="en-US" altLang="zh-CN" dirty="0"/>
              <a:t>Java</a:t>
            </a:r>
            <a:r>
              <a:rPr lang="zh-CN" altLang="en-US" dirty="0"/>
              <a:t>的引用队列</a:t>
            </a:r>
            <a:endParaRPr lang="en-US" altLang="zh-CN" dirty="0"/>
          </a:p>
          <a:p>
            <a:r>
              <a:rPr lang="zh-CN" altLang="en-US" dirty="0"/>
              <a:t>了解</a:t>
            </a:r>
            <a:r>
              <a:rPr lang="en-US" altLang="zh-CN" dirty="0"/>
              <a:t>Java</a:t>
            </a:r>
            <a:r>
              <a:rPr lang="zh-CN" altLang="en-US" dirty="0"/>
              <a:t>中可能存在的内存泄露情况</a:t>
            </a:r>
            <a:endParaRPr lang="en-US" altLang="zh-CN" dirty="0"/>
          </a:p>
          <a:p>
            <a:r>
              <a:rPr lang="zh-CN" altLang="en-US" dirty="0"/>
              <a:t>了解</a:t>
            </a:r>
            <a:r>
              <a:rPr lang="en-US" altLang="zh-CN" dirty="0"/>
              <a:t>finalize</a:t>
            </a:r>
            <a:r>
              <a:rPr lang="zh-CN" altLang="en-US" dirty="0"/>
              <a:t>方法的作用与隐患</a:t>
            </a:r>
            <a:endParaRPr lang="en-US" altLang="zh-CN" dirty="0"/>
          </a:p>
          <a:p>
            <a:pPr marL="0" indent="0">
              <a:buNone/>
            </a:pPr>
            <a:endParaRPr lang="en-US" altLang="zh-CN" dirty="0"/>
          </a:p>
          <a:p>
            <a:endParaRPr 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zh-CN" altLang="en-US" dirty="0"/>
              <a:t>从刚才的图里面可以看出，里面有被引用对象和未被引用对象。未被引用对象会被垃圾回收器回收，而被引用的对象却不会。</a:t>
            </a:r>
            <a:endParaRPr lang="en-US" altLang="zh-CN" dirty="0"/>
          </a:p>
          <a:p>
            <a:r>
              <a:rPr lang="zh-CN" altLang="en-US" dirty="0"/>
              <a:t>未被引用的对象当然是不再被使用的对象，因为没有对象再引用它。然而无用对象却不全是未被引用对象。其中还有被引用的。就是这种情况导致了内存泄漏</a:t>
            </a:r>
          </a:p>
        </p:txBody>
      </p:sp>
    </p:spTree>
    <p:extLst>
      <p:ext uri="{BB962C8B-B14F-4D97-AF65-F5344CB8AC3E}">
        <p14:creationId xmlns:p14="http://schemas.microsoft.com/office/powerpoint/2010/main" val="227621533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normAutofit/>
          </a:bodyPr>
          <a:lstStyle/>
          <a:p>
            <a:r>
              <a:rPr lang="zh-CN" altLang="en-US" dirty="0"/>
              <a:t>为什么会发生内存泄漏？</a:t>
            </a:r>
            <a:endParaRPr lang="en-US" altLang="zh-CN" dirty="0"/>
          </a:p>
          <a:p>
            <a:endParaRPr lang="zh-CN" altLang="en-US" dirty="0"/>
          </a:p>
        </p:txBody>
      </p:sp>
      <p:sp>
        <p:nvSpPr>
          <p:cNvPr id="5" name="Line 20"/>
          <p:cNvSpPr>
            <a:spLocks noChangeShapeType="1"/>
          </p:cNvSpPr>
          <p:nvPr/>
        </p:nvSpPr>
        <p:spPr bwMode="auto">
          <a:xfrm flipV="1">
            <a:off x="1119537" y="5961380"/>
            <a:ext cx="802197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cxnSp>
        <p:nvCxnSpPr>
          <p:cNvPr id="7" name="直接连接符 6"/>
          <p:cNvCxnSpPr/>
          <p:nvPr/>
        </p:nvCxnSpPr>
        <p:spPr>
          <a:xfrm flipV="1">
            <a:off x="1136790" y="1690777"/>
            <a:ext cx="0" cy="42878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504132" y="5992110"/>
            <a:ext cx="1603543"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Time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rot="16200000">
            <a:off x="143341" y="1806597"/>
            <a:ext cx="1603543"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562218" y="4681358"/>
            <a:ext cx="6029025"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A’s Lifetime</a:t>
            </a:r>
          </a:p>
        </p:txBody>
      </p:sp>
      <p:sp>
        <p:nvSpPr>
          <p:cNvPr id="13" name="文本框 12"/>
          <p:cNvSpPr txBox="1"/>
          <p:nvPr/>
        </p:nvSpPr>
        <p:spPr>
          <a:xfrm>
            <a:off x="711362" y="3349719"/>
            <a:ext cx="425428"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87642" y="4853966"/>
            <a:ext cx="425428"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691441" y="3318331"/>
            <a:ext cx="3517960"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B’s Lifetime</a:t>
            </a:r>
          </a:p>
        </p:txBody>
      </p:sp>
      <p:cxnSp>
        <p:nvCxnSpPr>
          <p:cNvPr id="16" name="直接连接符 15"/>
          <p:cNvCxnSpPr/>
          <p:nvPr/>
        </p:nvCxnSpPr>
        <p:spPr>
          <a:xfrm>
            <a:off x="2691441" y="4032878"/>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09400" y="4032878"/>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56736" y="5339222"/>
            <a:ext cx="0" cy="652888"/>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584382" y="5336347"/>
            <a:ext cx="0" cy="652888"/>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57115" y="6028465"/>
            <a:ext cx="454534"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t1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90057" y="6028465"/>
            <a:ext cx="454534"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982133" y="6028465"/>
            <a:ext cx="454534"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t3</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329469" y="6006606"/>
            <a:ext cx="454534"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t4</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椭圆 25"/>
          <p:cNvSpPr/>
          <p:nvPr/>
        </p:nvSpPr>
        <p:spPr>
          <a:xfrm>
            <a:off x="6746357" y="3269999"/>
            <a:ext cx="879894" cy="879894"/>
          </a:xfrm>
          <a:prstGeom prst="ellipse">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27" name="椭圆 26"/>
          <p:cNvSpPr/>
          <p:nvPr/>
        </p:nvSpPr>
        <p:spPr>
          <a:xfrm>
            <a:off x="9428121" y="3244008"/>
            <a:ext cx="879894" cy="879894"/>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8" name="弧形 27"/>
          <p:cNvSpPr/>
          <p:nvPr/>
        </p:nvSpPr>
        <p:spPr>
          <a:xfrm>
            <a:off x="7134546" y="1767521"/>
            <a:ext cx="2739171" cy="2739171"/>
          </a:xfrm>
          <a:prstGeom prst="arc">
            <a:avLst>
              <a:gd name="adj1" fmla="val 10722512"/>
              <a:gd name="adj2" fmla="val 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87960670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zh-CN" altLang="en-US" dirty="0"/>
              <a:t>上例中，</a:t>
            </a:r>
            <a:r>
              <a:rPr lang="en-US" altLang="zh-CN" dirty="0"/>
              <a:t>A</a:t>
            </a:r>
            <a:r>
              <a:rPr lang="zh-CN" altLang="en-US" dirty="0"/>
              <a:t>对象引用</a:t>
            </a:r>
            <a:r>
              <a:rPr lang="en-US" altLang="zh-CN" dirty="0"/>
              <a:t>B</a:t>
            </a:r>
            <a:r>
              <a:rPr lang="zh-CN" altLang="en-US" dirty="0"/>
              <a:t>对象，</a:t>
            </a:r>
            <a:r>
              <a:rPr lang="en-US" altLang="zh-CN" dirty="0"/>
              <a:t>A</a:t>
            </a:r>
            <a:r>
              <a:rPr lang="zh-CN" altLang="en-US" dirty="0"/>
              <a:t>对象的生命周期（</a:t>
            </a:r>
            <a:r>
              <a:rPr lang="en-US" altLang="zh-CN" dirty="0"/>
              <a:t>t1-t4</a:t>
            </a:r>
            <a:r>
              <a:rPr lang="zh-CN" altLang="en-US" dirty="0"/>
              <a:t>）比</a:t>
            </a:r>
            <a:r>
              <a:rPr lang="en-US" altLang="zh-CN" dirty="0"/>
              <a:t>B</a:t>
            </a:r>
            <a:r>
              <a:rPr lang="zh-CN" altLang="en-US" dirty="0"/>
              <a:t>对象的生命周期（</a:t>
            </a:r>
            <a:r>
              <a:rPr lang="en-US" altLang="zh-CN" dirty="0"/>
              <a:t>t2-t3</a:t>
            </a:r>
            <a:r>
              <a:rPr lang="zh-CN" altLang="en-US" dirty="0"/>
              <a:t>）长的多。当</a:t>
            </a:r>
            <a:r>
              <a:rPr lang="en-US" altLang="zh-CN" dirty="0"/>
              <a:t>B</a:t>
            </a:r>
            <a:r>
              <a:rPr lang="zh-CN" altLang="en-US" dirty="0"/>
              <a:t>对象没有被应用程序使用之后，</a:t>
            </a:r>
            <a:r>
              <a:rPr lang="en-US" altLang="zh-CN" dirty="0"/>
              <a:t>A</a:t>
            </a:r>
            <a:r>
              <a:rPr lang="zh-CN" altLang="en-US" dirty="0"/>
              <a:t>对象仍然在引用着</a:t>
            </a:r>
            <a:r>
              <a:rPr lang="en-US" altLang="zh-CN" dirty="0"/>
              <a:t>B</a:t>
            </a:r>
            <a:r>
              <a:rPr lang="zh-CN" altLang="en-US" dirty="0"/>
              <a:t>对象。这样，垃圾回收器就没办法将</a:t>
            </a:r>
            <a:r>
              <a:rPr lang="en-US" altLang="zh-CN" dirty="0"/>
              <a:t>B</a:t>
            </a:r>
            <a:r>
              <a:rPr lang="zh-CN" altLang="en-US" dirty="0"/>
              <a:t>对象从内存中移除，从而导致内存问题，因为如果</a:t>
            </a:r>
            <a:r>
              <a:rPr lang="en-US" altLang="zh-CN" dirty="0"/>
              <a:t>A</a:t>
            </a:r>
            <a:r>
              <a:rPr lang="zh-CN" altLang="en-US" dirty="0"/>
              <a:t>引用更多这样的对象，那将有更多的未被引用对象存在，并消耗内存空间</a:t>
            </a:r>
          </a:p>
          <a:p>
            <a:r>
              <a:rPr lang="en-US" altLang="zh-CN" dirty="0"/>
              <a:t>B</a:t>
            </a:r>
            <a:r>
              <a:rPr lang="zh-CN" altLang="en-US" dirty="0"/>
              <a:t>对象也可能会持有许多其他的对象，那这些对象同样也不会被垃圾回收器回收。所有这些没在使用的对象将持续的消耗之前分配的内存空间</a:t>
            </a:r>
          </a:p>
          <a:p>
            <a:endParaRPr lang="zh-CN" altLang="en-US" dirty="0"/>
          </a:p>
        </p:txBody>
      </p:sp>
    </p:spTree>
    <p:extLst>
      <p:ext uri="{BB962C8B-B14F-4D97-AF65-F5344CB8AC3E}">
        <p14:creationId xmlns:p14="http://schemas.microsoft.com/office/powerpoint/2010/main" val="241795141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normAutofit fontScale="92500" lnSpcReduction="10000"/>
          </a:bodyPr>
          <a:lstStyle/>
          <a:p>
            <a:r>
              <a:rPr lang="zh-CN" altLang="en-US" dirty="0"/>
              <a:t>下面是几条容易上手的建议，来帮助开发人员</a:t>
            </a:r>
            <a:r>
              <a:rPr lang="zh-CN" altLang="en-US" b="1" dirty="0">
                <a:solidFill>
                  <a:srgbClr val="AE0B0B"/>
                </a:solidFill>
              </a:rPr>
              <a:t>防止内存泄漏</a:t>
            </a:r>
            <a:r>
              <a:rPr lang="zh-CN" altLang="en-US" dirty="0"/>
              <a:t>的发生：</a:t>
            </a:r>
            <a:endParaRPr lang="en-US" altLang="zh-CN" dirty="0"/>
          </a:p>
          <a:p>
            <a:pPr lvl="1"/>
            <a:r>
              <a:rPr lang="zh-CN" altLang="en-US" dirty="0"/>
              <a:t>不再使用的对象将指向其的引用置空指向</a:t>
            </a:r>
            <a:r>
              <a:rPr lang="en-US" altLang="zh-CN" dirty="0"/>
              <a:t>null</a:t>
            </a:r>
            <a:endParaRPr lang="zh-CN" altLang="en-US" dirty="0"/>
          </a:p>
          <a:p>
            <a:pPr lvl="1"/>
            <a:r>
              <a:rPr lang="zh-CN" altLang="en-US" dirty="0"/>
              <a:t>特别注意一些像</a:t>
            </a:r>
            <a:r>
              <a:rPr lang="en-US" altLang="zh-CN" dirty="0" err="1"/>
              <a:t>HashMap</a:t>
            </a:r>
            <a:r>
              <a:rPr lang="zh-CN" altLang="en-US" dirty="0"/>
              <a:t>、</a:t>
            </a:r>
            <a:r>
              <a:rPr lang="en-US" altLang="zh-CN" dirty="0" err="1"/>
              <a:t>ArrayList</a:t>
            </a:r>
            <a:r>
              <a:rPr lang="zh-CN" altLang="en-US" dirty="0"/>
              <a:t>的以后会详细介绍的集合对象，它们经常会引发内存泄漏。当它们被声明为</a:t>
            </a:r>
            <a:r>
              <a:rPr lang="en-US" altLang="zh-CN" dirty="0"/>
              <a:t>static</a:t>
            </a:r>
            <a:r>
              <a:rPr lang="zh-CN" altLang="en-US" dirty="0"/>
              <a:t>时，它们的生命周期就会和应用程序一样长</a:t>
            </a:r>
            <a:endParaRPr lang="en-US" altLang="zh-CN" dirty="0"/>
          </a:p>
          <a:p>
            <a:pPr lvl="1"/>
            <a:r>
              <a:rPr lang="zh-CN" altLang="en-US" dirty="0"/>
              <a:t>同样是集合，当原有对象的属性发生改变</a:t>
            </a:r>
            <a:r>
              <a:rPr lang="en-US" altLang="zh-CN" dirty="0"/>
              <a:t>(</a:t>
            </a:r>
            <a:r>
              <a:rPr lang="en-US" altLang="zh-CN" dirty="0" err="1"/>
              <a:t>hashCode</a:t>
            </a:r>
            <a:r>
              <a:rPr lang="zh-CN" altLang="en-US" dirty="0"/>
              <a:t>变化</a:t>
            </a:r>
            <a:r>
              <a:rPr lang="en-US" altLang="zh-CN" dirty="0"/>
              <a:t>)</a:t>
            </a:r>
            <a:r>
              <a:rPr lang="zh-CN" altLang="en-US" dirty="0"/>
              <a:t>，</a:t>
            </a:r>
            <a:r>
              <a:rPr lang="en-US" altLang="zh-CN" dirty="0"/>
              <a:t>remove()</a:t>
            </a:r>
            <a:r>
              <a:rPr lang="zh-CN" altLang="en-US" dirty="0"/>
              <a:t>方法可能会失效，导致内存泄露（后续详细讲解）</a:t>
            </a:r>
          </a:p>
          <a:p>
            <a:pPr lvl="1"/>
            <a:r>
              <a:rPr lang="zh-CN" altLang="en-US" dirty="0"/>
              <a:t>特别注意系统中各种事件监听和回调。当一个监听器在使用的时候被注册，但不再使用之后却未被反注册</a:t>
            </a:r>
          </a:p>
          <a:p>
            <a:pPr lvl="1"/>
            <a:r>
              <a:rPr lang="zh-CN" altLang="en-US" dirty="0"/>
              <a:t>“如果一个类自己管理内存，那开发人员就得小心内存泄漏问题了。” 通常一些成员变量引用其他对象，初始化的时候需要置空</a:t>
            </a:r>
          </a:p>
          <a:p>
            <a:endParaRPr lang="zh-CN" altLang="en-US" dirty="0"/>
          </a:p>
        </p:txBody>
      </p:sp>
    </p:spTree>
    <p:extLst>
      <p:ext uri="{BB962C8B-B14F-4D97-AF65-F5344CB8AC3E}">
        <p14:creationId xmlns:p14="http://schemas.microsoft.com/office/powerpoint/2010/main" val="243996379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zh-CN" altLang="en-US" dirty="0"/>
              <a:t>事实上，对于一些常用</a:t>
            </a:r>
            <a:r>
              <a:rPr lang="en-US" altLang="zh-CN" dirty="0"/>
              <a:t>API</a:t>
            </a:r>
            <a:r>
              <a:rPr lang="zh-CN" altLang="en-US" dirty="0"/>
              <a:t>的使用如果不了解其实现方式的话也很容易引起内存泄露</a:t>
            </a:r>
            <a:endParaRPr lang="en-US" altLang="zh-CN" dirty="0"/>
          </a:p>
          <a:p>
            <a:r>
              <a:rPr lang="zh-CN" altLang="en-US" dirty="0"/>
              <a:t>例如，</a:t>
            </a:r>
            <a:r>
              <a:rPr lang="en-US" altLang="zh-CN" dirty="0"/>
              <a:t>String</a:t>
            </a:r>
            <a:r>
              <a:rPr lang="zh-CN" altLang="en-US" dirty="0"/>
              <a:t>类常用的截取字串的方法</a:t>
            </a:r>
            <a:r>
              <a:rPr lang="en-US" altLang="zh-CN" dirty="0"/>
              <a:t>substring()</a:t>
            </a:r>
            <a:r>
              <a:rPr lang="zh-CN" altLang="en-US" dirty="0"/>
              <a:t>在</a:t>
            </a:r>
            <a:r>
              <a:rPr lang="en-US" altLang="zh-CN" dirty="0"/>
              <a:t>JDK1.6</a:t>
            </a:r>
            <a:r>
              <a:rPr lang="zh-CN" altLang="en-US" dirty="0"/>
              <a:t>中如果滥用就会导致比较严重的内存泄露</a:t>
            </a:r>
          </a:p>
        </p:txBody>
      </p:sp>
    </p:spTree>
    <p:extLst>
      <p:ext uri="{BB962C8B-B14F-4D97-AF65-F5344CB8AC3E}">
        <p14:creationId xmlns:p14="http://schemas.microsoft.com/office/powerpoint/2010/main" val="176380491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en-US" altLang="zh-CN" dirty="0"/>
              <a:t>JDK6</a:t>
            </a:r>
            <a:r>
              <a:rPr lang="zh-CN" altLang="en-US" dirty="0"/>
              <a:t>中</a:t>
            </a:r>
            <a:r>
              <a:rPr lang="en-US" altLang="zh-CN" dirty="0"/>
              <a:t>substring()</a:t>
            </a:r>
            <a:r>
              <a:rPr lang="zh-CN" altLang="en-US" dirty="0"/>
              <a:t>方法内存泄露的原因分析：</a:t>
            </a:r>
          </a:p>
        </p:txBody>
      </p:sp>
      <p:pic>
        <p:nvPicPr>
          <p:cNvPr id="4" name="图片 3"/>
          <p:cNvPicPr>
            <a:picLocks noChangeAspect="1"/>
          </p:cNvPicPr>
          <p:nvPr/>
        </p:nvPicPr>
        <p:blipFill>
          <a:blip r:embed="rId2"/>
          <a:stretch>
            <a:fillRect/>
          </a:stretch>
        </p:blipFill>
        <p:spPr>
          <a:xfrm>
            <a:off x="741242" y="1717734"/>
            <a:ext cx="4981575" cy="80010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4639189" y="1929906"/>
            <a:ext cx="3276600" cy="990600"/>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4162182" y="188086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42382" y="1880866"/>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741242" y="2021325"/>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35966" y="3729545"/>
            <a:ext cx="1089803" cy="446911"/>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x</a:t>
            </a:r>
          </a:p>
        </p:txBody>
      </p:sp>
      <p:sp>
        <p:nvSpPr>
          <p:cNvPr id="11" name="圆角矩形 10"/>
          <p:cNvSpPr/>
          <p:nvPr/>
        </p:nvSpPr>
        <p:spPr>
          <a:xfrm>
            <a:off x="3744804" y="3784661"/>
            <a:ext cx="3364334" cy="446911"/>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abcdef</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3730326" y="4669223"/>
            <a:ext cx="3364334" cy="446911"/>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bc</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4" name="矩形 13"/>
          <p:cNvSpPr/>
          <p:nvPr/>
        </p:nvSpPr>
        <p:spPr>
          <a:xfrm>
            <a:off x="3143518" y="3336521"/>
            <a:ext cx="6064875" cy="23500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414501" y="5317218"/>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堆内存</a:t>
            </a:r>
          </a:p>
        </p:txBody>
      </p:sp>
      <p:sp>
        <p:nvSpPr>
          <p:cNvPr id="16" name="文本框 15"/>
          <p:cNvSpPr txBox="1"/>
          <p:nvPr/>
        </p:nvSpPr>
        <p:spPr>
          <a:xfrm>
            <a:off x="7622482" y="3659536"/>
            <a:ext cx="1168823" cy="646331"/>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8" name="右箭头 17"/>
          <p:cNvSpPr/>
          <p:nvPr/>
        </p:nvSpPr>
        <p:spPr>
          <a:xfrm rot="10800000">
            <a:off x="6963169" y="378466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81468" y="4579586"/>
            <a:ext cx="1168823" cy="646331"/>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右箭头 19"/>
          <p:cNvSpPr/>
          <p:nvPr/>
        </p:nvSpPr>
        <p:spPr>
          <a:xfrm rot="10800000">
            <a:off x="7022155" y="470471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20"/>
          <p:cNvSpPr>
            <a:spLocks noChangeShapeType="1"/>
          </p:cNvSpPr>
          <p:nvPr/>
        </p:nvSpPr>
        <p:spPr bwMode="auto">
          <a:xfrm>
            <a:off x="1725768" y="4018724"/>
            <a:ext cx="2004557" cy="93658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a:off x="1725768" y="3997180"/>
            <a:ext cx="2004557" cy="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文本框 22"/>
          <p:cNvSpPr txBox="1"/>
          <p:nvPr/>
        </p:nvSpPr>
        <p:spPr>
          <a:xfrm>
            <a:off x="2385083" y="3659535"/>
            <a:ext cx="1747157" cy="646331"/>
          </a:xfrm>
          <a:prstGeom prst="rect">
            <a:avLst/>
          </a:prstGeom>
          <a:noFill/>
        </p:spPr>
        <p:txBody>
          <a:bodyPr wrap="square" rtlCol="0">
            <a:spAutoFit/>
          </a:bodyPr>
          <a:lstStyle/>
          <a:p>
            <a:r>
              <a:rPr lang="en-US" altLang="zh-CN" sz="3600" dirty="0"/>
              <a:t>X</a:t>
            </a:r>
            <a:endParaRPr lang="zh-CN" altLang="en-US" sz="3600" dirty="0"/>
          </a:p>
        </p:txBody>
      </p:sp>
      <p:sp>
        <p:nvSpPr>
          <p:cNvPr id="24" name="矩形 23"/>
          <p:cNvSpPr/>
          <p:nvPr/>
        </p:nvSpPr>
        <p:spPr>
          <a:xfrm>
            <a:off x="384246" y="3151855"/>
            <a:ext cx="9480971" cy="29140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Line 20"/>
          <p:cNvSpPr>
            <a:spLocks noChangeShapeType="1"/>
          </p:cNvSpPr>
          <p:nvPr/>
        </p:nvSpPr>
        <p:spPr bwMode="auto">
          <a:xfrm>
            <a:off x="3313238" y="2250198"/>
            <a:ext cx="9511" cy="89224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135274296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zh-CN" altLang="en-US" dirty="0"/>
              <a:t>那么在</a:t>
            </a:r>
            <a:r>
              <a:rPr lang="en-US" altLang="zh-CN" dirty="0"/>
              <a:t>JDK6</a:t>
            </a:r>
            <a:r>
              <a:rPr lang="zh-CN" altLang="en-US" dirty="0"/>
              <a:t>中究竟发生了什么呢？</a:t>
            </a:r>
          </a:p>
        </p:txBody>
      </p:sp>
      <p:sp>
        <p:nvSpPr>
          <p:cNvPr id="5" name="圆角矩形 4"/>
          <p:cNvSpPr/>
          <p:nvPr/>
        </p:nvSpPr>
        <p:spPr>
          <a:xfrm>
            <a:off x="530323" y="1967944"/>
            <a:ext cx="1089803" cy="446911"/>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x</a:t>
            </a:r>
          </a:p>
        </p:txBody>
      </p:sp>
      <p:sp>
        <p:nvSpPr>
          <p:cNvPr id="6" name="圆角矩形 5"/>
          <p:cNvSpPr/>
          <p:nvPr/>
        </p:nvSpPr>
        <p:spPr>
          <a:xfrm>
            <a:off x="3639161" y="2023059"/>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char[]</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count</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offset</a:t>
            </a:r>
          </a:p>
        </p:txBody>
      </p:sp>
      <p:sp>
        <p:nvSpPr>
          <p:cNvPr id="8" name="矩形 7"/>
          <p:cNvSpPr/>
          <p:nvPr/>
        </p:nvSpPr>
        <p:spPr>
          <a:xfrm>
            <a:off x="3037875" y="1574920"/>
            <a:ext cx="6064875" cy="396448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330721" y="5110679"/>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堆内存</a:t>
            </a:r>
          </a:p>
        </p:txBody>
      </p:sp>
      <p:sp>
        <p:nvSpPr>
          <p:cNvPr id="10" name="文本框 9"/>
          <p:cNvSpPr txBox="1"/>
          <p:nvPr/>
        </p:nvSpPr>
        <p:spPr>
          <a:xfrm>
            <a:off x="3854620" y="1604416"/>
            <a:ext cx="1839197" cy="369332"/>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34189" y="5166880"/>
            <a:ext cx="1885973" cy="369332"/>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Line 20"/>
          <p:cNvSpPr>
            <a:spLocks noChangeShapeType="1"/>
          </p:cNvSpPr>
          <p:nvPr/>
        </p:nvSpPr>
        <p:spPr bwMode="auto">
          <a:xfrm>
            <a:off x="1620125" y="2257122"/>
            <a:ext cx="2019036" cy="234356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a:off x="1620125" y="2235579"/>
            <a:ext cx="2004557" cy="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文本框 15"/>
          <p:cNvSpPr txBox="1"/>
          <p:nvPr/>
        </p:nvSpPr>
        <p:spPr>
          <a:xfrm>
            <a:off x="2279440" y="1897934"/>
            <a:ext cx="1747157" cy="646331"/>
          </a:xfrm>
          <a:prstGeom prst="rect">
            <a:avLst/>
          </a:prstGeom>
          <a:noFill/>
        </p:spPr>
        <p:txBody>
          <a:bodyPr wrap="square" rtlCol="0">
            <a:spAutoFit/>
          </a:bodyPr>
          <a:lstStyle/>
          <a:p>
            <a:r>
              <a:rPr lang="en-US" altLang="zh-CN" sz="3600" dirty="0"/>
              <a:t>X</a:t>
            </a:r>
            <a:endParaRPr lang="zh-CN" altLang="en-US" sz="3600" dirty="0"/>
          </a:p>
        </p:txBody>
      </p:sp>
      <p:sp>
        <p:nvSpPr>
          <p:cNvPr id="18" name="圆角矩形 17"/>
          <p:cNvSpPr/>
          <p:nvPr/>
        </p:nvSpPr>
        <p:spPr>
          <a:xfrm>
            <a:off x="3671694" y="3940032"/>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char[]</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count</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offset</a:t>
            </a:r>
          </a:p>
        </p:txBody>
      </p:sp>
      <p:sp>
        <p:nvSpPr>
          <p:cNvPr id="19" name="矩形 18"/>
          <p:cNvSpPr/>
          <p:nvPr/>
        </p:nvSpPr>
        <p:spPr>
          <a:xfrm>
            <a:off x="6818494"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20" name="矩形 19"/>
          <p:cNvSpPr/>
          <p:nvPr/>
        </p:nvSpPr>
        <p:spPr>
          <a:xfrm>
            <a:off x="7161877"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1" name="矩形 20"/>
          <p:cNvSpPr/>
          <p:nvPr/>
        </p:nvSpPr>
        <p:spPr>
          <a:xfrm>
            <a:off x="7450077"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7816521"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p:txBody>
      </p:sp>
      <p:sp>
        <p:nvSpPr>
          <p:cNvPr id="23" name="矩形 22"/>
          <p:cNvSpPr/>
          <p:nvPr/>
        </p:nvSpPr>
        <p:spPr>
          <a:xfrm>
            <a:off x="8159904"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endParaRPr>
          </a:p>
        </p:txBody>
      </p:sp>
      <p:sp>
        <p:nvSpPr>
          <p:cNvPr id="24" name="矩形 23"/>
          <p:cNvSpPr/>
          <p:nvPr/>
        </p:nvSpPr>
        <p:spPr>
          <a:xfrm>
            <a:off x="8523822"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f</a:t>
            </a:r>
            <a:endParaRPr lang="zh-CN" altLang="en-US" sz="20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6779965" y="3969651"/>
            <a:ext cx="2322785"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 0  1   2    3  4    5</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5229088" y="2257122"/>
            <a:ext cx="1550875" cy="98761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V="1">
            <a:off x="5251297" y="3427769"/>
            <a:ext cx="1528667" cy="7731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圆角矩形 27"/>
          <p:cNvSpPr/>
          <p:nvPr/>
        </p:nvSpPr>
        <p:spPr>
          <a:xfrm>
            <a:off x="4200757" y="2156778"/>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222966" y="4053655"/>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041216" y="2558433"/>
            <a:ext cx="1839197" cy="369332"/>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1781" y="2486011"/>
            <a:ext cx="1340223"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JDK6-</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45212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6570" y="5357610"/>
            <a:ext cx="11573813" cy="778721"/>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normAutofit fontScale="70000" lnSpcReduction="20000"/>
          </a:bodyPr>
          <a:lstStyle/>
          <a:p>
            <a:r>
              <a:rPr lang="zh-CN" altLang="en-US" dirty="0"/>
              <a:t>如果研究过</a:t>
            </a:r>
            <a:r>
              <a:rPr lang="en-US" altLang="zh-CN" dirty="0"/>
              <a:t>Java</a:t>
            </a:r>
            <a:r>
              <a:rPr lang="zh-CN" altLang="en-US" dirty="0"/>
              <a:t>的源代码，就会发现，</a:t>
            </a:r>
            <a:r>
              <a:rPr lang="en-US" altLang="zh-CN" dirty="0"/>
              <a:t>Java</a:t>
            </a:r>
            <a:r>
              <a:rPr lang="zh-CN" altLang="en-US" dirty="0"/>
              <a:t>中的字符串由</a:t>
            </a:r>
            <a:r>
              <a:rPr lang="en-US" altLang="zh-CN" dirty="0"/>
              <a:t>char[]</a:t>
            </a:r>
            <a:r>
              <a:rPr lang="zh-CN" altLang="en-US" dirty="0"/>
              <a:t>作为数据结构支持，</a:t>
            </a:r>
            <a:r>
              <a:rPr lang="en-US" altLang="zh-CN" dirty="0"/>
              <a:t>String</a:t>
            </a:r>
            <a:r>
              <a:rPr lang="zh-CN" altLang="en-US" dirty="0"/>
              <a:t>类中包含了</a:t>
            </a:r>
            <a:r>
              <a:rPr lang="en-US" altLang="zh-CN" dirty="0"/>
              <a:t>3</a:t>
            </a:r>
            <a:r>
              <a:rPr lang="zh-CN" altLang="en-US" dirty="0"/>
              <a:t>个成员：</a:t>
            </a:r>
            <a:r>
              <a:rPr lang="en-US" altLang="zh-CN" dirty="0"/>
              <a:t>char[] value</a:t>
            </a:r>
            <a:r>
              <a:rPr lang="zh-CN" altLang="en-US" dirty="0"/>
              <a:t>，</a:t>
            </a:r>
            <a:r>
              <a:rPr lang="en-US" altLang="zh-CN" dirty="0" err="1"/>
              <a:t>int</a:t>
            </a:r>
            <a:r>
              <a:rPr lang="en-US" altLang="zh-CN" dirty="0"/>
              <a:t> offset</a:t>
            </a:r>
            <a:r>
              <a:rPr lang="zh-CN" altLang="en-US" dirty="0"/>
              <a:t>，</a:t>
            </a:r>
            <a:r>
              <a:rPr lang="en-US" altLang="zh-CN" dirty="0" err="1"/>
              <a:t>int</a:t>
            </a:r>
            <a:r>
              <a:rPr lang="en-US" altLang="zh-CN" dirty="0"/>
              <a:t> count,</a:t>
            </a:r>
            <a:r>
              <a:rPr lang="zh-CN" altLang="en-US" dirty="0"/>
              <a:t>它们分别用于存放实际的字符序列，本字符串对象的第一个字符在字符数组中的位置以及字符串对象包含多少个字符</a:t>
            </a:r>
            <a:endParaRPr lang="en-US" altLang="zh-CN" dirty="0"/>
          </a:p>
          <a:p>
            <a:r>
              <a:rPr lang="zh-CN" altLang="en-US" dirty="0"/>
              <a:t>在</a:t>
            </a:r>
            <a:r>
              <a:rPr lang="en-US" altLang="zh-CN" dirty="0"/>
              <a:t>JDK6</a:t>
            </a:r>
            <a:r>
              <a:rPr lang="zh-CN" altLang="en-US" dirty="0"/>
              <a:t>中，</a:t>
            </a:r>
            <a:r>
              <a:rPr lang="en-US" altLang="zh-CN" dirty="0"/>
              <a:t>substring()</a:t>
            </a:r>
            <a:r>
              <a:rPr lang="zh-CN" altLang="en-US" dirty="0"/>
              <a:t>方法创建了一个新的</a:t>
            </a:r>
            <a:r>
              <a:rPr lang="en-US" altLang="zh-CN" dirty="0"/>
              <a:t>String</a:t>
            </a:r>
            <a:r>
              <a:rPr lang="zh-CN" altLang="en-US" dirty="0"/>
              <a:t>对象，但是新的</a:t>
            </a:r>
            <a:r>
              <a:rPr lang="en-US" altLang="zh-CN" dirty="0"/>
              <a:t>String</a:t>
            </a:r>
            <a:r>
              <a:rPr lang="zh-CN" altLang="en-US" dirty="0"/>
              <a:t>对象中的</a:t>
            </a:r>
            <a:r>
              <a:rPr lang="en-US" altLang="zh-CN" dirty="0"/>
              <a:t>value</a:t>
            </a:r>
            <a:r>
              <a:rPr lang="zh-CN" altLang="en-US" dirty="0"/>
              <a:t>成员指向了和源字符串相同的字符数组，只不过</a:t>
            </a:r>
            <a:r>
              <a:rPr lang="en-US" altLang="zh-CN" dirty="0"/>
              <a:t>offset</a:t>
            </a:r>
            <a:r>
              <a:rPr lang="zh-CN" altLang="en-US" dirty="0"/>
              <a:t>和</a:t>
            </a:r>
            <a:r>
              <a:rPr lang="en-US" altLang="zh-CN" dirty="0"/>
              <a:t>count</a:t>
            </a:r>
            <a:r>
              <a:rPr lang="zh-CN" altLang="en-US" dirty="0"/>
              <a:t>的取值发生了改变</a:t>
            </a:r>
            <a:endParaRPr lang="en-US" altLang="zh-CN" dirty="0"/>
          </a:p>
          <a:p>
            <a:r>
              <a:rPr lang="zh-CN" altLang="en-US" dirty="0"/>
              <a:t>这种情况下，如果你有一个非常长的字符串，但是只使用了</a:t>
            </a:r>
            <a:r>
              <a:rPr lang="en-US" altLang="zh-CN" dirty="0"/>
              <a:t>substring()</a:t>
            </a:r>
            <a:r>
              <a:rPr lang="zh-CN" altLang="en-US" dirty="0"/>
              <a:t>方法截取了很短的一部分字串来使用，根据</a:t>
            </a:r>
            <a:r>
              <a:rPr lang="en-US" altLang="zh-CN" dirty="0"/>
              <a:t>JDK6</a:t>
            </a:r>
            <a:r>
              <a:rPr lang="zh-CN" altLang="en-US" dirty="0"/>
              <a:t>的实现方式，虽然只是用了很短的字串，但是仍然保留了整个长字符串的所有字符，会引发大量的内存浪费并影响性能</a:t>
            </a:r>
            <a:endParaRPr lang="en-US" altLang="zh-CN" dirty="0"/>
          </a:p>
          <a:p>
            <a:r>
              <a:rPr lang="zh-CN" altLang="en-US" dirty="0"/>
              <a:t>因此，在</a:t>
            </a:r>
            <a:r>
              <a:rPr lang="en-US" altLang="zh-CN" dirty="0"/>
              <a:t>JDK6</a:t>
            </a:r>
            <a:r>
              <a:rPr lang="zh-CN" altLang="en-US" dirty="0"/>
              <a:t>中，如果需要使用</a:t>
            </a:r>
            <a:r>
              <a:rPr lang="en-US" altLang="zh-CN" dirty="0"/>
              <a:t>substring()</a:t>
            </a:r>
            <a:r>
              <a:rPr lang="zh-CN" altLang="en-US" dirty="0"/>
              <a:t>方法，建议使用如下的方式，它将明确构建一个新的字符串（包括用于支持内容的字符数组）：</a:t>
            </a:r>
            <a:endParaRPr lang="en-US" altLang="zh-CN" dirty="0"/>
          </a:p>
          <a:p>
            <a:pPr marL="228600" lvl="1">
              <a:lnSpc>
                <a:spcPct val="180000"/>
              </a:lnSpc>
              <a:spcBef>
                <a:spcPts val="1000"/>
              </a:spcBef>
              <a:buNone/>
            </a:pPr>
            <a:r>
              <a:rPr lang="en-US" altLang="zh-CN" sz="3400" b="1" dirty="0">
                <a:solidFill>
                  <a:schemeClr val="bg1"/>
                </a:solidFill>
              </a:rPr>
              <a:t>x = </a:t>
            </a:r>
            <a:r>
              <a:rPr lang="en-US" altLang="zh-CN" sz="3400" b="1" dirty="0" err="1">
                <a:solidFill>
                  <a:schemeClr val="bg1"/>
                </a:solidFill>
              </a:rPr>
              <a:t>x.substring</a:t>
            </a:r>
            <a:r>
              <a:rPr lang="en-US" altLang="zh-CN" sz="3400" b="1" dirty="0">
                <a:solidFill>
                  <a:schemeClr val="bg1"/>
                </a:solidFill>
              </a:rPr>
              <a:t>(m, n) + “”</a:t>
            </a:r>
            <a:r>
              <a:rPr lang="zh-CN" altLang="en-US" sz="3400" b="1" dirty="0">
                <a:solidFill>
                  <a:schemeClr val="bg1"/>
                </a:solidFill>
              </a:rPr>
              <a:t>；</a:t>
            </a:r>
            <a:endParaRPr lang="en-US" altLang="zh-CN" sz="3400" b="1" dirty="0">
              <a:solidFill>
                <a:schemeClr val="bg1"/>
              </a:solidFill>
            </a:endParaRP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1614734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p>
        </p:txBody>
      </p:sp>
      <p:sp>
        <p:nvSpPr>
          <p:cNvPr id="3" name="内容占位符 2"/>
          <p:cNvSpPr>
            <a:spLocks noGrp="1"/>
          </p:cNvSpPr>
          <p:nvPr>
            <p:ph idx="1"/>
          </p:nvPr>
        </p:nvSpPr>
        <p:spPr/>
        <p:txBody>
          <a:bodyPr/>
          <a:lstStyle/>
          <a:p>
            <a:r>
              <a:rPr lang="zh-CN" altLang="en-US" dirty="0"/>
              <a:t>在</a:t>
            </a:r>
            <a:r>
              <a:rPr lang="en-US" altLang="zh-CN" dirty="0"/>
              <a:t>JDK7</a:t>
            </a:r>
            <a:r>
              <a:rPr lang="zh-CN" altLang="en-US" dirty="0"/>
              <a:t>中，</a:t>
            </a:r>
            <a:r>
              <a:rPr lang="en-US" altLang="zh-CN" dirty="0"/>
              <a:t>substring()</a:t>
            </a:r>
            <a:r>
              <a:rPr lang="zh-CN" altLang="en-US" dirty="0"/>
              <a:t>方法已经做出了改进，会在对内存中为新的字符串对象创建一个新的字符数组：</a:t>
            </a:r>
          </a:p>
        </p:txBody>
      </p:sp>
      <p:sp>
        <p:nvSpPr>
          <p:cNvPr id="4" name="圆角矩形 3"/>
          <p:cNvSpPr/>
          <p:nvPr/>
        </p:nvSpPr>
        <p:spPr>
          <a:xfrm>
            <a:off x="749264" y="2776519"/>
            <a:ext cx="1089803" cy="446911"/>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x</a:t>
            </a:r>
          </a:p>
        </p:txBody>
      </p:sp>
      <p:sp>
        <p:nvSpPr>
          <p:cNvPr id="5" name="圆角矩形 4"/>
          <p:cNvSpPr/>
          <p:nvPr/>
        </p:nvSpPr>
        <p:spPr>
          <a:xfrm>
            <a:off x="3858102" y="2831634"/>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char[]</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count</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offset</a:t>
            </a:r>
          </a:p>
        </p:txBody>
      </p:sp>
      <p:sp>
        <p:nvSpPr>
          <p:cNvPr id="6" name="矩形 5"/>
          <p:cNvSpPr/>
          <p:nvPr/>
        </p:nvSpPr>
        <p:spPr>
          <a:xfrm>
            <a:off x="3256816" y="2383495"/>
            <a:ext cx="6064875" cy="396448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9662" y="5919254"/>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堆内存</a:t>
            </a:r>
          </a:p>
        </p:txBody>
      </p:sp>
      <p:sp>
        <p:nvSpPr>
          <p:cNvPr id="8" name="文本框 7"/>
          <p:cNvSpPr txBox="1"/>
          <p:nvPr/>
        </p:nvSpPr>
        <p:spPr>
          <a:xfrm>
            <a:off x="4073561" y="2412991"/>
            <a:ext cx="1839197" cy="369332"/>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953130" y="5975455"/>
            <a:ext cx="1885973" cy="369332"/>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a:off x="1839066" y="3065697"/>
            <a:ext cx="2019036" cy="234356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a:off x="1839066" y="3044154"/>
            <a:ext cx="2004557" cy="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2498381" y="2706509"/>
            <a:ext cx="1747157" cy="646331"/>
          </a:xfrm>
          <a:prstGeom prst="rect">
            <a:avLst/>
          </a:prstGeom>
          <a:noFill/>
        </p:spPr>
        <p:txBody>
          <a:bodyPr wrap="square" rtlCol="0">
            <a:spAutoFit/>
          </a:bodyPr>
          <a:lstStyle/>
          <a:p>
            <a:r>
              <a:rPr lang="en-US" altLang="zh-CN" sz="3600" dirty="0"/>
              <a:t>X</a:t>
            </a:r>
            <a:endParaRPr lang="zh-CN" altLang="en-US" sz="3600" dirty="0"/>
          </a:p>
        </p:txBody>
      </p:sp>
      <p:sp>
        <p:nvSpPr>
          <p:cNvPr id="13" name="圆角矩形 12"/>
          <p:cNvSpPr/>
          <p:nvPr/>
        </p:nvSpPr>
        <p:spPr>
          <a:xfrm>
            <a:off x="3890635" y="4748607"/>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char[]</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count</a:t>
            </a:r>
          </a:p>
          <a:p>
            <a:pPr algn="ct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offset</a:t>
            </a:r>
          </a:p>
        </p:txBody>
      </p:sp>
      <p:sp>
        <p:nvSpPr>
          <p:cNvPr id="14" name="矩形 13"/>
          <p:cNvSpPr/>
          <p:nvPr/>
        </p:nvSpPr>
        <p:spPr>
          <a:xfrm>
            <a:off x="7037435"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15" name="矩形 14"/>
          <p:cNvSpPr/>
          <p:nvPr/>
        </p:nvSpPr>
        <p:spPr>
          <a:xfrm>
            <a:off x="7380818"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矩形 15"/>
          <p:cNvSpPr/>
          <p:nvPr/>
        </p:nvSpPr>
        <p:spPr>
          <a:xfrm>
            <a:off x="7669018"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17" name="矩形 16"/>
          <p:cNvSpPr/>
          <p:nvPr/>
        </p:nvSpPr>
        <p:spPr>
          <a:xfrm>
            <a:off x="8035462"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p:txBody>
      </p:sp>
      <p:sp>
        <p:nvSpPr>
          <p:cNvPr id="18" name="矩形 17"/>
          <p:cNvSpPr/>
          <p:nvPr/>
        </p:nvSpPr>
        <p:spPr>
          <a:xfrm>
            <a:off x="8378845"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endParaRPr>
          </a:p>
        </p:txBody>
      </p:sp>
      <p:sp>
        <p:nvSpPr>
          <p:cNvPr id="19" name="矩形 18"/>
          <p:cNvSpPr/>
          <p:nvPr/>
        </p:nvSpPr>
        <p:spPr>
          <a:xfrm>
            <a:off x="8742763"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f</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998906" y="4018367"/>
            <a:ext cx="2322785"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 0  1   2    3  4    5</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5448029" y="3065698"/>
            <a:ext cx="1550876" cy="44686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a:off x="5470238" y="5009513"/>
            <a:ext cx="1820946" cy="4442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圆角矩形 22"/>
          <p:cNvSpPr/>
          <p:nvPr/>
        </p:nvSpPr>
        <p:spPr>
          <a:xfrm>
            <a:off x="4419698" y="2965353"/>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441907" y="4862230"/>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260157" y="2607149"/>
            <a:ext cx="1839197" cy="369332"/>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a:xfrm>
            <a:off x="7329712" y="4886804"/>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7" name="矩形 26"/>
          <p:cNvSpPr/>
          <p:nvPr/>
        </p:nvSpPr>
        <p:spPr>
          <a:xfrm>
            <a:off x="7673095" y="4886804"/>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291184" y="5919254"/>
            <a:ext cx="866034"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 0  1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719316" y="4446601"/>
            <a:ext cx="1839197" cy="369332"/>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81518" y="3352840"/>
            <a:ext cx="1340223"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JDK7+</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975086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a:t>
            </a:r>
            <a:r>
              <a:rPr lang="en-US" altLang="zh-CN" dirty="0"/>
              <a:t>finalize</a:t>
            </a:r>
            <a:r>
              <a:rPr lang="zh-CN" altLang="en-US" dirty="0"/>
              <a:t>方法</a:t>
            </a:r>
          </a:p>
        </p:txBody>
      </p:sp>
      <p:sp>
        <p:nvSpPr>
          <p:cNvPr id="3" name="内容占位符 2"/>
          <p:cNvSpPr>
            <a:spLocks noGrp="1"/>
          </p:cNvSpPr>
          <p:nvPr>
            <p:ph idx="1"/>
          </p:nvPr>
        </p:nvSpPr>
        <p:spPr/>
        <p:txBody>
          <a:bodyPr>
            <a:normAutofit fontScale="92500"/>
          </a:bodyPr>
          <a:lstStyle/>
          <a:p>
            <a:r>
              <a:rPr lang="en-US" altLang="zh-CN" dirty="0"/>
              <a:t>Java</a:t>
            </a:r>
            <a:r>
              <a:rPr lang="zh-CN" altLang="en-US" dirty="0"/>
              <a:t>和</a:t>
            </a:r>
            <a:r>
              <a:rPr lang="en-US" altLang="zh-CN" dirty="0"/>
              <a:t>C++</a:t>
            </a:r>
            <a:r>
              <a:rPr lang="zh-CN" altLang="en-US" dirty="0"/>
              <a:t>不同，没有提供析构方法</a:t>
            </a:r>
            <a:endParaRPr lang="en-US" altLang="zh-CN" dirty="0"/>
          </a:p>
          <a:p>
            <a:r>
              <a:rPr lang="en-US" altLang="zh-CN" dirty="0"/>
              <a:t>Object</a:t>
            </a:r>
            <a:r>
              <a:rPr lang="zh-CN" altLang="en-US" dirty="0"/>
              <a:t>中包含了一个叫做</a:t>
            </a:r>
            <a:r>
              <a:rPr lang="en-US" altLang="zh-CN" dirty="0"/>
              <a:t>finalize()</a:t>
            </a:r>
            <a:r>
              <a:rPr lang="zh-CN" altLang="en-US" dirty="0"/>
              <a:t>的方法，提供在对象被回收时调用以释放资源，默认情况下其不执行任何动作</a:t>
            </a:r>
            <a:endParaRPr lang="en-US" altLang="zh-CN" dirty="0"/>
          </a:p>
          <a:p>
            <a:r>
              <a:rPr lang="zh-CN" altLang="en-US" dirty="0"/>
              <a:t>由于</a:t>
            </a:r>
            <a:r>
              <a:rPr lang="en-US" altLang="zh-CN" dirty="0"/>
              <a:t>Object</a:t>
            </a:r>
            <a:r>
              <a:rPr lang="zh-CN" altLang="en-US" dirty="0"/>
              <a:t>是</a:t>
            </a:r>
            <a:r>
              <a:rPr lang="en-US" altLang="zh-CN" dirty="0"/>
              <a:t>Java</a:t>
            </a:r>
            <a:r>
              <a:rPr lang="zh-CN" altLang="en-US" dirty="0"/>
              <a:t>继承体系的根，因此事实上所有的</a:t>
            </a:r>
            <a:r>
              <a:rPr lang="en-US" altLang="zh-CN" dirty="0"/>
              <a:t>Java</a:t>
            </a:r>
            <a:r>
              <a:rPr lang="zh-CN" altLang="en-US" dirty="0"/>
              <a:t>类都具备</a:t>
            </a:r>
            <a:r>
              <a:rPr lang="en-US" altLang="zh-CN" dirty="0"/>
              <a:t>finalize</a:t>
            </a:r>
            <a:r>
              <a:rPr lang="zh-CN" altLang="en-US" dirty="0"/>
              <a:t>方法</a:t>
            </a:r>
            <a:endParaRPr lang="en-US" altLang="zh-CN" dirty="0"/>
          </a:p>
          <a:p>
            <a:r>
              <a:rPr lang="zh-CN" altLang="en-US" dirty="0"/>
              <a:t>当垃圾回收器确定了一个对象没有任何引用时，其会调用</a:t>
            </a:r>
            <a:r>
              <a:rPr lang="en-US" altLang="zh-CN" dirty="0"/>
              <a:t>finalize()</a:t>
            </a:r>
            <a:r>
              <a:rPr lang="zh-CN" altLang="en-US" dirty="0"/>
              <a:t>方法。但是，</a:t>
            </a:r>
            <a:r>
              <a:rPr lang="en-US" altLang="zh-CN" b="1" dirty="0">
                <a:solidFill>
                  <a:srgbClr val="AE0B0B"/>
                </a:solidFill>
              </a:rPr>
              <a:t>finalize</a:t>
            </a:r>
            <a:r>
              <a:rPr lang="zh-CN" altLang="en-US" b="1" dirty="0">
                <a:solidFill>
                  <a:srgbClr val="AE0B0B"/>
                </a:solidFill>
              </a:rPr>
              <a:t>方法并不保证调用时机</a:t>
            </a:r>
            <a:r>
              <a:rPr lang="zh-CN" altLang="en-US" dirty="0"/>
              <a:t>，因此也</a:t>
            </a:r>
            <a:r>
              <a:rPr lang="zh-CN" altLang="en-US" b="1" dirty="0">
                <a:solidFill>
                  <a:srgbClr val="AE0B0B"/>
                </a:solidFill>
              </a:rPr>
              <a:t>不建议重写</a:t>
            </a:r>
            <a:r>
              <a:rPr lang="en-US" altLang="zh-CN" b="1" dirty="0">
                <a:solidFill>
                  <a:srgbClr val="AE0B0B"/>
                </a:solidFill>
              </a:rPr>
              <a:t>finalize()</a:t>
            </a:r>
            <a:r>
              <a:rPr lang="zh-CN" altLang="en-US" b="1" dirty="0">
                <a:solidFill>
                  <a:srgbClr val="AE0B0B"/>
                </a:solidFill>
              </a:rPr>
              <a:t>方法</a:t>
            </a:r>
            <a:endParaRPr lang="en-US" altLang="zh-CN" b="1" dirty="0">
              <a:solidFill>
                <a:srgbClr val="AE0B0B"/>
              </a:solidFill>
            </a:endParaRPr>
          </a:p>
          <a:p>
            <a:r>
              <a:rPr lang="zh-CN" altLang="en-US" dirty="0"/>
              <a:t>如果必须要重写</a:t>
            </a:r>
            <a:r>
              <a:rPr lang="en-US" altLang="zh-CN" dirty="0"/>
              <a:t>finalize()</a:t>
            </a:r>
            <a:r>
              <a:rPr lang="zh-CN" altLang="en-US" dirty="0"/>
              <a:t>方法，请记住使用</a:t>
            </a:r>
            <a:r>
              <a:rPr lang="en-US" altLang="zh-CN" b="1" dirty="0" err="1">
                <a:solidFill>
                  <a:srgbClr val="AE0B0B"/>
                </a:solidFill>
              </a:rPr>
              <a:t>super.finalize</a:t>
            </a:r>
            <a:r>
              <a:rPr lang="en-US" altLang="zh-CN" b="1" dirty="0">
                <a:solidFill>
                  <a:srgbClr val="AE0B0B"/>
                </a:solidFill>
              </a:rPr>
              <a:t>()</a:t>
            </a:r>
            <a:r>
              <a:rPr lang="zh-CN" altLang="en-US" b="1" dirty="0">
                <a:solidFill>
                  <a:srgbClr val="AE0B0B"/>
                </a:solidFill>
              </a:rPr>
              <a:t>调用父类的清除方法</a:t>
            </a:r>
            <a:r>
              <a:rPr lang="zh-CN" altLang="en-US" dirty="0"/>
              <a:t>，否则对象清理的过程可能不完整</a:t>
            </a:r>
            <a:endParaRPr lang="en-US" altLang="zh-CN" dirty="0"/>
          </a:p>
          <a:p>
            <a:pPr marL="0" indent="0">
              <a:buNone/>
            </a:pPr>
            <a:endParaRPr lang="zh-CN" altLang="en-US" dirty="0"/>
          </a:p>
        </p:txBody>
      </p:sp>
    </p:spTree>
    <p:extLst>
      <p:ext uri="{BB962C8B-B14F-4D97-AF65-F5344CB8AC3E}">
        <p14:creationId xmlns:p14="http://schemas.microsoft.com/office/powerpoint/2010/main" val="39487153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垃圾回收机制</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fontScale="70000" lnSpcReduction="20000"/>
          </a:bodyPr>
          <a:lstStyle/>
          <a:p>
            <a:r>
              <a:rPr lang="zh-CN" altLang="en-US" dirty="0"/>
              <a:t>知识点</a:t>
            </a:r>
            <a:r>
              <a:rPr lang="en-US" altLang="zh-CN" dirty="0"/>
              <a:t>1</a:t>
            </a:r>
            <a:r>
              <a:rPr lang="zh-CN" altLang="en-US" dirty="0"/>
              <a:t>：垃圾回收机制的概念</a:t>
            </a:r>
          </a:p>
          <a:p>
            <a:r>
              <a:rPr lang="zh-CN" altLang="en-US" dirty="0"/>
              <a:t>知识点</a:t>
            </a:r>
            <a:r>
              <a:rPr lang="en-US" altLang="zh-CN" dirty="0"/>
              <a:t>2</a:t>
            </a:r>
            <a:r>
              <a:rPr lang="zh-CN" altLang="en-US" dirty="0"/>
              <a:t>：</a:t>
            </a:r>
            <a:r>
              <a:rPr lang="en-US" altLang="zh-CN" dirty="0"/>
              <a:t>Java</a:t>
            </a:r>
            <a:r>
              <a:rPr lang="zh-CN" altLang="en-US" dirty="0"/>
              <a:t>中的垃圾判定与回收托管特征</a:t>
            </a:r>
          </a:p>
          <a:p>
            <a:r>
              <a:rPr lang="zh-CN" altLang="en-US" dirty="0"/>
              <a:t>知识点</a:t>
            </a:r>
            <a:r>
              <a:rPr lang="en-US" altLang="zh-CN" dirty="0"/>
              <a:t>3</a:t>
            </a:r>
            <a:r>
              <a:rPr lang="zh-CN" altLang="en-US" dirty="0"/>
              <a:t>：</a:t>
            </a:r>
            <a:r>
              <a:rPr lang="en-US" altLang="zh-CN" dirty="0"/>
              <a:t>Java</a:t>
            </a:r>
            <a:r>
              <a:rPr lang="zh-CN" altLang="en-US" dirty="0"/>
              <a:t>的内存泄露</a:t>
            </a:r>
          </a:p>
          <a:p>
            <a:r>
              <a:rPr lang="zh-CN" altLang="en-US" dirty="0"/>
              <a:t>知识点</a:t>
            </a:r>
            <a:r>
              <a:rPr lang="en-US" altLang="zh-CN" dirty="0"/>
              <a:t>4</a:t>
            </a:r>
            <a:r>
              <a:rPr lang="zh-CN" altLang="en-US" dirty="0"/>
              <a:t>：</a:t>
            </a:r>
            <a:r>
              <a:rPr lang="en-US" altLang="zh-CN" dirty="0"/>
              <a:t>finalize</a:t>
            </a:r>
            <a:r>
              <a:rPr lang="zh-CN" altLang="en-US" dirty="0"/>
              <a:t>方法</a:t>
            </a:r>
          </a:p>
          <a:p>
            <a:r>
              <a:rPr lang="zh-CN" altLang="en-US" dirty="0"/>
              <a:t>知识点</a:t>
            </a:r>
            <a:r>
              <a:rPr lang="en-US" altLang="zh-CN" dirty="0"/>
              <a:t>5</a:t>
            </a:r>
            <a:r>
              <a:rPr lang="zh-CN" altLang="en-US" dirty="0"/>
              <a:t>：对象复活隐患</a:t>
            </a:r>
          </a:p>
          <a:p>
            <a:r>
              <a:rPr lang="zh-CN" altLang="en-US" dirty="0"/>
              <a:t>知识点</a:t>
            </a:r>
            <a:r>
              <a:rPr lang="en-US" altLang="zh-CN" dirty="0"/>
              <a:t>6</a:t>
            </a:r>
            <a:r>
              <a:rPr lang="zh-CN" altLang="en-US" dirty="0"/>
              <a:t>：强引用、软引用、弱引用及虚引用</a:t>
            </a:r>
            <a:endParaRPr lang="en-US" altLang="zh-CN" dirty="0"/>
          </a:p>
          <a:p>
            <a:r>
              <a:rPr lang="zh-CN" altLang="en-US" dirty="0"/>
              <a:t>知识点</a:t>
            </a:r>
            <a:r>
              <a:rPr lang="en-US" altLang="zh-CN" dirty="0"/>
              <a:t>7</a:t>
            </a:r>
            <a:r>
              <a:rPr lang="zh-CN" altLang="en-US" dirty="0"/>
              <a:t>：不同类型引用类型的垃圾回收特征</a:t>
            </a:r>
          </a:p>
          <a:p>
            <a:r>
              <a:rPr lang="zh-CN" altLang="en-US" dirty="0"/>
              <a:t>知识点</a:t>
            </a:r>
            <a:r>
              <a:rPr lang="en-US" altLang="zh-CN" dirty="0"/>
              <a:t>8</a:t>
            </a:r>
            <a:r>
              <a:rPr lang="zh-CN" altLang="en-US" dirty="0"/>
              <a:t>：引用队列</a:t>
            </a:r>
          </a:p>
          <a:p>
            <a:r>
              <a:rPr lang="zh-CN" altLang="en-US" dirty="0"/>
              <a:t>知识点</a:t>
            </a:r>
            <a:r>
              <a:rPr lang="en-US" altLang="zh-CN" dirty="0"/>
              <a:t>9</a:t>
            </a:r>
            <a:r>
              <a:rPr lang="zh-CN" altLang="en-US" dirty="0"/>
              <a:t>：实现对象内存缓存的方法</a:t>
            </a:r>
          </a:p>
          <a:p>
            <a:r>
              <a:rPr lang="zh-CN" altLang="en-US" dirty="0"/>
              <a:t>知识点</a:t>
            </a:r>
            <a:r>
              <a:rPr lang="en-US" altLang="zh-CN" dirty="0"/>
              <a:t>10</a:t>
            </a:r>
            <a:r>
              <a:rPr lang="zh-CN" altLang="en-US" dirty="0"/>
              <a:t>：常见的</a:t>
            </a:r>
            <a:r>
              <a:rPr lang="en-US" altLang="zh-CN" dirty="0" err="1"/>
              <a:t>MemeryCache</a:t>
            </a:r>
            <a:r>
              <a:rPr lang="zh-CN" altLang="en-US" dirty="0"/>
              <a:t>工具介绍</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en-US" altLang="zh-CN" dirty="0"/>
              <a:t>finalize</a:t>
            </a:r>
            <a:r>
              <a:rPr lang="zh-CN" altLang="en-US" dirty="0"/>
              <a:t>方法</a:t>
            </a:r>
          </a:p>
        </p:txBody>
      </p:sp>
      <p:sp>
        <p:nvSpPr>
          <p:cNvPr id="3" name="内容占位符 2"/>
          <p:cNvSpPr>
            <a:spLocks noGrp="1"/>
          </p:cNvSpPr>
          <p:nvPr>
            <p:ph idx="1"/>
          </p:nvPr>
        </p:nvSpPr>
        <p:spPr/>
        <p:txBody>
          <a:bodyPr/>
          <a:lstStyle/>
          <a:p>
            <a:r>
              <a:rPr lang="zh-CN" altLang="en-US" dirty="0"/>
              <a:t>每个对象只能被</a:t>
            </a:r>
            <a:r>
              <a:rPr lang="en-US" altLang="zh-CN" dirty="0"/>
              <a:t>GC</a:t>
            </a:r>
            <a:r>
              <a:rPr lang="zh-CN" altLang="en-US" dirty="0"/>
              <a:t>自动调用</a:t>
            </a:r>
            <a:r>
              <a:rPr lang="en-US" altLang="zh-CN" dirty="0"/>
              <a:t>finalize( )</a:t>
            </a:r>
            <a:r>
              <a:rPr lang="zh-CN" altLang="en-US" dirty="0"/>
              <a:t>方法一次。如果在</a:t>
            </a:r>
            <a:r>
              <a:rPr lang="en-US" altLang="zh-CN" dirty="0"/>
              <a:t>finalize( )</a:t>
            </a:r>
            <a:r>
              <a:rPr lang="zh-CN" altLang="en-US" dirty="0"/>
              <a:t>方法执行时产生异常（</a:t>
            </a:r>
            <a:r>
              <a:rPr lang="en-US" altLang="zh-CN" dirty="0"/>
              <a:t>exception</a:t>
            </a:r>
            <a:r>
              <a:rPr lang="zh-CN" altLang="en-US" dirty="0"/>
              <a:t>），则该对象仍可以被垃圾收集器收集</a:t>
            </a:r>
            <a:endParaRPr lang="en-US" altLang="zh-CN" dirty="0"/>
          </a:p>
          <a:p>
            <a:r>
              <a:rPr lang="en-US" altLang="zh-CN" dirty="0"/>
              <a:t>Java</a:t>
            </a:r>
            <a:r>
              <a:rPr lang="zh-CN" altLang="en-US" dirty="0"/>
              <a:t>语言允许程序员为任何方法添加</a:t>
            </a:r>
            <a:r>
              <a:rPr lang="en-US" altLang="zh-CN" dirty="0"/>
              <a:t>finalize( )</a:t>
            </a:r>
            <a:r>
              <a:rPr lang="zh-CN" altLang="en-US" dirty="0"/>
              <a:t>方法，该方法会在垃圾收集器交换回收对象之前被调用。但</a:t>
            </a:r>
            <a:r>
              <a:rPr lang="zh-CN" altLang="en-US" b="1" dirty="0">
                <a:solidFill>
                  <a:srgbClr val="AE0B0B"/>
                </a:solidFill>
              </a:rPr>
              <a:t>不要过分依赖该方法</a:t>
            </a:r>
            <a:r>
              <a:rPr lang="zh-CN" altLang="en-US" dirty="0"/>
              <a:t>对系统资源进行回收和再利用，因为该方法调用后的执行结果是不可预知的</a:t>
            </a:r>
            <a:endParaRPr lang="en-US" altLang="zh-CN" dirty="0"/>
          </a:p>
          <a:p>
            <a:r>
              <a:rPr lang="zh-CN" altLang="en-US" dirty="0"/>
              <a:t>当</a:t>
            </a:r>
            <a:r>
              <a:rPr lang="en-US" altLang="zh-CN" dirty="0"/>
              <a:t>finalize( )</a:t>
            </a:r>
            <a:r>
              <a:rPr lang="zh-CN" altLang="en-US" dirty="0"/>
              <a:t>方法尚未被调用时，</a:t>
            </a:r>
            <a:r>
              <a:rPr lang="en-US" altLang="zh-CN" b="1" dirty="0">
                <a:solidFill>
                  <a:srgbClr val="AE0B0B"/>
                </a:solidFill>
              </a:rPr>
              <a:t>System. </a:t>
            </a:r>
            <a:r>
              <a:rPr lang="en-US" altLang="zh-CN" b="1" dirty="0" err="1">
                <a:solidFill>
                  <a:srgbClr val="AE0B0B"/>
                </a:solidFill>
              </a:rPr>
              <a:t>runFinalization</a:t>
            </a:r>
            <a:r>
              <a:rPr lang="en-US" altLang="zh-CN" b="1" dirty="0">
                <a:solidFill>
                  <a:srgbClr val="AE0B0B"/>
                </a:solidFill>
              </a:rPr>
              <a:t>( )</a:t>
            </a:r>
            <a:r>
              <a:rPr lang="zh-CN" altLang="en-US" dirty="0"/>
              <a:t>方法可以用来调用</a:t>
            </a:r>
            <a:r>
              <a:rPr lang="en-US" altLang="zh-CN" dirty="0"/>
              <a:t>finalize( )</a:t>
            </a:r>
            <a:r>
              <a:rPr lang="zh-CN" altLang="en-US" dirty="0"/>
              <a:t>方法，并实现相同的效果，对无用对象进行垃圾收集</a:t>
            </a:r>
          </a:p>
        </p:txBody>
      </p:sp>
    </p:spTree>
    <p:extLst>
      <p:ext uri="{BB962C8B-B14F-4D97-AF65-F5344CB8AC3E}">
        <p14:creationId xmlns:p14="http://schemas.microsoft.com/office/powerpoint/2010/main" val="327138181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：对象复活隐患</a:t>
            </a:r>
          </a:p>
        </p:txBody>
      </p:sp>
      <p:sp>
        <p:nvSpPr>
          <p:cNvPr id="3" name="内容占位符 2"/>
          <p:cNvSpPr>
            <a:spLocks noGrp="1"/>
          </p:cNvSpPr>
          <p:nvPr>
            <p:ph idx="1"/>
          </p:nvPr>
        </p:nvSpPr>
        <p:spPr/>
        <p:txBody>
          <a:bodyPr>
            <a:normAutofit fontScale="92500"/>
          </a:bodyPr>
          <a:lstStyle/>
          <a:p>
            <a:r>
              <a:rPr lang="zh-CN" altLang="en-US" dirty="0"/>
              <a:t>还有一个理由让我们需要更加谨慎对待</a:t>
            </a:r>
            <a:r>
              <a:rPr lang="en-US" altLang="zh-CN" dirty="0"/>
              <a:t>finalize</a:t>
            </a:r>
            <a:r>
              <a:rPr lang="zh-CN" altLang="en-US" dirty="0"/>
              <a:t>方法，那就是它其实有可能会阻断垃圾回收器对本对象的回收，我们称为</a:t>
            </a:r>
            <a:r>
              <a:rPr lang="zh-CN" altLang="en-US" b="1" dirty="0">
                <a:solidFill>
                  <a:srgbClr val="AE0B0B"/>
                </a:solidFill>
              </a:rPr>
              <a:t>对象复活</a:t>
            </a:r>
            <a:r>
              <a:rPr lang="zh-CN" altLang="en-US" dirty="0"/>
              <a:t>，造成</a:t>
            </a:r>
            <a:r>
              <a:rPr lang="zh-CN" altLang="en-US" b="1" dirty="0">
                <a:solidFill>
                  <a:srgbClr val="AE0B0B"/>
                </a:solidFill>
              </a:rPr>
              <a:t>逻辑混乱和内存泄露</a:t>
            </a:r>
            <a:endParaRPr lang="en-US" altLang="zh-CN" b="1" dirty="0">
              <a:solidFill>
                <a:srgbClr val="AE0B0B"/>
              </a:solidFill>
            </a:endParaRPr>
          </a:p>
          <a:p>
            <a:r>
              <a:rPr lang="zh-CN" altLang="en-US" dirty="0"/>
              <a:t>垃圾收集器跟踪每一个对象，收集那些不可到达的对象（即该对象没有被程序的任何</a:t>
            </a:r>
            <a:r>
              <a:rPr lang="en-US" altLang="zh-CN" dirty="0"/>
              <a:t>“</a:t>
            </a:r>
            <a:r>
              <a:rPr lang="zh-CN" altLang="en-US" dirty="0"/>
              <a:t>活的部分</a:t>
            </a:r>
            <a:r>
              <a:rPr lang="en-US" altLang="zh-CN" dirty="0"/>
              <a:t>”</a:t>
            </a:r>
            <a:r>
              <a:rPr lang="zh-CN" altLang="en-US" dirty="0"/>
              <a:t>所调用），回收其占有的内存空间。但在进行垃圾回收的时候，垃圾回收器会调用</a:t>
            </a:r>
            <a:r>
              <a:rPr lang="en-US" altLang="zh-CN" dirty="0"/>
              <a:t>finalize( )</a:t>
            </a:r>
            <a:r>
              <a:rPr lang="zh-CN" altLang="en-US" dirty="0"/>
              <a:t>方法，通过让其他对象知道它的存在，而使不可到达的对象再次</a:t>
            </a:r>
            <a:r>
              <a:rPr lang="en-US" altLang="zh-CN" dirty="0"/>
              <a:t>“</a:t>
            </a:r>
            <a:r>
              <a:rPr lang="zh-CN" altLang="en-US" dirty="0"/>
              <a:t>复活</a:t>
            </a:r>
            <a:r>
              <a:rPr lang="en-US" altLang="zh-CN" dirty="0"/>
              <a:t>"</a:t>
            </a:r>
            <a:r>
              <a:rPr lang="zh-CN" altLang="en-US" dirty="0"/>
              <a:t>为可到达的对象</a:t>
            </a:r>
            <a:endParaRPr lang="en-US" altLang="zh-CN" dirty="0"/>
          </a:p>
          <a:p>
            <a:r>
              <a:rPr lang="zh-CN" altLang="en-US" dirty="0"/>
              <a:t>既然每个对象只能调用一次</a:t>
            </a:r>
            <a:r>
              <a:rPr lang="en-US" altLang="zh-CN" dirty="0"/>
              <a:t>finalize( )</a:t>
            </a:r>
            <a:r>
              <a:rPr lang="zh-CN" altLang="en-US" dirty="0"/>
              <a:t>方法，所以每个对象也只可能</a:t>
            </a:r>
            <a:r>
              <a:rPr lang="en-US" altLang="zh-CN" dirty="0"/>
              <a:t>“</a:t>
            </a:r>
            <a:r>
              <a:rPr lang="zh-CN" altLang="en-US" dirty="0"/>
              <a:t>复活</a:t>
            </a:r>
            <a:r>
              <a:rPr lang="en-US" altLang="zh-CN" dirty="0"/>
              <a:t>"</a:t>
            </a:r>
            <a:r>
              <a:rPr lang="zh-CN" altLang="en-US" dirty="0"/>
              <a:t>一次</a:t>
            </a:r>
          </a:p>
        </p:txBody>
      </p:sp>
    </p:spTree>
    <p:extLst>
      <p:ext uri="{BB962C8B-B14F-4D97-AF65-F5344CB8AC3E}">
        <p14:creationId xmlns:p14="http://schemas.microsoft.com/office/powerpoint/2010/main" val="393312763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：对象复活隐患</a:t>
            </a:r>
          </a:p>
        </p:txBody>
      </p:sp>
      <p:sp>
        <p:nvSpPr>
          <p:cNvPr id="3" name="内容占位符 2"/>
          <p:cNvSpPr>
            <a:spLocks noGrp="1"/>
          </p:cNvSpPr>
          <p:nvPr>
            <p:ph idx="1"/>
          </p:nvPr>
        </p:nvSpPr>
        <p:spPr/>
        <p:txBody>
          <a:bodyPr/>
          <a:lstStyle/>
          <a:p>
            <a:r>
              <a:rPr lang="zh-CN" altLang="en-US" dirty="0"/>
              <a:t>对象复活案例（课程案例</a:t>
            </a:r>
            <a:r>
              <a:rPr lang="en-US" altLang="zh-CN" dirty="0">
                <a:hlinkClick r:id="rId2" action="ppaction://hlinkfile"/>
              </a:rPr>
              <a:t>ReviveByFinalize.java</a:t>
            </a:r>
            <a:r>
              <a:rPr lang="en-US" altLang="zh-CN" dirty="0"/>
              <a:t> </a:t>
            </a:r>
            <a:r>
              <a:rPr lang="en-US" altLang="zh-CN" dirty="0">
                <a:hlinkClick r:id="rId3" action="ppaction://hlinkfile"/>
              </a:rPr>
              <a:t>ReviveTest.java</a:t>
            </a:r>
            <a:r>
              <a:rPr lang="zh-CN" altLang="en-US" dirty="0"/>
              <a:t>）：</a:t>
            </a:r>
          </a:p>
        </p:txBody>
      </p:sp>
      <p:pic>
        <p:nvPicPr>
          <p:cNvPr id="4" name="图片 3"/>
          <p:cNvPicPr>
            <a:picLocks noChangeAspect="1"/>
          </p:cNvPicPr>
          <p:nvPr/>
        </p:nvPicPr>
        <p:blipFill>
          <a:blip r:embed="rId4"/>
          <a:stretch>
            <a:fillRect/>
          </a:stretch>
        </p:blipFill>
        <p:spPr>
          <a:xfrm>
            <a:off x="173508" y="1717978"/>
            <a:ext cx="9277350" cy="2276475"/>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rotWithShape="1">
          <a:blip r:embed="rId6"/>
          <a:srcRect r="27927"/>
          <a:stretch/>
        </p:blipFill>
        <p:spPr>
          <a:xfrm>
            <a:off x="5238631" y="2085975"/>
            <a:ext cx="6837458" cy="3143250"/>
          </a:xfrm>
          <a:prstGeom prst="rect">
            <a:avLst/>
          </a:prstGeom>
          <a:blipFill>
            <a:blip r:embed="rId5"/>
            <a:stretch>
              <a:fillRect/>
            </a:stretch>
          </a:blipFill>
          <a:ln w="101600">
            <a:solidFill>
              <a:srgbClr val="339933">
                <a:alpha val="96000"/>
              </a:srgbClr>
            </a:solidFill>
          </a:ln>
        </p:spPr>
      </p:pic>
      <p:pic>
        <p:nvPicPr>
          <p:cNvPr id="7" name="图片 6"/>
          <p:cNvPicPr>
            <a:picLocks noChangeAspect="1"/>
          </p:cNvPicPr>
          <p:nvPr/>
        </p:nvPicPr>
        <p:blipFill>
          <a:blip r:embed="rId7"/>
          <a:stretch>
            <a:fillRect/>
          </a:stretch>
        </p:blipFill>
        <p:spPr>
          <a:xfrm>
            <a:off x="5912315" y="4704257"/>
            <a:ext cx="6115050" cy="1628775"/>
          </a:xfrm>
          <a:prstGeom prst="rect">
            <a:avLst/>
          </a:prstGeom>
          <a:blipFill>
            <a:blip r:embed="rId5"/>
            <a:stretch>
              <a:fillRect/>
            </a:stretch>
          </a:blipFill>
          <a:ln w="101600">
            <a:solidFill>
              <a:srgbClr val="339933">
                <a:alpha val="96000"/>
              </a:srgbClr>
            </a:solidFill>
          </a:ln>
        </p:spPr>
      </p:pic>
      <p:sp>
        <p:nvSpPr>
          <p:cNvPr id="8" name="右箭头 7"/>
          <p:cNvSpPr/>
          <p:nvPr/>
        </p:nvSpPr>
        <p:spPr>
          <a:xfrm rot="5400000">
            <a:off x="10524348" y="436623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190448" y="4859893"/>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0" name="右箭头 9"/>
          <p:cNvSpPr/>
          <p:nvPr/>
        </p:nvSpPr>
        <p:spPr>
          <a:xfrm rot="10800000">
            <a:off x="10083533" y="310446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742382" y="1880866"/>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2" name="圆角矩形 11"/>
          <p:cNvSpPr/>
          <p:nvPr/>
        </p:nvSpPr>
        <p:spPr>
          <a:xfrm>
            <a:off x="6082605" y="3394642"/>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6059638" y="3184895"/>
            <a:ext cx="4130810" cy="20974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755958" y="3081166"/>
            <a:ext cx="1372420"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取消对对象的引用，使其成为垃圾</a:t>
            </a:r>
          </a:p>
        </p:txBody>
      </p:sp>
      <p:sp>
        <p:nvSpPr>
          <p:cNvPr id="16" name="圆角矩形 15"/>
          <p:cNvSpPr/>
          <p:nvPr/>
        </p:nvSpPr>
        <p:spPr>
          <a:xfrm>
            <a:off x="6059638" y="3832110"/>
            <a:ext cx="5307102" cy="211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447738" y="373976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108978" y="3656766"/>
            <a:ext cx="137242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垃圾回收后再次输出</a:t>
            </a:r>
          </a:p>
        </p:txBody>
      </p:sp>
      <p:sp>
        <p:nvSpPr>
          <p:cNvPr id="19" name="圆角矩形 18"/>
          <p:cNvSpPr/>
          <p:nvPr/>
        </p:nvSpPr>
        <p:spPr>
          <a:xfrm>
            <a:off x="6093614" y="4244492"/>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82734" y="413879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108978" y="4211708"/>
            <a:ext cx="137242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再次回收</a:t>
            </a:r>
          </a:p>
        </p:txBody>
      </p:sp>
      <p:sp>
        <p:nvSpPr>
          <p:cNvPr id="22" name="圆角矩形 21"/>
          <p:cNvSpPr/>
          <p:nvPr/>
        </p:nvSpPr>
        <p:spPr>
          <a:xfrm>
            <a:off x="5831150" y="5666693"/>
            <a:ext cx="4130810" cy="49722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181990" y="570966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21217" y="5686701"/>
            <a:ext cx="4373132" cy="923330"/>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finalize</a:t>
            </a:r>
            <a:r>
              <a:rPr lang="zh-CN" altLang="en-US" b="1" dirty="0">
                <a:solidFill>
                  <a:srgbClr val="C00000"/>
                </a:solidFill>
                <a:latin typeface="微软雅黑" panose="020B0503020204020204" pitchFamily="34" charset="-122"/>
                <a:ea typeface="微软雅黑" panose="020B0503020204020204" pitchFamily="34" charset="-122"/>
              </a:rPr>
              <a:t>方法只执行一次，存在隐患（复活时已经关闭资源或真正回收时没有关闭资源）</a:t>
            </a:r>
          </a:p>
        </p:txBody>
      </p:sp>
      <p:sp>
        <p:nvSpPr>
          <p:cNvPr id="25" name="圆角矩形 24"/>
          <p:cNvSpPr/>
          <p:nvPr/>
        </p:nvSpPr>
        <p:spPr>
          <a:xfrm>
            <a:off x="929069" y="3060895"/>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895025" y="3924090"/>
            <a:ext cx="1340223"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重新引用本对象，对象复活</a:t>
            </a:r>
          </a:p>
        </p:txBody>
      </p:sp>
      <p:sp>
        <p:nvSpPr>
          <p:cNvPr id="27" name="右箭头 26"/>
          <p:cNvSpPr/>
          <p:nvPr/>
        </p:nvSpPr>
        <p:spPr>
          <a:xfrm rot="16200000">
            <a:off x="2128675" y="337017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11974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：强引用、软引用、弱引用及虚引用</a:t>
            </a:r>
          </a:p>
        </p:txBody>
      </p:sp>
      <p:sp>
        <p:nvSpPr>
          <p:cNvPr id="3" name="内容占位符 2"/>
          <p:cNvSpPr>
            <a:spLocks noGrp="1"/>
          </p:cNvSpPr>
          <p:nvPr>
            <p:ph idx="1"/>
          </p:nvPr>
        </p:nvSpPr>
        <p:spPr/>
        <p:txBody>
          <a:bodyPr>
            <a:normAutofit fontScale="85000" lnSpcReduction="20000"/>
          </a:bodyPr>
          <a:lstStyle/>
          <a:p>
            <a:r>
              <a:rPr lang="zh-CN" altLang="en-US" dirty="0"/>
              <a:t>在</a:t>
            </a:r>
            <a:r>
              <a:rPr lang="en-US" altLang="zh-CN" dirty="0"/>
              <a:t>JDK1.2</a:t>
            </a:r>
            <a:r>
              <a:rPr lang="zh-CN" altLang="en-US" dirty="0"/>
              <a:t>以前的版本中，当一个对象不被任何变量引用，那么程序就无法再使用这个对象。也就是说，只有对象处于可触及状态，程序才能使用它</a:t>
            </a:r>
            <a:endParaRPr lang="en-US" altLang="zh-CN" dirty="0"/>
          </a:p>
          <a:p>
            <a:r>
              <a:rPr lang="zh-CN" altLang="en-US" dirty="0"/>
              <a:t>这就像在日常生活中，从商店购买了某样物品后，如果有用，就一直保留它，否则就把它扔到垃圾箱，由清洁工人收走。一般说来，如果物品已经被扔到垃圾箱，想再 把它捡回来使用就不可能了</a:t>
            </a:r>
            <a:endParaRPr lang="en-US" altLang="zh-CN" dirty="0"/>
          </a:p>
          <a:p>
            <a:r>
              <a:rPr lang="zh-CN" altLang="en-US" dirty="0"/>
              <a:t>但有时候情况并不这么简单，你可能会遇到类似鸡肋一样的物品，食之无味，弃之可惜。这种物品现在已经无用了，保留它会占空间，但是立刻扔掉它也不划算，因为也许将来还会派用场。对于这样的可有可无的物品，一种折衷的处理办法是：如果家里空间足够，就先把它保留在家里，如果家里空间不够，即使把家里所有的垃圾清除，还是无法容纳那些必不可少的生活用品，那么再扔掉这些可有可无的物品</a:t>
            </a:r>
          </a:p>
        </p:txBody>
      </p:sp>
    </p:spTree>
    <p:extLst>
      <p:ext uri="{BB962C8B-B14F-4D97-AF65-F5344CB8AC3E}">
        <p14:creationId xmlns:p14="http://schemas.microsoft.com/office/powerpoint/2010/main" val="314224985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：强引用、软引用、弱引用及虚引用</a:t>
            </a:r>
          </a:p>
        </p:txBody>
      </p:sp>
      <p:sp>
        <p:nvSpPr>
          <p:cNvPr id="3" name="内容占位符 2"/>
          <p:cNvSpPr>
            <a:spLocks noGrp="1"/>
          </p:cNvSpPr>
          <p:nvPr>
            <p:ph idx="1"/>
          </p:nvPr>
        </p:nvSpPr>
        <p:spPr/>
        <p:txBody>
          <a:bodyPr/>
          <a:lstStyle/>
          <a:p>
            <a:r>
              <a:rPr lang="zh-CN" altLang="en-US" dirty="0"/>
              <a:t>从</a:t>
            </a:r>
            <a:r>
              <a:rPr lang="en-US" altLang="zh-CN" dirty="0"/>
              <a:t>JDK1.2</a:t>
            </a:r>
            <a:r>
              <a:rPr lang="zh-CN" altLang="en-US" dirty="0"/>
              <a:t>版本开始，为了解决上述问题，把对象的引用分为四种级别，从而使程序能更加灵活的控制对象的生命周期。这四种级别由高到低依次为：</a:t>
            </a:r>
            <a:endParaRPr lang="en-US" altLang="zh-CN" dirty="0"/>
          </a:p>
          <a:p>
            <a:pPr lvl="1"/>
            <a:r>
              <a:rPr lang="zh-CN" altLang="en-US" b="1" dirty="0"/>
              <a:t>强引用</a:t>
            </a:r>
            <a:endParaRPr lang="en-US" altLang="zh-CN" b="1" dirty="0"/>
          </a:p>
          <a:p>
            <a:pPr lvl="1"/>
            <a:r>
              <a:rPr lang="zh-CN" altLang="en-US" b="1" dirty="0"/>
              <a:t>软引用</a:t>
            </a:r>
            <a:endParaRPr lang="en-US" altLang="zh-CN" b="1" dirty="0"/>
          </a:p>
          <a:p>
            <a:pPr lvl="1"/>
            <a:r>
              <a:rPr lang="zh-CN" altLang="en-US" b="1" dirty="0"/>
              <a:t>弱引用</a:t>
            </a:r>
            <a:endParaRPr lang="en-US" altLang="zh-CN" b="1" dirty="0"/>
          </a:p>
          <a:p>
            <a:pPr lvl="1"/>
            <a:r>
              <a:rPr lang="zh-CN" altLang="en-US" b="1" dirty="0"/>
              <a:t>虚引用</a:t>
            </a:r>
          </a:p>
        </p:txBody>
      </p:sp>
      <p:sp>
        <p:nvSpPr>
          <p:cNvPr id="5" name="圆角矩形 4"/>
          <p:cNvSpPr/>
          <p:nvPr/>
        </p:nvSpPr>
        <p:spPr>
          <a:xfrm>
            <a:off x="4044172" y="2462265"/>
            <a:ext cx="3302244"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java.lang.Object</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3146101" y="3371990"/>
            <a:ext cx="3302244"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java.lang.ref.Reference</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a:off x="7259741" y="3371990"/>
            <a:ext cx="4487580"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java.lang.ref.ReferenceQueue</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5252484" y="4355167"/>
            <a:ext cx="4267071"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java.lang.ref.SoftReference</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5252485" y="5186732"/>
            <a:ext cx="4267070"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java.lang.ref.WeakReference</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5252485" y="6063799"/>
            <a:ext cx="4267070"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java.lang.ref.PhantomReference</a:t>
            </a:r>
            <a:endParaRPr lang="zh-CN" altLang="en-US" sz="2000" dirty="0">
              <a:latin typeface="微软雅黑" panose="020B0503020204020204" pitchFamily="34" charset="-122"/>
              <a:ea typeface="微软雅黑" panose="020B0503020204020204" pitchFamily="34" charset="-122"/>
            </a:endParaRPr>
          </a:p>
        </p:txBody>
      </p:sp>
      <p:cxnSp>
        <p:nvCxnSpPr>
          <p:cNvPr id="12" name="肘形连接符 11"/>
          <p:cNvCxnSpPr>
            <a:stCxn id="5" idx="2"/>
            <a:endCxn id="6" idx="0"/>
          </p:cNvCxnSpPr>
          <p:nvPr/>
        </p:nvCxnSpPr>
        <p:spPr>
          <a:xfrm rot="5400000">
            <a:off x="5075579" y="2752275"/>
            <a:ext cx="341360" cy="898071"/>
          </a:xfrm>
          <a:prstGeom prst="bentConnector3">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2"/>
            <a:endCxn id="7" idx="0"/>
          </p:cNvCxnSpPr>
          <p:nvPr/>
        </p:nvCxnSpPr>
        <p:spPr>
          <a:xfrm rot="16200000" flipH="1">
            <a:off x="7428732" y="1297191"/>
            <a:ext cx="341360" cy="3808237"/>
          </a:xfrm>
          <a:prstGeom prst="bentConnector3">
            <a:avLst>
              <a:gd name="adj1" fmla="val 50000"/>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8" idx="1"/>
          </p:cNvCxnSpPr>
          <p:nvPr/>
        </p:nvCxnSpPr>
        <p:spPr>
          <a:xfrm rot="16200000" flipH="1">
            <a:off x="4675357" y="4062223"/>
            <a:ext cx="698992" cy="455262"/>
          </a:xfrm>
          <a:prstGeom prst="bentConnector2">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9" idx="1"/>
          </p:cNvCxnSpPr>
          <p:nvPr/>
        </p:nvCxnSpPr>
        <p:spPr>
          <a:xfrm rot="16200000" flipH="1">
            <a:off x="4322303" y="4540732"/>
            <a:ext cx="1405101" cy="455263"/>
          </a:xfrm>
          <a:prstGeom prst="bentConnector2">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0" idx="1"/>
          </p:cNvCxnSpPr>
          <p:nvPr/>
        </p:nvCxnSpPr>
        <p:spPr>
          <a:xfrm rot="16200000" flipH="1">
            <a:off x="3883768" y="4979265"/>
            <a:ext cx="2282170" cy="455264"/>
          </a:xfrm>
          <a:prstGeom prst="bentConnector2">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555671" y="4249057"/>
            <a:ext cx="5290458" cy="249464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407062" y="6374368"/>
            <a:ext cx="1839197" cy="369332"/>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特殊引用类型</a:t>
            </a:r>
          </a:p>
        </p:txBody>
      </p:sp>
      <p:sp>
        <p:nvSpPr>
          <p:cNvPr id="27" name="文本框 26"/>
          <p:cNvSpPr txBox="1"/>
          <p:nvPr/>
        </p:nvSpPr>
        <p:spPr>
          <a:xfrm>
            <a:off x="10002068" y="2953618"/>
            <a:ext cx="1839197" cy="369332"/>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引用队列</a:t>
            </a:r>
          </a:p>
        </p:txBody>
      </p:sp>
    </p:spTree>
    <p:extLst>
      <p:ext uri="{BB962C8B-B14F-4D97-AF65-F5344CB8AC3E}">
        <p14:creationId xmlns:p14="http://schemas.microsoft.com/office/powerpoint/2010/main" val="271219569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sp>
        <p:nvSpPr>
          <p:cNvPr id="3" name="内容占位符 2"/>
          <p:cNvSpPr>
            <a:spLocks noGrp="1"/>
          </p:cNvSpPr>
          <p:nvPr>
            <p:ph idx="1"/>
          </p:nvPr>
        </p:nvSpPr>
        <p:spPr>
          <a:xfrm>
            <a:off x="186570" y="899047"/>
            <a:ext cx="11792070" cy="5795667"/>
          </a:xfrm>
        </p:spPr>
        <p:txBody>
          <a:bodyPr/>
          <a:lstStyle/>
          <a:p>
            <a:r>
              <a:rPr lang="zh-CN" altLang="en-US" dirty="0"/>
              <a:t>下图描述了不同引用类型的垃圾回收特性：</a:t>
            </a:r>
          </a:p>
        </p:txBody>
      </p:sp>
      <p:sp>
        <p:nvSpPr>
          <p:cNvPr id="5" name="圆角矩形 4"/>
          <p:cNvSpPr/>
          <p:nvPr/>
        </p:nvSpPr>
        <p:spPr>
          <a:xfrm>
            <a:off x="5695914" y="1816103"/>
            <a:ext cx="2554639" cy="5188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根</a:t>
            </a:r>
            <a:endParaRPr lang="en-US" altLang="zh-CN"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3804941" y="2968527"/>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5963815" y="2982200"/>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7762074" y="2968527"/>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9560333" y="2971799"/>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804941" y="3906295"/>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2" name="Line 20"/>
          <p:cNvSpPr>
            <a:spLocks noChangeShapeType="1"/>
          </p:cNvSpPr>
          <p:nvPr/>
        </p:nvSpPr>
        <p:spPr bwMode="auto">
          <a:xfrm flipH="1">
            <a:off x="4258269" y="2384026"/>
            <a:ext cx="2714959" cy="5354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Line 20"/>
          <p:cNvSpPr>
            <a:spLocks noChangeShapeType="1"/>
          </p:cNvSpPr>
          <p:nvPr/>
        </p:nvSpPr>
        <p:spPr bwMode="auto">
          <a:xfrm flipH="1">
            <a:off x="6351829" y="2334986"/>
            <a:ext cx="621402" cy="58450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a:off x="6973230" y="2384026"/>
            <a:ext cx="1204893" cy="5354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6973230" y="2384026"/>
            <a:ext cx="3003153" cy="5354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Line 20"/>
          <p:cNvSpPr>
            <a:spLocks noChangeShapeType="1"/>
          </p:cNvSpPr>
          <p:nvPr/>
        </p:nvSpPr>
        <p:spPr bwMode="auto">
          <a:xfrm flipH="1">
            <a:off x="4131145" y="3508210"/>
            <a:ext cx="0" cy="39808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圆角矩形 17"/>
          <p:cNvSpPr/>
          <p:nvPr/>
        </p:nvSpPr>
        <p:spPr>
          <a:xfrm>
            <a:off x="6024061" y="5203873"/>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虚引用必定回收</a:t>
            </a:r>
            <a:endParaRPr lang="en-US" altLang="zh-CN" sz="2000" dirty="0">
              <a:latin typeface="微软雅黑" panose="020B0503020204020204" pitchFamily="34" charset="-122"/>
              <a:ea typeface="微软雅黑" panose="020B0503020204020204" pitchFamily="34" charset="-122"/>
            </a:endParaRPr>
          </a:p>
        </p:txBody>
      </p:sp>
      <p:sp>
        <p:nvSpPr>
          <p:cNvPr id="21" name="矩形 20"/>
          <p:cNvSpPr/>
          <p:nvPr/>
        </p:nvSpPr>
        <p:spPr>
          <a:xfrm>
            <a:off x="702130" y="4611878"/>
            <a:ext cx="11276510" cy="171364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7314679" y="4352663"/>
            <a:ext cx="2090593" cy="539683"/>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内存紧张时回收</a:t>
            </a:r>
            <a:endParaRPr lang="en-US" altLang="zh-CN" sz="2000" dirty="0">
              <a:latin typeface="微软雅黑" panose="020B0503020204020204" pitchFamily="34" charset="-122"/>
              <a:ea typeface="微软雅黑" panose="020B0503020204020204" pitchFamily="34" charset="-122"/>
            </a:endParaRPr>
          </a:p>
        </p:txBody>
      </p:sp>
      <p:sp>
        <p:nvSpPr>
          <p:cNvPr id="23" name="圆角矩形 22"/>
          <p:cNvSpPr/>
          <p:nvPr/>
        </p:nvSpPr>
        <p:spPr>
          <a:xfrm>
            <a:off x="9137694" y="5210089"/>
            <a:ext cx="2586236" cy="539683"/>
          </a:xfrm>
          <a:prstGeom prst="roundRect">
            <a:avLst/>
          </a:prstGeom>
          <a:solidFill>
            <a:srgbClr val="59595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弱引用必定回收</a:t>
            </a:r>
            <a:endParaRPr lang="en-US" altLang="zh-CN" sz="2000" dirty="0">
              <a:latin typeface="微软雅黑" panose="020B0503020204020204" pitchFamily="34" charset="-122"/>
              <a:ea typeface="微软雅黑" panose="020B0503020204020204" pitchFamily="34" charset="-122"/>
            </a:endParaRPr>
          </a:p>
        </p:txBody>
      </p:sp>
      <p:sp>
        <p:nvSpPr>
          <p:cNvPr id="24" name="Line 20"/>
          <p:cNvSpPr>
            <a:spLocks noChangeShapeType="1"/>
          </p:cNvSpPr>
          <p:nvPr/>
        </p:nvSpPr>
        <p:spPr bwMode="auto">
          <a:xfrm>
            <a:off x="8122688" y="3508209"/>
            <a:ext cx="55434" cy="844454"/>
          </a:xfrm>
          <a:prstGeom prst="line">
            <a:avLst/>
          </a:prstGeom>
          <a:ln w="50800">
            <a:solidFill>
              <a:srgbClr val="269999"/>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Line 20"/>
          <p:cNvSpPr>
            <a:spLocks noChangeShapeType="1"/>
          </p:cNvSpPr>
          <p:nvPr/>
        </p:nvSpPr>
        <p:spPr bwMode="auto">
          <a:xfrm>
            <a:off x="6268995" y="3579845"/>
            <a:ext cx="772477" cy="1551563"/>
          </a:xfrm>
          <a:prstGeom prst="line">
            <a:avLst/>
          </a:prstGeom>
          <a:ln w="508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6" name="Line 20"/>
          <p:cNvSpPr>
            <a:spLocks noChangeShapeType="1"/>
          </p:cNvSpPr>
          <p:nvPr/>
        </p:nvSpPr>
        <p:spPr bwMode="auto">
          <a:xfrm>
            <a:off x="9878085" y="3579845"/>
            <a:ext cx="689219" cy="1624028"/>
          </a:xfrm>
          <a:prstGeom prst="line">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圆角矩形 26"/>
          <p:cNvSpPr/>
          <p:nvPr/>
        </p:nvSpPr>
        <p:spPr>
          <a:xfrm>
            <a:off x="882588" y="4712727"/>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与根无联系</a:t>
            </a:r>
            <a:endParaRPr lang="en-US" altLang="zh-CN" sz="2000" dirty="0">
              <a:latin typeface="微软雅黑" panose="020B0503020204020204" pitchFamily="34" charset="-122"/>
              <a:ea typeface="微软雅黑" panose="020B0503020204020204" pitchFamily="34" charset="-122"/>
            </a:endParaRPr>
          </a:p>
        </p:txBody>
      </p:sp>
      <p:sp>
        <p:nvSpPr>
          <p:cNvPr id="28" name="圆角矩形 27"/>
          <p:cNvSpPr/>
          <p:nvPr/>
        </p:nvSpPr>
        <p:spPr>
          <a:xfrm>
            <a:off x="882587" y="5658586"/>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被引用</a:t>
            </a:r>
            <a:endParaRPr lang="en-US" altLang="zh-CN" sz="2000" dirty="0">
              <a:latin typeface="微软雅黑" panose="020B0503020204020204" pitchFamily="34" charset="-122"/>
              <a:ea typeface="微软雅黑" panose="020B0503020204020204" pitchFamily="34" charset="-122"/>
            </a:endParaRPr>
          </a:p>
        </p:txBody>
      </p:sp>
      <p:sp>
        <p:nvSpPr>
          <p:cNvPr id="29" name="圆角矩形 28"/>
          <p:cNvSpPr/>
          <p:nvPr/>
        </p:nvSpPr>
        <p:spPr>
          <a:xfrm>
            <a:off x="3495735" y="4736849"/>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与根无联系</a:t>
            </a:r>
            <a:endParaRPr lang="en-US" altLang="zh-CN" sz="2000" dirty="0">
              <a:latin typeface="微软雅黑" panose="020B0503020204020204" pitchFamily="34" charset="-122"/>
              <a:ea typeface="微软雅黑" panose="020B0503020204020204" pitchFamily="34" charset="-122"/>
            </a:endParaRPr>
          </a:p>
        </p:txBody>
      </p:sp>
      <p:sp>
        <p:nvSpPr>
          <p:cNvPr id="30" name="圆角矩形 29"/>
          <p:cNvSpPr/>
          <p:nvPr/>
        </p:nvSpPr>
        <p:spPr>
          <a:xfrm>
            <a:off x="3451619" y="5657523"/>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相互引用</a:t>
            </a:r>
            <a:endParaRPr lang="en-US" altLang="zh-CN" sz="2000" dirty="0">
              <a:latin typeface="微软雅黑" panose="020B0503020204020204" pitchFamily="34" charset="-122"/>
              <a:ea typeface="微软雅黑" panose="020B0503020204020204" pitchFamily="34" charset="-122"/>
            </a:endParaRPr>
          </a:p>
        </p:txBody>
      </p:sp>
      <p:sp>
        <p:nvSpPr>
          <p:cNvPr id="31" name="Line 20"/>
          <p:cNvSpPr>
            <a:spLocks noChangeShapeType="1"/>
          </p:cNvSpPr>
          <p:nvPr/>
        </p:nvSpPr>
        <p:spPr bwMode="auto">
          <a:xfrm flipH="1">
            <a:off x="2040282" y="5252409"/>
            <a:ext cx="16556" cy="405113"/>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2" name="Line 20"/>
          <p:cNvSpPr>
            <a:spLocks noChangeShapeType="1"/>
          </p:cNvSpPr>
          <p:nvPr/>
        </p:nvSpPr>
        <p:spPr bwMode="auto">
          <a:xfrm flipH="1">
            <a:off x="4819730" y="5260418"/>
            <a:ext cx="16556" cy="405113"/>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3" name="Line 20"/>
          <p:cNvSpPr>
            <a:spLocks noChangeShapeType="1"/>
          </p:cNvSpPr>
          <p:nvPr/>
        </p:nvSpPr>
        <p:spPr bwMode="auto">
          <a:xfrm flipV="1">
            <a:off x="4598096" y="5274459"/>
            <a:ext cx="15010" cy="367289"/>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文本框 33"/>
          <p:cNvSpPr txBox="1"/>
          <p:nvPr/>
        </p:nvSpPr>
        <p:spPr>
          <a:xfrm>
            <a:off x="8941340" y="5915672"/>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垃圾回收</a:t>
            </a:r>
          </a:p>
        </p:txBody>
      </p:sp>
      <p:sp>
        <p:nvSpPr>
          <p:cNvPr id="35" name="Line 20"/>
          <p:cNvSpPr>
            <a:spLocks noChangeShapeType="1"/>
          </p:cNvSpPr>
          <p:nvPr/>
        </p:nvSpPr>
        <p:spPr bwMode="auto">
          <a:xfrm flipV="1">
            <a:off x="634571" y="2150317"/>
            <a:ext cx="1958366" cy="158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V="1">
            <a:off x="634571" y="1814517"/>
            <a:ext cx="1958365" cy="939"/>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Line 20"/>
          <p:cNvSpPr>
            <a:spLocks noChangeShapeType="1"/>
          </p:cNvSpPr>
          <p:nvPr/>
        </p:nvSpPr>
        <p:spPr bwMode="auto">
          <a:xfrm flipV="1">
            <a:off x="634571" y="2486766"/>
            <a:ext cx="1958366" cy="17920"/>
          </a:xfrm>
          <a:prstGeom prst="line">
            <a:avLst/>
          </a:prstGeom>
          <a:ln w="50800">
            <a:solidFill>
              <a:srgbClr val="269999"/>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8" name="Line 20"/>
          <p:cNvSpPr>
            <a:spLocks noChangeShapeType="1"/>
          </p:cNvSpPr>
          <p:nvPr/>
        </p:nvSpPr>
        <p:spPr bwMode="auto">
          <a:xfrm flipV="1">
            <a:off x="634571" y="2839547"/>
            <a:ext cx="1958365" cy="5137"/>
          </a:xfrm>
          <a:prstGeom prst="line">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9" name="Line 20"/>
          <p:cNvSpPr>
            <a:spLocks noChangeShapeType="1"/>
          </p:cNvSpPr>
          <p:nvPr/>
        </p:nvSpPr>
        <p:spPr bwMode="auto">
          <a:xfrm flipV="1">
            <a:off x="702130" y="3179545"/>
            <a:ext cx="1890807" cy="27789"/>
          </a:xfrm>
          <a:prstGeom prst="line">
            <a:avLst/>
          </a:prstGeom>
          <a:ln w="508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0" name="文本框 39"/>
          <p:cNvSpPr txBox="1"/>
          <p:nvPr/>
        </p:nvSpPr>
        <p:spPr>
          <a:xfrm>
            <a:off x="2628899" y="1645502"/>
            <a:ext cx="173483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任意类型引用</a:t>
            </a:r>
          </a:p>
        </p:txBody>
      </p:sp>
      <p:sp>
        <p:nvSpPr>
          <p:cNvPr id="41" name="文本框 40"/>
          <p:cNvSpPr txBox="1"/>
          <p:nvPr/>
        </p:nvSpPr>
        <p:spPr>
          <a:xfrm>
            <a:off x="2628899" y="1983334"/>
            <a:ext cx="173483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强引用</a:t>
            </a:r>
          </a:p>
        </p:txBody>
      </p:sp>
      <p:sp>
        <p:nvSpPr>
          <p:cNvPr id="42" name="文本框 41"/>
          <p:cNvSpPr txBox="1"/>
          <p:nvPr/>
        </p:nvSpPr>
        <p:spPr>
          <a:xfrm>
            <a:off x="2628899" y="2321166"/>
            <a:ext cx="173483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软引用</a:t>
            </a:r>
          </a:p>
        </p:txBody>
      </p:sp>
      <p:sp>
        <p:nvSpPr>
          <p:cNvPr id="43" name="文本框 42"/>
          <p:cNvSpPr txBox="1"/>
          <p:nvPr/>
        </p:nvSpPr>
        <p:spPr>
          <a:xfrm>
            <a:off x="2628899" y="2658998"/>
            <a:ext cx="173483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弱引用</a:t>
            </a:r>
          </a:p>
        </p:txBody>
      </p:sp>
      <p:sp>
        <p:nvSpPr>
          <p:cNvPr id="44" name="文本框 43"/>
          <p:cNvSpPr txBox="1"/>
          <p:nvPr/>
        </p:nvSpPr>
        <p:spPr>
          <a:xfrm>
            <a:off x="2628899" y="2996832"/>
            <a:ext cx="173483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虚引用</a:t>
            </a:r>
          </a:p>
        </p:txBody>
      </p:sp>
    </p:spTree>
    <p:extLst>
      <p:ext uri="{BB962C8B-B14F-4D97-AF65-F5344CB8AC3E}">
        <p14:creationId xmlns:p14="http://schemas.microsoft.com/office/powerpoint/2010/main" val="3867284432"/>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：强引用、软引用、弱引用及虚引用</a:t>
            </a:r>
          </a:p>
        </p:txBody>
      </p:sp>
      <p:sp>
        <p:nvSpPr>
          <p:cNvPr id="3" name="内容占位符 2"/>
          <p:cNvSpPr>
            <a:spLocks noGrp="1"/>
          </p:cNvSpPr>
          <p:nvPr>
            <p:ph idx="1"/>
          </p:nvPr>
        </p:nvSpPr>
        <p:spPr/>
        <p:txBody>
          <a:bodyPr/>
          <a:lstStyle/>
          <a:p>
            <a:r>
              <a:rPr lang="zh-CN" altLang="en-US" dirty="0"/>
              <a:t>通过表格来说明以下几种引用类型的特点：</a:t>
            </a:r>
          </a:p>
        </p:txBody>
      </p:sp>
      <p:graphicFrame>
        <p:nvGraphicFramePr>
          <p:cNvPr id="5" name="表格 4"/>
          <p:cNvGraphicFramePr>
            <a:graphicFrameLocks noGrp="1"/>
          </p:cNvGraphicFramePr>
          <p:nvPr>
            <p:extLst>
              <p:ext uri="{D42A27DB-BD31-4B8C-83A1-F6EECF244321}">
                <p14:modId xmlns:p14="http://schemas.microsoft.com/office/powerpoint/2010/main" val="3381658754"/>
              </p:ext>
            </p:extLst>
          </p:nvPr>
        </p:nvGraphicFramePr>
        <p:xfrm>
          <a:off x="448128" y="1680176"/>
          <a:ext cx="10573659" cy="2516267"/>
        </p:xfrm>
        <a:graphic>
          <a:graphicData uri="http://schemas.openxmlformats.org/drawingml/2006/table">
            <a:tbl>
              <a:tblPr firstRow="1" firstCol="1" bandRow="1">
                <a:tableStyleId>{93296810-A885-4BE3-A3E7-6D5BEEA58F35}</a:tableStyleId>
              </a:tblPr>
              <a:tblGrid>
                <a:gridCol w="2643415">
                  <a:extLst>
                    <a:ext uri="{9D8B030D-6E8A-4147-A177-3AD203B41FA5}">
                      <a16:colId xmlns:a16="http://schemas.microsoft.com/office/drawing/2014/main" val="20000"/>
                    </a:ext>
                  </a:extLst>
                </a:gridCol>
                <a:gridCol w="3443520">
                  <a:extLst>
                    <a:ext uri="{9D8B030D-6E8A-4147-A177-3AD203B41FA5}">
                      <a16:colId xmlns:a16="http://schemas.microsoft.com/office/drawing/2014/main" val="20001"/>
                    </a:ext>
                  </a:extLst>
                </a:gridCol>
                <a:gridCol w="1843309">
                  <a:extLst>
                    <a:ext uri="{9D8B030D-6E8A-4147-A177-3AD203B41FA5}">
                      <a16:colId xmlns:a16="http://schemas.microsoft.com/office/drawing/2014/main" val="20002"/>
                    </a:ext>
                  </a:extLst>
                </a:gridCol>
                <a:gridCol w="2643415">
                  <a:extLst>
                    <a:ext uri="{9D8B030D-6E8A-4147-A177-3AD203B41FA5}">
                      <a16:colId xmlns:a16="http://schemas.microsoft.com/office/drawing/2014/main" val="20003"/>
                    </a:ext>
                  </a:extLst>
                </a:gridCol>
              </a:tblGrid>
              <a:tr h="757167">
                <a:tc>
                  <a:txBody>
                    <a:bodyPr/>
                    <a:lstStyle/>
                    <a:p>
                      <a:pPr algn="ctr"/>
                      <a:r>
                        <a:rPr lang="zh-CN" altLang="en-US" sz="2400" dirty="0">
                          <a:latin typeface="微软雅黑" panose="020B0503020204020204" pitchFamily="34" charset="-122"/>
                          <a:ea typeface="微软雅黑" panose="020B0503020204020204" pitchFamily="34" charset="-122"/>
                        </a:rPr>
                        <a:t>引用类型</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垃圾回收时机</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用途</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生存时间</a:t>
                      </a:r>
                    </a:p>
                  </a:txBody>
                  <a:tcPr anchor="ctr"/>
                </a:tc>
                <a:extLst>
                  <a:ext uri="{0D108BD9-81ED-4DB2-BD59-A6C34878D82A}">
                    <a16:rowId xmlns:a16="http://schemas.microsoft.com/office/drawing/2014/main" val="10000"/>
                  </a:ext>
                </a:extLst>
              </a:tr>
              <a:tr h="439775">
                <a:tc>
                  <a:txBody>
                    <a:bodyPr/>
                    <a:lstStyle/>
                    <a:p>
                      <a:pPr algn="ctr"/>
                      <a:r>
                        <a:rPr lang="zh-CN" altLang="en-US" dirty="0">
                          <a:latin typeface="微软雅黑" panose="020B0503020204020204" pitchFamily="34" charset="-122"/>
                          <a:ea typeface="微软雅黑" panose="020B0503020204020204" pitchFamily="34" charset="-122"/>
                        </a:rPr>
                        <a:t>强引用</a:t>
                      </a:r>
                    </a:p>
                  </a:txBody>
                  <a:tcPr anchor="ctr"/>
                </a:tc>
                <a:tc>
                  <a:txBody>
                    <a:bodyPr/>
                    <a:lstStyle/>
                    <a:p>
                      <a:r>
                        <a:rPr lang="zh-CN" altLang="en-US" dirty="0">
                          <a:latin typeface="微软雅黑" panose="020B0503020204020204" pitchFamily="34" charset="-122"/>
                          <a:ea typeface="微软雅黑" panose="020B0503020204020204" pitchFamily="34" charset="-122"/>
                        </a:rPr>
                        <a:t>从来不会</a:t>
                      </a:r>
                    </a:p>
                  </a:txBody>
                  <a:tcPr/>
                </a:tc>
                <a:tc>
                  <a:txBody>
                    <a:bodyPr/>
                    <a:lstStyle/>
                    <a:p>
                      <a:r>
                        <a:rPr lang="zh-CN" altLang="en-US" dirty="0">
                          <a:latin typeface="微软雅黑" panose="020B0503020204020204" pitchFamily="34" charset="-122"/>
                          <a:ea typeface="微软雅黑" panose="020B0503020204020204" pitchFamily="34" charset="-122"/>
                        </a:rPr>
                        <a:t>对象的一般状态</a:t>
                      </a:r>
                    </a:p>
                  </a:txBody>
                  <a:tcPr/>
                </a:tc>
                <a:tc>
                  <a:txBody>
                    <a:bodyPr/>
                    <a:lstStyle/>
                    <a:p>
                      <a:r>
                        <a:rPr lang="en-US" altLang="zh-CN" dirty="0">
                          <a:latin typeface="微软雅黑" panose="020B0503020204020204" pitchFamily="34" charset="-122"/>
                          <a:ea typeface="微软雅黑" panose="020B0503020204020204" pitchFamily="34" charset="-122"/>
                        </a:rPr>
                        <a:t>JVM</a:t>
                      </a:r>
                      <a:r>
                        <a:rPr lang="zh-CN" altLang="en-US" dirty="0">
                          <a:latin typeface="微软雅黑" panose="020B0503020204020204" pitchFamily="34" charset="-122"/>
                          <a:ea typeface="微软雅黑" panose="020B0503020204020204" pitchFamily="34" charset="-122"/>
                        </a:rPr>
                        <a:t>停止运行是终止</a:t>
                      </a:r>
                    </a:p>
                  </a:txBody>
                  <a:tcPr/>
                </a:tc>
                <a:extLst>
                  <a:ext uri="{0D108BD9-81ED-4DB2-BD59-A6C34878D82A}">
                    <a16:rowId xmlns:a16="http://schemas.microsoft.com/office/drawing/2014/main" val="10001"/>
                  </a:ext>
                </a:extLst>
              </a:tr>
              <a:tr h="439775">
                <a:tc>
                  <a:txBody>
                    <a:bodyPr/>
                    <a:lstStyle/>
                    <a:p>
                      <a:pPr algn="ctr"/>
                      <a:r>
                        <a:rPr lang="zh-CN" altLang="en-US" dirty="0">
                          <a:latin typeface="微软雅黑" panose="020B0503020204020204" pitchFamily="34" charset="-122"/>
                          <a:ea typeface="微软雅黑" panose="020B0503020204020204" pitchFamily="34" charset="-122"/>
                        </a:rPr>
                        <a:t>软引用</a:t>
                      </a:r>
                    </a:p>
                  </a:txBody>
                  <a:tcPr anchor="ctr"/>
                </a:tc>
                <a:tc>
                  <a:txBody>
                    <a:bodyPr/>
                    <a:lstStyle/>
                    <a:p>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虚拟机内存不足时</a:t>
                      </a:r>
                    </a:p>
                  </a:txBody>
                  <a:tcPr/>
                </a:tc>
                <a:tc>
                  <a:txBody>
                    <a:bodyPr/>
                    <a:lstStyle/>
                    <a:p>
                      <a:r>
                        <a:rPr lang="zh-CN" altLang="en-US" dirty="0">
                          <a:latin typeface="微软雅黑" panose="020B0503020204020204" pitchFamily="34" charset="-122"/>
                          <a:ea typeface="微软雅黑" panose="020B0503020204020204" pitchFamily="34" charset="-122"/>
                        </a:rPr>
                        <a:t>对象缓存</a:t>
                      </a:r>
                    </a:p>
                  </a:txBody>
                  <a:tcPr/>
                </a:tc>
                <a:tc>
                  <a:txBody>
                    <a:bodyPr/>
                    <a:lstStyle/>
                    <a:p>
                      <a:r>
                        <a:rPr lang="zh-CN" altLang="en-US" dirty="0">
                          <a:latin typeface="微软雅黑" panose="020B0503020204020204" pitchFamily="34" charset="-122"/>
                          <a:ea typeface="微软雅黑" panose="020B0503020204020204" pitchFamily="34" charset="-122"/>
                        </a:rPr>
                        <a:t>内存不足时终止</a:t>
                      </a:r>
                    </a:p>
                  </a:txBody>
                  <a:tcPr/>
                </a:tc>
                <a:extLst>
                  <a:ext uri="{0D108BD9-81ED-4DB2-BD59-A6C34878D82A}">
                    <a16:rowId xmlns:a16="http://schemas.microsoft.com/office/drawing/2014/main" val="10002"/>
                  </a:ext>
                </a:extLst>
              </a:tr>
              <a:tr h="439775">
                <a:tc>
                  <a:txBody>
                    <a:bodyPr/>
                    <a:lstStyle/>
                    <a:p>
                      <a:pPr algn="ctr"/>
                      <a:r>
                        <a:rPr lang="zh-CN" altLang="en-US" dirty="0">
                          <a:latin typeface="微软雅黑" panose="020B0503020204020204" pitchFamily="34" charset="-122"/>
                          <a:ea typeface="微软雅黑" panose="020B0503020204020204" pitchFamily="34" charset="-122"/>
                        </a:rPr>
                        <a:t>弱引用</a:t>
                      </a:r>
                    </a:p>
                  </a:txBody>
                  <a:tcPr anchor="ctr"/>
                </a:tc>
                <a:tc>
                  <a:txBody>
                    <a:bodyPr/>
                    <a:lstStyle/>
                    <a:p>
                      <a:r>
                        <a:rPr lang="zh-CN" altLang="en-US" dirty="0">
                          <a:latin typeface="微软雅黑" panose="020B0503020204020204" pitchFamily="34" charset="-122"/>
                          <a:ea typeface="微软雅黑" panose="020B0503020204020204" pitchFamily="34" charset="-122"/>
                        </a:rPr>
                        <a:t>垃圾回收机制发现时</a:t>
                      </a:r>
                    </a:p>
                  </a:txBody>
                  <a:tcPr/>
                </a:tc>
                <a:tc>
                  <a:txBody>
                    <a:bodyPr/>
                    <a:lstStyle/>
                    <a:p>
                      <a:r>
                        <a:rPr lang="zh-CN" altLang="en-US" dirty="0">
                          <a:latin typeface="微软雅黑" panose="020B0503020204020204" pitchFamily="34" charset="-122"/>
                          <a:ea typeface="微软雅黑" panose="020B0503020204020204" pitchFamily="34" charset="-122"/>
                        </a:rPr>
                        <a:t>对象缓存</a:t>
                      </a:r>
                    </a:p>
                  </a:txBody>
                  <a:tcPr/>
                </a:tc>
                <a:tc>
                  <a:txBody>
                    <a:bodyPr/>
                    <a:lstStyle/>
                    <a:p>
                      <a:r>
                        <a:rPr lang="en-US" altLang="zh-CN" dirty="0">
                          <a:latin typeface="微软雅黑" panose="020B0503020204020204" pitchFamily="34" charset="-122"/>
                          <a:ea typeface="微软雅黑" panose="020B0503020204020204" pitchFamily="34" charset="-122"/>
                        </a:rPr>
                        <a:t>GC</a:t>
                      </a:r>
                      <a:r>
                        <a:rPr lang="zh-CN" altLang="en-US" dirty="0">
                          <a:latin typeface="微软雅黑" panose="020B0503020204020204" pitchFamily="34" charset="-122"/>
                          <a:ea typeface="微软雅黑" panose="020B0503020204020204" pitchFamily="34" charset="-122"/>
                        </a:rPr>
                        <a:t>运行后终止</a:t>
                      </a:r>
                    </a:p>
                  </a:txBody>
                  <a:tcPr/>
                </a:tc>
                <a:extLst>
                  <a:ext uri="{0D108BD9-81ED-4DB2-BD59-A6C34878D82A}">
                    <a16:rowId xmlns:a16="http://schemas.microsoft.com/office/drawing/2014/main" val="10003"/>
                  </a:ext>
                </a:extLst>
              </a:tr>
              <a:tr h="439775">
                <a:tc>
                  <a:txBody>
                    <a:bodyPr/>
                    <a:lstStyle/>
                    <a:p>
                      <a:pPr algn="ctr"/>
                      <a:r>
                        <a:rPr lang="zh-CN" altLang="en-US" dirty="0">
                          <a:latin typeface="微软雅黑" panose="020B0503020204020204" pitchFamily="34" charset="-122"/>
                          <a:ea typeface="微软雅黑" panose="020B0503020204020204" pitchFamily="34" charset="-122"/>
                        </a:rPr>
                        <a:t>虚引用</a:t>
                      </a:r>
                    </a:p>
                  </a:txBody>
                  <a:tcPr anchor="ctr"/>
                </a:tc>
                <a:tc>
                  <a:txBody>
                    <a:bodyPr/>
                    <a:lstStyle/>
                    <a:p>
                      <a:r>
                        <a:rPr lang="en-US" altLang="zh-CN" dirty="0" err="1">
                          <a:latin typeface="微软雅黑" panose="020B0503020204020204" pitchFamily="34" charset="-122"/>
                          <a:ea typeface="微软雅黑" panose="020B0503020204020204" pitchFamily="34" charset="-122"/>
                        </a:rPr>
                        <a:t>unknow</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监控对象回收</a:t>
                      </a:r>
                    </a:p>
                  </a:txBody>
                  <a:tcPr/>
                </a:tc>
                <a:tc>
                  <a:txBody>
                    <a:bodyPr/>
                    <a:lstStyle/>
                    <a:p>
                      <a:r>
                        <a:rPr lang="en-US" altLang="zh-CN" dirty="0" err="1">
                          <a:latin typeface="微软雅黑" panose="020B0503020204020204" pitchFamily="34" charset="-122"/>
                          <a:ea typeface="微软雅黑" panose="020B0503020204020204" pitchFamily="34" charset="-122"/>
                        </a:rPr>
                        <a:t>unknow</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6863040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395467"/>
            <a:ext cx="11573813" cy="178464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sp>
        <p:nvSpPr>
          <p:cNvPr id="3" name="内容占位符 2"/>
          <p:cNvSpPr>
            <a:spLocks noGrp="1"/>
          </p:cNvSpPr>
          <p:nvPr>
            <p:ph idx="1"/>
          </p:nvPr>
        </p:nvSpPr>
        <p:spPr/>
        <p:txBody>
          <a:bodyPr>
            <a:normAutofit/>
          </a:bodyPr>
          <a:lstStyle/>
          <a:p>
            <a:r>
              <a:rPr lang="zh-CN" altLang="en-US" dirty="0"/>
              <a:t>强引用：</a:t>
            </a:r>
            <a:endParaRPr lang="en-US" altLang="zh-CN" dirty="0"/>
          </a:p>
          <a:p>
            <a:pPr lvl="1"/>
            <a:r>
              <a:rPr lang="zh-CN" altLang="en-US" dirty="0"/>
              <a:t>以前我们使用的大部分引用实际上都是强引用，这是使用最普遍的引用</a:t>
            </a:r>
            <a:r>
              <a:rPr lang="en-US" altLang="zh-CN" dirty="0"/>
              <a:t>:</a:t>
            </a:r>
          </a:p>
          <a:p>
            <a:endParaRPr lang="en-US" altLang="zh-CN" dirty="0"/>
          </a:p>
          <a:p>
            <a:pPr marL="228600" lvl="1">
              <a:lnSpc>
                <a:spcPct val="160000"/>
              </a:lnSpc>
              <a:spcBef>
                <a:spcPts val="1000"/>
              </a:spcBef>
              <a:buNone/>
            </a:pPr>
            <a:r>
              <a:rPr lang="en-US" altLang="zh-CN" b="1" dirty="0">
                <a:solidFill>
                  <a:schemeClr val="bg1"/>
                </a:solidFill>
              </a:rPr>
              <a:t>	</a:t>
            </a:r>
            <a:r>
              <a:rPr lang="en-US" altLang="zh-CN" b="1" dirty="0" err="1">
                <a:solidFill>
                  <a:schemeClr val="bg1"/>
                </a:solidFill>
              </a:rPr>
              <a:t>ClassName</a:t>
            </a:r>
            <a:r>
              <a:rPr lang="en-US" altLang="zh-CN" b="1" dirty="0">
                <a:solidFill>
                  <a:schemeClr val="bg1"/>
                </a:solidFill>
              </a:rPr>
              <a:t> object = new </a:t>
            </a:r>
            <a:r>
              <a:rPr lang="en-US" altLang="zh-CN" b="1" dirty="0" err="1">
                <a:solidFill>
                  <a:schemeClr val="bg1"/>
                </a:solidFill>
              </a:rPr>
              <a:t>ClassName</a:t>
            </a:r>
            <a:r>
              <a:rPr lang="en-US" altLang="zh-CN" b="1" dirty="0">
                <a:solidFill>
                  <a:schemeClr val="bg1"/>
                </a:solidFill>
              </a:rPr>
              <a:t>();</a:t>
            </a:r>
          </a:p>
          <a:p>
            <a:endParaRPr lang="en-US" altLang="zh-CN" dirty="0"/>
          </a:p>
          <a:p>
            <a:pPr lvl="1"/>
            <a:r>
              <a:rPr lang="zh-CN" altLang="en-US" dirty="0"/>
              <a:t>如果一个对象具有强引用，那就类似于必不可少的生活用品，垃圾回收器绝不会回收它。当内存空间不足，</a:t>
            </a:r>
            <a:r>
              <a:rPr lang="en-US" altLang="zh-CN" dirty="0"/>
              <a:t>Java</a:t>
            </a:r>
            <a:r>
              <a:rPr lang="zh-CN" altLang="en-US" dirty="0"/>
              <a:t>虚拟机宁愿抛出</a:t>
            </a:r>
            <a:r>
              <a:rPr lang="en-US" altLang="zh-CN" dirty="0" err="1"/>
              <a:t>OutOfMemoryError</a:t>
            </a:r>
            <a:r>
              <a:rPr lang="zh-CN" altLang="en-US" dirty="0"/>
              <a:t>错误，使程序异常终止，也不会靠随意回收具有强引用的对象来解决内存不足问题</a:t>
            </a:r>
          </a:p>
        </p:txBody>
      </p:sp>
      <p:sp>
        <p:nvSpPr>
          <p:cNvPr id="7" name="文本框 6"/>
          <p:cNvSpPr txBox="1"/>
          <p:nvPr/>
        </p:nvSpPr>
        <p:spPr>
          <a:xfrm>
            <a:off x="3007895" y="2671226"/>
            <a:ext cx="1228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强引用</a:t>
            </a:r>
          </a:p>
        </p:txBody>
      </p:sp>
      <p:sp>
        <p:nvSpPr>
          <p:cNvPr id="8" name="圆角矩形 7"/>
          <p:cNvSpPr/>
          <p:nvPr/>
        </p:nvSpPr>
        <p:spPr>
          <a:xfrm>
            <a:off x="2059331" y="3149611"/>
            <a:ext cx="956850"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273757" y="3160621"/>
            <a:ext cx="261441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肘形连接符 10"/>
          <p:cNvCxnSpPr>
            <a:stCxn id="8" idx="0"/>
            <a:endCxn id="9" idx="0"/>
          </p:cNvCxnSpPr>
          <p:nvPr/>
        </p:nvCxnSpPr>
        <p:spPr>
          <a:xfrm rot="16200000" flipH="1">
            <a:off x="3553854" y="2133513"/>
            <a:ext cx="11010" cy="2043207"/>
          </a:xfrm>
          <a:prstGeom prst="bentConnector3">
            <a:avLst>
              <a:gd name="adj1" fmla="val -4152589"/>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94344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2"/>
          <p:cNvSpPr>
            <a:spLocks noGrp="1"/>
          </p:cNvSpPr>
          <p:nvPr>
            <p:ph idx="1"/>
          </p:nvPr>
        </p:nvSpPr>
        <p:spPr>
          <a:xfrm>
            <a:off x="186570" y="899047"/>
            <a:ext cx="11792070" cy="5448937"/>
          </a:xfrm>
        </p:spPr>
        <p:txBody>
          <a:bodyPr>
            <a:normAutofit/>
          </a:bodyPr>
          <a:lstStyle/>
          <a:p>
            <a:r>
              <a:rPr lang="zh-CN" altLang="en-US" dirty="0"/>
              <a:t>强引用：</a:t>
            </a: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pic>
        <p:nvPicPr>
          <p:cNvPr id="4" name="Picture 2" descr="http://c.hiphotos.baidu.com/zhidao/pic/item/c8177f3e6709c93d0a9c7b0c9b3df8dcd00054da.jpg"/>
          <p:cNvPicPr>
            <a:picLocks noChangeAspect="1" noChangeArrowheads="1"/>
          </p:cNvPicPr>
          <p:nvPr/>
        </p:nvPicPr>
        <p:blipFill rotWithShape="1">
          <a:blip r:embed="rId2">
            <a:extLst>
              <a:ext uri="{28A0092B-C50C-407E-A947-70E740481C1C}">
                <a14:useLocalDpi xmlns:a14="http://schemas.microsoft.com/office/drawing/2010/main" val="0"/>
              </a:ext>
            </a:extLst>
          </a:blip>
          <a:srcRect t="4873" b="4040"/>
          <a:stretch/>
        </p:blipFill>
        <p:spPr bwMode="auto">
          <a:xfrm>
            <a:off x="4130963" y="850007"/>
            <a:ext cx="4532960" cy="590688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1135027" y="1578277"/>
            <a:ext cx="4716607" cy="4071022"/>
            <a:chOff x="2313778" y="1585571"/>
            <a:chExt cx="4716607" cy="4071022"/>
          </a:xfrm>
        </p:grpSpPr>
        <p:sp>
          <p:nvSpPr>
            <p:cNvPr id="6" name="文本框 5"/>
            <p:cNvSpPr txBox="1"/>
            <p:nvPr/>
          </p:nvSpPr>
          <p:spPr>
            <a:xfrm>
              <a:off x="2313778" y="1585571"/>
              <a:ext cx="1708879" cy="3770263"/>
            </a:xfrm>
            <a:prstGeom prst="rect">
              <a:avLst/>
            </a:prstGeom>
            <a:noFill/>
          </p:spPr>
          <p:txBody>
            <a:bodyPr wrap="square" rtlCol="0">
              <a:spAutoFit/>
            </a:bodyPr>
            <a:lstStyle/>
            <a:p>
              <a:r>
                <a:rPr lang="zh-CN" altLang="en-US" sz="239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7" name="文本框 6"/>
            <p:cNvSpPr txBox="1"/>
            <p:nvPr/>
          </p:nvSpPr>
          <p:spPr>
            <a:xfrm>
              <a:off x="2448688" y="2863121"/>
              <a:ext cx="4581697" cy="830997"/>
            </a:xfrm>
            <a:prstGeom prst="rect">
              <a:avLst/>
            </a:prstGeom>
            <a:noFill/>
          </p:spPr>
          <p:txBody>
            <a:bodyPr wrap="square" rtlCol="0">
              <a:spAutoFit/>
            </a:bodyPr>
            <a:lstStyle/>
            <a:p>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强者所占</a:t>
              </a:r>
              <a:r>
                <a:rPr lang="zh-CN" altLang="en-US" sz="4800" b="1" dirty="0">
                  <a:solidFill>
                    <a:schemeClr val="accent2">
                      <a:lumMod val="75000"/>
                    </a:schemeClr>
                  </a:solidFill>
                  <a:latin typeface="微软雅黑" panose="020B0503020204020204" pitchFamily="34" charset="-122"/>
                  <a:ea typeface="微软雅黑" panose="020B0503020204020204" pitchFamily="34" charset="-122"/>
                </a:rPr>
                <a:t>资源</a:t>
              </a:r>
            </a:p>
          </p:txBody>
        </p:sp>
        <p:sp>
          <p:nvSpPr>
            <p:cNvPr id="8" name="文本框 7"/>
            <p:cNvSpPr txBox="1"/>
            <p:nvPr/>
          </p:nvSpPr>
          <p:spPr>
            <a:xfrm>
              <a:off x="2458683" y="3475882"/>
              <a:ext cx="4467067" cy="646331"/>
            </a:xfrm>
            <a:prstGeom prst="rect">
              <a:avLst/>
            </a:prstGeom>
            <a:noFill/>
          </p:spPr>
          <p:txBody>
            <a:bodyPr wrap="square" rtlCol="0">
              <a:spAutoFit/>
            </a:bodyPr>
            <a:lstStyle/>
            <a:p>
              <a:r>
                <a:rPr lang="zh-CN" altLang="en-US" sz="3600" b="1" dirty="0">
                  <a:solidFill>
                    <a:schemeClr val="accent2">
                      <a:lumMod val="75000"/>
                    </a:schemeClr>
                  </a:solidFill>
                  <a:latin typeface="微软雅黑" panose="020B0503020204020204" pitchFamily="34" charset="-122"/>
                  <a:ea typeface="微软雅黑" panose="020B0503020204020204" pitchFamily="34" charset="-122"/>
                </a:rPr>
                <a:t>永远</a:t>
              </a: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轮不到</a:t>
              </a:r>
            </a:p>
          </p:txBody>
        </p:sp>
        <p:sp>
          <p:nvSpPr>
            <p:cNvPr id="9" name="文本框 8"/>
            <p:cNvSpPr txBox="1"/>
            <p:nvPr/>
          </p:nvSpPr>
          <p:spPr>
            <a:xfrm>
              <a:off x="2448688" y="3957768"/>
              <a:ext cx="3102964" cy="646331"/>
            </a:xfrm>
            <a:prstGeom prst="rect">
              <a:avLst/>
            </a:prstGeom>
            <a:noFill/>
          </p:spPr>
          <p:txBody>
            <a:bodyPr wrap="square" rtlCol="0">
              <a:spAutoFit/>
            </a:bodyPr>
            <a:lstStyle/>
            <a:p>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垃圾回收</a:t>
              </a:r>
            </a:p>
          </p:txBody>
        </p:sp>
        <p:sp>
          <p:nvSpPr>
            <p:cNvPr id="10" name="文本框 9"/>
            <p:cNvSpPr txBox="1"/>
            <p:nvPr/>
          </p:nvSpPr>
          <p:spPr>
            <a:xfrm>
              <a:off x="2448688" y="4411200"/>
              <a:ext cx="3102964" cy="769441"/>
            </a:xfrm>
            <a:prstGeom prst="rect">
              <a:avLst/>
            </a:prstGeom>
            <a:noFill/>
          </p:spPr>
          <p:txBody>
            <a:bodyPr wrap="square" rtlCol="0">
              <a:spAutoFit/>
            </a:bodyPr>
            <a:lstStyle/>
            <a:p>
              <a:r>
                <a:rPr lang="zh-CN" altLang="en-US" sz="4400" b="1" dirty="0">
                  <a:solidFill>
                    <a:schemeClr val="accent2">
                      <a:lumMod val="75000"/>
                    </a:schemeClr>
                  </a:solidFill>
                  <a:latin typeface="微软雅黑" panose="020B0503020204020204" pitchFamily="34" charset="-122"/>
                  <a:ea typeface="微软雅黑" panose="020B0503020204020204" pitchFamily="34" charset="-122"/>
                </a:rPr>
                <a:t>机制</a:t>
              </a:r>
              <a:r>
                <a:rPr lang="zh-CN" altLang="en-US" sz="4400" dirty="0">
                  <a:solidFill>
                    <a:schemeClr val="accent1">
                      <a:lumMod val="50000"/>
                    </a:schemeClr>
                  </a:solidFill>
                  <a:latin typeface="微软雅黑" panose="020B0503020204020204" pitchFamily="34" charset="-122"/>
                  <a:ea typeface="微软雅黑" panose="020B0503020204020204" pitchFamily="34" charset="-122"/>
                </a:rPr>
                <a:t>做主</a:t>
              </a:r>
              <a:endParaRPr lang="zh-CN" altLang="en-US" sz="344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矩形 10"/>
            <p:cNvSpPr/>
            <p:nvPr/>
          </p:nvSpPr>
          <p:spPr>
            <a:xfrm>
              <a:off x="4647661" y="4086933"/>
              <a:ext cx="595035" cy="1569660"/>
            </a:xfrm>
            <a:prstGeom prst="rect">
              <a:avLst/>
            </a:prstGeom>
          </p:spPr>
          <p:txBody>
            <a:bodyPr wrap="none">
              <a:spAutoFit/>
            </a:bodyPr>
            <a:lstStyle/>
            <a:p>
              <a:r>
                <a:rPr lang="en-US" altLang="zh-CN" sz="96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481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2" name="组合 11"/>
          <p:cNvGrpSpPr/>
          <p:nvPr/>
        </p:nvGrpSpPr>
        <p:grpSpPr>
          <a:xfrm>
            <a:off x="6024700" y="2456288"/>
            <a:ext cx="3111749" cy="820170"/>
            <a:chOff x="6078269" y="1202585"/>
            <a:chExt cx="3111749" cy="820170"/>
          </a:xfrm>
        </p:grpSpPr>
        <p:grpSp>
          <p:nvGrpSpPr>
            <p:cNvPr id="13" name="组合 12"/>
            <p:cNvGrpSpPr/>
            <p:nvPr/>
          </p:nvGrpSpPr>
          <p:grpSpPr>
            <a:xfrm>
              <a:off x="6105942" y="1202585"/>
              <a:ext cx="820170" cy="820170"/>
              <a:chOff x="5362590" y="3983337"/>
              <a:chExt cx="1494364" cy="1494364"/>
            </a:xfrm>
          </p:grpSpPr>
          <p:sp>
            <p:nvSpPr>
              <p:cNvPr id="17" name="泪滴形 16"/>
              <p:cNvSpPr/>
              <p:nvPr/>
            </p:nvSpPr>
            <p:spPr>
              <a:xfrm rot="16200000">
                <a:off x="5362590" y="3983337"/>
                <a:ext cx="1494364" cy="1494364"/>
              </a:xfrm>
              <a:prstGeom prst="teardrop">
                <a:avLst>
                  <a:gd name="adj" fmla="val 128040"/>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18" name="椭圆 17"/>
              <p:cNvSpPr/>
              <p:nvPr/>
            </p:nvSpPr>
            <p:spPr>
              <a:xfrm>
                <a:off x="5538602" y="4178232"/>
                <a:ext cx="1152481" cy="1152480"/>
              </a:xfrm>
              <a:prstGeom prst="ellipse">
                <a:avLst/>
              </a:prstGeom>
              <a:solidFill>
                <a:schemeClr val="bg1"/>
              </a:solid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078269" y="1246332"/>
              <a:ext cx="3111749" cy="767182"/>
              <a:chOff x="7072237" y="5227137"/>
              <a:chExt cx="3111749" cy="767182"/>
            </a:xfrm>
          </p:grpSpPr>
          <p:sp>
            <p:nvSpPr>
              <p:cNvPr id="15" name="圆角矩形 14"/>
              <p:cNvSpPr/>
              <p:nvPr/>
            </p:nvSpPr>
            <p:spPr>
              <a:xfrm>
                <a:off x="7072237" y="5227137"/>
                <a:ext cx="3111749" cy="767182"/>
              </a:xfrm>
              <a:prstGeom prst="roundRect">
                <a:avLst>
                  <a:gd name="adj" fmla="val 50000"/>
                </a:avLst>
              </a:prstGeom>
              <a:solidFill>
                <a:srgbClr val="00B0F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173765" y="5269023"/>
                <a:ext cx="671816" cy="671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pic>
        <p:nvPicPr>
          <p:cNvPr id="19" name="Picture 6" descr="http://ico.ooopic.com/iconset01/metrostation-Blue-icons/gif/135303.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6024" y="2598056"/>
            <a:ext cx="562111" cy="562112"/>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6816500" y="2660923"/>
            <a:ext cx="2774733" cy="461665"/>
          </a:xfrm>
          <a:prstGeom prst="rect">
            <a:avLst/>
          </a:prstGeom>
          <a:noFill/>
        </p:spPr>
        <p:txBody>
          <a:bodyPr wrap="square" rtlCol="0">
            <a:spAutoFit/>
          </a:bodyPr>
          <a:lstStyle/>
          <a:p>
            <a:r>
              <a:rPr lang="en-US" altLang="zh-CN" sz="2400" b="1" dirty="0" err="1">
                <a:solidFill>
                  <a:schemeClr val="bg1"/>
                </a:solidFill>
                <a:latin typeface="Impact" panose="020B0806030902050204" pitchFamily="34" charset="0"/>
              </a:rPr>
              <a:t>StrongReference</a:t>
            </a:r>
            <a:endParaRPr lang="zh-CN" altLang="en-US" sz="2400" b="1" dirty="0">
              <a:solidFill>
                <a:schemeClr val="bg1"/>
              </a:solidFill>
              <a:latin typeface="Impact" panose="020B0806030902050204" pitchFamily="34" charset="0"/>
            </a:endParaRPr>
          </a:p>
        </p:txBody>
      </p:sp>
      <p:grpSp>
        <p:nvGrpSpPr>
          <p:cNvPr id="21" name="组合 20"/>
          <p:cNvGrpSpPr/>
          <p:nvPr/>
        </p:nvGrpSpPr>
        <p:grpSpPr>
          <a:xfrm>
            <a:off x="8520537" y="4743551"/>
            <a:ext cx="3111749" cy="820170"/>
            <a:chOff x="6078269" y="1202585"/>
            <a:chExt cx="3111749" cy="820170"/>
          </a:xfrm>
          <a:effectLst/>
        </p:grpSpPr>
        <p:grpSp>
          <p:nvGrpSpPr>
            <p:cNvPr id="22" name="组合 21"/>
            <p:cNvGrpSpPr/>
            <p:nvPr/>
          </p:nvGrpSpPr>
          <p:grpSpPr>
            <a:xfrm>
              <a:off x="6105942" y="1202585"/>
              <a:ext cx="820170" cy="820170"/>
              <a:chOff x="5362590" y="3983337"/>
              <a:chExt cx="1494364" cy="1494364"/>
            </a:xfrm>
          </p:grpSpPr>
          <p:sp>
            <p:nvSpPr>
              <p:cNvPr id="26" name="泪滴形 25"/>
              <p:cNvSpPr/>
              <p:nvPr/>
            </p:nvSpPr>
            <p:spPr>
              <a:xfrm rot="12158111">
                <a:off x="5362590" y="3983337"/>
                <a:ext cx="1494364" cy="1494364"/>
              </a:xfrm>
              <a:prstGeom prst="teardrop">
                <a:avLst>
                  <a:gd name="adj" fmla="val 128040"/>
                </a:avLst>
              </a:prstGeom>
              <a:solidFill>
                <a:srgbClr val="3399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7" name="椭圆 26"/>
              <p:cNvSpPr/>
              <p:nvPr/>
            </p:nvSpPr>
            <p:spPr>
              <a:xfrm>
                <a:off x="5538602" y="4178232"/>
                <a:ext cx="1152481" cy="1152480"/>
              </a:xfrm>
              <a:prstGeom prst="ellipse">
                <a:avLst/>
              </a:prstGeom>
              <a:solidFill>
                <a:schemeClr val="bg1"/>
              </a:solid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078269" y="1246332"/>
              <a:ext cx="3111749" cy="767182"/>
              <a:chOff x="7072237" y="5227137"/>
              <a:chExt cx="3111749" cy="767182"/>
            </a:xfrm>
          </p:grpSpPr>
          <p:sp>
            <p:nvSpPr>
              <p:cNvPr id="24" name="圆角矩形 23"/>
              <p:cNvSpPr/>
              <p:nvPr/>
            </p:nvSpPr>
            <p:spPr>
              <a:xfrm>
                <a:off x="7072237" y="5227137"/>
                <a:ext cx="3111749" cy="767182"/>
              </a:xfrm>
              <a:prstGeom prst="roundRect">
                <a:avLst>
                  <a:gd name="adj" fmla="val 50000"/>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173765" y="5269023"/>
                <a:ext cx="671816" cy="671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pic>
        <p:nvPicPr>
          <p:cNvPr id="28" name="Picture 6" descr="http://ico.ooopic.com/iconset01/metrostation-Blue-icons/gif/135303.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1861" y="4885319"/>
            <a:ext cx="562111" cy="562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417267" y="4933196"/>
            <a:ext cx="2774733"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垃圾回收机制</a:t>
            </a:r>
          </a:p>
        </p:txBody>
      </p:sp>
    </p:spTree>
    <p:extLst>
      <p:ext uri="{BB962C8B-B14F-4D97-AF65-F5344CB8AC3E}">
        <p14:creationId xmlns:p14="http://schemas.microsoft.com/office/powerpoint/2010/main" val="4036456183"/>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a:spLocks noGrp="1"/>
          </p:cNvSpPr>
          <p:nvPr>
            <p:ph idx="1"/>
          </p:nvPr>
        </p:nvSpPr>
        <p:spPr>
          <a:xfrm>
            <a:off x="186570" y="899047"/>
            <a:ext cx="11792070" cy="5448937"/>
          </a:xfrm>
        </p:spPr>
        <p:txBody>
          <a:bodyPr/>
          <a:lstStyle/>
          <a:p>
            <a:r>
              <a:rPr lang="zh-CN" altLang="en-US" dirty="0"/>
              <a:t>其他引用类型的生命周期：</a:t>
            </a:r>
            <a:endParaRPr lang="zh-CN" altLang="en-US" b="1" dirty="0"/>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grpSp>
        <p:nvGrpSpPr>
          <p:cNvPr id="4" name="组合 3"/>
          <p:cNvGrpSpPr/>
          <p:nvPr/>
        </p:nvGrpSpPr>
        <p:grpSpPr>
          <a:xfrm>
            <a:off x="7611174" y="1831081"/>
            <a:ext cx="4590819" cy="2203556"/>
            <a:chOff x="7821448" y="1607822"/>
            <a:chExt cx="4590819" cy="2203556"/>
          </a:xfrm>
        </p:grpSpPr>
        <p:pic>
          <p:nvPicPr>
            <p:cNvPr id="5" name="Picture 2" descr="http://i1.android.265g.com/allimg/131217/10-13121G14327-50.jpg"/>
            <p:cNvPicPr>
              <a:picLocks noChangeAspect="1" noChangeArrowheads="1"/>
            </p:cNvPicPr>
            <p:nvPr/>
          </p:nvPicPr>
          <p:blipFill rotWithShape="1">
            <a:blip r:embed="rId2">
              <a:extLst>
                <a:ext uri="{28A0092B-C50C-407E-A947-70E740481C1C}">
                  <a14:useLocalDpi xmlns:a14="http://schemas.microsoft.com/office/drawing/2010/main" val="0"/>
                </a:ext>
              </a:extLst>
            </a:blip>
            <a:srcRect l="21871" t="41056" r="27323" b="3993"/>
            <a:stretch/>
          </p:blipFill>
          <p:spPr bwMode="auto">
            <a:xfrm>
              <a:off x="7821448" y="1607823"/>
              <a:ext cx="2918072" cy="22035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1.android.265g.com/allimg/131217/10-13121G14327-50.jpg"/>
            <p:cNvPicPr>
              <a:picLocks noChangeAspect="1" noChangeArrowheads="1"/>
            </p:cNvPicPr>
            <p:nvPr/>
          </p:nvPicPr>
          <p:blipFill rotWithShape="1">
            <a:blip r:embed="rId2">
              <a:extLst>
                <a:ext uri="{28A0092B-C50C-407E-A947-70E740481C1C}">
                  <a14:useLocalDpi xmlns:a14="http://schemas.microsoft.com/office/drawing/2010/main" val="0"/>
                </a:ext>
              </a:extLst>
            </a:blip>
            <a:srcRect l="21871" t="41056" r="49654" b="3993"/>
            <a:stretch/>
          </p:blipFill>
          <p:spPr bwMode="auto">
            <a:xfrm>
              <a:off x="10776822" y="1607822"/>
              <a:ext cx="1635445" cy="2203555"/>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椭圆 6"/>
          <p:cNvSpPr/>
          <p:nvPr/>
        </p:nvSpPr>
        <p:spPr>
          <a:xfrm>
            <a:off x="8113354" y="3294210"/>
            <a:ext cx="1187059" cy="11870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70"/>
          <p:cNvSpPr>
            <a:spLocks/>
          </p:cNvSpPr>
          <p:nvPr/>
        </p:nvSpPr>
        <p:spPr bwMode="auto">
          <a:xfrm>
            <a:off x="2571306" y="2833737"/>
            <a:ext cx="989053" cy="962502"/>
          </a:xfrm>
          <a:custGeom>
            <a:avLst/>
            <a:gdLst>
              <a:gd name="T0" fmla="*/ 95 w 189"/>
              <a:gd name="T1" fmla="*/ 56 h 184"/>
              <a:gd name="T2" fmla="*/ 1 w 189"/>
              <a:gd name="T3" fmla="*/ 79 h 184"/>
              <a:gd name="T4" fmla="*/ 56 w 189"/>
              <a:gd name="T5" fmla="*/ 143 h 184"/>
              <a:gd name="T6" fmla="*/ 95 w 189"/>
              <a:gd name="T7" fmla="*/ 184 h 184"/>
              <a:gd name="T8" fmla="*/ 134 w 189"/>
              <a:gd name="T9" fmla="*/ 143 h 184"/>
              <a:gd name="T10" fmla="*/ 189 w 189"/>
              <a:gd name="T11" fmla="*/ 78 h 184"/>
              <a:gd name="T12" fmla="*/ 95 w 189"/>
              <a:gd name="T13" fmla="*/ 56 h 184"/>
            </a:gdLst>
            <a:ahLst/>
            <a:cxnLst>
              <a:cxn ang="0">
                <a:pos x="T0" y="T1"/>
              </a:cxn>
              <a:cxn ang="0">
                <a:pos x="T2" y="T3"/>
              </a:cxn>
              <a:cxn ang="0">
                <a:pos x="T4" y="T5"/>
              </a:cxn>
              <a:cxn ang="0">
                <a:pos x="T6" y="T7"/>
              </a:cxn>
              <a:cxn ang="0">
                <a:pos x="T8" y="T9"/>
              </a:cxn>
              <a:cxn ang="0">
                <a:pos x="T10" y="T11"/>
              </a:cxn>
              <a:cxn ang="0">
                <a:pos x="T12" y="T13"/>
              </a:cxn>
            </a:cxnLst>
            <a:rect l="0" t="0" r="r" b="b"/>
            <a:pathLst>
              <a:path w="189" h="184">
                <a:moveTo>
                  <a:pt x="95" y="56"/>
                </a:moveTo>
                <a:cubicBezTo>
                  <a:pt x="70" y="0"/>
                  <a:pt x="1" y="13"/>
                  <a:pt x="1" y="79"/>
                </a:cubicBezTo>
                <a:cubicBezTo>
                  <a:pt x="0" y="115"/>
                  <a:pt x="33" y="128"/>
                  <a:pt x="56" y="143"/>
                </a:cubicBezTo>
                <a:cubicBezTo>
                  <a:pt x="77" y="157"/>
                  <a:pt x="92" y="176"/>
                  <a:pt x="95" y="184"/>
                </a:cubicBezTo>
                <a:cubicBezTo>
                  <a:pt x="97" y="176"/>
                  <a:pt x="114" y="157"/>
                  <a:pt x="134" y="143"/>
                </a:cubicBezTo>
                <a:cubicBezTo>
                  <a:pt x="155" y="127"/>
                  <a:pt x="189" y="115"/>
                  <a:pt x="189" y="78"/>
                </a:cubicBezTo>
                <a:cubicBezTo>
                  <a:pt x="188" y="12"/>
                  <a:pt x="118" y="2"/>
                  <a:pt x="95" y="56"/>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p:cNvGrpSpPr/>
          <p:nvPr/>
        </p:nvGrpSpPr>
        <p:grpSpPr>
          <a:xfrm>
            <a:off x="1821677" y="2070832"/>
            <a:ext cx="2488313" cy="2488313"/>
            <a:chOff x="3241629" y="1385101"/>
            <a:chExt cx="2284318" cy="2284318"/>
          </a:xfrm>
          <a:effectLst>
            <a:reflection blurRad="6350" stA="50000" endA="275" endPos="40000" dist="101600" dir="5400000" sy="-100000" algn="bl" rotWithShape="0"/>
          </a:effectLst>
        </p:grpSpPr>
        <p:sp>
          <p:nvSpPr>
            <p:cNvPr id="10" name="同心圆 9"/>
            <p:cNvSpPr/>
            <p:nvPr/>
          </p:nvSpPr>
          <p:spPr>
            <a:xfrm>
              <a:off x="3281273" y="1424745"/>
              <a:ext cx="2205030" cy="2205030"/>
            </a:xfrm>
            <a:prstGeom prst="donut">
              <a:avLst>
                <a:gd name="adj" fmla="val 13641"/>
              </a:avLst>
            </a:prstGeom>
            <a:solidFill>
              <a:srgbClr val="00B0F0"/>
            </a:solidFill>
            <a:ln w="2127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1" name="弧形 10"/>
            <p:cNvSpPr/>
            <p:nvPr/>
          </p:nvSpPr>
          <p:spPr>
            <a:xfrm>
              <a:off x="3241629" y="1385101"/>
              <a:ext cx="2284318" cy="2284318"/>
            </a:xfrm>
            <a:prstGeom prst="arc">
              <a:avLst>
                <a:gd name="adj1" fmla="val 15432853"/>
                <a:gd name="adj2" fmla="val 13447897"/>
              </a:avLst>
            </a:prstGeom>
            <a:noFill/>
            <a:ln w="139700" cap="rnd" cmpd="sng">
              <a:solidFill>
                <a:srgbClr val="92D050"/>
              </a:solidFill>
              <a:tailEnd type="triangle" w="sm" len="med"/>
            </a:ln>
            <a:effectLst>
              <a:outerShdw blurRad="266700" dist="38100" dir="8100000" algn="tr"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grpSp>
      <p:grpSp>
        <p:nvGrpSpPr>
          <p:cNvPr id="12" name="组合 11"/>
          <p:cNvGrpSpPr/>
          <p:nvPr/>
        </p:nvGrpSpPr>
        <p:grpSpPr>
          <a:xfrm>
            <a:off x="5350255" y="2516998"/>
            <a:ext cx="1998962" cy="1998962"/>
            <a:chOff x="3241629" y="1385101"/>
            <a:chExt cx="2284318" cy="2284318"/>
          </a:xfrm>
          <a:effectLst>
            <a:reflection blurRad="6350" stA="50000" endA="275" endPos="40000" dist="101600" dir="5400000" sy="-100000" algn="bl" rotWithShape="0"/>
          </a:effectLst>
        </p:grpSpPr>
        <p:sp>
          <p:nvSpPr>
            <p:cNvPr id="13" name="同心圆 12"/>
            <p:cNvSpPr/>
            <p:nvPr/>
          </p:nvSpPr>
          <p:spPr>
            <a:xfrm>
              <a:off x="3281273" y="1424745"/>
              <a:ext cx="2205030" cy="2205030"/>
            </a:xfrm>
            <a:prstGeom prst="donut">
              <a:avLst>
                <a:gd name="adj" fmla="val 13641"/>
              </a:avLst>
            </a:prstGeom>
            <a:solidFill>
              <a:srgbClr val="00B0F0"/>
            </a:solidFill>
            <a:ln w="2127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4" name="弧形 13"/>
            <p:cNvSpPr/>
            <p:nvPr/>
          </p:nvSpPr>
          <p:spPr>
            <a:xfrm>
              <a:off x="3241629" y="1385101"/>
              <a:ext cx="2284318" cy="2284318"/>
            </a:xfrm>
            <a:prstGeom prst="arc">
              <a:avLst>
                <a:gd name="adj1" fmla="val 15432853"/>
                <a:gd name="adj2" fmla="val 9305845"/>
              </a:avLst>
            </a:prstGeom>
            <a:noFill/>
            <a:ln w="139700" cap="rnd" cmpd="sng">
              <a:solidFill>
                <a:srgbClr val="92D050"/>
              </a:solidFill>
              <a:tailEnd type="triangle" w="sm" len="med"/>
            </a:ln>
            <a:effectLst>
              <a:outerShdw blurRad="266700" dist="38100" dir="8100000" algn="tr"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grpSp>
      <p:sp>
        <p:nvSpPr>
          <p:cNvPr id="15" name="Freeform 70"/>
          <p:cNvSpPr>
            <a:spLocks/>
          </p:cNvSpPr>
          <p:nvPr/>
        </p:nvSpPr>
        <p:spPr bwMode="auto">
          <a:xfrm>
            <a:off x="5998868" y="3257729"/>
            <a:ext cx="701736" cy="682898"/>
          </a:xfrm>
          <a:custGeom>
            <a:avLst/>
            <a:gdLst>
              <a:gd name="T0" fmla="*/ 95 w 189"/>
              <a:gd name="T1" fmla="*/ 56 h 184"/>
              <a:gd name="T2" fmla="*/ 1 w 189"/>
              <a:gd name="T3" fmla="*/ 79 h 184"/>
              <a:gd name="T4" fmla="*/ 56 w 189"/>
              <a:gd name="T5" fmla="*/ 143 h 184"/>
              <a:gd name="T6" fmla="*/ 95 w 189"/>
              <a:gd name="T7" fmla="*/ 184 h 184"/>
              <a:gd name="T8" fmla="*/ 134 w 189"/>
              <a:gd name="T9" fmla="*/ 143 h 184"/>
              <a:gd name="T10" fmla="*/ 189 w 189"/>
              <a:gd name="T11" fmla="*/ 78 h 184"/>
              <a:gd name="T12" fmla="*/ 95 w 189"/>
              <a:gd name="T13" fmla="*/ 56 h 184"/>
            </a:gdLst>
            <a:ahLst/>
            <a:cxnLst>
              <a:cxn ang="0">
                <a:pos x="T0" y="T1"/>
              </a:cxn>
              <a:cxn ang="0">
                <a:pos x="T2" y="T3"/>
              </a:cxn>
              <a:cxn ang="0">
                <a:pos x="T4" y="T5"/>
              </a:cxn>
              <a:cxn ang="0">
                <a:pos x="T6" y="T7"/>
              </a:cxn>
              <a:cxn ang="0">
                <a:pos x="T8" y="T9"/>
              </a:cxn>
              <a:cxn ang="0">
                <a:pos x="T10" y="T11"/>
              </a:cxn>
              <a:cxn ang="0">
                <a:pos x="T12" y="T13"/>
              </a:cxn>
            </a:cxnLst>
            <a:rect l="0" t="0" r="r" b="b"/>
            <a:pathLst>
              <a:path w="189" h="184">
                <a:moveTo>
                  <a:pt x="95" y="56"/>
                </a:moveTo>
                <a:cubicBezTo>
                  <a:pt x="70" y="0"/>
                  <a:pt x="1" y="13"/>
                  <a:pt x="1" y="79"/>
                </a:cubicBezTo>
                <a:cubicBezTo>
                  <a:pt x="0" y="115"/>
                  <a:pt x="33" y="128"/>
                  <a:pt x="56" y="143"/>
                </a:cubicBezTo>
                <a:cubicBezTo>
                  <a:pt x="77" y="157"/>
                  <a:pt x="92" y="176"/>
                  <a:pt x="95" y="184"/>
                </a:cubicBezTo>
                <a:cubicBezTo>
                  <a:pt x="97" y="176"/>
                  <a:pt x="114" y="157"/>
                  <a:pt x="134" y="143"/>
                </a:cubicBezTo>
                <a:cubicBezTo>
                  <a:pt x="155" y="127"/>
                  <a:pt x="189" y="115"/>
                  <a:pt x="189" y="78"/>
                </a:cubicBezTo>
                <a:cubicBezTo>
                  <a:pt x="188" y="12"/>
                  <a:pt x="118" y="2"/>
                  <a:pt x="95" y="56"/>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6" name="组合 15"/>
          <p:cNvGrpSpPr/>
          <p:nvPr/>
        </p:nvGrpSpPr>
        <p:grpSpPr>
          <a:xfrm>
            <a:off x="8053078" y="3235386"/>
            <a:ext cx="1323759" cy="1323759"/>
            <a:chOff x="3241629" y="1385101"/>
            <a:chExt cx="2284318" cy="2284318"/>
          </a:xfrm>
          <a:effectLst>
            <a:reflection blurRad="6350" stA="50000" endA="275" endPos="40000" dist="101600" dir="5400000" sy="-100000" algn="bl" rotWithShape="0"/>
          </a:effectLst>
        </p:grpSpPr>
        <p:sp>
          <p:nvSpPr>
            <p:cNvPr id="17" name="同心圆 16"/>
            <p:cNvSpPr/>
            <p:nvPr/>
          </p:nvSpPr>
          <p:spPr>
            <a:xfrm>
              <a:off x="3281273" y="1424745"/>
              <a:ext cx="2205030" cy="2205030"/>
            </a:xfrm>
            <a:prstGeom prst="donut">
              <a:avLst>
                <a:gd name="adj" fmla="val 13641"/>
              </a:avLst>
            </a:prstGeom>
            <a:solidFill>
              <a:srgbClr val="00B050"/>
            </a:solidFill>
            <a:ln w="2127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8" name="弧形 17"/>
            <p:cNvSpPr/>
            <p:nvPr/>
          </p:nvSpPr>
          <p:spPr>
            <a:xfrm>
              <a:off x="3241629" y="1385101"/>
              <a:ext cx="2284318" cy="2284318"/>
            </a:xfrm>
            <a:prstGeom prst="arc">
              <a:avLst>
                <a:gd name="adj1" fmla="val 15432853"/>
                <a:gd name="adj2" fmla="val 21586623"/>
              </a:avLst>
            </a:prstGeom>
            <a:noFill/>
            <a:ln w="139700" cap="rnd" cmpd="sng">
              <a:solidFill>
                <a:schemeClr val="accent4">
                  <a:lumMod val="75000"/>
                </a:schemeClr>
              </a:solidFill>
              <a:tailEnd type="triangle" w="sm" len="med"/>
            </a:ln>
            <a:effectLst>
              <a:outerShdw blurRad="266700" dist="38100" dir="8100000" algn="tr"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grpSp>
      <p:sp>
        <p:nvSpPr>
          <p:cNvPr id="19" name="文本框 18"/>
          <p:cNvSpPr txBox="1"/>
          <p:nvPr/>
        </p:nvSpPr>
        <p:spPr>
          <a:xfrm>
            <a:off x="8389482" y="3419413"/>
            <a:ext cx="2518347" cy="1015663"/>
          </a:xfrm>
          <a:prstGeom prst="rect">
            <a:avLst/>
          </a:prstGeom>
          <a:noFill/>
        </p:spPr>
        <p:txBody>
          <a:bodyPr wrap="square" rtlCol="0">
            <a:spAutoFit/>
          </a:bodyPr>
          <a:lstStyle/>
          <a:p>
            <a:r>
              <a:rPr lang="en-US" altLang="zh-CN" sz="6000" b="1" dirty="0">
                <a:solidFill>
                  <a:schemeClr val="accent2">
                    <a:lumMod val="50000"/>
                  </a:schemeClr>
                </a:solidFill>
                <a:latin typeface="Arial Black" panose="020B0A04020102020204" pitchFamily="34" charset="0"/>
                <a:ea typeface="微软雅黑" panose="020B0503020204020204" pitchFamily="34" charset="-122"/>
              </a:rPr>
              <a:t>?</a:t>
            </a:r>
            <a:endParaRPr lang="zh-CN" altLang="en-US" sz="6000" b="1" dirty="0">
              <a:solidFill>
                <a:schemeClr val="accent2">
                  <a:lumMod val="50000"/>
                </a:schemeClr>
              </a:solidFill>
              <a:latin typeface="Arial Black" panose="020B0A04020102020204" pitchFamily="34" charset="0"/>
              <a:ea typeface="微软雅黑" panose="020B0503020204020204" pitchFamily="34" charset="-122"/>
            </a:endParaRPr>
          </a:p>
        </p:txBody>
      </p:sp>
      <p:sp>
        <p:nvSpPr>
          <p:cNvPr id="20" name="文本框 19"/>
          <p:cNvSpPr txBox="1"/>
          <p:nvPr/>
        </p:nvSpPr>
        <p:spPr>
          <a:xfrm>
            <a:off x="1486507" y="4774016"/>
            <a:ext cx="3005156" cy="954107"/>
          </a:xfrm>
          <a:prstGeom prst="rect">
            <a:avLst/>
          </a:prstGeom>
          <a:noFill/>
        </p:spPr>
        <p:txBody>
          <a:bodyPr wrap="square" rtlCol="0">
            <a:spAutoFit/>
          </a:bodyPr>
          <a:lstStyle/>
          <a:p>
            <a:pPr algn="ctr"/>
            <a:r>
              <a:rPr lang="zh-CN" altLang="en-US" sz="3600" b="1" dirty="0">
                <a:solidFill>
                  <a:srgbClr val="339933"/>
                </a:solidFill>
                <a:latin typeface="微软雅黑" panose="020B0503020204020204" pitchFamily="34" charset="-122"/>
                <a:ea typeface="微软雅黑" panose="020B0503020204020204" pitchFamily="34" charset="-122"/>
              </a:rPr>
              <a:t>软引用</a:t>
            </a:r>
            <a:endParaRPr lang="en-US" altLang="zh-CN" sz="3600" b="1" dirty="0">
              <a:solidFill>
                <a:srgbClr val="339933"/>
              </a:solidFill>
              <a:latin typeface="微软雅黑" panose="020B0503020204020204" pitchFamily="34" charset="-122"/>
              <a:ea typeface="微软雅黑" panose="020B0503020204020204" pitchFamily="34" charset="-122"/>
            </a:endParaRPr>
          </a:p>
          <a:p>
            <a:pPr algn="ct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内存不足时失效</a:t>
            </a:r>
          </a:p>
        </p:txBody>
      </p:sp>
      <p:sp>
        <p:nvSpPr>
          <p:cNvPr id="21" name="文本框 20"/>
          <p:cNvSpPr txBox="1"/>
          <p:nvPr/>
        </p:nvSpPr>
        <p:spPr>
          <a:xfrm>
            <a:off x="4816292" y="4774016"/>
            <a:ext cx="3005156" cy="954107"/>
          </a:xfrm>
          <a:prstGeom prst="rect">
            <a:avLst/>
          </a:prstGeom>
          <a:noFill/>
        </p:spPr>
        <p:txBody>
          <a:bodyPr wrap="square" rtlCol="0">
            <a:spAutoFit/>
          </a:bodyPr>
          <a:lstStyle/>
          <a:p>
            <a:pPr algn="ctr"/>
            <a:r>
              <a:rPr lang="zh-CN" altLang="en-US" sz="3600" b="1" dirty="0">
                <a:solidFill>
                  <a:srgbClr val="339933"/>
                </a:solidFill>
                <a:latin typeface="微软雅黑" panose="020B0503020204020204" pitchFamily="34" charset="-122"/>
                <a:ea typeface="微软雅黑" panose="020B0503020204020204" pitchFamily="34" charset="-122"/>
              </a:rPr>
              <a:t>弱引用</a:t>
            </a:r>
            <a:endParaRPr lang="en-US" altLang="zh-CN" sz="3600" b="1" dirty="0">
              <a:solidFill>
                <a:srgbClr val="339933"/>
              </a:solidFill>
              <a:latin typeface="微软雅黑" panose="020B0503020204020204" pitchFamily="34" charset="-122"/>
              <a:ea typeface="微软雅黑" panose="020B0503020204020204" pitchFamily="34" charset="-122"/>
            </a:endParaRPr>
          </a:p>
          <a:p>
            <a:pPr algn="ct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GC</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后失效</a:t>
            </a:r>
          </a:p>
        </p:txBody>
      </p:sp>
      <p:sp>
        <p:nvSpPr>
          <p:cNvPr id="22" name="文本框 21"/>
          <p:cNvSpPr txBox="1"/>
          <p:nvPr/>
        </p:nvSpPr>
        <p:spPr>
          <a:xfrm>
            <a:off x="7349217" y="4774016"/>
            <a:ext cx="3005156" cy="954107"/>
          </a:xfrm>
          <a:prstGeom prst="rect">
            <a:avLst/>
          </a:prstGeom>
          <a:noFill/>
        </p:spPr>
        <p:txBody>
          <a:bodyPr wrap="square" rtlCol="0">
            <a:spAutoFit/>
          </a:bodyPr>
          <a:lstStyle/>
          <a:p>
            <a:pPr algn="ctr"/>
            <a:r>
              <a:rPr lang="zh-CN" altLang="en-US" sz="3600" b="1" dirty="0">
                <a:solidFill>
                  <a:srgbClr val="339933"/>
                </a:solidFill>
                <a:latin typeface="微软雅黑" panose="020B0503020204020204" pitchFamily="34" charset="-122"/>
                <a:ea typeface="微软雅黑" panose="020B0503020204020204" pitchFamily="34" charset="-122"/>
              </a:rPr>
              <a:t>虚引用</a:t>
            </a:r>
            <a:endParaRPr lang="en-US" altLang="zh-CN" sz="3600" b="1" dirty="0">
              <a:solidFill>
                <a:srgbClr val="339933"/>
              </a:solidFill>
              <a:latin typeface="微软雅黑" panose="020B0503020204020204" pitchFamily="34" charset="-122"/>
              <a:ea typeface="微软雅黑" panose="020B0503020204020204" pitchFamily="34" charset="-122"/>
            </a:endParaRPr>
          </a:p>
          <a:p>
            <a:pPr algn="ct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迷一般的存在</a:t>
            </a:r>
          </a:p>
        </p:txBody>
      </p:sp>
      <p:grpSp>
        <p:nvGrpSpPr>
          <p:cNvPr id="23" name="组合 22"/>
          <p:cNvGrpSpPr/>
          <p:nvPr/>
        </p:nvGrpSpPr>
        <p:grpSpPr>
          <a:xfrm>
            <a:off x="8113355" y="1378752"/>
            <a:ext cx="4078645" cy="830997"/>
            <a:chOff x="8113355" y="569626"/>
            <a:chExt cx="4078645" cy="830997"/>
          </a:xfrm>
        </p:grpSpPr>
        <p:sp>
          <p:nvSpPr>
            <p:cNvPr id="24" name="文本框 23"/>
            <p:cNvSpPr txBox="1"/>
            <p:nvPr/>
          </p:nvSpPr>
          <p:spPr>
            <a:xfrm>
              <a:off x="8113355" y="569626"/>
              <a:ext cx="700862" cy="830997"/>
            </a:xfrm>
            <a:prstGeom prst="rect">
              <a:avLst/>
            </a:prstGeom>
            <a:noFill/>
          </p:spPr>
          <p:txBody>
            <a:bodyPr wrap="square" rtlCol="0">
              <a:spAutoFit/>
            </a:bodyPr>
            <a:lstStyle/>
            <a:p>
              <a:r>
                <a:rPr lang="zh-CN" altLang="en-US" sz="4800" b="1" dirty="0">
                  <a:solidFill>
                    <a:schemeClr val="accent2">
                      <a:lumMod val="50000"/>
                    </a:schemeClr>
                  </a:solidFill>
                  <a:latin typeface="微软雅黑" panose="020B0503020204020204" pitchFamily="34" charset="-122"/>
                  <a:ea typeface="微软雅黑" panose="020B0503020204020204" pitchFamily="34" charset="-122"/>
                </a:rPr>
                <a:t>别</a:t>
              </a:r>
            </a:p>
          </p:txBody>
        </p:sp>
        <p:sp>
          <p:nvSpPr>
            <p:cNvPr id="25" name="文本框 24"/>
            <p:cNvSpPr txBox="1"/>
            <p:nvPr/>
          </p:nvSpPr>
          <p:spPr>
            <a:xfrm>
              <a:off x="8771834" y="623540"/>
              <a:ext cx="3420166"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和我说话，忙着呢</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有事找我经纪人：</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引用队列</a:t>
              </a:r>
            </a:p>
          </p:txBody>
        </p:sp>
      </p:grpSp>
    </p:spTree>
    <p:extLst>
      <p:ext uri="{BB962C8B-B14F-4D97-AF65-F5344CB8AC3E}">
        <p14:creationId xmlns:p14="http://schemas.microsoft.com/office/powerpoint/2010/main" val="36845552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zh-CN" altLang="en-US" dirty="0"/>
              <a:t>在</a:t>
            </a:r>
            <a:r>
              <a:rPr lang="en-US" altLang="zh-CN" dirty="0"/>
              <a:t>JVM</a:t>
            </a:r>
            <a:r>
              <a:rPr lang="zh-CN" altLang="en-US" dirty="0"/>
              <a:t>架构中，堆内存和垃圾回收器这两个部分和垃圾回收相关。堆内存是运行时用来存储实例对象的数据空间，垃圾回收器运行在堆内存上</a:t>
            </a:r>
            <a:endParaRPr lang="en-US" altLang="zh-CN" dirty="0"/>
          </a:p>
        </p:txBody>
      </p:sp>
      <p:grpSp>
        <p:nvGrpSpPr>
          <p:cNvPr id="12" name="组合 11"/>
          <p:cNvGrpSpPr/>
          <p:nvPr/>
        </p:nvGrpSpPr>
        <p:grpSpPr>
          <a:xfrm>
            <a:off x="295978" y="2174144"/>
            <a:ext cx="2623867" cy="1876393"/>
            <a:chOff x="762800" y="2695871"/>
            <a:chExt cx="3244004" cy="2319868"/>
          </a:xfrm>
        </p:grpSpPr>
        <p:pic>
          <p:nvPicPr>
            <p:cNvPr id="3074" name="Picture 2" descr="https://timgsa.baidu.com/timg?image&amp;quality=80&amp;size=b9999_10000&amp;sec=1488981214881&amp;di=d8e996fffa11d7fc45f6fd6231251912&amp;imgtype=0&amp;src=http%3A%2F%2Fwww.cnkang.com%2Fdzjk%2FUploadFiles%2F201412%2F2014120423054582.jpg"/>
            <p:cNvPicPr>
              <a:picLocks noChangeAspect="1" noChangeArrowheads="1"/>
            </p:cNvPicPr>
            <p:nvPr/>
          </p:nvPicPr>
          <p:blipFill rotWithShape="1">
            <a:blip r:embed="rId2">
              <a:extLst>
                <a:ext uri="{28A0092B-C50C-407E-A947-70E740481C1C}">
                  <a14:useLocalDpi xmlns:a14="http://schemas.microsoft.com/office/drawing/2010/main" val="0"/>
                </a:ext>
              </a:extLst>
            </a:blip>
            <a:srcRect l="16668" t="13929" r="15496" b="17465"/>
            <a:stretch/>
          </p:blipFill>
          <p:spPr bwMode="auto">
            <a:xfrm>
              <a:off x="762800" y="2695871"/>
              <a:ext cx="2946401" cy="23198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1080740" y="3511721"/>
              <a:ext cx="2926064" cy="1233714"/>
              <a:chOff x="4054851" y="2354660"/>
              <a:chExt cx="2926064" cy="1233714"/>
            </a:xfrm>
          </p:grpSpPr>
          <p:pic>
            <p:nvPicPr>
              <p:cNvPr id="7" name="Picture 6" descr="http://pic.58pic.com/58pic/14/72/66/41i58PICCwP_1024.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4851" y="2588623"/>
                <a:ext cx="721631" cy="59830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4879516" y="2441477"/>
                <a:ext cx="2101399" cy="757058"/>
                <a:chOff x="4869085" y="2434218"/>
                <a:chExt cx="2101399" cy="757058"/>
              </a:xfrm>
            </p:grpSpPr>
            <p:sp>
              <p:nvSpPr>
                <p:cNvPr id="10" name="文本框 9"/>
                <p:cNvSpPr txBox="1"/>
                <p:nvPr/>
              </p:nvSpPr>
              <p:spPr>
                <a:xfrm>
                  <a:off x="4869085" y="2434218"/>
                  <a:ext cx="2101399" cy="461664"/>
                </a:xfrm>
                <a:prstGeom prst="rect">
                  <a:avLst/>
                </a:prstGeom>
                <a:noFill/>
              </p:spPr>
              <p:txBody>
                <a:bodyPr wrap="square" rtlCol="0">
                  <a:spAutoFit/>
                </a:bodyPr>
                <a:lstStyle/>
                <a:p>
                  <a:r>
                    <a:rPr lang="en-US" altLang="zh-CN" sz="2400" b="1" dirty="0">
                      <a:solidFill>
                        <a:srgbClr val="00B0F0"/>
                      </a:solidFill>
                      <a:latin typeface="Segoe UI Black" panose="020B0A02040204020203" pitchFamily="34" charset="0"/>
                      <a:ea typeface="Segoe UI Black" panose="020B0A02040204020203" pitchFamily="34" charset="0"/>
                      <a:cs typeface="Segoe UI Black" panose="020B0A02040204020203" pitchFamily="34" charset="0"/>
                    </a:rPr>
                    <a:t>.class</a:t>
                  </a:r>
                  <a:endParaRPr lang="zh-CN" altLang="en-US" sz="2400" b="1" dirty="0">
                    <a:solidFill>
                      <a:srgbClr val="00B0F0"/>
                    </a:solidFill>
                    <a:latin typeface="Segoe UI Black" panose="020B0A02040204020203" pitchFamily="34" charset="0"/>
                    <a:cs typeface="Segoe UI Black" panose="020B0A02040204020203" pitchFamily="34" charset="0"/>
                  </a:endParaRPr>
                </a:p>
              </p:txBody>
            </p:sp>
            <p:sp>
              <p:nvSpPr>
                <p:cNvPr id="11" name="文本框 10"/>
                <p:cNvSpPr txBox="1"/>
                <p:nvPr/>
              </p:nvSpPr>
              <p:spPr>
                <a:xfrm>
                  <a:off x="4869085" y="2883499"/>
                  <a:ext cx="1511628"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字节码文件</a:t>
                  </a:r>
                </a:p>
              </p:txBody>
            </p:sp>
          </p:grpSp>
          <p:cxnSp>
            <p:nvCxnSpPr>
              <p:cNvPr id="9" name="直接连接符 8"/>
              <p:cNvCxnSpPr/>
              <p:nvPr/>
            </p:nvCxnSpPr>
            <p:spPr>
              <a:xfrm>
                <a:off x="4896344" y="2354660"/>
                <a:ext cx="0" cy="1233714"/>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 name="圆角矩形 13"/>
          <p:cNvSpPr/>
          <p:nvPr/>
        </p:nvSpPr>
        <p:spPr>
          <a:xfrm>
            <a:off x="3652287" y="2381530"/>
            <a:ext cx="3302244"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类加载器 子系统</a:t>
            </a:r>
          </a:p>
        </p:txBody>
      </p:sp>
      <p:sp>
        <p:nvSpPr>
          <p:cNvPr id="15" name="圆角矩形 14"/>
          <p:cNvSpPr/>
          <p:nvPr/>
        </p:nvSpPr>
        <p:spPr>
          <a:xfrm>
            <a:off x="2978942" y="3560310"/>
            <a:ext cx="1440949" cy="498936"/>
          </a:xfrm>
          <a:prstGeom prst="roundRect">
            <a:avLst/>
          </a:prstGeom>
          <a:solidFill>
            <a:srgbClr val="D97C2F"/>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方法区</a:t>
            </a:r>
          </a:p>
        </p:txBody>
      </p:sp>
      <p:sp>
        <p:nvSpPr>
          <p:cNvPr id="16" name="圆角矩形 15"/>
          <p:cNvSpPr/>
          <p:nvPr/>
        </p:nvSpPr>
        <p:spPr>
          <a:xfrm>
            <a:off x="4607162" y="3560310"/>
            <a:ext cx="1214969" cy="498936"/>
          </a:xfrm>
          <a:prstGeom prst="roundRect">
            <a:avLst/>
          </a:prstGeom>
          <a:solidFill>
            <a:srgbClr val="92BFBC"/>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堆</a:t>
            </a:r>
          </a:p>
        </p:txBody>
      </p:sp>
      <p:sp>
        <p:nvSpPr>
          <p:cNvPr id="17" name="圆角矩形 16"/>
          <p:cNvSpPr/>
          <p:nvPr/>
        </p:nvSpPr>
        <p:spPr>
          <a:xfrm>
            <a:off x="5997791" y="3531104"/>
            <a:ext cx="1339345" cy="498936"/>
          </a:xfrm>
          <a:prstGeom prst="roundRect">
            <a:avLst/>
          </a:prstGeom>
          <a:solidFill>
            <a:srgbClr val="F86D96"/>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栈</a:t>
            </a:r>
          </a:p>
        </p:txBody>
      </p:sp>
      <p:sp>
        <p:nvSpPr>
          <p:cNvPr id="18" name="圆角矩形 17"/>
          <p:cNvSpPr/>
          <p:nvPr/>
        </p:nvSpPr>
        <p:spPr>
          <a:xfrm>
            <a:off x="7495285" y="3516262"/>
            <a:ext cx="1667999" cy="498936"/>
          </a:xfrm>
          <a:prstGeom prst="roundRect">
            <a:avLst/>
          </a:prstGeom>
          <a:solidFill>
            <a:srgbClr val="EDD14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程序计数器</a:t>
            </a:r>
          </a:p>
        </p:txBody>
      </p:sp>
      <p:sp>
        <p:nvSpPr>
          <p:cNvPr id="19" name="圆角矩形 18"/>
          <p:cNvSpPr/>
          <p:nvPr/>
        </p:nvSpPr>
        <p:spPr>
          <a:xfrm>
            <a:off x="9383964" y="3516262"/>
            <a:ext cx="1979789" cy="498936"/>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本地方法栈</a:t>
            </a:r>
          </a:p>
        </p:txBody>
      </p:sp>
      <p:sp>
        <p:nvSpPr>
          <p:cNvPr id="20" name="Line 20"/>
          <p:cNvSpPr>
            <a:spLocks noChangeShapeType="1"/>
          </p:cNvSpPr>
          <p:nvPr/>
        </p:nvSpPr>
        <p:spPr bwMode="auto">
          <a:xfrm>
            <a:off x="2679133" y="2621398"/>
            <a:ext cx="973154"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矩形 20"/>
          <p:cNvSpPr/>
          <p:nvPr/>
        </p:nvSpPr>
        <p:spPr>
          <a:xfrm>
            <a:off x="2788541" y="3232751"/>
            <a:ext cx="8793859" cy="1111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954392" y="4351953"/>
            <a:ext cx="202424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运行时数据区域</a:t>
            </a:r>
          </a:p>
        </p:txBody>
      </p:sp>
      <p:sp>
        <p:nvSpPr>
          <p:cNvPr id="23" name="Line 20"/>
          <p:cNvSpPr>
            <a:spLocks noChangeShapeType="1"/>
          </p:cNvSpPr>
          <p:nvPr/>
        </p:nvSpPr>
        <p:spPr bwMode="auto">
          <a:xfrm flipV="1">
            <a:off x="5521816" y="2905322"/>
            <a:ext cx="0" cy="47021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0"/>
          <p:cNvSpPr>
            <a:spLocks noChangeShapeType="1"/>
          </p:cNvSpPr>
          <p:nvPr/>
        </p:nvSpPr>
        <p:spPr bwMode="auto">
          <a:xfrm>
            <a:off x="5792495" y="2998935"/>
            <a:ext cx="3471" cy="37659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圆角矩形 24"/>
          <p:cNvSpPr/>
          <p:nvPr/>
        </p:nvSpPr>
        <p:spPr>
          <a:xfrm>
            <a:off x="2919845" y="4998745"/>
            <a:ext cx="1806376" cy="498936"/>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JIT</a:t>
            </a:r>
            <a:r>
              <a:rPr lang="zh-CN" altLang="en-US" sz="2000" dirty="0">
                <a:latin typeface="微软雅黑" panose="020B0503020204020204" pitchFamily="34" charset="-122"/>
                <a:ea typeface="微软雅黑" panose="020B0503020204020204" pitchFamily="34" charset="-122"/>
              </a:rPr>
              <a:t>编译器</a:t>
            </a:r>
          </a:p>
        </p:txBody>
      </p:sp>
      <p:sp>
        <p:nvSpPr>
          <p:cNvPr id="26" name="圆角矩形 25"/>
          <p:cNvSpPr/>
          <p:nvPr/>
        </p:nvSpPr>
        <p:spPr>
          <a:xfrm>
            <a:off x="5015277" y="4998745"/>
            <a:ext cx="2321859" cy="498936"/>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垃圾回收器</a:t>
            </a:r>
          </a:p>
        </p:txBody>
      </p:sp>
      <p:sp>
        <p:nvSpPr>
          <p:cNvPr id="27" name="矩形 26"/>
          <p:cNvSpPr/>
          <p:nvPr/>
        </p:nvSpPr>
        <p:spPr>
          <a:xfrm>
            <a:off x="2788542" y="4773873"/>
            <a:ext cx="4706744" cy="1111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545170" y="5893803"/>
            <a:ext cx="281872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执行引擎</a:t>
            </a:r>
          </a:p>
        </p:txBody>
      </p:sp>
      <p:sp>
        <p:nvSpPr>
          <p:cNvPr id="29" name="文本框 28"/>
          <p:cNvSpPr txBox="1"/>
          <p:nvPr/>
        </p:nvSpPr>
        <p:spPr>
          <a:xfrm>
            <a:off x="8068039" y="4835950"/>
            <a:ext cx="1315925" cy="954107"/>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本地方法接口</a:t>
            </a:r>
          </a:p>
        </p:txBody>
      </p:sp>
      <p:sp>
        <p:nvSpPr>
          <p:cNvPr id="30" name="文本框 29"/>
          <p:cNvSpPr txBox="1"/>
          <p:nvPr/>
        </p:nvSpPr>
        <p:spPr>
          <a:xfrm>
            <a:off x="10066125" y="4852319"/>
            <a:ext cx="1315925" cy="954107"/>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本地方法库</a:t>
            </a:r>
          </a:p>
        </p:txBody>
      </p:sp>
      <p:sp>
        <p:nvSpPr>
          <p:cNvPr id="31" name="Line 20"/>
          <p:cNvSpPr>
            <a:spLocks noChangeShapeType="1"/>
          </p:cNvSpPr>
          <p:nvPr/>
        </p:nvSpPr>
        <p:spPr bwMode="auto">
          <a:xfrm flipH="1">
            <a:off x="9143992" y="5329372"/>
            <a:ext cx="1056383" cy="462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2" name="Line 20"/>
          <p:cNvSpPr>
            <a:spLocks noChangeShapeType="1"/>
          </p:cNvSpPr>
          <p:nvPr/>
        </p:nvSpPr>
        <p:spPr bwMode="auto">
          <a:xfrm flipH="1">
            <a:off x="7411352" y="5477995"/>
            <a:ext cx="72441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3" name="Line 20"/>
          <p:cNvSpPr>
            <a:spLocks noChangeShapeType="1"/>
          </p:cNvSpPr>
          <p:nvPr/>
        </p:nvSpPr>
        <p:spPr bwMode="auto">
          <a:xfrm>
            <a:off x="7495285" y="5253234"/>
            <a:ext cx="686496"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Line 20"/>
          <p:cNvSpPr>
            <a:spLocks noChangeShapeType="1"/>
          </p:cNvSpPr>
          <p:nvPr/>
        </p:nvSpPr>
        <p:spPr bwMode="auto">
          <a:xfrm flipV="1">
            <a:off x="4827587" y="4176057"/>
            <a:ext cx="0" cy="6762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5" name="Line 20"/>
          <p:cNvSpPr>
            <a:spLocks noChangeShapeType="1"/>
          </p:cNvSpPr>
          <p:nvPr/>
        </p:nvSpPr>
        <p:spPr bwMode="auto">
          <a:xfrm>
            <a:off x="5015672" y="4252104"/>
            <a:ext cx="0" cy="65101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V="1">
            <a:off x="8451320" y="4125258"/>
            <a:ext cx="0" cy="6762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Line 20"/>
          <p:cNvSpPr>
            <a:spLocks noChangeShapeType="1"/>
          </p:cNvSpPr>
          <p:nvPr/>
        </p:nvSpPr>
        <p:spPr bwMode="auto">
          <a:xfrm>
            <a:off x="8639405" y="4201305"/>
            <a:ext cx="0" cy="65101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623408944"/>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698" y="4207944"/>
            <a:ext cx="11573813" cy="214004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sp>
        <p:nvSpPr>
          <p:cNvPr id="3" name="内容占位符 2"/>
          <p:cNvSpPr>
            <a:spLocks noGrp="1"/>
          </p:cNvSpPr>
          <p:nvPr>
            <p:ph idx="1"/>
          </p:nvPr>
        </p:nvSpPr>
        <p:spPr/>
        <p:txBody>
          <a:bodyPr/>
          <a:lstStyle/>
          <a:p>
            <a:r>
              <a:rPr lang="zh-CN" altLang="en-US" b="1" dirty="0"/>
              <a:t>软引用：</a:t>
            </a:r>
            <a:endParaRPr lang="en-US" altLang="zh-CN" b="1" dirty="0"/>
          </a:p>
          <a:p>
            <a:pPr lvl="1"/>
            <a:r>
              <a:rPr lang="zh-CN" altLang="en-US" dirty="0"/>
              <a:t>如果一个对象只具有软引用，那就类似于可有可物的生活用品。如果内存空间足够，垃圾回收器就不会回收它，如果内存空间不足了，就会回收这些对象的内存。只要垃圾回收器没有回收它，该对象就可以被程序使用。软引用可用来实现内存敏感的高速缓存</a:t>
            </a:r>
            <a:endParaRPr lang="en-US" altLang="zh-CN" dirty="0"/>
          </a:p>
          <a:p>
            <a:pPr lvl="1"/>
            <a:endParaRPr lang="en-US" altLang="zh-CN" dirty="0"/>
          </a:p>
          <a:p>
            <a:pPr marL="228600" lvl="1">
              <a:lnSpc>
                <a:spcPct val="160000"/>
              </a:lnSpc>
              <a:spcBef>
                <a:spcPts val="1000"/>
              </a:spcBef>
              <a:buNone/>
            </a:pPr>
            <a:r>
              <a:rPr lang="en-US" altLang="zh-CN" dirty="0"/>
              <a:t> 	</a:t>
            </a:r>
            <a:r>
              <a:rPr lang="en-US" altLang="zh-CN" b="1" dirty="0">
                <a:solidFill>
                  <a:schemeClr val="bg1"/>
                </a:solidFill>
              </a:rPr>
              <a:t>String </a:t>
            </a:r>
            <a:r>
              <a:rPr lang="en-US" altLang="zh-CN" b="1" dirty="0" err="1">
                <a:solidFill>
                  <a:schemeClr val="bg1"/>
                </a:solidFill>
              </a:rPr>
              <a:t>str</a:t>
            </a:r>
            <a:r>
              <a:rPr lang="en-US" altLang="zh-CN" b="1" dirty="0">
                <a:solidFill>
                  <a:schemeClr val="bg1"/>
                </a:solidFill>
              </a:rPr>
              <a:t>=new String("</a:t>
            </a:r>
            <a:r>
              <a:rPr lang="en-US" altLang="zh-CN" b="1" dirty="0" err="1">
                <a:solidFill>
                  <a:schemeClr val="bg1"/>
                </a:solidFill>
              </a:rPr>
              <a:t>abc</a:t>
            </a:r>
            <a:r>
              <a:rPr lang="en-US" altLang="zh-CN" b="1" dirty="0">
                <a:solidFill>
                  <a:schemeClr val="bg1"/>
                </a:solidFill>
              </a:rPr>
              <a:t>");</a:t>
            </a:r>
            <a:endParaRPr lang="zh-CN" altLang="en-US" b="1" dirty="0">
              <a:solidFill>
                <a:schemeClr val="bg1"/>
              </a:solidFill>
            </a:endParaRPr>
          </a:p>
          <a:p>
            <a:pPr marL="228600" lvl="1">
              <a:lnSpc>
                <a:spcPct val="160000"/>
              </a:lnSpc>
              <a:spcBef>
                <a:spcPts val="1000"/>
              </a:spcBef>
              <a:buNone/>
            </a:pPr>
            <a:r>
              <a:rPr lang="zh-CN" altLang="en-US" b="1" dirty="0">
                <a:solidFill>
                  <a:schemeClr val="bg1"/>
                </a:solidFill>
              </a:rPr>
              <a:t> </a:t>
            </a:r>
            <a:r>
              <a:rPr lang="en-US" altLang="zh-CN" b="1" dirty="0">
                <a:solidFill>
                  <a:schemeClr val="bg1"/>
                </a:solidFill>
              </a:rPr>
              <a:t>	</a:t>
            </a:r>
            <a:r>
              <a:rPr lang="en-US" altLang="zh-CN" b="1" dirty="0" err="1">
                <a:solidFill>
                  <a:schemeClr val="bg1"/>
                </a:solidFill>
              </a:rPr>
              <a:t>SoftReference</a:t>
            </a:r>
            <a:r>
              <a:rPr lang="en-US" altLang="zh-CN" b="1" dirty="0">
                <a:solidFill>
                  <a:schemeClr val="bg1"/>
                </a:solidFill>
              </a:rPr>
              <a:t>&lt;String&gt; </a:t>
            </a:r>
            <a:r>
              <a:rPr lang="en-US" altLang="zh-CN" b="1" dirty="0" err="1">
                <a:solidFill>
                  <a:schemeClr val="bg1"/>
                </a:solidFill>
              </a:rPr>
              <a:t>softRef</a:t>
            </a:r>
            <a:r>
              <a:rPr lang="en-US" altLang="zh-CN" b="1" dirty="0">
                <a:solidFill>
                  <a:schemeClr val="bg1"/>
                </a:solidFill>
              </a:rPr>
              <a:t>=new </a:t>
            </a:r>
            <a:r>
              <a:rPr lang="en-US" altLang="zh-CN" b="1" dirty="0" err="1">
                <a:solidFill>
                  <a:schemeClr val="bg1"/>
                </a:solidFill>
              </a:rPr>
              <a:t>SoftReference</a:t>
            </a:r>
            <a:r>
              <a:rPr lang="en-US" altLang="zh-CN" b="1" dirty="0">
                <a:solidFill>
                  <a:schemeClr val="bg1"/>
                </a:solidFill>
              </a:rPr>
              <a:t>&lt;String&gt;(</a:t>
            </a:r>
            <a:r>
              <a:rPr lang="en-US" altLang="zh-CN" b="1" dirty="0" err="1">
                <a:solidFill>
                  <a:schemeClr val="bg1"/>
                </a:solidFill>
              </a:rPr>
              <a:t>str</a:t>
            </a:r>
            <a:r>
              <a:rPr lang="en-US" altLang="zh-CN" b="1" dirty="0">
                <a:solidFill>
                  <a:schemeClr val="bg1"/>
                </a:solidFill>
              </a:rPr>
              <a:t>);</a:t>
            </a:r>
          </a:p>
        </p:txBody>
      </p:sp>
      <p:sp>
        <p:nvSpPr>
          <p:cNvPr id="5" name="圆角矩形 4"/>
          <p:cNvSpPr/>
          <p:nvPr/>
        </p:nvSpPr>
        <p:spPr>
          <a:xfrm>
            <a:off x="3624111" y="5422195"/>
            <a:ext cx="114383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629529" y="5422195"/>
            <a:ext cx="62877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0"/>
            <a:endCxn id="6" idx="0"/>
          </p:cNvCxnSpPr>
          <p:nvPr/>
        </p:nvCxnSpPr>
        <p:spPr>
          <a:xfrm rot="5400000" flipH="1" flipV="1">
            <a:off x="6569971" y="3048251"/>
            <a:ext cx="12700" cy="4747888"/>
          </a:xfrm>
          <a:prstGeom prst="bentConnector3">
            <a:avLst>
              <a:gd name="adj1" fmla="val 2314283"/>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289938" y="4772011"/>
            <a:ext cx="1228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软引用</a:t>
            </a:r>
          </a:p>
        </p:txBody>
      </p:sp>
    </p:spTree>
    <p:extLst>
      <p:ext uri="{BB962C8B-B14F-4D97-AF65-F5344CB8AC3E}">
        <p14:creationId xmlns:p14="http://schemas.microsoft.com/office/powerpoint/2010/main" val="14446104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698" y="4469207"/>
            <a:ext cx="11573813" cy="214004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sp>
        <p:nvSpPr>
          <p:cNvPr id="3" name="内容占位符 2"/>
          <p:cNvSpPr>
            <a:spLocks noGrp="1"/>
          </p:cNvSpPr>
          <p:nvPr>
            <p:ph idx="1"/>
          </p:nvPr>
        </p:nvSpPr>
        <p:spPr/>
        <p:txBody>
          <a:bodyPr>
            <a:normAutofit/>
          </a:bodyPr>
          <a:lstStyle/>
          <a:p>
            <a:r>
              <a:rPr lang="zh-CN" altLang="en-US" dirty="0"/>
              <a:t>弱引用：</a:t>
            </a:r>
            <a:endParaRPr lang="en-US" altLang="zh-CN" dirty="0"/>
          </a:p>
          <a:p>
            <a:pPr lvl="1"/>
            <a:r>
              <a:rPr lang="zh-CN" altLang="en-US" dirty="0"/>
              <a:t>如果一个对象只具有弱引用，那就类似于可有可物的生活用品。弱引用与软引用的区别在于：只具有弱引用的对象拥有更短暂的生命周期。在垃圾回收器线程扫描它所管辖的内存区域的过程中，一旦发现了只具有弱引用的对象，不管当前内存空间足够与否，都会回收它的内存。不过，由于垃圾回收器是一个优先级很低的线程， 因此不一定会很快发现那些只具有弱引用的对象</a:t>
            </a:r>
            <a:endParaRPr lang="en-US" altLang="zh-CN" dirty="0"/>
          </a:p>
          <a:p>
            <a:pPr marL="228600" lvl="1">
              <a:lnSpc>
                <a:spcPct val="160000"/>
              </a:lnSpc>
              <a:spcBef>
                <a:spcPts val="1000"/>
              </a:spcBef>
              <a:buNone/>
            </a:pPr>
            <a:r>
              <a:rPr lang="en-US" altLang="zh-CN" b="1" dirty="0">
                <a:solidFill>
                  <a:schemeClr val="bg1"/>
                </a:solidFill>
              </a:rPr>
              <a:t>	String </a:t>
            </a:r>
            <a:r>
              <a:rPr lang="en-US" altLang="zh-CN" b="1" dirty="0" err="1">
                <a:solidFill>
                  <a:schemeClr val="bg1"/>
                </a:solidFill>
              </a:rPr>
              <a:t>str</a:t>
            </a:r>
            <a:r>
              <a:rPr lang="en-US" altLang="zh-CN" b="1" dirty="0">
                <a:solidFill>
                  <a:schemeClr val="bg1"/>
                </a:solidFill>
              </a:rPr>
              <a:t>=new String("</a:t>
            </a:r>
            <a:r>
              <a:rPr lang="en-US" altLang="zh-CN" b="1" dirty="0" err="1">
                <a:solidFill>
                  <a:schemeClr val="bg1"/>
                </a:solidFill>
              </a:rPr>
              <a:t>abc</a:t>
            </a:r>
            <a:r>
              <a:rPr lang="en-US" altLang="zh-CN" b="1" dirty="0">
                <a:solidFill>
                  <a:schemeClr val="bg1"/>
                </a:solidFill>
              </a:rPr>
              <a:t>");</a:t>
            </a:r>
            <a:endParaRPr lang="zh-CN" altLang="en-US" b="1" dirty="0">
              <a:solidFill>
                <a:schemeClr val="bg1"/>
              </a:solidFill>
            </a:endParaRPr>
          </a:p>
          <a:p>
            <a:pPr marL="228600" lvl="1">
              <a:lnSpc>
                <a:spcPct val="160000"/>
              </a:lnSpc>
              <a:spcBef>
                <a:spcPts val="1000"/>
              </a:spcBef>
              <a:buNone/>
            </a:pPr>
            <a:r>
              <a:rPr lang="zh-CN" altLang="en-US" b="1" dirty="0">
                <a:solidFill>
                  <a:schemeClr val="bg1"/>
                </a:solidFill>
              </a:rPr>
              <a:t> </a:t>
            </a:r>
            <a:r>
              <a:rPr lang="en-US" altLang="zh-CN" b="1" dirty="0">
                <a:solidFill>
                  <a:schemeClr val="bg1"/>
                </a:solidFill>
              </a:rPr>
              <a:t>	</a:t>
            </a:r>
            <a:r>
              <a:rPr lang="en-US" altLang="zh-CN" b="1" dirty="0" err="1">
                <a:solidFill>
                  <a:schemeClr val="bg1"/>
                </a:solidFill>
              </a:rPr>
              <a:t>WeakReference</a:t>
            </a:r>
            <a:r>
              <a:rPr lang="en-US" altLang="zh-CN" b="1" dirty="0">
                <a:solidFill>
                  <a:schemeClr val="bg1"/>
                </a:solidFill>
              </a:rPr>
              <a:t>&lt;String&gt; </a:t>
            </a:r>
            <a:r>
              <a:rPr lang="en-US" altLang="zh-CN" b="1" dirty="0" err="1">
                <a:solidFill>
                  <a:schemeClr val="bg1"/>
                </a:solidFill>
              </a:rPr>
              <a:t>weakRef</a:t>
            </a:r>
            <a:r>
              <a:rPr lang="en-US" altLang="zh-CN" b="1" dirty="0">
                <a:solidFill>
                  <a:schemeClr val="bg1"/>
                </a:solidFill>
              </a:rPr>
              <a:t>=new </a:t>
            </a:r>
            <a:r>
              <a:rPr lang="en-US" altLang="zh-CN" b="1" dirty="0" err="1">
                <a:solidFill>
                  <a:schemeClr val="bg1"/>
                </a:solidFill>
              </a:rPr>
              <a:t>WeakReference</a:t>
            </a:r>
            <a:r>
              <a:rPr lang="en-US" altLang="zh-CN" b="1" dirty="0">
                <a:solidFill>
                  <a:schemeClr val="bg1"/>
                </a:solidFill>
              </a:rPr>
              <a:t>&lt;String&gt;(</a:t>
            </a:r>
            <a:r>
              <a:rPr lang="en-US" altLang="zh-CN" b="1" dirty="0" err="1">
                <a:solidFill>
                  <a:schemeClr val="bg1"/>
                </a:solidFill>
              </a:rPr>
              <a:t>str</a:t>
            </a:r>
            <a:r>
              <a:rPr lang="en-US" altLang="zh-CN" b="1" dirty="0">
                <a:solidFill>
                  <a:schemeClr val="bg1"/>
                </a:solidFill>
              </a:rPr>
              <a:t>);</a:t>
            </a:r>
          </a:p>
          <a:p>
            <a:pPr lvl="1"/>
            <a:endParaRPr lang="en-US" altLang="zh-CN" dirty="0"/>
          </a:p>
        </p:txBody>
      </p:sp>
      <p:sp>
        <p:nvSpPr>
          <p:cNvPr id="5" name="圆角矩形 4"/>
          <p:cNvSpPr/>
          <p:nvPr/>
        </p:nvSpPr>
        <p:spPr>
          <a:xfrm>
            <a:off x="3950679" y="5356878"/>
            <a:ext cx="114383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250016" y="5356878"/>
            <a:ext cx="62877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0"/>
            <a:endCxn id="6" idx="0"/>
          </p:cNvCxnSpPr>
          <p:nvPr/>
        </p:nvCxnSpPr>
        <p:spPr>
          <a:xfrm rot="5400000" flipH="1" flipV="1">
            <a:off x="7043498" y="2835975"/>
            <a:ext cx="12700" cy="5041807"/>
          </a:xfrm>
          <a:prstGeom prst="bentConnector3">
            <a:avLst>
              <a:gd name="adj1" fmla="val 180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16506" y="4706694"/>
            <a:ext cx="1228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弱引用</a:t>
            </a:r>
          </a:p>
        </p:txBody>
      </p:sp>
    </p:spTree>
    <p:extLst>
      <p:ext uri="{BB962C8B-B14F-4D97-AF65-F5344CB8AC3E}">
        <p14:creationId xmlns:p14="http://schemas.microsoft.com/office/powerpoint/2010/main" val="2172354770"/>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sp>
        <p:nvSpPr>
          <p:cNvPr id="3" name="内容占位符 2"/>
          <p:cNvSpPr>
            <a:spLocks noGrp="1"/>
          </p:cNvSpPr>
          <p:nvPr>
            <p:ph idx="1"/>
          </p:nvPr>
        </p:nvSpPr>
        <p:spPr/>
        <p:txBody>
          <a:bodyPr>
            <a:normAutofit fontScale="92500"/>
          </a:bodyPr>
          <a:lstStyle/>
          <a:p>
            <a:r>
              <a:rPr lang="zh-CN" altLang="en-US" b="1" dirty="0"/>
              <a:t>虚引用：</a:t>
            </a:r>
            <a:endParaRPr lang="en-US" altLang="zh-CN" b="1" dirty="0"/>
          </a:p>
          <a:p>
            <a:pPr lvl="1"/>
            <a:r>
              <a:rPr lang="zh-CN" altLang="en-US" dirty="0"/>
              <a:t>顾名思义，就是形同虚设，与其他几种引用都不同，虚引用并不会决定对象的生命周期。如果一个对象仅持有虚引用，那么它就和没有任何引用一样，在任何时候都可能被垃圾回收</a:t>
            </a:r>
            <a:endParaRPr lang="en-US" altLang="zh-CN" dirty="0"/>
          </a:p>
          <a:p>
            <a:pPr lvl="1"/>
            <a:r>
              <a:rPr lang="zh-CN" altLang="en-US" dirty="0"/>
              <a:t>虚引用主要用来跟踪对象被垃圾回收的活动。虚引用与软引用和弱引用的一个区别在于：虚引用必须和引用队列（</a:t>
            </a:r>
            <a:r>
              <a:rPr lang="en-US" altLang="zh-CN" dirty="0" err="1"/>
              <a:t>ReferenceQueue</a:t>
            </a:r>
            <a:r>
              <a:rPr lang="zh-CN" altLang="en-US" dirty="0"/>
              <a:t>）联合使用。当垃圾回收器准备回收一个对象时，如果发现它还有虚引用，就会在回收对象的内存之前，把这个虚引用加入到与之关联的引用队列中。程序可以通过判断引用队列中是 否已经加入了虚引用，来了解被引用的对象是否将要被垃圾回收。程序如果发现某个虚引用已经被加入到引用队列，那么就可以在所引用的对象的内存被回收之前采取必要的行动</a:t>
            </a:r>
          </a:p>
          <a:p>
            <a:endParaRPr lang="zh-CN" altLang="en-US" dirty="0"/>
          </a:p>
        </p:txBody>
      </p:sp>
    </p:spTree>
    <p:extLst>
      <p:ext uri="{BB962C8B-B14F-4D97-AF65-F5344CB8AC3E}">
        <p14:creationId xmlns:p14="http://schemas.microsoft.com/office/powerpoint/2010/main" val="322412066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1632858"/>
            <a:ext cx="11573813" cy="2677886"/>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p>
        </p:txBody>
      </p:sp>
      <p:sp>
        <p:nvSpPr>
          <p:cNvPr id="3" name="内容占位符 2"/>
          <p:cNvSpPr>
            <a:spLocks noGrp="1"/>
          </p:cNvSpPr>
          <p:nvPr>
            <p:ph idx="1"/>
          </p:nvPr>
        </p:nvSpPr>
        <p:spPr/>
        <p:txBody>
          <a:bodyPr>
            <a:normAutofit lnSpcReduction="10000"/>
          </a:bodyPr>
          <a:lstStyle/>
          <a:p>
            <a:r>
              <a:rPr lang="zh-CN" altLang="en-US" dirty="0"/>
              <a:t>虚引用示例：</a:t>
            </a:r>
            <a:endParaRPr lang="en-US" altLang="zh-CN" dirty="0"/>
          </a:p>
          <a:p>
            <a:pPr marL="228600" lvl="1">
              <a:lnSpc>
                <a:spcPct val="160000"/>
              </a:lnSpc>
              <a:spcBef>
                <a:spcPts val="1000"/>
              </a:spcBef>
              <a:buNone/>
            </a:pPr>
            <a:r>
              <a:rPr lang="en-US" altLang="zh-CN" b="1" dirty="0">
                <a:solidFill>
                  <a:schemeClr val="bg1"/>
                </a:solidFill>
              </a:rPr>
              <a:t>String </a:t>
            </a:r>
            <a:r>
              <a:rPr lang="en-US" altLang="zh-CN" b="1" dirty="0" err="1">
                <a:solidFill>
                  <a:schemeClr val="bg1"/>
                </a:solidFill>
              </a:rPr>
              <a:t>str</a:t>
            </a:r>
            <a:r>
              <a:rPr lang="en-US" altLang="zh-CN" b="1" dirty="0">
                <a:solidFill>
                  <a:schemeClr val="bg1"/>
                </a:solidFill>
              </a:rPr>
              <a:t> = new String("</a:t>
            </a:r>
            <a:r>
              <a:rPr lang="en-US" altLang="zh-CN" b="1" dirty="0" err="1">
                <a:solidFill>
                  <a:schemeClr val="bg1"/>
                </a:solidFill>
              </a:rPr>
              <a:t>abc</a:t>
            </a:r>
            <a:r>
              <a:rPr lang="en-US" altLang="zh-CN" b="1" dirty="0">
                <a:solidFill>
                  <a:schemeClr val="bg1"/>
                </a:solidFill>
              </a:rPr>
              <a:t>");</a:t>
            </a:r>
          </a:p>
          <a:p>
            <a:pPr marL="228600" lvl="1">
              <a:lnSpc>
                <a:spcPct val="160000"/>
              </a:lnSpc>
              <a:spcBef>
                <a:spcPts val="1000"/>
              </a:spcBef>
              <a:buNone/>
            </a:pPr>
            <a:r>
              <a:rPr lang="en-US" altLang="zh-CN" b="1" dirty="0" err="1">
                <a:solidFill>
                  <a:schemeClr val="bg1"/>
                </a:solidFill>
              </a:rPr>
              <a:t>ReferenceQueue</a:t>
            </a:r>
            <a:r>
              <a:rPr lang="en-US" altLang="zh-CN" b="1" dirty="0">
                <a:solidFill>
                  <a:schemeClr val="bg1"/>
                </a:solidFill>
              </a:rPr>
              <a:t>&lt;String&gt; queue = new </a:t>
            </a:r>
            <a:r>
              <a:rPr lang="en-US" altLang="zh-CN" b="1" dirty="0" err="1">
                <a:solidFill>
                  <a:schemeClr val="bg1"/>
                </a:solidFill>
              </a:rPr>
              <a:t>ReferenceQueue</a:t>
            </a:r>
            <a:r>
              <a:rPr lang="en-US" altLang="zh-CN" b="1" dirty="0">
                <a:solidFill>
                  <a:schemeClr val="bg1"/>
                </a:solidFill>
              </a:rPr>
              <a:t>&lt;String&gt;();</a:t>
            </a:r>
          </a:p>
          <a:p>
            <a:pPr marL="228600" lvl="1">
              <a:lnSpc>
                <a:spcPct val="160000"/>
              </a:lnSpc>
              <a:spcBef>
                <a:spcPts val="1000"/>
              </a:spcBef>
              <a:buNone/>
            </a:pPr>
            <a:r>
              <a:rPr lang="en-US" altLang="zh-CN" b="1" dirty="0" err="1">
                <a:solidFill>
                  <a:schemeClr val="bg1"/>
                </a:solidFill>
              </a:rPr>
              <a:t>PhantomReference</a:t>
            </a:r>
            <a:r>
              <a:rPr lang="en-US" altLang="zh-CN" b="1" dirty="0">
                <a:solidFill>
                  <a:schemeClr val="bg1"/>
                </a:solidFill>
              </a:rPr>
              <a:t>&lt;String&gt; </a:t>
            </a:r>
            <a:r>
              <a:rPr lang="en-US" altLang="zh-CN" b="1" dirty="0" err="1">
                <a:solidFill>
                  <a:schemeClr val="bg1"/>
                </a:solidFill>
              </a:rPr>
              <a:t>phantomRef</a:t>
            </a:r>
            <a:r>
              <a:rPr lang="en-US" altLang="zh-CN" b="1" dirty="0">
                <a:solidFill>
                  <a:schemeClr val="bg1"/>
                </a:solidFill>
              </a:rPr>
              <a:t> = new </a:t>
            </a:r>
            <a:r>
              <a:rPr lang="en-US" altLang="zh-CN" b="1" dirty="0" err="1">
                <a:solidFill>
                  <a:schemeClr val="bg1"/>
                </a:solidFill>
              </a:rPr>
              <a:t>PhantomReference</a:t>
            </a:r>
            <a:r>
              <a:rPr lang="en-US" altLang="zh-CN" b="1" dirty="0">
                <a:solidFill>
                  <a:schemeClr val="bg1"/>
                </a:solidFill>
              </a:rPr>
              <a:t>&lt;String&gt;(</a:t>
            </a:r>
            <a:r>
              <a:rPr lang="en-US" altLang="zh-CN" b="1" dirty="0" err="1">
                <a:solidFill>
                  <a:schemeClr val="bg1"/>
                </a:solidFill>
              </a:rPr>
              <a:t>str</a:t>
            </a:r>
            <a:r>
              <a:rPr lang="en-US" altLang="zh-CN" b="1" dirty="0">
                <a:solidFill>
                  <a:schemeClr val="bg1"/>
                </a:solidFill>
              </a:rPr>
              <a:t>, queue);</a:t>
            </a:r>
            <a:endParaRPr lang="en-US" altLang="zh-CN" sz="2800" dirty="0"/>
          </a:p>
          <a:p>
            <a:pPr marL="228600" lvl="1">
              <a:spcBef>
                <a:spcPts val="1000"/>
              </a:spcBef>
            </a:pPr>
            <a:r>
              <a:rPr lang="zh-CN" altLang="en-US" sz="2800" dirty="0"/>
              <a:t>由于虚引用的特点，绑定应用队列后是</a:t>
            </a:r>
            <a:r>
              <a:rPr lang="en-US" altLang="zh-CN" sz="2800" dirty="0"/>
              <a:t>finalize()</a:t>
            </a:r>
            <a:r>
              <a:rPr lang="zh-CN" altLang="en-US" sz="2800" dirty="0"/>
              <a:t>方法的理想替代品，一旦虚引用被加入引用队列，就没有任何办法获取虚引用指向的对象，因此不存在对象复活的隐患</a:t>
            </a:r>
            <a:endParaRPr lang="en-US" altLang="zh-CN" sz="2800" dirty="0"/>
          </a:p>
        </p:txBody>
      </p:sp>
      <p:sp>
        <p:nvSpPr>
          <p:cNvPr id="5" name="圆角矩形 4"/>
          <p:cNvSpPr/>
          <p:nvPr/>
        </p:nvSpPr>
        <p:spPr>
          <a:xfrm>
            <a:off x="4165412" y="3126210"/>
            <a:ext cx="1810845" cy="41709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816078" y="3126209"/>
            <a:ext cx="707287" cy="41709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0"/>
            <a:endCxn id="6" idx="0"/>
          </p:cNvCxnSpPr>
          <p:nvPr/>
        </p:nvCxnSpPr>
        <p:spPr>
          <a:xfrm rot="5400000" flipH="1" flipV="1">
            <a:off x="8120278" y="76767"/>
            <a:ext cx="1" cy="6098887"/>
          </a:xfrm>
          <a:prstGeom prst="bentConnector3">
            <a:avLst>
              <a:gd name="adj1" fmla="val 2286010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937473" y="3003361"/>
            <a:ext cx="1228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虚引用</a:t>
            </a:r>
          </a:p>
        </p:txBody>
      </p:sp>
      <p:sp>
        <p:nvSpPr>
          <p:cNvPr id="14" name="圆角矩形 13"/>
          <p:cNvSpPr/>
          <p:nvPr/>
        </p:nvSpPr>
        <p:spPr>
          <a:xfrm>
            <a:off x="419104" y="3698234"/>
            <a:ext cx="1110343" cy="3922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837213" y="2554592"/>
            <a:ext cx="1110343" cy="3922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肘形连接符 15"/>
          <p:cNvCxnSpPr>
            <a:stCxn id="14" idx="3"/>
            <a:endCxn id="15" idx="0"/>
          </p:cNvCxnSpPr>
          <p:nvPr/>
        </p:nvCxnSpPr>
        <p:spPr>
          <a:xfrm flipV="1">
            <a:off x="1529447" y="2554592"/>
            <a:ext cx="2862938" cy="1339745"/>
          </a:xfrm>
          <a:prstGeom prst="bentConnector4">
            <a:avLst>
              <a:gd name="adj1" fmla="val 40304"/>
              <a:gd name="adj2" fmla="val 117063"/>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529447" y="3970052"/>
            <a:ext cx="230776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绑定引用队列</a:t>
            </a:r>
          </a:p>
        </p:txBody>
      </p:sp>
    </p:spTree>
    <p:extLst>
      <p:ext uri="{BB962C8B-B14F-4D97-AF65-F5344CB8AC3E}">
        <p14:creationId xmlns:p14="http://schemas.microsoft.com/office/powerpoint/2010/main" val="416924979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：引用队列</a:t>
            </a:r>
          </a:p>
        </p:txBody>
      </p:sp>
      <p:sp>
        <p:nvSpPr>
          <p:cNvPr id="3" name="内容占位符 2"/>
          <p:cNvSpPr>
            <a:spLocks noGrp="1"/>
          </p:cNvSpPr>
          <p:nvPr>
            <p:ph idx="1"/>
          </p:nvPr>
        </p:nvSpPr>
        <p:spPr/>
        <p:txBody>
          <a:bodyPr>
            <a:normAutofit fontScale="92500"/>
          </a:bodyPr>
          <a:lstStyle/>
          <a:p>
            <a:r>
              <a:rPr lang="zh-CN" altLang="en-US" dirty="0"/>
              <a:t>正如之前说的，软引用、弱引用、虚引用均可以和一个引用队列绑定使用</a:t>
            </a:r>
            <a:endParaRPr lang="en-US" altLang="zh-CN" dirty="0"/>
          </a:p>
          <a:p>
            <a:r>
              <a:rPr lang="en-US" altLang="zh-CN" dirty="0" err="1"/>
              <a:t>ReferenceQueue</a:t>
            </a:r>
            <a:r>
              <a:rPr lang="zh-CN" altLang="en-US" dirty="0"/>
              <a:t>是</a:t>
            </a:r>
            <a:r>
              <a:rPr lang="zh-CN" altLang="en-US" b="1" dirty="0">
                <a:solidFill>
                  <a:srgbClr val="AE0B0B"/>
                </a:solidFill>
              </a:rPr>
              <a:t>作为 </a:t>
            </a:r>
            <a:r>
              <a:rPr lang="en-US" altLang="zh-CN" b="1" dirty="0">
                <a:solidFill>
                  <a:srgbClr val="AE0B0B"/>
                </a:solidFill>
              </a:rPr>
              <a:t>JVM GC</a:t>
            </a:r>
            <a:r>
              <a:rPr lang="zh-CN" altLang="en-US" b="1" dirty="0">
                <a:solidFill>
                  <a:srgbClr val="AE0B0B"/>
                </a:solidFill>
              </a:rPr>
              <a:t>与上层</a:t>
            </a:r>
            <a:r>
              <a:rPr lang="en-US" altLang="zh-CN" b="1" dirty="0">
                <a:solidFill>
                  <a:srgbClr val="AE0B0B"/>
                </a:solidFill>
              </a:rPr>
              <a:t>Reference</a:t>
            </a:r>
            <a:r>
              <a:rPr lang="zh-CN" altLang="en-US" b="1" dirty="0">
                <a:solidFill>
                  <a:srgbClr val="AE0B0B"/>
                </a:solidFill>
              </a:rPr>
              <a:t>对象管理之间的一个消息传递方式</a:t>
            </a:r>
            <a:r>
              <a:rPr lang="zh-CN" altLang="en-US" dirty="0"/>
              <a:t>，它使得我们可以对所监听的对象引用可达发生变化时做一些处理</a:t>
            </a:r>
            <a:endParaRPr lang="en-US" altLang="zh-CN" dirty="0"/>
          </a:p>
          <a:p>
            <a:r>
              <a:rPr lang="zh-CN" altLang="en-US" dirty="0"/>
              <a:t>我们希望当一个对象被</a:t>
            </a:r>
            <a:r>
              <a:rPr lang="en-US" altLang="zh-CN" dirty="0" err="1"/>
              <a:t>gc</a:t>
            </a:r>
            <a:r>
              <a:rPr lang="zh-CN" altLang="en-US" dirty="0"/>
              <a:t>掉的时候通知用户线程，进行额外的处理时，就需要使用引用队列了。</a:t>
            </a:r>
            <a:r>
              <a:rPr lang="en-US" altLang="zh-CN" dirty="0" err="1"/>
              <a:t>ReferenceQueue</a:t>
            </a:r>
            <a:r>
              <a:rPr lang="zh-CN" altLang="en-US" dirty="0"/>
              <a:t>即这样的一个对象，当一个</a:t>
            </a:r>
            <a:r>
              <a:rPr lang="en-US" altLang="zh-CN" dirty="0" err="1"/>
              <a:t>obj</a:t>
            </a:r>
            <a:r>
              <a:rPr lang="zh-CN" altLang="en-US" dirty="0"/>
              <a:t>被</a:t>
            </a:r>
            <a:r>
              <a:rPr lang="en-US" altLang="zh-CN" dirty="0" err="1"/>
              <a:t>gc</a:t>
            </a:r>
            <a:r>
              <a:rPr lang="zh-CN" altLang="en-US" dirty="0"/>
              <a:t>掉之后，其相应的引用对象（软引用、弱引用、虚引用），即</a:t>
            </a:r>
            <a:r>
              <a:rPr lang="en-US" altLang="zh-CN" dirty="0"/>
              <a:t>ref</a:t>
            </a:r>
            <a:r>
              <a:rPr lang="zh-CN" altLang="en-US" dirty="0"/>
              <a:t>对象会被放入</a:t>
            </a:r>
            <a:r>
              <a:rPr lang="en-US" altLang="zh-CN" dirty="0"/>
              <a:t>queue</a:t>
            </a:r>
            <a:r>
              <a:rPr lang="zh-CN" altLang="en-US" dirty="0"/>
              <a:t>中。我们可以从</a:t>
            </a:r>
            <a:r>
              <a:rPr lang="en-US" altLang="zh-CN" dirty="0"/>
              <a:t>queue</a:t>
            </a:r>
            <a:r>
              <a:rPr lang="zh-CN" altLang="en-US" dirty="0"/>
              <a:t>中获取到相应的对象信息，同时进行额外的处理。比如反向操作，数据清理</a:t>
            </a:r>
          </a:p>
        </p:txBody>
      </p:sp>
    </p:spTree>
    <p:extLst>
      <p:ext uri="{BB962C8B-B14F-4D97-AF65-F5344CB8AC3E}">
        <p14:creationId xmlns:p14="http://schemas.microsoft.com/office/powerpoint/2010/main" val="1216424151"/>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：引用队列</a:t>
            </a:r>
          </a:p>
        </p:txBody>
      </p:sp>
      <p:sp>
        <p:nvSpPr>
          <p:cNvPr id="3" name="内容占位符 2"/>
          <p:cNvSpPr>
            <a:spLocks noGrp="1"/>
          </p:cNvSpPr>
          <p:nvPr>
            <p:ph idx="1"/>
          </p:nvPr>
        </p:nvSpPr>
        <p:spPr/>
        <p:txBody>
          <a:bodyPr/>
          <a:lstStyle/>
          <a:p>
            <a:r>
              <a:rPr lang="zh-CN" altLang="en-US" dirty="0"/>
              <a:t>实现了一个队列的入队</a:t>
            </a:r>
            <a:r>
              <a:rPr lang="en-US" altLang="zh-CN" dirty="0"/>
              <a:t>(</a:t>
            </a:r>
            <a:r>
              <a:rPr lang="en-US" altLang="zh-CN" dirty="0" err="1"/>
              <a:t>enqueue</a:t>
            </a:r>
            <a:r>
              <a:rPr lang="en-US" altLang="zh-CN" dirty="0"/>
              <a:t>)</a:t>
            </a:r>
            <a:r>
              <a:rPr lang="zh-CN" altLang="en-US" dirty="0"/>
              <a:t>和出队</a:t>
            </a:r>
            <a:r>
              <a:rPr lang="en-US" altLang="zh-CN" dirty="0"/>
              <a:t>(poll</a:t>
            </a:r>
            <a:r>
              <a:rPr lang="zh-CN" altLang="en-US" dirty="0"/>
              <a:t>还有</a:t>
            </a:r>
            <a:r>
              <a:rPr lang="en-US" altLang="zh-CN" dirty="0"/>
              <a:t>remove)</a:t>
            </a:r>
            <a:r>
              <a:rPr lang="zh-CN" altLang="en-US" dirty="0"/>
              <a:t>操作，内部元素就是泛型的</a:t>
            </a:r>
            <a:r>
              <a:rPr lang="en-US" altLang="zh-CN" dirty="0"/>
              <a:t>Reference</a:t>
            </a:r>
            <a:r>
              <a:rPr lang="zh-CN" altLang="en-US" dirty="0"/>
              <a:t>，并且</a:t>
            </a:r>
            <a:r>
              <a:rPr lang="en-US" altLang="zh-CN" dirty="0"/>
              <a:t>Queue</a:t>
            </a:r>
            <a:r>
              <a:rPr lang="zh-CN" altLang="en-US" dirty="0"/>
              <a:t>的实现，是由</a:t>
            </a:r>
            <a:r>
              <a:rPr lang="en-US" altLang="zh-CN" dirty="0"/>
              <a:t>Reference</a:t>
            </a:r>
            <a:r>
              <a:rPr lang="zh-CN" altLang="en-US" dirty="0"/>
              <a:t>自身的链表结构所实现的</a:t>
            </a:r>
            <a:endParaRPr lang="en-US" altLang="zh-CN" dirty="0"/>
          </a:p>
          <a:p>
            <a:r>
              <a:rPr lang="zh-CN" altLang="en-US" dirty="0"/>
              <a:t>引用队列的入队操作是由垃圾回收器完成的，当其发现回收的对象具备软引用、弱引用或虚引用时，会自动将对象的引用对象入队</a:t>
            </a:r>
            <a:endParaRPr lang="en-US" altLang="zh-CN" dirty="0"/>
          </a:p>
          <a:p>
            <a:r>
              <a:rPr lang="zh-CN" altLang="en-US" dirty="0"/>
              <a:t>我们只需要在必要时执行出队操作即可监控到有哪些对象被回收并执行相关的资源操作</a:t>
            </a:r>
          </a:p>
        </p:txBody>
      </p:sp>
    </p:spTree>
    <p:extLst>
      <p:ext uri="{BB962C8B-B14F-4D97-AF65-F5344CB8AC3E}">
        <p14:creationId xmlns:p14="http://schemas.microsoft.com/office/powerpoint/2010/main" val="271019152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：引用队列</a:t>
            </a:r>
          </a:p>
        </p:txBody>
      </p:sp>
      <p:sp>
        <p:nvSpPr>
          <p:cNvPr id="3" name="内容占位符 2"/>
          <p:cNvSpPr>
            <a:spLocks noGrp="1"/>
          </p:cNvSpPr>
          <p:nvPr>
            <p:ph idx="1"/>
          </p:nvPr>
        </p:nvSpPr>
        <p:spPr/>
        <p:txBody>
          <a:bodyPr/>
          <a:lstStyle/>
          <a:p>
            <a:r>
              <a:rPr lang="zh-CN" altLang="en-US" dirty="0"/>
              <a:t>引用队列示例（课堂案例：</a:t>
            </a:r>
            <a:r>
              <a:rPr lang="en-US" altLang="zh-CN" dirty="0">
                <a:hlinkClick r:id="rId2" action="ppaction://hlinkfile"/>
              </a:rPr>
              <a:t>PhantomReferenceTest.java</a:t>
            </a:r>
            <a:r>
              <a:rPr lang="zh-CN" altLang="en-US" dirty="0"/>
              <a:t>）：</a:t>
            </a:r>
          </a:p>
        </p:txBody>
      </p:sp>
      <p:pic>
        <p:nvPicPr>
          <p:cNvPr id="4" name="图片 3"/>
          <p:cNvPicPr>
            <a:picLocks noChangeAspect="1"/>
          </p:cNvPicPr>
          <p:nvPr/>
        </p:nvPicPr>
        <p:blipFill>
          <a:blip r:embed="rId3"/>
          <a:stretch>
            <a:fillRect/>
          </a:stretch>
        </p:blipFill>
        <p:spPr>
          <a:xfrm>
            <a:off x="384401" y="1623332"/>
            <a:ext cx="10410825" cy="27622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2748915" y="3211878"/>
            <a:ext cx="9229725" cy="3352800"/>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6"/>
          <a:stretch>
            <a:fillRect/>
          </a:stretch>
        </p:blipFill>
        <p:spPr>
          <a:xfrm>
            <a:off x="7756346" y="5914596"/>
            <a:ext cx="3990975" cy="866775"/>
          </a:xfrm>
          <a:prstGeom prst="rect">
            <a:avLst/>
          </a:prstGeom>
          <a:blipFill>
            <a:blip r:embed="rId4"/>
            <a:stretch>
              <a:fillRect/>
            </a:stretch>
          </a:blipFill>
          <a:ln w="101600">
            <a:solidFill>
              <a:srgbClr val="339933">
                <a:alpha val="96000"/>
              </a:srgbClr>
            </a:solidFill>
          </a:ln>
        </p:spPr>
      </p:pic>
      <p:sp>
        <p:nvSpPr>
          <p:cNvPr id="7" name="右箭头 6"/>
          <p:cNvSpPr/>
          <p:nvPr/>
        </p:nvSpPr>
        <p:spPr>
          <a:xfrm>
            <a:off x="7363777" y="596006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036202" y="5986810"/>
            <a:ext cx="134022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9" name="圆角矩形 8"/>
          <p:cNvSpPr/>
          <p:nvPr/>
        </p:nvSpPr>
        <p:spPr>
          <a:xfrm>
            <a:off x="3524408" y="4264997"/>
            <a:ext cx="1651749" cy="27434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5037775" y="418754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737247" y="4226759"/>
            <a:ext cx="6010074"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引用置空，则原来引用的对象此时只具备虚引用，一旦垃圾回收器执行，该对象的引用对象（即</a:t>
            </a:r>
            <a:r>
              <a:rPr lang="en-US" altLang="zh-CN" b="1" dirty="0" err="1">
                <a:solidFill>
                  <a:srgbClr val="C00000"/>
                </a:solidFill>
                <a:latin typeface="微软雅黑" panose="020B0503020204020204" pitchFamily="34" charset="-122"/>
                <a:ea typeface="微软雅黑" panose="020B0503020204020204" pitchFamily="34" charset="-122"/>
              </a:rPr>
              <a:t>phantomRef</a:t>
            </a:r>
            <a:r>
              <a:rPr lang="zh-CN" altLang="en-US" b="1" dirty="0">
                <a:solidFill>
                  <a:srgbClr val="C00000"/>
                </a:solidFill>
                <a:latin typeface="微软雅黑" panose="020B0503020204020204" pitchFamily="34" charset="-122"/>
                <a:ea typeface="微软雅黑" panose="020B0503020204020204" pitchFamily="34" charset="-122"/>
              </a:rPr>
              <a:t>将被加入引用队列）</a:t>
            </a:r>
          </a:p>
        </p:txBody>
      </p:sp>
      <p:sp>
        <p:nvSpPr>
          <p:cNvPr id="12" name="圆角矩形 11"/>
          <p:cNvSpPr/>
          <p:nvPr/>
        </p:nvSpPr>
        <p:spPr>
          <a:xfrm>
            <a:off x="3524408" y="5109868"/>
            <a:ext cx="4231938" cy="3288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7629064" y="505979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337454" y="4888278"/>
            <a:ext cx="2504564"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执行出队，获取被回收对象的引用对象</a:t>
            </a:r>
          </a:p>
        </p:txBody>
      </p:sp>
    </p:spTree>
    <p:extLst>
      <p:ext uri="{BB962C8B-B14F-4D97-AF65-F5344CB8AC3E}">
        <p14:creationId xmlns:p14="http://schemas.microsoft.com/office/powerpoint/2010/main" val="175268505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：实现对象内存缓存的方法</a:t>
            </a:r>
          </a:p>
        </p:txBody>
      </p:sp>
      <p:sp>
        <p:nvSpPr>
          <p:cNvPr id="3" name="内容占位符 2"/>
          <p:cNvSpPr>
            <a:spLocks noGrp="1"/>
          </p:cNvSpPr>
          <p:nvPr>
            <p:ph idx="1"/>
          </p:nvPr>
        </p:nvSpPr>
        <p:spPr/>
        <p:txBody>
          <a:bodyPr/>
          <a:lstStyle/>
          <a:p>
            <a:r>
              <a:rPr lang="zh-CN" altLang="en-US" dirty="0"/>
              <a:t>缓存是个好东西，我希望你也能有一个，而不至于</a:t>
            </a:r>
            <a:r>
              <a:rPr lang="en-US" altLang="zh-CN" dirty="0"/>
              <a:t>…</a:t>
            </a:r>
            <a:endParaRPr lang="zh-CN" altLang="en-US" dirty="0"/>
          </a:p>
        </p:txBody>
      </p:sp>
      <p:sp>
        <p:nvSpPr>
          <p:cNvPr id="46" name="任意多边形 45"/>
          <p:cNvSpPr/>
          <p:nvPr/>
        </p:nvSpPr>
        <p:spPr>
          <a:xfrm>
            <a:off x="-90" y="2768910"/>
            <a:ext cx="12222050" cy="1802445"/>
          </a:xfrm>
          <a:custGeom>
            <a:avLst/>
            <a:gdLst>
              <a:gd name="connsiteX0" fmla="*/ 0 w 9171295"/>
              <a:gd name="connsiteY0" fmla="*/ 627797 h 1815153"/>
              <a:gd name="connsiteX1" fmla="*/ 1705970 w 9171295"/>
              <a:gd name="connsiteY1" fmla="*/ 13648 h 1815153"/>
              <a:gd name="connsiteX2" fmla="*/ 5950424 w 9171295"/>
              <a:gd name="connsiteY2" fmla="*/ 0 h 1815153"/>
              <a:gd name="connsiteX3" fmla="*/ 9171295 w 9171295"/>
              <a:gd name="connsiteY3" fmla="*/ 641445 h 1815153"/>
              <a:gd name="connsiteX4" fmla="*/ 9171295 w 9171295"/>
              <a:gd name="connsiteY4" fmla="*/ 1815153 h 1815153"/>
              <a:gd name="connsiteX5" fmla="*/ 27295 w 9171295"/>
              <a:gd name="connsiteY5" fmla="*/ 1801505 h 1815153"/>
              <a:gd name="connsiteX6" fmla="*/ 0 w 9171295"/>
              <a:gd name="connsiteY6" fmla="*/ 627797 h 1815153"/>
              <a:gd name="connsiteX0" fmla="*/ 0 w 9171295"/>
              <a:gd name="connsiteY0" fmla="*/ 614149 h 1801505"/>
              <a:gd name="connsiteX1" fmla="*/ 1705970 w 9171295"/>
              <a:gd name="connsiteY1" fmla="*/ 0 h 1801505"/>
              <a:gd name="connsiteX2" fmla="*/ 5484876 w 9171295"/>
              <a:gd name="connsiteY2" fmla="*/ 12097 h 1801505"/>
              <a:gd name="connsiteX3" fmla="*/ 9171295 w 9171295"/>
              <a:gd name="connsiteY3" fmla="*/ 627797 h 1801505"/>
              <a:gd name="connsiteX4" fmla="*/ 9171295 w 9171295"/>
              <a:gd name="connsiteY4" fmla="*/ 1801505 h 1801505"/>
              <a:gd name="connsiteX5" fmla="*/ 27295 w 9171295"/>
              <a:gd name="connsiteY5" fmla="*/ 1787857 h 1801505"/>
              <a:gd name="connsiteX6" fmla="*/ 0 w 9171295"/>
              <a:gd name="connsiteY6" fmla="*/ 614149 h 1801505"/>
              <a:gd name="connsiteX0" fmla="*/ 0 w 11045125"/>
              <a:gd name="connsiteY0" fmla="*/ 614149 h 1801505"/>
              <a:gd name="connsiteX1" fmla="*/ 1705970 w 11045125"/>
              <a:gd name="connsiteY1" fmla="*/ 0 h 1801505"/>
              <a:gd name="connsiteX2" fmla="*/ 5484876 w 11045125"/>
              <a:gd name="connsiteY2" fmla="*/ 12097 h 1801505"/>
              <a:gd name="connsiteX3" fmla="*/ 11045125 w 11045125"/>
              <a:gd name="connsiteY3" fmla="*/ 640670 h 1801505"/>
              <a:gd name="connsiteX4" fmla="*/ 9171295 w 11045125"/>
              <a:gd name="connsiteY4" fmla="*/ 1801505 h 1801505"/>
              <a:gd name="connsiteX5" fmla="*/ 27295 w 11045125"/>
              <a:gd name="connsiteY5" fmla="*/ 1787857 h 1801505"/>
              <a:gd name="connsiteX6" fmla="*/ 0 w 11045125"/>
              <a:gd name="connsiteY6" fmla="*/ 614149 h 1801505"/>
              <a:gd name="connsiteX0" fmla="*/ 0 w 11045125"/>
              <a:gd name="connsiteY0" fmla="*/ 614149 h 1801505"/>
              <a:gd name="connsiteX1" fmla="*/ 1531390 w 11045125"/>
              <a:gd name="connsiteY1" fmla="*/ 0 h 1801505"/>
              <a:gd name="connsiteX2" fmla="*/ 5484876 w 11045125"/>
              <a:gd name="connsiteY2" fmla="*/ 12097 h 1801505"/>
              <a:gd name="connsiteX3" fmla="*/ 11045125 w 11045125"/>
              <a:gd name="connsiteY3" fmla="*/ 640670 h 1801505"/>
              <a:gd name="connsiteX4" fmla="*/ 9171295 w 11045125"/>
              <a:gd name="connsiteY4" fmla="*/ 1801505 h 1801505"/>
              <a:gd name="connsiteX5" fmla="*/ 27295 w 11045125"/>
              <a:gd name="connsiteY5" fmla="*/ 1787857 h 1801505"/>
              <a:gd name="connsiteX6" fmla="*/ 0 w 11045125"/>
              <a:gd name="connsiteY6" fmla="*/ 614149 h 180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5125" h="1801505">
                <a:moveTo>
                  <a:pt x="0" y="614149"/>
                </a:moveTo>
                <a:lnTo>
                  <a:pt x="1531390" y="0"/>
                </a:lnTo>
                <a:lnTo>
                  <a:pt x="5484876" y="12097"/>
                </a:lnTo>
                <a:lnTo>
                  <a:pt x="11045125" y="640670"/>
                </a:lnTo>
                <a:lnTo>
                  <a:pt x="9171295" y="1801505"/>
                </a:lnTo>
                <a:lnTo>
                  <a:pt x="27295" y="1787857"/>
                </a:lnTo>
                <a:lnTo>
                  <a:pt x="0" y="614149"/>
                </a:lnTo>
                <a:close/>
              </a:path>
            </a:pathLst>
          </a:custGeom>
          <a:gradFill>
            <a:gsLst>
              <a:gs pos="0">
                <a:schemeClr val="bg1">
                  <a:alpha val="0"/>
                </a:schemeClr>
              </a:gs>
              <a:gs pos="100000">
                <a:schemeClr val="bg1">
                  <a:lumMod val="50000"/>
                  <a:alpha val="14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椭圆 46"/>
          <p:cNvSpPr/>
          <p:nvPr/>
        </p:nvSpPr>
        <p:spPr>
          <a:xfrm>
            <a:off x="4879478" y="4092517"/>
            <a:ext cx="1926684" cy="557723"/>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48" name="椭圆 47"/>
          <p:cNvSpPr/>
          <p:nvPr/>
        </p:nvSpPr>
        <p:spPr>
          <a:xfrm>
            <a:off x="3002089" y="3458679"/>
            <a:ext cx="1405684" cy="406908"/>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49" name="椭圆 48"/>
          <p:cNvSpPr/>
          <p:nvPr/>
        </p:nvSpPr>
        <p:spPr>
          <a:xfrm>
            <a:off x="6101858" y="3130101"/>
            <a:ext cx="1289305" cy="373219"/>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0" name="椭圆 49"/>
          <p:cNvSpPr/>
          <p:nvPr/>
        </p:nvSpPr>
        <p:spPr>
          <a:xfrm>
            <a:off x="7430117" y="4084285"/>
            <a:ext cx="1308302" cy="378718"/>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1" name="椭圆 50"/>
          <p:cNvSpPr/>
          <p:nvPr/>
        </p:nvSpPr>
        <p:spPr>
          <a:xfrm>
            <a:off x="6741083" y="5550988"/>
            <a:ext cx="1345110" cy="389373"/>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2" name="椭圆 51"/>
          <p:cNvSpPr/>
          <p:nvPr/>
        </p:nvSpPr>
        <p:spPr>
          <a:xfrm>
            <a:off x="3807831" y="5513158"/>
            <a:ext cx="1606475" cy="465031"/>
          </a:xfrm>
          <a:prstGeom prst="ellipse">
            <a:avLst/>
          </a:prstGeom>
          <a:gradFill flip="none" rotWithShape="1">
            <a:gsLst>
              <a:gs pos="88000">
                <a:schemeClr val="bg1">
                  <a:alpha val="5800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3" name="椭圆 52"/>
          <p:cNvSpPr/>
          <p:nvPr/>
        </p:nvSpPr>
        <p:spPr>
          <a:xfrm>
            <a:off x="2172254" y="4706448"/>
            <a:ext cx="1448874" cy="419410"/>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4" name="任意多边形 53"/>
          <p:cNvSpPr/>
          <p:nvPr/>
        </p:nvSpPr>
        <p:spPr>
          <a:xfrm>
            <a:off x="3750457" y="2894346"/>
            <a:ext cx="2097741" cy="1323212"/>
          </a:xfrm>
          <a:custGeom>
            <a:avLst/>
            <a:gdLst>
              <a:gd name="connsiteX0" fmla="*/ 0 w 2097741"/>
              <a:gd name="connsiteY0" fmla="*/ 634723 h 1323212"/>
              <a:gd name="connsiteX1" fmla="*/ 1172584 w 2097741"/>
              <a:gd name="connsiteY1" fmla="*/ 21537 h 1323212"/>
              <a:gd name="connsiteX2" fmla="*/ 2097741 w 2097741"/>
              <a:gd name="connsiteY2" fmla="*/ 1323212 h 1323212"/>
            </a:gdLst>
            <a:ahLst/>
            <a:cxnLst>
              <a:cxn ang="0">
                <a:pos x="connsiteX0" y="connsiteY0"/>
              </a:cxn>
              <a:cxn ang="0">
                <a:pos x="connsiteX1" y="connsiteY1"/>
              </a:cxn>
              <a:cxn ang="0">
                <a:pos x="connsiteX2" y="connsiteY2"/>
              </a:cxn>
            </a:cxnLst>
            <a:rect l="l" t="t" r="r" b="b"/>
            <a:pathLst>
              <a:path w="2097741" h="1323212">
                <a:moveTo>
                  <a:pt x="0" y="634723"/>
                </a:moveTo>
                <a:cubicBezTo>
                  <a:pt x="411480" y="270756"/>
                  <a:pt x="822961" y="-93211"/>
                  <a:pt x="1172584" y="21537"/>
                </a:cubicBezTo>
                <a:cubicBezTo>
                  <a:pt x="1522207" y="136285"/>
                  <a:pt x="1809974" y="729748"/>
                  <a:pt x="2097741" y="1323212"/>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5" name="任意多边形 54"/>
          <p:cNvSpPr/>
          <p:nvPr/>
        </p:nvSpPr>
        <p:spPr>
          <a:xfrm>
            <a:off x="5858956" y="3348550"/>
            <a:ext cx="2323652" cy="858251"/>
          </a:xfrm>
          <a:custGeom>
            <a:avLst/>
            <a:gdLst>
              <a:gd name="connsiteX0" fmla="*/ 0 w 2323652"/>
              <a:gd name="connsiteY0" fmla="*/ 858251 h 858251"/>
              <a:gd name="connsiteX1" fmla="*/ 1011219 w 2323652"/>
              <a:gd name="connsiteY1" fmla="*/ 72943 h 858251"/>
              <a:gd name="connsiteX2" fmla="*/ 1818042 w 2323652"/>
              <a:gd name="connsiteY2" fmla="*/ 115973 h 858251"/>
              <a:gd name="connsiteX3" fmla="*/ 2323652 w 2323652"/>
              <a:gd name="connsiteY3" fmla="*/ 793705 h 858251"/>
            </a:gdLst>
            <a:ahLst/>
            <a:cxnLst>
              <a:cxn ang="0">
                <a:pos x="connsiteX0" y="connsiteY0"/>
              </a:cxn>
              <a:cxn ang="0">
                <a:pos x="connsiteX1" y="connsiteY1"/>
              </a:cxn>
              <a:cxn ang="0">
                <a:pos x="connsiteX2" y="connsiteY2"/>
              </a:cxn>
              <a:cxn ang="0">
                <a:pos x="connsiteX3" y="connsiteY3"/>
              </a:cxn>
            </a:cxnLst>
            <a:rect l="l" t="t" r="r" b="b"/>
            <a:pathLst>
              <a:path w="2323652" h="858251">
                <a:moveTo>
                  <a:pt x="0" y="858251"/>
                </a:moveTo>
                <a:cubicBezTo>
                  <a:pt x="354106" y="527453"/>
                  <a:pt x="708212" y="196656"/>
                  <a:pt x="1011219" y="72943"/>
                </a:cubicBezTo>
                <a:cubicBezTo>
                  <a:pt x="1314226" y="-50770"/>
                  <a:pt x="1599303" y="-4154"/>
                  <a:pt x="1818042" y="115973"/>
                </a:cubicBezTo>
                <a:cubicBezTo>
                  <a:pt x="2036781" y="236100"/>
                  <a:pt x="2180216" y="514902"/>
                  <a:pt x="2323652" y="793705"/>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6" name="任意多边形 55"/>
          <p:cNvSpPr/>
          <p:nvPr/>
        </p:nvSpPr>
        <p:spPr>
          <a:xfrm>
            <a:off x="5837441" y="2482107"/>
            <a:ext cx="946673" cy="1692421"/>
          </a:xfrm>
          <a:custGeom>
            <a:avLst/>
            <a:gdLst>
              <a:gd name="connsiteX0" fmla="*/ 0 w 946673"/>
              <a:gd name="connsiteY0" fmla="*/ 1692421 h 1692421"/>
              <a:gd name="connsiteX1" fmla="*/ 107576 w 946673"/>
              <a:gd name="connsiteY1" fmla="*/ 336957 h 1692421"/>
              <a:gd name="connsiteX2" fmla="*/ 398033 w 946673"/>
              <a:gd name="connsiteY2" fmla="*/ 14228 h 1692421"/>
              <a:gd name="connsiteX3" fmla="*/ 946673 w 946673"/>
              <a:gd name="connsiteY3" fmla="*/ 659687 h 1692421"/>
            </a:gdLst>
            <a:ahLst/>
            <a:cxnLst>
              <a:cxn ang="0">
                <a:pos x="connsiteX0" y="connsiteY0"/>
              </a:cxn>
              <a:cxn ang="0">
                <a:pos x="connsiteX1" y="connsiteY1"/>
              </a:cxn>
              <a:cxn ang="0">
                <a:pos x="connsiteX2" y="connsiteY2"/>
              </a:cxn>
              <a:cxn ang="0">
                <a:pos x="connsiteX3" y="connsiteY3"/>
              </a:cxn>
            </a:cxnLst>
            <a:rect l="l" t="t" r="r" b="b"/>
            <a:pathLst>
              <a:path w="946673" h="1692421">
                <a:moveTo>
                  <a:pt x="0" y="1692421"/>
                </a:moveTo>
                <a:cubicBezTo>
                  <a:pt x="20618" y="1154538"/>
                  <a:pt x="41237" y="616656"/>
                  <a:pt x="107576" y="336957"/>
                </a:cubicBezTo>
                <a:cubicBezTo>
                  <a:pt x="173915" y="57258"/>
                  <a:pt x="258184" y="-39560"/>
                  <a:pt x="398033" y="14228"/>
                </a:cubicBezTo>
                <a:cubicBezTo>
                  <a:pt x="537882" y="68016"/>
                  <a:pt x="742277" y="363851"/>
                  <a:pt x="946673" y="659687"/>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7" name="任意多边形 56"/>
          <p:cNvSpPr/>
          <p:nvPr/>
        </p:nvSpPr>
        <p:spPr>
          <a:xfrm>
            <a:off x="2922118" y="3633616"/>
            <a:ext cx="2936838" cy="1100310"/>
          </a:xfrm>
          <a:custGeom>
            <a:avLst/>
            <a:gdLst>
              <a:gd name="connsiteX0" fmla="*/ 2936838 w 2936838"/>
              <a:gd name="connsiteY0" fmla="*/ 573185 h 1100310"/>
              <a:gd name="connsiteX1" fmla="*/ 1871831 w 2936838"/>
              <a:gd name="connsiteY1" fmla="*/ 89091 h 1100310"/>
              <a:gd name="connsiteX2" fmla="*/ 957431 w 2936838"/>
              <a:gd name="connsiteY2" fmla="*/ 99848 h 1100310"/>
              <a:gd name="connsiteX3" fmla="*/ 0 w 2936838"/>
              <a:gd name="connsiteY3" fmla="*/ 1100310 h 1100310"/>
            </a:gdLst>
            <a:ahLst/>
            <a:cxnLst>
              <a:cxn ang="0">
                <a:pos x="connsiteX0" y="connsiteY0"/>
              </a:cxn>
              <a:cxn ang="0">
                <a:pos x="connsiteX1" y="connsiteY1"/>
              </a:cxn>
              <a:cxn ang="0">
                <a:pos x="connsiteX2" y="connsiteY2"/>
              </a:cxn>
              <a:cxn ang="0">
                <a:pos x="connsiteX3" y="connsiteY3"/>
              </a:cxn>
            </a:cxnLst>
            <a:rect l="l" t="t" r="r" b="b"/>
            <a:pathLst>
              <a:path w="2936838" h="1100310">
                <a:moveTo>
                  <a:pt x="2936838" y="573185"/>
                </a:moveTo>
                <a:cubicBezTo>
                  <a:pt x="2569285" y="370582"/>
                  <a:pt x="2201732" y="167980"/>
                  <a:pt x="1871831" y="89091"/>
                </a:cubicBezTo>
                <a:cubicBezTo>
                  <a:pt x="1541930" y="10202"/>
                  <a:pt x="1269403" y="-68688"/>
                  <a:pt x="957431" y="99848"/>
                </a:cubicBezTo>
                <a:cubicBezTo>
                  <a:pt x="645459" y="268384"/>
                  <a:pt x="322729" y="684347"/>
                  <a:pt x="0" y="1100310"/>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8" name="任意多边形 57"/>
          <p:cNvSpPr/>
          <p:nvPr/>
        </p:nvSpPr>
        <p:spPr>
          <a:xfrm>
            <a:off x="4654099" y="3448245"/>
            <a:ext cx="1183342" cy="2157050"/>
          </a:xfrm>
          <a:custGeom>
            <a:avLst/>
            <a:gdLst>
              <a:gd name="connsiteX0" fmla="*/ 1183342 w 1183342"/>
              <a:gd name="connsiteY0" fmla="*/ 737041 h 2157050"/>
              <a:gd name="connsiteX1" fmla="*/ 494852 w 1183342"/>
              <a:gd name="connsiteY1" fmla="*/ 16278 h 2157050"/>
              <a:gd name="connsiteX2" fmla="*/ 139850 w 1183342"/>
              <a:gd name="connsiteY2" fmla="*/ 1360984 h 2157050"/>
              <a:gd name="connsiteX3" fmla="*/ 0 w 1183342"/>
              <a:gd name="connsiteY3" fmla="*/ 2157050 h 2157050"/>
            </a:gdLst>
            <a:ahLst/>
            <a:cxnLst>
              <a:cxn ang="0">
                <a:pos x="connsiteX0" y="connsiteY0"/>
              </a:cxn>
              <a:cxn ang="0">
                <a:pos x="connsiteX1" y="connsiteY1"/>
              </a:cxn>
              <a:cxn ang="0">
                <a:pos x="connsiteX2" y="connsiteY2"/>
              </a:cxn>
              <a:cxn ang="0">
                <a:pos x="connsiteX3" y="connsiteY3"/>
              </a:cxn>
            </a:cxnLst>
            <a:rect l="l" t="t" r="r" b="b"/>
            <a:pathLst>
              <a:path w="1183342" h="2157050">
                <a:moveTo>
                  <a:pt x="1183342" y="737041"/>
                </a:moveTo>
                <a:cubicBezTo>
                  <a:pt x="926054" y="324664"/>
                  <a:pt x="668767" y="-87712"/>
                  <a:pt x="494852" y="16278"/>
                </a:cubicBezTo>
                <a:cubicBezTo>
                  <a:pt x="320937" y="120268"/>
                  <a:pt x="222325" y="1004189"/>
                  <a:pt x="139850" y="1360984"/>
                </a:cubicBezTo>
                <a:cubicBezTo>
                  <a:pt x="57375" y="1717779"/>
                  <a:pt x="28687" y="1937414"/>
                  <a:pt x="0" y="2157050"/>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59" name="任意多边形 58"/>
          <p:cNvSpPr/>
          <p:nvPr/>
        </p:nvSpPr>
        <p:spPr>
          <a:xfrm>
            <a:off x="5880471" y="4045762"/>
            <a:ext cx="1592132" cy="1538018"/>
          </a:xfrm>
          <a:custGeom>
            <a:avLst/>
            <a:gdLst>
              <a:gd name="connsiteX0" fmla="*/ 0 w 1592132"/>
              <a:gd name="connsiteY0" fmla="*/ 150281 h 1538018"/>
              <a:gd name="connsiteX1" fmla="*/ 914400 w 1592132"/>
              <a:gd name="connsiteY1" fmla="*/ 128766 h 1538018"/>
              <a:gd name="connsiteX2" fmla="*/ 1592132 w 1592132"/>
              <a:gd name="connsiteY2" fmla="*/ 1538018 h 1538018"/>
            </a:gdLst>
            <a:ahLst/>
            <a:cxnLst>
              <a:cxn ang="0">
                <a:pos x="connsiteX0" y="connsiteY0"/>
              </a:cxn>
              <a:cxn ang="0">
                <a:pos x="connsiteX1" y="connsiteY1"/>
              </a:cxn>
              <a:cxn ang="0">
                <a:pos x="connsiteX2" y="connsiteY2"/>
              </a:cxn>
            </a:cxnLst>
            <a:rect l="l" t="t" r="r" b="b"/>
            <a:pathLst>
              <a:path w="1592132" h="1538018">
                <a:moveTo>
                  <a:pt x="0" y="150281"/>
                </a:moveTo>
                <a:cubicBezTo>
                  <a:pt x="324522" y="23879"/>
                  <a:pt x="649045" y="-102523"/>
                  <a:pt x="914400" y="128766"/>
                </a:cubicBezTo>
                <a:cubicBezTo>
                  <a:pt x="1179755" y="360055"/>
                  <a:pt x="1385943" y="949036"/>
                  <a:pt x="1592132" y="1538018"/>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0" name="泪滴形 59"/>
          <p:cNvSpPr/>
          <p:nvPr/>
        </p:nvSpPr>
        <p:spPr>
          <a:xfrm rot="8100000">
            <a:off x="5399389" y="2972887"/>
            <a:ext cx="897616" cy="897616"/>
          </a:xfrm>
          <a:prstGeom prst="teardrop">
            <a:avLst>
              <a:gd name="adj" fmla="val 128040"/>
            </a:avLst>
          </a:prstGeom>
          <a:solidFill>
            <a:srgbClr val="C00000"/>
          </a:solidFill>
          <a:ln w="12700" cap="flat" cmpd="sng" algn="ctr">
            <a:noFill/>
            <a:prstDash val="solid"/>
            <a:miter lim="800000"/>
          </a:ln>
          <a:effectLst>
            <a:outerShdw blurRad="431800" dist="215900" dir="8100000" algn="tr" rotWithShape="0">
              <a:prstClr val="black">
                <a:alpha val="40000"/>
              </a:prstClr>
            </a:outerShdw>
            <a:reflection blurRad="6350" stA="50000" endA="300" endPos="55500" dist="1016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1" name="泪滴形 60"/>
          <p:cNvSpPr/>
          <p:nvPr/>
        </p:nvSpPr>
        <p:spPr>
          <a:xfrm rot="8100000">
            <a:off x="3512000" y="2849752"/>
            <a:ext cx="498412" cy="498412"/>
          </a:xfrm>
          <a:prstGeom prst="teardrop">
            <a:avLst>
              <a:gd name="adj" fmla="val 128040"/>
            </a:avLst>
          </a:prstGeom>
          <a:solidFill>
            <a:srgbClr val="ED7D31"/>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2" name="泪滴形 61"/>
          <p:cNvSpPr/>
          <p:nvPr/>
        </p:nvSpPr>
        <p:spPr>
          <a:xfrm rot="8100000">
            <a:off x="2672912" y="4086664"/>
            <a:ext cx="498412" cy="498412"/>
          </a:xfrm>
          <a:prstGeom prst="teardrop">
            <a:avLst>
              <a:gd name="adj" fmla="val 128040"/>
            </a:avLst>
          </a:prstGeom>
          <a:solidFill>
            <a:srgbClr val="70AD47"/>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3" name="泪滴形 62"/>
          <p:cNvSpPr/>
          <p:nvPr/>
        </p:nvSpPr>
        <p:spPr>
          <a:xfrm rot="8100000">
            <a:off x="4404893" y="4915002"/>
            <a:ext cx="498412" cy="498412"/>
          </a:xfrm>
          <a:prstGeom prst="teardrop">
            <a:avLst>
              <a:gd name="adj" fmla="val 128040"/>
            </a:avLst>
          </a:prstGeom>
          <a:solidFill>
            <a:srgbClr val="00B0F0"/>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4" name="泪滴形 63"/>
          <p:cNvSpPr/>
          <p:nvPr/>
        </p:nvSpPr>
        <p:spPr>
          <a:xfrm rot="8100000">
            <a:off x="7229553" y="4915001"/>
            <a:ext cx="498412" cy="498412"/>
          </a:xfrm>
          <a:prstGeom prst="teardrop">
            <a:avLst>
              <a:gd name="adj" fmla="val 128040"/>
            </a:avLst>
          </a:prstGeom>
          <a:solidFill>
            <a:srgbClr val="7030A0"/>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5" name="泪滴形 64"/>
          <p:cNvSpPr/>
          <p:nvPr/>
        </p:nvSpPr>
        <p:spPr>
          <a:xfrm rot="8100000">
            <a:off x="7923656" y="3473384"/>
            <a:ext cx="498412" cy="498412"/>
          </a:xfrm>
          <a:prstGeom prst="teardrop">
            <a:avLst>
              <a:gd name="adj" fmla="val 128040"/>
            </a:avLst>
          </a:prstGeom>
          <a:solidFill>
            <a:srgbClr val="2FB3A3"/>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6" name="泪滴形 65"/>
          <p:cNvSpPr/>
          <p:nvPr/>
        </p:nvSpPr>
        <p:spPr>
          <a:xfrm rot="8100000">
            <a:off x="6535448" y="2466130"/>
            <a:ext cx="498412" cy="498412"/>
          </a:xfrm>
          <a:prstGeom prst="teardrop">
            <a:avLst>
              <a:gd name="adj" fmla="val 128040"/>
            </a:avLst>
          </a:prstGeom>
          <a:solidFill>
            <a:srgbClr val="5B9BD5"/>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67" name="Freeform 60"/>
          <p:cNvSpPr>
            <a:spLocks noEditPoints="1"/>
          </p:cNvSpPr>
          <p:nvPr/>
        </p:nvSpPr>
        <p:spPr bwMode="auto">
          <a:xfrm>
            <a:off x="2773122" y="4164231"/>
            <a:ext cx="260599" cy="362539"/>
          </a:xfrm>
          <a:custGeom>
            <a:avLst/>
            <a:gdLst>
              <a:gd name="T0" fmla="*/ 38 w 144"/>
              <a:gd name="T1" fmla="*/ 181 h 200"/>
              <a:gd name="T2" fmla="*/ 108 w 144"/>
              <a:gd name="T3" fmla="*/ 178 h 200"/>
              <a:gd name="T4" fmla="*/ 38 w 144"/>
              <a:gd name="T5" fmla="*/ 175 h 200"/>
              <a:gd name="T6" fmla="*/ 97 w 144"/>
              <a:gd name="T7" fmla="*/ 165 h 200"/>
              <a:gd name="T8" fmla="*/ 97 w 144"/>
              <a:gd name="T9" fmla="*/ 159 h 200"/>
              <a:gd name="T10" fmla="*/ 44 w 144"/>
              <a:gd name="T11" fmla="*/ 162 h 200"/>
              <a:gd name="T12" fmla="*/ 97 w 144"/>
              <a:gd name="T13" fmla="*/ 165 h 200"/>
              <a:gd name="T14" fmla="*/ 35 w 144"/>
              <a:gd name="T15" fmla="*/ 149 h 200"/>
              <a:gd name="T16" fmla="*/ 9 w 144"/>
              <a:gd name="T17" fmla="*/ 200 h 200"/>
              <a:gd name="T18" fmla="*/ 13 w 144"/>
              <a:gd name="T19" fmla="*/ 198 h 200"/>
              <a:gd name="T20" fmla="*/ 39 w 144"/>
              <a:gd name="T21" fmla="*/ 148 h 200"/>
              <a:gd name="T22" fmla="*/ 26 w 144"/>
              <a:gd name="T23" fmla="*/ 191 h 200"/>
              <a:gd name="T24" fmla="*/ 26 w 144"/>
              <a:gd name="T25" fmla="*/ 197 h 200"/>
              <a:gd name="T26" fmla="*/ 121 w 144"/>
              <a:gd name="T27" fmla="*/ 194 h 200"/>
              <a:gd name="T28" fmla="*/ 28 w 144"/>
              <a:gd name="T29" fmla="*/ 98 h 200"/>
              <a:gd name="T30" fmla="*/ 28 w 144"/>
              <a:gd name="T31" fmla="*/ 120 h 200"/>
              <a:gd name="T32" fmla="*/ 28 w 144"/>
              <a:gd name="T33" fmla="*/ 98 h 200"/>
              <a:gd name="T34" fmla="*/ 23 w 144"/>
              <a:gd name="T35" fmla="*/ 109 h 200"/>
              <a:gd name="T36" fmla="*/ 33 w 144"/>
              <a:gd name="T37" fmla="*/ 109 h 200"/>
              <a:gd name="T38" fmla="*/ 109 w 144"/>
              <a:gd name="T39" fmla="*/ 149 h 200"/>
              <a:gd name="T40" fmla="*/ 104 w 144"/>
              <a:gd name="T41" fmla="*/ 152 h 200"/>
              <a:gd name="T42" fmla="*/ 133 w 144"/>
              <a:gd name="T43" fmla="*/ 200 h 200"/>
              <a:gd name="T44" fmla="*/ 136 w 144"/>
              <a:gd name="T45" fmla="*/ 195 h 200"/>
              <a:gd name="T46" fmla="*/ 116 w 144"/>
              <a:gd name="T47" fmla="*/ 98 h 200"/>
              <a:gd name="T48" fmla="*/ 116 w 144"/>
              <a:gd name="T49" fmla="*/ 120 h 200"/>
              <a:gd name="T50" fmla="*/ 116 w 144"/>
              <a:gd name="T51" fmla="*/ 98 h 200"/>
              <a:gd name="T52" fmla="*/ 111 w 144"/>
              <a:gd name="T53" fmla="*/ 109 h 200"/>
              <a:gd name="T54" fmla="*/ 121 w 144"/>
              <a:gd name="T55" fmla="*/ 109 h 200"/>
              <a:gd name="T56" fmla="*/ 143 w 144"/>
              <a:gd name="T57" fmla="*/ 70 h 200"/>
              <a:gd name="T58" fmla="*/ 129 w 144"/>
              <a:gd name="T59" fmla="*/ 17 h 200"/>
              <a:gd name="T60" fmla="*/ 72 w 144"/>
              <a:gd name="T61" fmla="*/ 0 h 200"/>
              <a:gd name="T62" fmla="*/ 15 w 144"/>
              <a:gd name="T63" fmla="*/ 17 h 200"/>
              <a:gd name="T64" fmla="*/ 1 w 144"/>
              <a:gd name="T65" fmla="*/ 70 h 200"/>
              <a:gd name="T66" fmla="*/ 0 w 144"/>
              <a:gd name="T67" fmla="*/ 71 h 200"/>
              <a:gd name="T68" fmla="*/ 11 w 144"/>
              <a:gd name="T69" fmla="*/ 140 h 200"/>
              <a:gd name="T70" fmla="*/ 130 w 144"/>
              <a:gd name="T71" fmla="*/ 142 h 200"/>
              <a:gd name="T72" fmla="*/ 143 w 144"/>
              <a:gd name="T73" fmla="*/ 101 h 200"/>
              <a:gd name="T74" fmla="*/ 143 w 144"/>
              <a:gd name="T75" fmla="*/ 70 h 200"/>
              <a:gd name="T76" fmla="*/ 115 w 144"/>
              <a:gd name="T77" fmla="*/ 10 h 200"/>
              <a:gd name="T78" fmla="*/ 135 w 144"/>
              <a:gd name="T79" fmla="*/ 55 h 200"/>
              <a:gd name="T80" fmla="*/ 75 w 144"/>
              <a:gd name="T81" fmla="*/ 6 h 200"/>
              <a:gd name="T82" fmla="*/ 29 w 144"/>
              <a:gd name="T83" fmla="*/ 10 h 200"/>
              <a:gd name="T84" fmla="*/ 69 w 144"/>
              <a:gd name="T85" fmla="*/ 55 h 200"/>
              <a:gd name="T86" fmla="*/ 20 w 144"/>
              <a:gd name="T87" fmla="*/ 18 h 200"/>
              <a:gd name="T88" fmla="*/ 129 w 144"/>
              <a:gd name="T89" fmla="*/ 136 h 200"/>
              <a:gd name="T90" fmla="*/ 6 w 144"/>
              <a:gd name="T91" fmla="*/ 101 h 200"/>
              <a:gd name="T92" fmla="*/ 7 w 144"/>
              <a:gd name="T93" fmla="*/ 70 h 200"/>
              <a:gd name="T94" fmla="*/ 136 w 144"/>
              <a:gd name="T95" fmla="*/ 61 h 200"/>
              <a:gd name="T96" fmla="*/ 138 w 144"/>
              <a:gd name="T97" fmla="*/ 72 h 200"/>
              <a:gd name="T98" fmla="*/ 98 w 144"/>
              <a:gd name="T99" fmla="*/ 106 h 200"/>
              <a:gd name="T100" fmla="*/ 43 w 144"/>
              <a:gd name="T101" fmla="*/ 109 h 200"/>
              <a:gd name="T102" fmla="*/ 98 w 144"/>
              <a:gd name="T103" fmla="*/ 112 h 200"/>
              <a:gd name="T104" fmla="*/ 98 w 144"/>
              <a:gd name="T105" fmla="*/ 10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200">
                <a:moveTo>
                  <a:pt x="35" y="178"/>
                </a:moveTo>
                <a:cubicBezTo>
                  <a:pt x="35" y="180"/>
                  <a:pt x="37" y="181"/>
                  <a:pt x="38" y="181"/>
                </a:cubicBezTo>
                <a:cubicBezTo>
                  <a:pt x="105" y="181"/>
                  <a:pt x="105" y="181"/>
                  <a:pt x="105" y="181"/>
                </a:cubicBezTo>
                <a:cubicBezTo>
                  <a:pt x="107" y="181"/>
                  <a:pt x="108" y="180"/>
                  <a:pt x="108" y="178"/>
                </a:cubicBezTo>
                <a:cubicBezTo>
                  <a:pt x="108" y="177"/>
                  <a:pt x="107" y="175"/>
                  <a:pt x="105" y="175"/>
                </a:cubicBezTo>
                <a:cubicBezTo>
                  <a:pt x="38" y="175"/>
                  <a:pt x="38" y="175"/>
                  <a:pt x="38" y="175"/>
                </a:cubicBezTo>
                <a:cubicBezTo>
                  <a:pt x="37" y="175"/>
                  <a:pt x="35" y="177"/>
                  <a:pt x="35" y="178"/>
                </a:cubicBezTo>
                <a:close/>
                <a:moveTo>
                  <a:pt x="97" y="165"/>
                </a:moveTo>
                <a:cubicBezTo>
                  <a:pt x="99" y="165"/>
                  <a:pt x="100" y="164"/>
                  <a:pt x="100" y="162"/>
                </a:cubicBezTo>
                <a:cubicBezTo>
                  <a:pt x="100" y="161"/>
                  <a:pt x="99" y="159"/>
                  <a:pt x="97" y="159"/>
                </a:cubicBezTo>
                <a:cubicBezTo>
                  <a:pt x="47" y="159"/>
                  <a:pt x="47" y="159"/>
                  <a:pt x="47" y="159"/>
                </a:cubicBezTo>
                <a:cubicBezTo>
                  <a:pt x="45" y="159"/>
                  <a:pt x="44" y="161"/>
                  <a:pt x="44" y="162"/>
                </a:cubicBezTo>
                <a:cubicBezTo>
                  <a:pt x="44" y="164"/>
                  <a:pt x="45" y="165"/>
                  <a:pt x="47" y="165"/>
                </a:cubicBezTo>
                <a:lnTo>
                  <a:pt x="97" y="165"/>
                </a:lnTo>
                <a:close/>
                <a:moveTo>
                  <a:pt x="39" y="148"/>
                </a:moveTo>
                <a:cubicBezTo>
                  <a:pt x="37" y="148"/>
                  <a:pt x="35" y="148"/>
                  <a:pt x="35" y="149"/>
                </a:cubicBezTo>
                <a:cubicBezTo>
                  <a:pt x="8" y="195"/>
                  <a:pt x="8" y="195"/>
                  <a:pt x="8" y="195"/>
                </a:cubicBezTo>
                <a:cubicBezTo>
                  <a:pt x="7" y="197"/>
                  <a:pt x="8" y="199"/>
                  <a:pt x="9" y="200"/>
                </a:cubicBezTo>
                <a:cubicBezTo>
                  <a:pt x="10" y="200"/>
                  <a:pt x="10" y="200"/>
                  <a:pt x="11" y="200"/>
                </a:cubicBezTo>
                <a:cubicBezTo>
                  <a:pt x="12" y="200"/>
                  <a:pt x="13" y="199"/>
                  <a:pt x="13" y="198"/>
                </a:cubicBezTo>
                <a:cubicBezTo>
                  <a:pt x="40" y="152"/>
                  <a:pt x="40" y="152"/>
                  <a:pt x="40" y="152"/>
                </a:cubicBezTo>
                <a:cubicBezTo>
                  <a:pt x="41" y="151"/>
                  <a:pt x="40" y="149"/>
                  <a:pt x="39" y="148"/>
                </a:cubicBezTo>
                <a:close/>
                <a:moveTo>
                  <a:pt x="118" y="191"/>
                </a:moveTo>
                <a:cubicBezTo>
                  <a:pt x="26" y="191"/>
                  <a:pt x="26" y="191"/>
                  <a:pt x="26" y="191"/>
                </a:cubicBezTo>
                <a:cubicBezTo>
                  <a:pt x="24" y="191"/>
                  <a:pt x="23" y="192"/>
                  <a:pt x="23" y="194"/>
                </a:cubicBezTo>
                <a:cubicBezTo>
                  <a:pt x="23" y="196"/>
                  <a:pt x="24" y="197"/>
                  <a:pt x="26" y="197"/>
                </a:cubicBezTo>
                <a:cubicBezTo>
                  <a:pt x="118" y="197"/>
                  <a:pt x="118" y="197"/>
                  <a:pt x="118" y="197"/>
                </a:cubicBezTo>
                <a:cubicBezTo>
                  <a:pt x="120" y="197"/>
                  <a:pt x="121" y="196"/>
                  <a:pt x="121" y="194"/>
                </a:cubicBezTo>
                <a:cubicBezTo>
                  <a:pt x="121" y="192"/>
                  <a:pt x="120" y="191"/>
                  <a:pt x="118" y="191"/>
                </a:cubicBezTo>
                <a:close/>
                <a:moveTo>
                  <a:pt x="28" y="98"/>
                </a:moveTo>
                <a:cubicBezTo>
                  <a:pt x="22" y="98"/>
                  <a:pt x="17" y="103"/>
                  <a:pt x="17" y="109"/>
                </a:cubicBezTo>
                <a:cubicBezTo>
                  <a:pt x="17" y="115"/>
                  <a:pt x="22" y="120"/>
                  <a:pt x="28" y="120"/>
                </a:cubicBezTo>
                <a:cubicBezTo>
                  <a:pt x="34" y="120"/>
                  <a:pt x="39" y="115"/>
                  <a:pt x="39" y="109"/>
                </a:cubicBezTo>
                <a:cubicBezTo>
                  <a:pt x="39" y="103"/>
                  <a:pt x="34" y="98"/>
                  <a:pt x="28" y="98"/>
                </a:cubicBezTo>
                <a:close/>
                <a:moveTo>
                  <a:pt x="28" y="114"/>
                </a:moveTo>
                <a:cubicBezTo>
                  <a:pt x="25" y="114"/>
                  <a:pt x="23" y="112"/>
                  <a:pt x="23" y="109"/>
                </a:cubicBezTo>
                <a:cubicBezTo>
                  <a:pt x="23" y="106"/>
                  <a:pt x="25" y="104"/>
                  <a:pt x="28" y="104"/>
                </a:cubicBezTo>
                <a:cubicBezTo>
                  <a:pt x="31" y="104"/>
                  <a:pt x="33" y="106"/>
                  <a:pt x="33" y="109"/>
                </a:cubicBezTo>
                <a:cubicBezTo>
                  <a:pt x="33" y="112"/>
                  <a:pt x="31" y="114"/>
                  <a:pt x="28" y="114"/>
                </a:cubicBezTo>
                <a:close/>
                <a:moveTo>
                  <a:pt x="109" y="149"/>
                </a:moveTo>
                <a:cubicBezTo>
                  <a:pt x="108" y="148"/>
                  <a:pt x="107" y="148"/>
                  <a:pt x="105" y="148"/>
                </a:cubicBezTo>
                <a:cubicBezTo>
                  <a:pt x="104" y="149"/>
                  <a:pt x="103" y="151"/>
                  <a:pt x="104" y="152"/>
                </a:cubicBezTo>
                <a:cubicBezTo>
                  <a:pt x="131" y="198"/>
                  <a:pt x="131" y="198"/>
                  <a:pt x="131" y="198"/>
                </a:cubicBezTo>
                <a:cubicBezTo>
                  <a:pt x="131" y="199"/>
                  <a:pt x="132" y="200"/>
                  <a:pt x="133" y="200"/>
                </a:cubicBezTo>
                <a:cubicBezTo>
                  <a:pt x="134" y="200"/>
                  <a:pt x="134" y="200"/>
                  <a:pt x="135" y="200"/>
                </a:cubicBezTo>
                <a:cubicBezTo>
                  <a:pt x="136" y="199"/>
                  <a:pt x="137" y="197"/>
                  <a:pt x="136" y="195"/>
                </a:cubicBezTo>
                <a:lnTo>
                  <a:pt x="109" y="149"/>
                </a:lnTo>
                <a:close/>
                <a:moveTo>
                  <a:pt x="116" y="98"/>
                </a:moveTo>
                <a:cubicBezTo>
                  <a:pt x="110" y="98"/>
                  <a:pt x="105" y="103"/>
                  <a:pt x="105" y="109"/>
                </a:cubicBezTo>
                <a:cubicBezTo>
                  <a:pt x="105" y="115"/>
                  <a:pt x="110" y="120"/>
                  <a:pt x="116" y="120"/>
                </a:cubicBezTo>
                <a:cubicBezTo>
                  <a:pt x="122" y="120"/>
                  <a:pt x="127" y="115"/>
                  <a:pt x="127" y="109"/>
                </a:cubicBezTo>
                <a:cubicBezTo>
                  <a:pt x="127" y="103"/>
                  <a:pt x="122" y="98"/>
                  <a:pt x="116" y="98"/>
                </a:cubicBezTo>
                <a:close/>
                <a:moveTo>
                  <a:pt x="116" y="114"/>
                </a:moveTo>
                <a:cubicBezTo>
                  <a:pt x="113" y="114"/>
                  <a:pt x="111" y="112"/>
                  <a:pt x="111" y="109"/>
                </a:cubicBezTo>
                <a:cubicBezTo>
                  <a:pt x="111" y="106"/>
                  <a:pt x="113" y="104"/>
                  <a:pt x="116" y="104"/>
                </a:cubicBezTo>
                <a:cubicBezTo>
                  <a:pt x="119" y="104"/>
                  <a:pt x="121" y="106"/>
                  <a:pt x="121" y="109"/>
                </a:cubicBezTo>
                <a:cubicBezTo>
                  <a:pt x="121" y="112"/>
                  <a:pt x="119" y="114"/>
                  <a:pt x="116" y="114"/>
                </a:cubicBezTo>
                <a:close/>
                <a:moveTo>
                  <a:pt x="143" y="70"/>
                </a:moveTo>
                <a:cubicBezTo>
                  <a:pt x="143" y="66"/>
                  <a:pt x="143" y="59"/>
                  <a:pt x="141" y="55"/>
                </a:cubicBezTo>
                <a:cubicBezTo>
                  <a:pt x="140" y="49"/>
                  <a:pt x="130" y="18"/>
                  <a:pt x="129" y="17"/>
                </a:cubicBezTo>
                <a:cubicBezTo>
                  <a:pt x="127" y="10"/>
                  <a:pt x="123" y="6"/>
                  <a:pt x="117" y="4"/>
                </a:cubicBezTo>
                <a:cubicBezTo>
                  <a:pt x="106" y="0"/>
                  <a:pt x="87" y="0"/>
                  <a:pt x="72" y="0"/>
                </a:cubicBezTo>
                <a:cubicBezTo>
                  <a:pt x="57" y="0"/>
                  <a:pt x="37" y="0"/>
                  <a:pt x="27" y="4"/>
                </a:cubicBezTo>
                <a:cubicBezTo>
                  <a:pt x="21" y="6"/>
                  <a:pt x="17" y="10"/>
                  <a:pt x="15" y="17"/>
                </a:cubicBezTo>
                <a:cubicBezTo>
                  <a:pt x="14" y="18"/>
                  <a:pt x="4" y="49"/>
                  <a:pt x="3" y="55"/>
                </a:cubicBezTo>
                <a:cubicBezTo>
                  <a:pt x="1" y="59"/>
                  <a:pt x="1" y="66"/>
                  <a:pt x="1" y="70"/>
                </a:cubicBezTo>
                <a:cubicBezTo>
                  <a:pt x="0" y="70"/>
                  <a:pt x="0" y="70"/>
                  <a:pt x="0" y="71"/>
                </a:cubicBezTo>
                <a:cubicBezTo>
                  <a:pt x="0" y="71"/>
                  <a:pt x="0" y="71"/>
                  <a:pt x="0" y="71"/>
                </a:cubicBezTo>
                <a:cubicBezTo>
                  <a:pt x="0" y="74"/>
                  <a:pt x="0" y="101"/>
                  <a:pt x="0" y="101"/>
                </a:cubicBezTo>
                <a:cubicBezTo>
                  <a:pt x="0" y="115"/>
                  <a:pt x="4" y="129"/>
                  <a:pt x="11" y="140"/>
                </a:cubicBezTo>
                <a:cubicBezTo>
                  <a:pt x="11" y="141"/>
                  <a:pt x="12" y="142"/>
                  <a:pt x="13" y="142"/>
                </a:cubicBezTo>
                <a:cubicBezTo>
                  <a:pt x="130" y="142"/>
                  <a:pt x="130" y="142"/>
                  <a:pt x="130" y="142"/>
                </a:cubicBezTo>
                <a:cubicBezTo>
                  <a:pt x="132" y="142"/>
                  <a:pt x="132" y="141"/>
                  <a:pt x="133" y="140"/>
                </a:cubicBezTo>
                <a:cubicBezTo>
                  <a:pt x="140" y="129"/>
                  <a:pt x="143" y="115"/>
                  <a:pt x="143" y="101"/>
                </a:cubicBezTo>
                <a:cubicBezTo>
                  <a:pt x="144" y="71"/>
                  <a:pt x="144" y="71"/>
                  <a:pt x="144" y="71"/>
                </a:cubicBezTo>
                <a:cubicBezTo>
                  <a:pt x="144" y="70"/>
                  <a:pt x="143" y="70"/>
                  <a:pt x="143" y="70"/>
                </a:cubicBezTo>
                <a:close/>
                <a:moveTo>
                  <a:pt x="75" y="6"/>
                </a:moveTo>
                <a:cubicBezTo>
                  <a:pt x="87" y="6"/>
                  <a:pt x="106" y="6"/>
                  <a:pt x="115" y="10"/>
                </a:cubicBezTo>
                <a:cubicBezTo>
                  <a:pt x="119" y="11"/>
                  <a:pt x="122" y="14"/>
                  <a:pt x="123" y="18"/>
                </a:cubicBezTo>
                <a:cubicBezTo>
                  <a:pt x="124" y="19"/>
                  <a:pt x="133" y="47"/>
                  <a:pt x="135" y="55"/>
                </a:cubicBezTo>
                <a:cubicBezTo>
                  <a:pt x="75" y="55"/>
                  <a:pt x="75" y="55"/>
                  <a:pt x="75" y="55"/>
                </a:cubicBezTo>
                <a:lnTo>
                  <a:pt x="75" y="6"/>
                </a:lnTo>
                <a:close/>
                <a:moveTo>
                  <a:pt x="20" y="18"/>
                </a:moveTo>
                <a:cubicBezTo>
                  <a:pt x="22" y="14"/>
                  <a:pt x="25" y="11"/>
                  <a:pt x="29" y="10"/>
                </a:cubicBezTo>
                <a:cubicBezTo>
                  <a:pt x="38" y="6"/>
                  <a:pt x="57" y="6"/>
                  <a:pt x="69" y="6"/>
                </a:cubicBezTo>
                <a:cubicBezTo>
                  <a:pt x="69" y="55"/>
                  <a:pt x="69" y="55"/>
                  <a:pt x="69" y="55"/>
                </a:cubicBezTo>
                <a:cubicBezTo>
                  <a:pt x="9" y="55"/>
                  <a:pt x="9" y="55"/>
                  <a:pt x="9" y="55"/>
                </a:cubicBezTo>
                <a:cubicBezTo>
                  <a:pt x="11" y="47"/>
                  <a:pt x="20" y="19"/>
                  <a:pt x="20" y="18"/>
                </a:cubicBezTo>
                <a:close/>
                <a:moveTo>
                  <a:pt x="137" y="101"/>
                </a:moveTo>
                <a:cubicBezTo>
                  <a:pt x="137" y="113"/>
                  <a:pt x="134" y="125"/>
                  <a:pt x="129" y="136"/>
                </a:cubicBezTo>
                <a:cubicBezTo>
                  <a:pt x="15" y="136"/>
                  <a:pt x="15" y="136"/>
                  <a:pt x="15" y="136"/>
                </a:cubicBezTo>
                <a:cubicBezTo>
                  <a:pt x="9" y="125"/>
                  <a:pt x="6" y="113"/>
                  <a:pt x="6" y="101"/>
                </a:cubicBezTo>
                <a:cubicBezTo>
                  <a:pt x="6" y="101"/>
                  <a:pt x="6" y="78"/>
                  <a:pt x="6" y="72"/>
                </a:cubicBezTo>
                <a:cubicBezTo>
                  <a:pt x="6" y="71"/>
                  <a:pt x="7" y="71"/>
                  <a:pt x="7" y="70"/>
                </a:cubicBezTo>
                <a:cubicBezTo>
                  <a:pt x="7" y="68"/>
                  <a:pt x="7" y="64"/>
                  <a:pt x="7" y="61"/>
                </a:cubicBezTo>
                <a:cubicBezTo>
                  <a:pt x="136" y="61"/>
                  <a:pt x="136" y="61"/>
                  <a:pt x="136" y="61"/>
                </a:cubicBezTo>
                <a:cubicBezTo>
                  <a:pt x="137" y="64"/>
                  <a:pt x="137" y="68"/>
                  <a:pt x="137" y="70"/>
                </a:cubicBezTo>
                <a:cubicBezTo>
                  <a:pt x="137" y="71"/>
                  <a:pt x="137" y="71"/>
                  <a:pt x="138" y="72"/>
                </a:cubicBezTo>
                <a:lnTo>
                  <a:pt x="137" y="101"/>
                </a:lnTo>
                <a:close/>
                <a:moveTo>
                  <a:pt x="98" y="106"/>
                </a:moveTo>
                <a:cubicBezTo>
                  <a:pt x="46" y="106"/>
                  <a:pt x="46" y="106"/>
                  <a:pt x="46" y="106"/>
                </a:cubicBezTo>
                <a:cubicBezTo>
                  <a:pt x="44" y="106"/>
                  <a:pt x="43" y="107"/>
                  <a:pt x="43" y="109"/>
                </a:cubicBezTo>
                <a:cubicBezTo>
                  <a:pt x="43" y="110"/>
                  <a:pt x="44" y="112"/>
                  <a:pt x="46" y="112"/>
                </a:cubicBezTo>
                <a:cubicBezTo>
                  <a:pt x="98" y="112"/>
                  <a:pt x="98" y="112"/>
                  <a:pt x="98" y="112"/>
                </a:cubicBezTo>
                <a:cubicBezTo>
                  <a:pt x="100" y="112"/>
                  <a:pt x="101" y="110"/>
                  <a:pt x="101" y="109"/>
                </a:cubicBezTo>
                <a:cubicBezTo>
                  <a:pt x="101" y="107"/>
                  <a:pt x="100" y="106"/>
                  <a:pt x="98" y="106"/>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pic>
        <p:nvPicPr>
          <p:cNvPr id="68" name="图片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690" y="1354742"/>
            <a:ext cx="3686908" cy="3503991"/>
          </a:xfrm>
          <a:prstGeom prst="rect">
            <a:avLst/>
          </a:prstGeom>
          <a:effectLst>
            <a:reflection blurRad="6350" stA="50000" endA="300" endPos="38500" dist="50800" dir="5400000" sy="-100000" algn="bl" rotWithShape="0"/>
          </a:effectLst>
        </p:spPr>
      </p:pic>
      <p:sp>
        <p:nvSpPr>
          <p:cNvPr id="69" name="矩形 68"/>
          <p:cNvSpPr/>
          <p:nvPr/>
        </p:nvSpPr>
        <p:spPr>
          <a:xfrm>
            <a:off x="-216960" y="3031946"/>
            <a:ext cx="12194862" cy="319239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42398" y="3135690"/>
            <a:ext cx="10142176" cy="1261884"/>
          </a:xfrm>
          <a:prstGeom prst="rect">
            <a:avLst/>
          </a:prstGeom>
          <a:noFill/>
        </p:spPr>
        <p:txBody>
          <a:bodyPr wrap="square" rtlCol="0">
            <a:spAutoFit/>
          </a:bodyPr>
          <a:lstStyle/>
          <a:p>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有了缓存</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a:p>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让</a:t>
            </a:r>
            <a:r>
              <a:rPr lang="zh-CN" altLang="en-US" sz="3600" b="1" dirty="0">
                <a:solidFill>
                  <a:schemeClr val="accent2">
                    <a:lumMod val="75000"/>
                  </a:schemeClr>
                </a:solidFill>
                <a:latin typeface="微软雅黑" panose="020B0503020204020204" pitchFamily="34" charset="-122"/>
                <a:ea typeface="微软雅黑" panose="020B0503020204020204" pitchFamily="34" charset="-122"/>
              </a:rPr>
              <a:t>某</a:t>
            </a:r>
            <a:r>
              <a:rPr lang="en-US" altLang="zh-CN" sz="3600" b="1" dirty="0">
                <a:solidFill>
                  <a:schemeClr val="accent2">
                    <a:lumMod val="75000"/>
                  </a:schemeClr>
                </a:solidFill>
                <a:latin typeface="微软雅黑" panose="020B0503020204020204" pitchFamily="34" charset="-122"/>
                <a:ea typeface="微软雅黑" panose="020B0503020204020204" pitchFamily="34" charset="-122"/>
              </a:rPr>
              <a:t>P2P</a:t>
            </a:r>
            <a:r>
              <a:rPr lang="zh-CN" altLang="en-US" sz="3600" b="1" dirty="0">
                <a:solidFill>
                  <a:schemeClr val="accent2">
                    <a:lumMod val="75000"/>
                  </a:schemeClr>
                </a:solidFill>
                <a:latin typeface="微软雅黑" panose="020B0503020204020204" pitchFamily="34" charset="-122"/>
                <a:ea typeface="微软雅黑" panose="020B0503020204020204" pitchFamily="34" charset="-122"/>
              </a:rPr>
              <a:t>播放器破坏掉整个网络的悲剧</a:t>
            </a:r>
            <a:endParaRPr lang="en-US" altLang="zh-CN" sz="3600"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不再重演</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71" name="图片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742" y="3703167"/>
            <a:ext cx="2679566" cy="3164312"/>
          </a:xfrm>
          <a:prstGeom prst="rect">
            <a:avLst/>
          </a:prstGeom>
        </p:spPr>
      </p:pic>
      <p:grpSp>
        <p:nvGrpSpPr>
          <p:cNvPr id="72" name="组合 71"/>
          <p:cNvGrpSpPr/>
          <p:nvPr/>
        </p:nvGrpSpPr>
        <p:grpSpPr>
          <a:xfrm>
            <a:off x="3618280" y="2943282"/>
            <a:ext cx="280339" cy="291894"/>
            <a:chOff x="5748768" y="4958700"/>
            <a:chExt cx="280339" cy="291894"/>
          </a:xfrm>
          <a:solidFill>
            <a:schemeClr val="bg1"/>
          </a:solidFill>
        </p:grpSpPr>
        <p:sp>
          <p:nvSpPr>
            <p:cNvPr id="73"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9"/>
            <p:cNvSpPr>
              <a:spLocks/>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6" name="组合 75"/>
          <p:cNvGrpSpPr/>
          <p:nvPr/>
        </p:nvGrpSpPr>
        <p:grpSpPr>
          <a:xfrm>
            <a:off x="4503172" y="5056250"/>
            <a:ext cx="280339" cy="291894"/>
            <a:chOff x="5748768" y="4958700"/>
            <a:chExt cx="280339" cy="291894"/>
          </a:xfrm>
          <a:solidFill>
            <a:schemeClr val="bg1"/>
          </a:solidFill>
        </p:grpSpPr>
        <p:sp>
          <p:nvSpPr>
            <p:cNvPr id="77"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p:cNvGrpSpPr/>
          <p:nvPr/>
        </p:nvGrpSpPr>
        <p:grpSpPr>
          <a:xfrm>
            <a:off x="5552870" y="3092348"/>
            <a:ext cx="584720" cy="608821"/>
            <a:chOff x="5748768" y="4958700"/>
            <a:chExt cx="280339" cy="291894"/>
          </a:xfrm>
          <a:solidFill>
            <a:schemeClr val="bg1"/>
          </a:solidFill>
        </p:grpSpPr>
        <p:sp>
          <p:nvSpPr>
            <p:cNvPr id="81"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9"/>
            <p:cNvSpPr>
              <a:spLocks/>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4" name="组合 83"/>
          <p:cNvGrpSpPr/>
          <p:nvPr/>
        </p:nvGrpSpPr>
        <p:grpSpPr>
          <a:xfrm>
            <a:off x="6637447" y="2564633"/>
            <a:ext cx="300084" cy="312452"/>
            <a:chOff x="5748768" y="4958700"/>
            <a:chExt cx="280339" cy="291894"/>
          </a:xfrm>
          <a:solidFill>
            <a:schemeClr val="bg1"/>
          </a:solidFill>
        </p:grpSpPr>
        <p:sp>
          <p:nvSpPr>
            <p:cNvPr id="85"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9"/>
            <p:cNvSpPr>
              <a:spLocks/>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文本框 87"/>
          <p:cNvSpPr txBox="1"/>
          <p:nvPr/>
        </p:nvSpPr>
        <p:spPr>
          <a:xfrm>
            <a:off x="57917" y="4505143"/>
            <a:ext cx="7946903" cy="1815882"/>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几年前，某著名影音播放器刚涉足</a:t>
            </a:r>
            <a:r>
              <a:rPr lang="en-US" altLang="zh-CN" sz="2800" dirty="0">
                <a:latin typeface="微软雅黑 Light" panose="020B0502040204020203" pitchFamily="34" charset="-122"/>
                <a:ea typeface="微软雅黑 Light" panose="020B0502040204020203" pitchFamily="34" charset="-122"/>
              </a:rPr>
              <a:t>P2P</a:t>
            </a:r>
            <a:r>
              <a:rPr lang="zh-CN" altLang="en-US" sz="2800" dirty="0">
                <a:latin typeface="微软雅黑 Light" panose="020B0502040204020203" pitchFamily="34" charset="-122"/>
                <a:ea typeface="微软雅黑 Light" panose="020B0502040204020203" pitchFamily="34" charset="-122"/>
              </a:rPr>
              <a:t>播放，由于没有经验而没有实现</a:t>
            </a:r>
            <a:r>
              <a:rPr lang="en-US" altLang="zh-CN" sz="2800" dirty="0">
                <a:latin typeface="微软雅黑 Light" panose="020B0502040204020203" pitchFamily="34" charset="-122"/>
                <a:ea typeface="微软雅黑 Light" panose="020B0502040204020203" pitchFamily="34" charset="-122"/>
              </a:rPr>
              <a:t>DNS</a:t>
            </a:r>
            <a:r>
              <a:rPr lang="zh-CN" altLang="en-US" sz="2800" dirty="0">
                <a:latin typeface="微软雅黑 Light" panose="020B0502040204020203" pitchFamily="34" charset="-122"/>
                <a:ea typeface="微软雅黑 Light" panose="020B0502040204020203" pitchFamily="34" charset="-122"/>
              </a:rPr>
              <a:t>缓存，由于</a:t>
            </a:r>
            <a:r>
              <a:rPr lang="en-US" altLang="zh-CN" sz="2800" dirty="0">
                <a:latin typeface="微软雅黑 Light" panose="020B0502040204020203" pitchFamily="34" charset="-122"/>
                <a:ea typeface="微软雅黑 Light" panose="020B0502040204020203" pitchFamily="34" charset="-122"/>
              </a:rPr>
              <a:t>P2P</a:t>
            </a:r>
            <a:r>
              <a:rPr lang="zh-CN" altLang="en-US" sz="2800" dirty="0">
                <a:latin typeface="微软雅黑 Light" panose="020B0502040204020203" pitchFamily="34" charset="-122"/>
                <a:ea typeface="微软雅黑 Light" panose="020B0502040204020203" pitchFamily="34" charset="-122"/>
              </a:rPr>
              <a:t>的特性，大量用户短时间向</a:t>
            </a:r>
            <a:r>
              <a:rPr lang="en-US" altLang="zh-CN" sz="2800" dirty="0">
                <a:latin typeface="微软雅黑 Light" panose="020B0502040204020203" pitchFamily="34" charset="-122"/>
                <a:ea typeface="微软雅黑 Light" panose="020B0502040204020203" pitchFamily="34" charset="-122"/>
              </a:rPr>
              <a:t>DNS</a:t>
            </a:r>
            <a:r>
              <a:rPr lang="zh-CN" altLang="en-US" sz="2800" dirty="0">
                <a:latin typeface="微软雅黑 Light" panose="020B0502040204020203" pitchFamily="34" charset="-122"/>
                <a:ea typeface="微软雅黑 Light" panose="020B0502040204020203" pitchFamily="34" charset="-122"/>
              </a:rPr>
              <a:t>服务器发送了海量请求</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中国的</a:t>
            </a:r>
            <a:r>
              <a:rPr lang="en-US" altLang="zh-CN" sz="2800" dirty="0">
                <a:latin typeface="微软雅黑 Light" panose="020B0502040204020203" pitchFamily="34" charset="-122"/>
                <a:ea typeface="微软雅黑 Light" panose="020B0502040204020203" pitchFamily="34" charset="-122"/>
              </a:rPr>
              <a:t>DNS</a:t>
            </a:r>
            <a:r>
              <a:rPr lang="zh-CN" altLang="en-US" sz="2800" dirty="0">
                <a:latin typeface="微软雅黑 Light" panose="020B0502040204020203" pitchFamily="34" charset="-122"/>
                <a:ea typeface="微软雅黑 Light" panose="020B0502040204020203" pitchFamily="34" charset="-122"/>
              </a:rPr>
              <a:t>服务器，团灭</a:t>
            </a:r>
            <a:r>
              <a:rPr lang="en-US" altLang="zh-CN" sz="2800" dirty="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62299901"/>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：实现对象内存缓存的方法</a:t>
            </a:r>
          </a:p>
        </p:txBody>
      </p:sp>
      <p:sp>
        <p:nvSpPr>
          <p:cNvPr id="3" name="内容占位符 2"/>
          <p:cNvSpPr>
            <a:spLocks noGrp="1"/>
          </p:cNvSpPr>
          <p:nvPr>
            <p:ph idx="1"/>
          </p:nvPr>
        </p:nvSpPr>
        <p:spPr/>
        <p:txBody>
          <a:bodyPr/>
          <a:lstStyle/>
          <a:p>
            <a:r>
              <a:rPr lang="zh-CN" altLang="en-US" dirty="0"/>
              <a:t>好的缓存并不是存放的东西越多越好：</a:t>
            </a:r>
            <a:endParaRPr lang="en-US" altLang="zh-CN" dirty="0"/>
          </a:p>
          <a:p>
            <a:pPr lvl="1"/>
            <a:r>
              <a:rPr lang="zh-CN" altLang="en-US" dirty="0"/>
              <a:t>无止境的向缓冲中写入大量数据将会导致</a:t>
            </a:r>
            <a:r>
              <a:rPr lang="en-US" altLang="zh-CN" dirty="0"/>
              <a:t>OOM</a:t>
            </a:r>
            <a:r>
              <a:rPr lang="zh-CN" altLang="en-US" dirty="0"/>
              <a:t>（</a:t>
            </a:r>
            <a:r>
              <a:rPr lang="en-US" altLang="zh-CN" dirty="0" err="1"/>
              <a:t>OutOfMemory</a:t>
            </a:r>
            <a:r>
              <a:rPr lang="zh-CN" altLang="en-US" dirty="0"/>
              <a:t>），而直接使用列表类型保存对象数据就存在这种隐患</a:t>
            </a:r>
            <a:endParaRPr lang="en-US" altLang="zh-CN" dirty="0"/>
          </a:p>
          <a:p>
            <a:pPr lvl="1"/>
            <a:r>
              <a:rPr lang="zh-CN" altLang="en-US" dirty="0"/>
              <a:t>内存敏感的缓存应该在虚拟机内存不足时能够自动清除掉缓存中不常用的对象以保证应用的稳定性，在没有引用类型机制前，我们需要人为监视虚拟机内存情况并统计缓存列表中数据的使用频率，貌似我们又实现了一遍垃圾回收器的功能</a:t>
            </a:r>
            <a:r>
              <a:rPr lang="en-US" altLang="zh-CN" dirty="0"/>
              <a:t>…</a:t>
            </a:r>
            <a:endParaRPr lang="zh-CN" altLang="en-US" dirty="0"/>
          </a:p>
        </p:txBody>
      </p:sp>
    </p:spTree>
    <p:extLst>
      <p:ext uri="{BB962C8B-B14F-4D97-AF65-F5344CB8AC3E}">
        <p14:creationId xmlns:p14="http://schemas.microsoft.com/office/powerpoint/2010/main" val="2676940597"/>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：实现对象内存缓存的方法</a:t>
            </a:r>
          </a:p>
        </p:txBody>
      </p:sp>
      <p:sp>
        <p:nvSpPr>
          <p:cNvPr id="3" name="内容占位符 2"/>
          <p:cNvSpPr>
            <a:spLocks noGrp="1"/>
          </p:cNvSpPr>
          <p:nvPr>
            <p:ph idx="1"/>
          </p:nvPr>
        </p:nvSpPr>
        <p:spPr/>
        <p:txBody>
          <a:bodyPr/>
          <a:lstStyle/>
          <a:p>
            <a:r>
              <a:rPr lang="zh-CN" altLang="en-US" dirty="0"/>
              <a:t>刚才提到的引用类型刚好可以满足我们对内存敏感缓存的需要：</a:t>
            </a:r>
            <a:endParaRPr lang="en-US" altLang="zh-CN" dirty="0"/>
          </a:p>
          <a:p>
            <a:pPr lvl="1"/>
            <a:r>
              <a:rPr lang="zh-CN" altLang="en-US" dirty="0"/>
              <a:t>软引用适用于保存数据相对较多，对象声明周期相对较长的缓存</a:t>
            </a:r>
            <a:endParaRPr lang="en-US" altLang="zh-CN" dirty="0"/>
          </a:p>
          <a:p>
            <a:pPr lvl="1"/>
            <a:r>
              <a:rPr lang="zh-CN" altLang="en-US" dirty="0"/>
              <a:t>弱引用适用于数据交换较为频繁的高速缓存体系，在</a:t>
            </a:r>
            <a:r>
              <a:rPr lang="en-US" altLang="zh-CN" dirty="0"/>
              <a:t>JDK</a:t>
            </a:r>
            <a:r>
              <a:rPr lang="zh-CN" altLang="en-US" dirty="0"/>
              <a:t>中为我们提供了</a:t>
            </a:r>
            <a:r>
              <a:rPr lang="en-US" altLang="zh-CN" dirty="0" err="1"/>
              <a:t>WeakHashtable</a:t>
            </a:r>
            <a:r>
              <a:rPr lang="zh-CN" altLang="en-US" dirty="0"/>
              <a:t>实现了这种功能，我们将在集合章节介绍其使用</a:t>
            </a:r>
          </a:p>
        </p:txBody>
      </p:sp>
    </p:spTree>
    <p:extLst>
      <p:ext uri="{BB962C8B-B14F-4D97-AF65-F5344CB8AC3E}">
        <p14:creationId xmlns:p14="http://schemas.microsoft.com/office/powerpoint/2010/main" val="10643969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都说岁月是把杀猪刀</a:t>
            </a:r>
            <a:r>
              <a:rPr lang="en-US" altLang="zh-CN" dirty="0"/>
              <a:t>…</a:t>
            </a:r>
            <a:endParaRPr lang="zh-CN" altLang="en-US" dirty="0"/>
          </a:p>
        </p:txBody>
      </p:sp>
      <p:pic>
        <p:nvPicPr>
          <p:cNvPr id="2050" name="Picture 2" descr="https://timgsa.baidu.com/timg?image&amp;quality=80&amp;size=b9999_10000&amp;sec=1488960839560&amp;di=c0c76ca254e6889ff34be1d8457a846e&amp;imgtype=0&amp;src=http%3A%2F%2Fimgsrc.baidu.com%2Fforum%2Fpic%2Fitem%2F15d5ad6eddc451da33cb2bd0b1fd5266d01632cf.jpg"/>
          <p:cNvPicPr>
            <a:picLocks noChangeAspect="1" noChangeArrowheads="1"/>
          </p:cNvPicPr>
          <p:nvPr/>
        </p:nvPicPr>
        <p:blipFill rotWithShape="1">
          <a:blip r:embed="rId2">
            <a:extLst>
              <a:ext uri="{28A0092B-C50C-407E-A947-70E740481C1C}">
                <a14:useLocalDpi xmlns:a14="http://schemas.microsoft.com/office/drawing/2010/main" val="0"/>
              </a:ext>
            </a:extLst>
          </a:blip>
          <a:srcRect b="22680"/>
          <a:stretch/>
        </p:blipFill>
        <p:spPr bwMode="auto">
          <a:xfrm>
            <a:off x="979578" y="2615035"/>
            <a:ext cx="8988425" cy="34509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91067" y="2615033"/>
            <a:ext cx="11057466" cy="3450985"/>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5" name="Line 20"/>
          <p:cNvSpPr>
            <a:spLocks noChangeShapeType="1"/>
          </p:cNvSpPr>
          <p:nvPr/>
        </p:nvSpPr>
        <p:spPr bwMode="auto">
          <a:xfrm flipV="1">
            <a:off x="979578" y="2615035"/>
            <a:ext cx="1037090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椭圆 6"/>
          <p:cNvSpPr/>
          <p:nvPr/>
        </p:nvSpPr>
        <p:spPr>
          <a:xfrm>
            <a:off x="313547" y="1695088"/>
            <a:ext cx="1839892" cy="1839892"/>
          </a:xfrm>
          <a:prstGeom prst="ellipse">
            <a:avLst/>
          </a:prstGeom>
          <a:blipFill>
            <a:blip r:embed="rId3"/>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48189" y="1736134"/>
            <a:ext cx="1839892" cy="1839892"/>
          </a:xfrm>
          <a:prstGeom prst="ellipse">
            <a:avLst/>
          </a:prstGeom>
          <a:blipFill>
            <a:blip r:embed="rId4"/>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80445" y="1736134"/>
            <a:ext cx="1839892" cy="1839892"/>
          </a:xfrm>
          <a:prstGeom prst="ellipse">
            <a:avLst/>
          </a:prstGeom>
          <a:blipFill>
            <a:blip r:embed="rId5"/>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612701" y="1695088"/>
            <a:ext cx="1839892" cy="1839892"/>
          </a:xfrm>
          <a:prstGeom prst="ellipse">
            <a:avLst/>
          </a:prstGeom>
          <a:blipFill>
            <a:blip r:embed="rId6"/>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819353" y="1736134"/>
            <a:ext cx="1839892" cy="1839892"/>
          </a:xfrm>
          <a:prstGeom prst="ellipse">
            <a:avLst/>
          </a:prstGeom>
          <a:blipFill>
            <a:blip r:embed="rId7"/>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18760" y="3623515"/>
            <a:ext cx="10683307" cy="2805896"/>
          </a:xfrm>
          <a:prstGeom prst="rect">
            <a:avLst/>
          </a:prstGeom>
          <a:noFill/>
        </p:spPr>
        <p:txBody>
          <a:bodyPr wrap="square" rtlCol="0">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小李子用他神出鬼没波澜起伏的颜值变化告诉我们：多少没有演技的小鲜肉被无情的拍死在了沙滩上，因此：</a:t>
            </a:r>
            <a:r>
              <a:rPr lang="zh-CN" altLang="en-US" sz="2800" b="1" dirty="0">
                <a:solidFill>
                  <a:srgbClr val="AE0B0B"/>
                </a:solidFill>
                <a:latin typeface="微软雅黑 Light" panose="020B0502040204020203" pitchFamily="34" charset="-122"/>
                <a:ea typeface="微软雅黑 Light" panose="020B0502040204020203" pitchFamily="34" charset="-122"/>
              </a:rPr>
              <a:t>存活年代越久的老戏骨，生存欲望及能力越强</a:t>
            </a:r>
            <a:endParaRPr lang="en-US" altLang="zh-CN" sz="2800" b="1" dirty="0">
              <a:solidFill>
                <a:srgbClr val="AE0B0B"/>
              </a:solidFill>
              <a:latin typeface="微软雅黑 Light" panose="020B0502040204020203" pitchFamily="34" charset="-122"/>
              <a:ea typeface="微软雅黑 Light" panose="020B0502040204020203" pitchFamily="34" charset="-122"/>
            </a:endParaRPr>
          </a:p>
          <a:p>
            <a:pPr>
              <a:lnSpc>
                <a:spcPct val="150000"/>
              </a:lnSpc>
              <a:spcBef>
                <a:spcPts val="1000"/>
              </a:spcBef>
            </a:pPr>
            <a:r>
              <a:rPr lang="en-US" altLang="zh-CN" sz="2800" dirty="0">
                <a:latin typeface="微软雅黑 Light" panose="020B0502040204020203" pitchFamily="34" charset="-122"/>
                <a:ea typeface="微软雅黑 Light" panose="020B0502040204020203" pitchFamily="34" charset="-122"/>
              </a:rPr>
              <a:t>Java</a:t>
            </a:r>
            <a:r>
              <a:rPr lang="zh-CN" altLang="en-US" sz="2800" dirty="0">
                <a:latin typeface="微软雅黑 Light" panose="020B0502040204020203" pitchFamily="34" charset="-122"/>
                <a:ea typeface="微软雅黑 Light" panose="020B0502040204020203" pitchFamily="34" charset="-122"/>
              </a:rPr>
              <a:t>对象对小李子表示认同</a:t>
            </a:r>
          </a:p>
        </p:txBody>
      </p:sp>
    </p:spTree>
    <p:extLst>
      <p:ext uri="{BB962C8B-B14F-4D97-AF65-F5344CB8AC3E}">
        <p14:creationId xmlns:p14="http://schemas.microsoft.com/office/powerpoint/2010/main" val="4051366075"/>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：实现对象内存缓存的方法</a:t>
            </a:r>
          </a:p>
        </p:txBody>
      </p:sp>
      <p:sp>
        <p:nvSpPr>
          <p:cNvPr id="3" name="内容占位符 2"/>
          <p:cNvSpPr>
            <a:spLocks noGrp="1"/>
          </p:cNvSpPr>
          <p:nvPr>
            <p:ph idx="1"/>
          </p:nvPr>
        </p:nvSpPr>
        <p:spPr/>
        <p:txBody>
          <a:bodyPr>
            <a:normAutofit/>
          </a:bodyPr>
          <a:lstStyle/>
          <a:p>
            <a:r>
              <a:rPr lang="zh-CN" altLang="en-US" dirty="0"/>
              <a:t>利用软引用实现内存缓存（</a:t>
            </a:r>
            <a:r>
              <a:rPr lang="zh-CN" altLang="en-US" dirty="0">
                <a:hlinkClick r:id="rId2" action="ppaction://hlinkfile"/>
              </a:rPr>
              <a:t>课堂案例：</a:t>
            </a:r>
            <a:r>
              <a:rPr lang="en-US" altLang="zh-CN" dirty="0">
                <a:hlinkClick r:id="rId2" action="ppaction://hlinkfile"/>
              </a:rPr>
              <a:t>FactoryBeanCache.java</a:t>
            </a:r>
            <a:r>
              <a:rPr lang="zh-CN" altLang="en-US" dirty="0"/>
              <a:t>）：</a:t>
            </a:r>
            <a:endParaRPr lang="en-US" altLang="zh-CN" dirty="0"/>
          </a:p>
          <a:p>
            <a:pPr lvl="1"/>
            <a:r>
              <a:rPr lang="en-US" altLang="zh-CN" dirty="0"/>
              <a:t>1.</a:t>
            </a:r>
            <a:r>
              <a:rPr lang="zh-CN" altLang="en-US" dirty="0"/>
              <a:t>自行构建软引用的子类，在其中添加作为标识存在的变量</a:t>
            </a:r>
            <a:endParaRPr lang="en-US" altLang="zh-CN" dirty="0"/>
          </a:p>
          <a:p>
            <a:pPr lvl="1"/>
            <a:r>
              <a:rPr lang="en-US" altLang="zh-CN" dirty="0"/>
              <a:t>2.</a:t>
            </a:r>
            <a:r>
              <a:rPr lang="zh-CN" altLang="en-US" dirty="0"/>
              <a:t>构建缓存使用的引用队列</a:t>
            </a:r>
            <a:endParaRPr lang="en-US" altLang="zh-CN" dirty="0"/>
          </a:p>
          <a:p>
            <a:pPr lvl="1"/>
            <a:r>
              <a:rPr lang="en-US" altLang="zh-CN" dirty="0"/>
              <a:t>3.</a:t>
            </a:r>
            <a:r>
              <a:rPr lang="zh-CN" altLang="en-US" dirty="0"/>
              <a:t>创建加入缓存方法，为提供的对象参数构建软引用并和引用队列绑定，将引用队列的标识作为键、引用对象本身作为值存入散列表，在加入缓存的方法中对现有缓存数据进行刷新，即循环对引用队列进行出队操作，捕获队列中引用对象的标识，并将该标志对应的引用对象从散列表中移出</a:t>
            </a:r>
            <a:endParaRPr lang="en-US" altLang="zh-CN" dirty="0"/>
          </a:p>
          <a:p>
            <a:pPr lvl="1"/>
            <a:r>
              <a:rPr lang="en-US" altLang="zh-CN" dirty="0"/>
              <a:t>4.</a:t>
            </a:r>
            <a:r>
              <a:rPr lang="zh-CN" altLang="en-US" dirty="0"/>
              <a:t>创建从缓存中获取对象的方法（也要先刷新缓存），即通过标识在散列表中获取引用对象，再通过引用对象的</a:t>
            </a:r>
            <a:r>
              <a:rPr lang="en-US" altLang="zh-CN" dirty="0"/>
              <a:t>get</a:t>
            </a:r>
            <a:r>
              <a:rPr lang="zh-CN" altLang="en-US" dirty="0"/>
              <a:t>方法获取实际的数据对象</a:t>
            </a:r>
          </a:p>
        </p:txBody>
      </p:sp>
    </p:spTree>
    <p:extLst>
      <p:ext uri="{BB962C8B-B14F-4D97-AF65-F5344CB8AC3E}">
        <p14:creationId xmlns:p14="http://schemas.microsoft.com/office/powerpoint/2010/main" val="3237629118"/>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：常见的</a:t>
            </a:r>
            <a:r>
              <a:rPr lang="en-US" altLang="zh-CN" dirty="0" err="1"/>
              <a:t>MemeryCache</a:t>
            </a:r>
            <a:r>
              <a:rPr lang="zh-CN" altLang="en-US" dirty="0"/>
              <a:t>工具介绍</a:t>
            </a:r>
          </a:p>
        </p:txBody>
      </p:sp>
      <p:sp>
        <p:nvSpPr>
          <p:cNvPr id="3" name="内容占位符 2"/>
          <p:cNvSpPr>
            <a:spLocks noGrp="1"/>
          </p:cNvSpPr>
          <p:nvPr>
            <p:ph idx="1"/>
          </p:nvPr>
        </p:nvSpPr>
        <p:spPr/>
        <p:txBody>
          <a:bodyPr/>
          <a:lstStyle/>
          <a:p>
            <a:r>
              <a:rPr lang="zh-CN" altLang="en-US" dirty="0"/>
              <a:t>常见的</a:t>
            </a:r>
            <a:r>
              <a:rPr lang="en-US" altLang="zh-CN" dirty="0" err="1"/>
              <a:t>MemeryCache</a:t>
            </a:r>
            <a:r>
              <a:rPr lang="zh-CN" altLang="en-US" dirty="0"/>
              <a:t>有：</a:t>
            </a:r>
            <a:endParaRPr lang="en-US" altLang="zh-CN" dirty="0"/>
          </a:p>
          <a:p>
            <a:pPr lvl="1"/>
            <a:r>
              <a:rPr lang="en-US" altLang="zh-CN" dirty="0" err="1"/>
              <a:t>EhCache</a:t>
            </a:r>
            <a:endParaRPr lang="en-US" altLang="zh-CN" dirty="0"/>
          </a:p>
          <a:p>
            <a:pPr lvl="1"/>
            <a:r>
              <a:rPr lang="en-US" altLang="zh-CN" dirty="0" err="1"/>
              <a:t>Redis</a:t>
            </a:r>
            <a:endParaRPr lang="en-US" altLang="zh-CN" dirty="0"/>
          </a:p>
          <a:p>
            <a:pPr lvl="1"/>
            <a:r>
              <a:rPr lang="en-US" altLang="zh-CN" dirty="0"/>
              <a:t>memcached</a:t>
            </a:r>
          </a:p>
          <a:p>
            <a:pPr marL="228600" lvl="1">
              <a:spcBef>
                <a:spcPts val="1000"/>
              </a:spcBef>
            </a:pPr>
            <a:r>
              <a:rPr lang="zh-CN" altLang="en-US" sz="2800" dirty="0"/>
              <a:t>我们将在后续常用工具章节详细介绍</a:t>
            </a:r>
            <a:r>
              <a:rPr lang="en-US" altLang="zh-CN" sz="2800" dirty="0" err="1"/>
              <a:t>EhCache</a:t>
            </a:r>
            <a:r>
              <a:rPr lang="zh-CN" altLang="en-US" sz="2800" dirty="0"/>
              <a:t>和</a:t>
            </a:r>
            <a:r>
              <a:rPr lang="en-US" altLang="zh-CN" sz="2800" dirty="0" err="1"/>
              <a:t>Redis</a:t>
            </a:r>
            <a:r>
              <a:rPr lang="zh-CN" altLang="en-US" sz="2800" dirty="0"/>
              <a:t>的使用方法</a:t>
            </a:r>
            <a:endParaRPr lang="en-US" altLang="zh-CN" sz="2800" dirty="0"/>
          </a:p>
        </p:txBody>
      </p:sp>
    </p:spTree>
    <p:extLst>
      <p:ext uri="{BB962C8B-B14F-4D97-AF65-F5344CB8AC3E}">
        <p14:creationId xmlns:p14="http://schemas.microsoft.com/office/powerpoint/2010/main" val="3206461649"/>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：常见的</a:t>
            </a:r>
            <a:r>
              <a:rPr lang="en-US" altLang="zh-CN" dirty="0" err="1"/>
              <a:t>MemeryCache</a:t>
            </a:r>
            <a:r>
              <a:rPr lang="zh-CN" altLang="en-US" dirty="0"/>
              <a:t>工具介绍</a:t>
            </a:r>
          </a:p>
        </p:txBody>
      </p:sp>
      <p:sp>
        <p:nvSpPr>
          <p:cNvPr id="3" name="内容占位符 2"/>
          <p:cNvSpPr>
            <a:spLocks noGrp="1"/>
          </p:cNvSpPr>
          <p:nvPr>
            <p:ph idx="1"/>
          </p:nvPr>
        </p:nvSpPr>
        <p:spPr/>
        <p:txBody>
          <a:bodyPr>
            <a:normAutofit/>
          </a:bodyPr>
          <a:lstStyle/>
          <a:p>
            <a:r>
              <a:rPr lang="en-US" altLang="zh-CN" dirty="0" err="1"/>
              <a:t>EhCache</a:t>
            </a:r>
            <a:r>
              <a:rPr lang="en-US" altLang="zh-CN" dirty="0"/>
              <a:t>:</a:t>
            </a:r>
          </a:p>
          <a:p>
            <a:pPr lvl="1"/>
            <a:r>
              <a:rPr lang="en-US" altLang="zh-CN" dirty="0" err="1"/>
              <a:t>Ehcache</a:t>
            </a:r>
            <a:r>
              <a:rPr lang="zh-CN" altLang="en-US" dirty="0"/>
              <a:t>是一种广泛使用的开源</a:t>
            </a:r>
            <a:r>
              <a:rPr lang="en-US" altLang="zh-CN" dirty="0"/>
              <a:t>Java</a:t>
            </a:r>
            <a:r>
              <a:rPr lang="zh-CN" altLang="en-US" dirty="0"/>
              <a:t>分布式缓存。主要面向通用缓存</a:t>
            </a:r>
            <a:r>
              <a:rPr lang="en-US" altLang="zh-CN" dirty="0"/>
              <a:t>,Java EE</a:t>
            </a:r>
            <a:r>
              <a:rPr lang="zh-CN" altLang="en-US" dirty="0"/>
              <a:t>和轻量级容器。它具有内存和磁盘存储，缓存加载器</a:t>
            </a:r>
            <a:r>
              <a:rPr lang="en-US" altLang="zh-CN" dirty="0"/>
              <a:t>,</a:t>
            </a:r>
            <a:r>
              <a:rPr lang="zh-CN" altLang="en-US" dirty="0"/>
              <a:t>缓存扩展</a:t>
            </a:r>
            <a:r>
              <a:rPr lang="en-US" altLang="zh-CN" dirty="0"/>
              <a:t>,</a:t>
            </a:r>
            <a:r>
              <a:rPr lang="zh-CN" altLang="en-US" dirty="0"/>
              <a:t>缓存异常处理程序</a:t>
            </a:r>
            <a:r>
              <a:rPr lang="en-US" altLang="zh-CN" dirty="0"/>
              <a:t>,</a:t>
            </a:r>
            <a:r>
              <a:rPr lang="zh-CN" altLang="en-US" dirty="0"/>
              <a:t>一个</a:t>
            </a:r>
            <a:r>
              <a:rPr lang="en-US" altLang="zh-CN" dirty="0" err="1"/>
              <a:t>gzip</a:t>
            </a:r>
            <a:r>
              <a:rPr lang="zh-CN" altLang="en-US" dirty="0"/>
              <a:t>缓存</a:t>
            </a:r>
            <a:r>
              <a:rPr lang="en-US" altLang="zh-CN" dirty="0"/>
              <a:t>servlet</a:t>
            </a:r>
            <a:r>
              <a:rPr lang="zh-CN" altLang="en-US" dirty="0"/>
              <a:t>过滤器</a:t>
            </a:r>
            <a:r>
              <a:rPr lang="en-US" altLang="zh-CN" dirty="0"/>
              <a:t>,</a:t>
            </a:r>
            <a:r>
              <a:rPr lang="zh-CN" altLang="en-US" dirty="0"/>
              <a:t>支持</a:t>
            </a:r>
            <a:r>
              <a:rPr lang="en-US" altLang="zh-CN" dirty="0"/>
              <a:t>REST</a:t>
            </a:r>
            <a:r>
              <a:rPr lang="zh-CN" altLang="en-US" dirty="0"/>
              <a:t>和</a:t>
            </a:r>
            <a:r>
              <a:rPr lang="en-US" altLang="zh-CN" dirty="0"/>
              <a:t>SOAP </a:t>
            </a:r>
            <a:r>
              <a:rPr lang="en-US" altLang="zh-CN" dirty="0" err="1"/>
              <a:t>api</a:t>
            </a:r>
            <a:r>
              <a:rPr lang="zh-CN" altLang="en-US" dirty="0"/>
              <a:t>等特点。</a:t>
            </a:r>
          </a:p>
          <a:p>
            <a:pPr lvl="1"/>
            <a:r>
              <a:rPr lang="en-US" altLang="zh-CN" dirty="0" err="1"/>
              <a:t>Ehcache</a:t>
            </a:r>
            <a:r>
              <a:rPr lang="zh-CN" altLang="en-US" dirty="0"/>
              <a:t>最初是由</a:t>
            </a:r>
            <a:r>
              <a:rPr lang="en-US" altLang="zh-CN" dirty="0"/>
              <a:t>Greg Luck</a:t>
            </a:r>
            <a:r>
              <a:rPr lang="zh-CN" altLang="en-US" dirty="0"/>
              <a:t>于</a:t>
            </a:r>
            <a:r>
              <a:rPr lang="en-US" altLang="zh-CN" dirty="0"/>
              <a:t>2003</a:t>
            </a:r>
            <a:r>
              <a:rPr lang="zh-CN" altLang="en-US" dirty="0"/>
              <a:t>年开始开发。</a:t>
            </a:r>
            <a:r>
              <a:rPr lang="en-US" altLang="zh-CN" dirty="0"/>
              <a:t>2009</a:t>
            </a:r>
            <a:r>
              <a:rPr lang="zh-CN" altLang="en-US" dirty="0"/>
              <a:t>年</a:t>
            </a:r>
            <a:r>
              <a:rPr lang="en-US" altLang="zh-CN" dirty="0"/>
              <a:t>,</a:t>
            </a:r>
            <a:r>
              <a:rPr lang="zh-CN" altLang="en-US" dirty="0"/>
              <a:t>该项目被</a:t>
            </a:r>
            <a:r>
              <a:rPr lang="en-US" altLang="zh-CN" dirty="0"/>
              <a:t>Terracotta</a:t>
            </a:r>
            <a:r>
              <a:rPr lang="zh-CN" altLang="en-US" dirty="0"/>
              <a:t>购买。软件仍然是开源</a:t>
            </a:r>
            <a:r>
              <a:rPr lang="en-US" altLang="zh-CN" dirty="0"/>
              <a:t>,</a:t>
            </a:r>
            <a:r>
              <a:rPr lang="zh-CN" altLang="en-US" dirty="0"/>
              <a:t>但一些新的主要功能</a:t>
            </a:r>
            <a:r>
              <a:rPr lang="en-US" altLang="zh-CN" dirty="0"/>
              <a:t>(</a:t>
            </a:r>
            <a:r>
              <a:rPr lang="zh-CN" altLang="en-US" dirty="0"/>
              <a:t>例如，快速可重启性之间的一致性的</a:t>
            </a:r>
            <a:r>
              <a:rPr lang="en-US" altLang="zh-CN" dirty="0"/>
              <a:t>)</a:t>
            </a:r>
            <a:r>
              <a:rPr lang="zh-CN" altLang="en-US" dirty="0"/>
              <a:t>只能在商业产品中使用，例如</a:t>
            </a:r>
            <a:r>
              <a:rPr lang="en-US" altLang="zh-CN" dirty="0"/>
              <a:t>Enterprise </a:t>
            </a:r>
            <a:r>
              <a:rPr lang="en-US" altLang="zh-CN" dirty="0" err="1"/>
              <a:t>EHCache</a:t>
            </a:r>
            <a:r>
              <a:rPr lang="en-US" altLang="zh-CN" dirty="0"/>
              <a:t> and </a:t>
            </a:r>
            <a:r>
              <a:rPr lang="en-US" altLang="zh-CN" dirty="0" err="1"/>
              <a:t>BigMemory</a:t>
            </a:r>
            <a:r>
              <a:rPr lang="zh-CN" altLang="en-US" dirty="0"/>
              <a:t>。维基媒体</a:t>
            </a:r>
            <a:r>
              <a:rPr lang="en-US" altLang="zh-CN" dirty="0" err="1"/>
              <a:t>Foundationannounced</a:t>
            </a:r>
            <a:r>
              <a:rPr lang="zh-CN" altLang="en-US" dirty="0"/>
              <a:t>目前使用的就是</a:t>
            </a:r>
            <a:r>
              <a:rPr lang="en-US" altLang="zh-CN" dirty="0" err="1"/>
              <a:t>Ehcache</a:t>
            </a:r>
            <a:r>
              <a:rPr lang="zh-CN" altLang="en-US" dirty="0"/>
              <a:t>技术。</a:t>
            </a:r>
          </a:p>
        </p:txBody>
      </p:sp>
    </p:spTree>
    <p:extLst>
      <p:ext uri="{BB962C8B-B14F-4D97-AF65-F5344CB8AC3E}">
        <p14:creationId xmlns:p14="http://schemas.microsoft.com/office/powerpoint/2010/main" val="313692264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：常见的</a:t>
            </a:r>
            <a:r>
              <a:rPr lang="en-US" altLang="zh-CN" dirty="0" err="1"/>
              <a:t>MemeryCache</a:t>
            </a:r>
            <a:r>
              <a:rPr lang="zh-CN" altLang="en-US" dirty="0"/>
              <a:t>工具介绍</a:t>
            </a:r>
          </a:p>
        </p:txBody>
      </p:sp>
      <p:sp>
        <p:nvSpPr>
          <p:cNvPr id="3" name="内容占位符 2"/>
          <p:cNvSpPr>
            <a:spLocks noGrp="1"/>
          </p:cNvSpPr>
          <p:nvPr>
            <p:ph idx="1"/>
          </p:nvPr>
        </p:nvSpPr>
        <p:spPr/>
        <p:txBody>
          <a:bodyPr>
            <a:normAutofit fontScale="92500" lnSpcReduction="10000"/>
          </a:bodyPr>
          <a:lstStyle/>
          <a:p>
            <a:r>
              <a:rPr lang="en-US" altLang="zh-CN" dirty="0" err="1"/>
              <a:t>EhCache</a:t>
            </a:r>
            <a:r>
              <a:rPr lang="zh-CN" altLang="en-US" dirty="0"/>
              <a:t>的特点：</a:t>
            </a:r>
            <a:endParaRPr lang="en-US" altLang="zh-CN" dirty="0"/>
          </a:p>
          <a:p>
            <a:pPr lvl="1"/>
            <a:r>
              <a:rPr lang="en-US" altLang="zh-CN" dirty="0"/>
              <a:t>1. </a:t>
            </a:r>
            <a:r>
              <a:rPr lang="zh-CN" altLang="en-US" dirty="0"/>
              <a:t>快速</a:t>
            </a:r>
          </a:p>
          <a:p>
            <a:pPr lvl="1"/>
            <a:r>
              <a:rPr lang="en-US" altLang="zh-CN" dirty="0"/>
              <a:t>2. </a:t>
            </a:r>
            <a:r>
              <a:rPr lang="zh-CN" altLang="en-US" dirty="0"/>
              <a:t>简单</a:t>
            </a:r>
          </a:p>
          <a:p>
            <a:pPr lvl="1"/>
            <a:r>
              <a:rPr lang="en-US" altLang="zh-CN" dirty="0"/>
              <a:t>3. </a:t>
            </a:r>
            <a:r>
              <a:rPr lang="zh-CN" altLang="en-US" dirty="0"/>
              <a:t>多种缓存策略</a:t>
            </a:r>
          </a:p>
          <a:p>
            <a:pPr lvl="1"/>
            <a:r>
              <a:rPr lang="en-US" altLang="zh-CN" dirty="0"/>
              <a:t>4. </a:t>
            </a:r>
            <a:r>
              <a:rPr lang="zh-CN" altLang="en-US" dirty="0"/>
              <a:t>缓存数据有两级：内存和磁盘，因此无需担心容量问题</a:t>
            </a:r>
          </a:p>
          <a:p>
            <a:pPr lvl="1"/>
            <a:r>
              <a:rPr lang="en-US" altLang="zh-CN" dirty="0"/>
              <a:t>5. </a:t>
            </a:r>
            <a:r>
              <a:rPr lang="zh-CN" altLang="en-US" dirty="0"/>
              <a:t>缓存数据会在虚拟机重启的过程中写入磁盘</a:t>
            </a:r>
          </a:p>
          <a:p>
            <a:pPr lvl="1"/>
            <a:r>
              <a:rPr lang="en-US" altLang="zh-CN" dirty="0"/>
              <a:t>6. </a:t>
            </a:r>
            <a:r>
              <a:rPr lang="zh-CN" altLang="en-US" dirty="0"/>
              <a:t>可以通过</a:t>
            </a:r>
            <a:r>
              <a:rPr lang="en-US" altLang="zh-CN" dirty="0"/>
              <a:t>RMI</a:t>
            </a:r>
            <a:r>
              <a:rPr lang="zh-CN" altLang="en-US" dirty="0"/>
              <a:t>、可插入</a:t>
            </a:r>
            <a:r>
              <a:rPr lang="en-US" altLang="zh-CN" dirty="0"/>
              <a:t>API</a:t>
            </a:r>
            <a:r>
              <a:rPr lang="zh-CN" altLang="en-US" dirty="0"/>
              <a:t>等方式进行分布式缓存</a:t>
            </a:r>
          </a:p>
          <a:p>
            <a:pPr lvl="1"/>
            <a:r>
              <a:rPr lang="en-US" altLang="zh-CN" dirty="0"/>
              <a:t>7. </a:t>
            </a:r>
            <a:r>
              <a:rPr lang="zh-CN" altLang="en-US" dirty="0"/>
              <a:t>具有缓存和缓存管理器的侦听接口</a:t>
            </a:r>
          </a:p>
          <a:p>
            <a:pPr lvl="1"/>
            <a:r>
              <a:rPr lang="en-US" altLang="zh-CN" dirty="0"/>
              <a:t>8. </a:t>
            </a:r>
            <a:r>
              <a:rPr lang="zh-CN" altLang="en-US" dirty="0"/>
              <a:t>支持多缓存管理器实例，以及一个实例的多个缓存区域</a:t>
            </a:r>
          </a:p>
          <a:p>
            <a:pPr lvl="1"/>
            <a:r>
              <a:rPr lang="en-US" altLang="zh-CN" dirty="0"/>
              <a:t>9. </a:t>
            </a:r>
            <a:r>
              <a:rPr lang="zh-CN" altLang="en-US" dirty="0"/>
              <a:t>提供</a:t>
            </a:r>
            <a:r>
              <a:rPr lang="en-US" altLang="zh-CN" dirty="0"/>
              <a:t>Hibernate</a:t>
            </a:r>
            <a:r>
              <a:rPr lang="zh-CN" altLang="en-US" dirty="0"/>
              <a:t>的缓存实现等。。</a:t>
            </a:r>
          </a:p>
        </p:txBody>
      </p:sp>
    </p:spTree>
    <p:extLst>
      <p:ext uri="{BB962C8B-B14F-4D97-AF65-F5344CB8AC3E}">
        <p14:creationId xmlns:p14="http://schemas.microsoft.com/office/powerpoint/2010/main" val="3401901988"/>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：常见的</a:t>
            </a:r>
            <a:r>
              <a:rPr lang="en-US" altLang="zh-CN" dirty="0" err="1"/>
              <a:t>MemeryCache</a:t>
            </a:r>
            <a:r>
              <a:rPr lang="zh-CN" altLang="en-US" dirty="0"/>
              <a:t>工具介绍</a:t>
            </a:r>
          </a:p>
        </p:txBody>
      </p:sp>
      <p:sp>
        <p:nvSpPr>
          <p:cNvPr id="3" name="内容占位符 2"/>
          <p:cNvSpPr>
            <a:spLocks noGrp="1"/>
          </p:cNvSpPr>
          <p:nvPr>
            <p:ph idx="1"/>
          </p:nvPr>
        </p:nvSpPr>
        <p:spPr/>
        <p:txBody>
          <a:bodyPr/>
          <a:lstStyle/>
          <a:p>
            <a:r>
              <a:rPr lang="en-US" altLang="zh-CN" dirty="0" err="1"/>
              <a:t>Redis</a:t>
            </a:r>
            <a:r>
              <a:rPr lang="zh-CN" altLang="en-US" dirty="0"/>
              <a:t>：</a:t>
            </a:r>
            <a:endParaRPr lang="en-US" altLang="zh-CN" dirty="0"/>
          </a:p>
          <a:p>
            <a:pPr lvl="1"/>
            <a:r>
              <a:rPr lang="en-US" altLang="zh-CN" dirty="0" err="1"/>
              <a:t>Redis</a:t>
            </a:r>
            <a:r>
              <a:rPr lang="zh-CN" altLang="en-US" dirty="0"/>
              <a:t>是一个开源的使用</a:t>
            </a:r>
            <a:r>
              <a:rPr lang="en-US" altLang="zh-CN" dirty="0"/>
              <a:t>ANSI C</a:t>
            </a:r>
            <a:r>
              <a:rPr lang="zh-CN" altLang="en-US" dirty="0"/>
              <a:t>语言编写、支持网络、可基于内存亦可持久化的日志型、</a:t>
            </a:r>
            <a:r>
              <a:rPr lang="en-US" altLang="zh-CN" dirty="0"/>
              <a:t>Key-Value</a:t>
            </a:r>
            <a:r>
              <a:rPr lang="zh-CN" altLang="en-US" dirty="0"/>
              <a:t>数据库，并提供多种语言的</a:t>
            </a:r>
            <a:r>
              <a:rPr lang="en-US" altLang="zh-CN" dirty="0"/>
              <a:t>API</a:t>
            </a:r>
            <a:r>
              <a:rPr lang="zh-CN" altLang="en-US" dirty="0"/>
              <a:t>。从</a:t>
            </a:r>
            <a:r>
              <a:rPr lang="en-US" altLang="zh-CN" dirty="0"/>
              <a:t>2010</a:t>
            </a:r>
            <a:r>
              <a:rPr lang="zh-CN" altLang="en-US" dirty="0"/>
              <a:t>年</a:t>
            </a:r>
            <a:r>
              <a:rPr lang="en-US" altLang="zh-CN" dirty="0"/>
              <a:t>3</a:t>
            </a:r>
            <a:r>
              <a:rPr lang="zh-CN" altLang="en-US" dirty="0"/>
              <a:t>月</a:t>
            </a:r>
            <a:r>
              <a:rPr lang="en-US" altLang="zh-CN" dirty="0"/>
              <a:t>15</a:t>
            </a:r>
            <a:r>
              <a:rPr lang="zh-CN" altLang="en-US" dirty="0"/>
              <a:t>日起，</a:t>
            </a:r>
            <a:r>
              <a:rPr lang="en-US" altLang="zh-CN" dirty="0" err="1"/>
              <a:t>Redis</a:t>
            </a:r>
            <a:r>
              <a:rPr lang="zh-CN" altLang="en-US" dirty="0"/>
              <a:t>的开发工作由</a:t>
            </a:r>
            <a:r>
              <a:rPr lang="en-US" altLang="zh-CN" dirty="0"/>
              <a:t>VMware</a:t>
            </a:r>
            <a:r>
              <a:rPr lang="zh-CN" altLang="en-US" dirty="0"/>
              <a:t>主持</a:t>
            </a:r>
          </a:p>
        </p:txBody>
      </p:sp>
    </p:spTree>
    <p:extLst>
      <p:ext uri="{BB962C8B-B14F-4D97-AF65-F5344CB8AC3E}">
        <p14:creationId xmlns:p14="http://schemas.microsoft.com/office/powerpoint/2010/main" val="1523408175"/>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垃圾回收机制</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垃圾回收机制有什么好处？</a:t>
            </a:r>
            <a:r>
              <a:rPr lang="en-US" altLang="zh-CN" dirty="0"/>
              <a:t>Java</a:t>
            </a:r>
            <a:r>
              <a:rPr lang="zh-CN" altLang="en-US" dirty="0"/>
              <a:t>如何判定一个对象是否是垃圾？</a:t>
            </a:r>
            <a:endParaRPr lang="en-US" altLang="zh-CN" dirty="0"/>
          </a:p>
          <a:p>
            <a:r>
              <a:rPr lang="en-US" altLang="zh-CN" dirty="0"/>
              <a:t>Java</a:t>
            </a:r>
            <a:r>
              <a:rPr lang="zh-CN" altLang="en-US" dirty="0"/>
              <a:t>中怎么预防内存泄露？</a:t>
            </a:r>
            <a:endParaRPr lang="en-US" altLang="zh-CN" dirty="0"/>
          </a:p>
          <a:p>
            <a:r>
              <a:rPr lang="en-US" altLang="zh-CN" dirty="0"/>
              <a:t>Java</a:t>
            </a:r>
            <a:r>
              <a:rPr lang="zh-CN" altLang="en-US" dirty="0"/>
              <a:t>中的不同引用类型的垃圾回收特性是怎样的？</a:t>
            </a:r>
            <a:endParaRPr lang="en-US" altLang="zh-CN" dirty="0"/>
          </a:p>
          <a:p>
            <a:r>
              <a:rPr lang="zh-CN" altLang="en-US" dirty="0"/>
              <a:t>怎么实现内存敏感的缓存？</a:t>
            </a:r>
            <a:endParaRPr lang="en-US" altLang="zh-CN" dirty="0"/>
          </a:p>
          <a:p>
            <a:r>
              <a:rPr lang="en-US" altLang="zh-CN" dirty="0"/>
              <a:t>final\finally\finalize</a:t>
            </a:r>
            <a:r>
              <a:rPr lang="zh-CN" altLang="en-US" dirty="0"/>
              <a:t>的区别是什么？</a:t>
            </a:r>
            <a:endParaRPr lang="en-US" altLang="zh-CN" dirty="0"/>
          </a:p>
        </p:txBody>
      </p:sp>
    </p:spTree>
    <p:extLst>
      <p:ext uri="{BB962C8B-B14F-4D97-AF65-F5344CB8AC3E}">
        <p14:creationId xmlns:p14="http://schemas.microsoft.com/office/powerpoint/2010/main" val="1086834077"/>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内部类</a:t>
            </a:r>
            <a:r>
              <a:rPr lang="en-US" altLang="zh-CN" dirty="0"/>
              <a: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Java</a:t>
            </a:r>
            <a:r>
              <a:rPr lang="zh-CN" altLang="en-US" dirty="0"/>
              <a:t>垃圾回收是一个自动运行的管理程序运行时使用的内存的进程。通过</a:t>
            </a:r>
            <a:r>
              <a:rPr lang="en-US" altLang="zh-CN" dirty="0"/>
              <a:t>GC</a:t>
            </a:r>
            <a:r>
              <a:rPr lang="zh-CN" altLang="en-US" dirty="0"/>
              <a:t>的自动执行</a:t>
            </a:r>
            <a:r>
              <a:rPr lang="en-US" altLang="zh-CN" dirty="0"/>
              <a:t>JVM</a:t>
            </a:r>
            <a:r>
              <a:rPr lang="zh-CN" altLang="en-US" dirty="0"/>
              <a:t>将程序员从申请和释放内存的繁重操作中解放出来，垃圾回收机制的托管特性可以一定程度上保证程序的健壮性</a:t>
            </a:r>
            <a:endParaRPr lang="en-US" altLang="zh-CN" dirty="0"/>
          </a:p>
          <a:p>
            <a:r>
              <a:rPr lang="zh-CN" altLang="en-US" dirty="0"/>
              <a:t>要想预防内存泄露，应该将不再使用的对象引用置空指向</a:t>
            </a:r>
            <a:r>
              <a:rPr lang="en-US" altLang="zh-CN" dirty="0"/>
              <a:t>null</a:t>
            </a:r>
            <a:r>
              <a:rPr lang="zh-CN" altLang="en-US" dirty="0"/>
              <a:t>，特别注意一些像</a:t>
            </a:r>
            <a:r>
              <a:rPr lang="en-US" altLang="zh-CN" dirty="0" err="1"/>
              <a:t>HashMap</a:t>
            </a:r>
            <a:r>
              <a:rPr lang="zh-CN" altLang="en-US" dirty="0"/>
              <a:t>、</a:t>
            </a:r>
            <a:r>
              <a:rPr lang="en-US" altLang="zh-CN" dirty="0" err="1"/>
              <a:t>ArrayList</a:t>
            </a:r>
            <a:r>
              <a:rPr lang="zh-CN" altLang="en-US" dirty="0"/>
              <a:t>的以后会详细介绍的集合对象，它们经常会引发内存泄漏。当它们被声明为</a:t>
            </a:r>
            <a:r>
              <a:rPr lang="en-US" altLang="zh-CN" dirty="0"/>
              <a:t>static</a:t>
            </a:r>
            <a:r>
              <a:rPr lang="zh-CN" altLang="en-US" dirty="0"/>
              <a:t>时，它们的生命周期就会和应用程序一样长，同样是集合，当原有对象的属性发生改变</a:t>
            </a:r>
            <a:r>
              <a:rPr lang="en-US" altLang="zh-CN" dirty="0"/>
              <a:t>(</a:t>
            </a:r>
            <a:r>
              <a:rPr lang="en-US" altLang="zh-CN" dirty="0" err="1"/>
              <a:t>hashCode</a:t>
            </a:r>
            <a:r>
              <a:rPr lang="zh-CN" altLang="en-US" dirty="0"/>
              <a:t>变化</a:t>
            </a:r>
            <a:r>
              <a:rPr lang="en-US" altLang="zh-CN" dirty="0"/>
              <a:t>)</a:t>
            </a:r>
            <a:r>
              <a:rPr lang="zh-CN" altLang="en-US" dirty="0"/>
              <a:t>，</a:t>
            </a:r>
            <a:r>
              <a:rPr lang="en-US" altLang="zh-CN" dirty="0"/>
              <a:t>remove()</a:t>
            </a:r>
            <a:r>
              <a:rPr lang="zh-CN" altLang="en-US" dirty="0"/>
              <a:t>方法可能会失效，导致内存泄露</a:t>
            </a:r>
            <a:endParaRPr lang="en-US" altLang="zh-CN" dirty="0"/>
          </a:p>
          <a:p>
            <a:r>
              <a:rPr lang="zh-CN" altLang="en-US" dirty="0"/>
              <a:t>拥有强引用的对象永远不会被当成垃圾，只拥有软引用的对象在内存不足时会被回收，只拥有弱引用和虚引用的对象一定会被回收，虚引用</a:t>
            </a:r>
            <a:r>
              <a:rPr lang="en-US" altLang="zh-CN" dirty="0"/>
              <a:t>+</a:t>
            </a:r>
            <a:r>
              <a:rPr lang="zh-CN" altLang="en-US" dirty="0"/>
              <a:t>引用队列是替代</a:t>
            </a:r>
            <a:r>
              <a:rPr lang="en-US" altLang="zh-CN" dirty="0"/>
              <a:t>finalize</a:t>
            </a:r>
            <a:r>
              <a:rPr lang="zh-CN" altLang="en-US" dirty="0"/>
              <a:t>方法的好方案</a:t>
            </a:r>
            <a:endParaRPr lang="en-US" altLang="zh-CN" dirty="0"/>
          </a:p>
          <a:p>
            <a:r>
              <a:rPr lang="zh-CN" altLang="en-US" dirty="0"/>
              <a:t>内存敏感的缓存应该借由软引用和弱引用来实现</a:t>
            </a:r>
            <a:endParaRPr lang="en-US" altLang="zh-CN" dirty="0"/>
          </a:p>
          <a:p>
            <a:r>
              <a:rPr lang="en-US" altLang="zh-CN" dirty="0"/>
              <a:t>final</a:t>
            </a:r>
            <a:r>
              <a:rPr lang="zh-CN" altLang="en-US" dirty="0"/>
              <a:t>是常量、不可覆盖方法、不可继承类的修饰符，</a:t>
            </a:r>
            <a:r>
              <a:rPr lang="en-US" altLang="zh-CN" dirty="0"/>
              <a:t>finally</a:t>
            </a:r>
            <a:r>
              <a:rPr lang="zh-CN" altLang="en-US" dirty="0"/>
              <a:t>是异常处理中必须执行的代码块，</a:t>
            </a:r>
            <a:r>
              <a:rPr lang="en-US" altLang="zh-CN" dirty="0"/>
              <a:t>finalize</a:t>
            </a:r>
            <a:r>
              <a:rPr lang="zh-CN" altLang="en-US" dirty="0"/>
              <a:t>是</a:t>
            </a:r>
            <a:r>
              <a:rPr lang="en-US" altLang="zh-CN" dirty="0"/>
              <a:t>Object</a:t>
            </a:r>
            <a:r>
              <a:rPr lang="zh-CN" altLang="en-US" dirty="0"/>
              <a:t>提供的当对象被垃圾回收器回收时执行的方法</a:t>
            </a:r>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29697920"/>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normAutofit/>
          </a:bodyPr>
          <a:lstStyle/>
          <a:p>
            <a:r>
              <a:rPr lang="en-US" altLang="zh-CN" dirty="0"/>
              <a:t>1</a:t>
            </a:r>
            <a:r>
              <a:rPr lang="zh-CN" altLang="en-US" dirty="0"/>
              <a:t>、利用软引用编写一个简单的缓存容器</a:t>
            </a:r>
          </a:p>
        </p:txBody>
      </p:sp>
    </p:spTree>
    <p:extLst>
      <p:ext uri="{BB962C8B-B14F-4D97-AF65-F5344CB8AC3E}">
        <p14:creationId xmlns:p14="http://schemas.microsoft.com/office/powerpoint/2010/main" val="2653956124"/>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的内存模型中，最重要的是要了解堆内存的概念。运行时的</a:t>
            </a:r>
            <a:r>
              <a:rPr lang="en-US" altLang="zh-CN" dirty="0"/>
              <a:t>Java</a:t>
            </a:r>
            <a:r>
              <a:rPr lang="zh-CN" altLang="en-US" dirty="0"/>
              <a:t>实例对象存储在堆内存空间中。当一个对象不再被引用了，它变成可被从堆内存中回收空间。在垃圾回收的过程中，这些对象将被从堆内存中清除，同时它们的空间也就被回收了。</a:t>
            </a:r>
            <a:endParaRPr lang="en-US" altLang="zh-CN" dirty="0"/>
          </a:p>
          <a:p>
            <a:r>
              <a:rPr lang="zh-CN" altLang="en-US" dirty="0"/>
              <a:t>就像小李子的演艺经历给我们揭示的道理一样，堆内存的空间根据对象的存活时限主要分成了三部分：年轻代、老年代、永久代</a:t>
            </a:r>
          </a:p>
        </p:txBody>
      </p:sp>
    </p:spTree>
    <p:extLst>
      <p:ext uri="{BB962C8B-B14F-4D97-AF65-F5344CB8AC3E}">
        <p14:creationId xmlns:p14="http://schemas.microsoft.com/office/powerpoint/2010/main" val="9039662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r>
              <a:rPr lang="en-US" altLang="zh-CN" dirty="0"/>
              <a:t>Java</a:t>
            </a:r>
            <a:r>
              <a:rPr lang="zh-CN" altLang="en-US" dirty="0"/>
              <a:t>堆内存中的对象分代存储（依据对象本身的存活时限）：</a:t>
            </a:r>
            <a:endParaRPr lang="en-US" altLang="zh-CN" dirty="0"/>
          </a:p>
          <a:p>
            <a:endParaRPr lang="en-US" altLang="zh-CN" dirty="0"/>
          </a:p>
          <a:p>
            <a:endParaRPr lang="en-US" altLang="zh-CN" dirty="0"/>
          </a:p>
          <a:p>
            <a:endParaRPr lang="en-US" altLang="zh-CN" dirty="0"/>
          </a:p>
          <a:p>
            <a:endParaRPr lang="en-US" altLang="zh-CN" dirty="0"/>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7" name="矩形 6"/>
          <p:cNvSpPr/>
          <p:nvPr/>
        </p:nvSpPr>
        <p:spPr>
          <a:xfrm>
            <a:off x="1354663" y="1845737"/>
            <a:ext cx="1083733" cy="2421361"/>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eden</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438396" y="1845737"/>
            <a:ext cx="1083733" cy="2421361"/>
          </a:xfrm>
          <a:prstGeom prst="rect">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S0</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3499883" y="1845737"/>
            <a:ext cx="1083733" cy="2421361"/>
          </a:xfrm>
          <a:prstGeom prst="rect">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S1</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4669572" y="1845737"/>
            <a:ext cx="3014134" cy="2421361"/>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tenured</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7619996" y="1845737"/>
            <a:ext cx="3014134" cy="2421361"/>
          </a:xfrm>
          <a:prstGeom prst="rect">
            <a:avLst/>
          </a:prstGeom>
          <a:solidFill>
            <a:srgbClr val="C3C00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permanent</a:t>
            </a:r>
            <a:endParaRPr lang="zh-CN" altLang="en-US" sz="2000" dirty="0">
              <a:latin typeface="微软雅黑" panose="020B0503020204020204" pitchFamily="34" charset="-122"/>
              <a:ea typeface="微软雅黑" panose="020B0503020204020204" pitchFamily="34" charset="-122"/>
            </a:endParaRPr>
          </a:p>
        </p:txBody>
      </p:sp>
      <p:sp>
        <p:nvSpPr>
          <p:cNvPr id="12" name="矩形 11"/>
          <p:cNvSpPr/>
          <p:nvPr/>
        </p:nvSpPr>
        <p:spPr>
          <a:xfrm>
            <a:off x="1010537" y="1607156"/>
            <a:ext cx="3730791" cy="294791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586900" y="4539650"/>
            <a:ext cx="107069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年轻代</a:t>
            </a:r>
          </a:p>
        </p:txBody>
      </p:sp>
      <p:sp>
        <p:nvSpPr>
          <p:cNvPr id="14" name="文本框 13"/>
          <p:cNvSpPr txBox="1"/>
          <p:nvPr/>
        </p:nvSpPr>
        <p:spPr>
          <a:xfrm>
            <a:off x="5604928" y="4343703"/>
            <a:ext cx="107069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老年代</a:t>
            </a:r>
          </a:p>
        </p:txBody>
      </p:sp>
      <p:sp>
        <p:nvSpPr>
          <p:cNvPr id="15" name="文本框 14"/>
          <p:cNvSpPr txBox="1"/>
          <p:nvPr/>
        </p:nvSpPr>
        <p:spPr>
          <a:xfrm>
            <a:off x="8845715" y="4343703"/>
            <a:ext cx="107069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永久代</a:t>
            </a:r>
          </a:p>
        </p:txBody>
      </p:sp>
      <p:sp>
        <p:nvSpPr>
          <p:cNvPr id="16" name="矩形 15"/>
          <p:cNvSpPr/>
          <p:nvPr/>
        </p:nvSpPr>
        <p:spPr>
          <a:xfrm>
            <a:off x="2353729" y="1744139"/>
            <a:ext cx="2252133" cy="265852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902009" y="1845738"/>
            <a:ext cx="1195748"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Survivor</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5233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p>
        </p:txBody>
      </p:sp>
      <p:sp>
        <p:nvSpPr>
          <p:cNvPr id="3" name="内容占位符 2"/>
          <p:cNvSpPr>
            <a:spLocks noGrp="1"/>
          </p:cNvSpPr>
          <p:nvPr>
            <p:ph idx="1"/>
          </p:nvPr>
        </p:nvSpPr>
        <p:spPr/>
        <p:txBody>
          <a:bodyPr>
            <a:normAutofit fontScale="77500" lnSpcReduction="20000"/>
          </a:bodyPr>
          <a:lstStyle/>
          <a:p>
            <a:r>
              <a:rPr lang="zh-CN" altLang="en-US" b="1" dirty="0"/>
              <a:t>年轻代</a:t>
            </a:r>
            <a:endParaRPr lang="en-US" altLang="zh-CN" b="1" dirty="0"/>
          </a:p>
          <a:p>
            <a:pPr lvl="1"/>
            <a:r>
              <a:rPr lang="en-US" altLang="zh-CN" dirty="0"/>
              <a:t>a-Eden</a:t>
            </a:r>
            <a:r>
              <a:rPr lang="zh-CN" altLang="en-US" dirty="0"/>
              <a:t>区</a:t>
            </a:r>
            <a:r>
              <a:rPr lang="en-US" altLang="zh-CN" dirty="0"/>
              <a:t>(</a:t>
            </a:r>
            <a:r>
              <a:rPr lang="zh-CN" altLang="en-US" dirty="0"/>
              <a:t>所有实例在运行时最初都分配到</a:t>
            </a:r>
            <a:r>
              <a:rPr lang="en-US" altLang="zh-CN" dirty="0" err="1"/>
              <a:t>eden</a:t>
            </a:r>
            <a:r>
              <a:rPr lang="zh-CN" altLang="en-US" dirty="0"/>
              <a:t>区中</a:t>
            </a:r>
            <a:r>
              <a:rPr lang="en-US" altLang="zh-CN" dirty="0"/>
              <a:t>)</a:t>
            </a:r>
          </a:p>
          <a:p>
            <a:pPr lvl="1"/>
            <a:r>
              <a:rPr lang="en-US" altLang="zh-CN" dirty="0"/>
              <a:t>b-S0 Survivor Space(</a:t>
            </a:r>
            <a:r>
              <a:rPr lang="zh-CN" altLang="en-US" dirty="0"/>
              <a:t>老一些的对象被从</a:t>
            </a:r>
            <a:r>
              <a:rPr lang="en-US" altLang="zh-CN" dirty="0" err="1"/>
              <a:t>eden</a:t>
            </a:r>
            <a:r>
              <a:rPr lang="zh-CN" altLang="en-US" dirty="0"/>
              <a:t>区移动到</a:t>
            </a:r>
            <a:r>
              <a:rPr lang="en-US" altLang="zh-CN" dirty="0"/>
              <a:t>S0</a:t>
            </a:r>
            <a:r>
              <a:rPr lang="zh-CN" altLang="en-US" dirty="0"/>
              <a:t>区，其实是</a:t>
            </a:r>
            <a:r>
              <a:rPr lang="en-US" altLang="zh-CN" dirty="0" err="1"/>
              <a:t>eden</a:t>
            </a:r>
            <a:r>
              <a:rPr lang="zh-CN" altLang="en-US" dirty="0"/>
              <a:t>区中的对象经过一次对</a:t>
            </a:r>
            <a:r>
              <a:rPr lang="en-US" altLang="zh-CN" dirty="0" err="1"/>
              <a:t>eden</a:t>
            </a:r>
            <a:r>
              <a:rPr lang="zh-CN" altLang="en-US" dirty="0"/>
              <a:t>区的</a:t>
            </a:r>
            <a:r>
              <a:rPr lang="en-US" altLang="zh-CN" dirty="0"/>
              <a:t>Young GC</a:t>
            </a:r>
            <a:r>
              <a:rPr lang="zh-CN" altLang="en-US" dirty="0"/>
              <a:t>还存活的对象被移动到</a:t>
            </a:r>
            <a:r>
              <a:rPr lang="en-US" altLang="zh-CN" dirty="0"/>
              <a:t>S0) </a:t>
            </a:r>
          </a:p>
          <a:p>
            <a:pPr lvl="1"/>
            <a:r>
              <a:rPr lang="en-US" altLang="zh-CN" dirty="0"/>
              <a:t>c,-S1 Survivor Space(</a:t>
            </a:r>
            <a:r>
              <a:rPr lang="zh-CN" altLang="en-US" dirty="0"/>
              <a:t>再老一些的对象被从</a:t>
            </a:r>
            <a:r>
              <a:rPr lang="en-US" altLang="zh-CN" dirty="0"/>
              <a:t>S0</a:t>
            </a:r>
            <a:r>
              <a:rPr lang="zh-CN" altLang="en-US" dirty="0"/>
              <a:t>区移动到</a:t>
            </a:r>
            <a:r>
              <a:rPr lang="en-US" altLang="zh-CN" dirty="0"/>
              <a:t>S1</a:t>
            </a:r>
            <a:r>
              <a:rPr lang="zh-CN" altLang="en-US" dirty="0"/>
              <a:t>区，其实是在</a:t>
            </a:r>
            <a:r>
              <a:rPr lang="en-US" altLang="zh-CN" dirty="0"/>
              <a:t>Young GC</a:t>
            </a:r>
            <a:r>
              <a:rPr lang="zh-CN" altLang="en-US" dirty="0"/>
              <a:t>过程中</a:t>
            </a:r>
            <a:r>
              <a:rPr lang="en-US" altLang="zh-CN" dirty="0"/>
              <a:t>S0</a:t>
            </a:r>
            <a:r>
              <a:rPr lang="zh-CN" altLang="en-US" dirty="0"/>
              <a:t>区已满，则会将</a:t>
            </a:r>
            <a:r>
              <a:rPr lang="en-US" altLang="zh-CN" dirty="0" err="1"/>
              <a:t>eden</a:t>
            </a:r>
            <a:r>
              <a:rPr lang="zh-CN" altLang="en-US" dirty="0"/>
              <a:t>区中还存活的对象和</a:t>
            </a:r>
            <a:r>
              <a:rPr lang="en-US" altLang="zh-CN" dirty="0"/>
              <a:t>S0</a:t>
            </a:r>
            <a:r>
              <a:rPr lang="zh-CN" altLang="en-US" dirty="0"/>
              <a:t>区中的存活对象移动到</a:t>
            </a:r>
            <a:r>
              <a:rPr lang="en-US" altLang="zh-CN" dirty="0"/>
              <a:t>S1</a:t>
            </a:r>
            <a:r>
              <a:rPr lang="zh-CN" altLang="en-US" dirty="0"/>
              <a:t>区中</a:t>
            </a:r>
            <a:r>
              <a:rPr lang="en-US" altLang="zh-CN" dirty="0"/>
              <a:t>)</a:t>
            </a:r>
          </a:p>
          <a:p>
            <a:pPr marL="228600" lvl="1">
              <a:spcBef>
                <a:spcPts val="1000"/>
              </a:spcBef>
            </a:pPr>
            <a:r>
              <a:rPr lang="zh-CN" altLang="en-US" sz="2800" b="1" dirty="0"/>
              <a:t>老年代</a:t>
            </a:r>
            <a:endParaRPr lang="en-US" altLang="zh-CN" sz="2800" b="1" dirty="0"/>
          </a:p>
          <a:p>
            <a:pPr lvl="1"/>
            <a:r>
              <a:rPr lang="zh-CN" altLang="en-US" dirty="0"/>
              <a:t>经过</a:t>
            </a:r>
            <a:r>
              <a:rPr lang="en-US" altLang="zh-CN" dirty="0"/>
              <a:t>S0</a:t>
            </a:r>
            <a:r>
              <a:rPr lang="zh-CN" altLang="en-US" dirty="0"/>
              <a:t>，</a:t>
            </a:r>
            <a:r>
              <a:rPr lang="en-US" altLang="zh-CN" dirty="0"/>
              <a:t>S1</a:t>
            </a:r>
            <a:r>
              <a:rPr lang="zh-CN" altLang="en-US" dirty="0"/>
              <a:t>中几轮迭代后还存活的对象被提升到老年代</a:t>
            </a:r>
            <a:endParaRPr lang="en-US" altLang="zh-CN" dirty="0"/>
          </a:p>
          <a:p>
            <a:r>
              <a:rPr lang="zh-CN" altLang="en-US" b="1" dirty="0"/>
              <a:t>永久代</a:t>
            </a:r>
            <a:endParaRPr lang="en-US" altLang="zh-CN" b="1" dirty="0"/>
          </a:p>
          <a:p>
            <a:pPr lvl="1"/>
            <a:r>
              <a:rPr lang="zh-CN" altLang="en-US" dirty="0"/>
              <a:t>包含一些元数据像类、方法等等</a:t>
            </a:r>
            <a:endParaRPr lang="en-US" altLang="zh-CN" dirty="0"/>
          </a:p>
          <a:p>
            <a:r>
              <a:rPr lang="zh-CN" altLang="en-US" dirty="0"/>
              <a:t>永久代空间在</a:t>
            </a:r>
            <a:r>
              <a:rPr lang="en-US" altLang="zh-CN" dirty="0"/>
              <a:t>JDK8</a:t>
            </a:r>
            <a:r>
              <a:rPr lang="zh-CN" altLang="en-US" dirty="0"/>
              <a:t>特性中已经被</a:t>
            </a:r>
            <a:r>
              <a:rPr lang="zh-CN" altLang="en-US"/>
              <a:t>移除，迎来元空间</a:t>
            </a:r>
            <a:endParaRPr lang="zh-CN" altLang="en-US" dirty="0"/>
          </a:p>
          <a:p>
            <a:endParaRPr lang="zh-CN" altLang="en-US" dirty="0"/>
          </a:p>
        </p:txBody>
      </p:sp>
    </p:spTree>
    <p:extLst>
      <p:ext uri="{BB962C8B-B14F-4D97-AF65-F5344CB8AC3E}">
        <p14:creationId xmlns:p14="http://schemas.microsoft.com/office/powerpoint/2010/main" val="2380073664"/>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15606</TotalTime>
  <Words>7062</Words>
  <Application>Microsoft Office PowerPoint</Application>
  <PresentationFormat>宽屏</PresentationFormat>
  <Paragraphs>536</Paragraphs>
  <Slides>68</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68</vt:i4>
      </vt:variant>
    </vt:vector>
  </HeadingPairs>
  <TitlesOfParts>
    <vt:vector size="78" baseType="lpstr">
      <vt:lpstr>Arial Unicode MS</vt:lpstr>
      <vt:lpstr>等线</vt:lpstr>
      <vt:lpstr>微软雅黑</vt:lpstr>
      <vt:lpstr>微软雅黑 Light</vt:lpstr>
      <vt:lpstr>Arial</vt:lpstr>
      <vt:lpstr>Arial Black</vt:lpstr>
      <vt:lpstr>Calibri</vt:lpstr>
      <vt:lpstr>Impact</vt:lpstr>
      <vt:lpstr>Segoe UI Black</vt:lpstr>
      <vt:lpstr>Office 主题</vt:lpstr>
      <vt:lpstr>垃圾回收机制</vt:lpstr>
      <vt:lpstr>本章内容：共1小节，10个知识点</vt:lpstr>
      <vt:lpstr>本章目标</vt:lpstr>
      <vt:lpstr>第1节【垃圾回收机制】</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知识点2：Java中的垃圾判定与回收托管特征</vt:lpstr>
      <vt:lpstr>知识点2：Java中的垃圾判定与回收托管特征</vt:lpstr>
      <vt:lpstr>知识点2：Java中的垃圾判定与回收托管特征</vt:lpstr>
      <vt:lpstr>知识点2：Java中的垃圾判定与回收托管特征</vt:lpstr>
      <vt:lpstr>知识点2：Java中的垃圾判定与回收托管特征</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知识点4：finalize方法</vt:lpstr>
      <vt:lpstr>知识点4：finalize方法</vt:lpstr>
      <vt:lpstr>知识点5：对象复活隐患</vt:lpstr>
      <vt:lpstr>知识点5：对象复活隐患</vt:lpstr>
      <vt:lpstr>知识点6：强引用、软引用、弱引用及虚引用</vt:lpstr>
      <vt:lpstr>知识点6：强引用、软引用、弱引用及虚引用</vt:lpstr>
      <vt:lpstr>知识点7：不同类型引用类型的垃圾回收特征</vt:lpstr>
      <vt:lpstr>知识点6：强引用、软引用、弱引用及虚引用</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知识点8：引用队列</vt:lpstr>
      <vt:lpstr>知识点8：引用队列</vt:lpstr>
      <vt:lpstr>知识点8：引用队列</vt:lpstr>
      <vt:lpstr>知识点9：实现对象内存缓存的方法</vt:lpstr>
      <vt:lpstr>知识点9：实现对象内存缓存的方法</vt:lpstr>
      <vt:lpstr>知识点9：实现对象内存缓存的方法</vt:lpstr>
      <vt:lpstr>知识点9：实现对象内存缓存的方法</vt:lpstr>
      <vt:lpstr>知识点10：常见的MemeryCache工具介绍</vt:lpstr>
      <vt:lpstr>知识点10：常见的MemeryCache工具介绍</vt:lpstr>
      <vt:lpstr>知识点10：常见的MemeryCache工具介绍</vt:lpstr>
      <vt:lpstr>知识点10：常见的MemeryCache工具介绍</vt:lpstr>
      <vt:lpstr>本节总结提问【垃圾回收机制】</vt:lpstr>
      <vt:lpstr>本节总结【内部类】</vt:lpstr>
      <vt:lpstr>本章作业</vt:lpstr>
      <vt:lpstr>PowerPoint 演示文稿</vt:lpstr>
    </vt:vector>
  </TitlesOfParts>
  <Company>Baidu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燦林</cp:lastModifiedBy>
  <cp:revision>1558</cp:revision>
  <dcterms:created xsi:type="dcterms:W3CDTF">2014-03-19T14:07:00Z</dcterms:created>
  <dcterms:modified xsi:type="dcterms:W3CDTF">2023-02-06T12:39:05Z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