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4"/>
  </p:notesMasterIdLst>
  <p:handoutMasterIdLst>
    <p:handoutMasterId r:id="rId115"/>
  </p:handoutMasterIdLst>
  <p:sldIdLst>
    <p:sldId id="478" r:id="rId2"/>
    <p:sldId id="481" r:id="rId3"/>
    <p:sldId id="493" r:id="rId4"/>
    <p:sldId id="483" r:id="rId5"/>
    <p:sldId id="1093" r:id="rId6"/>
    <p:sldId id="1092" r:id="rId7"/>
    <p:sldId id="1098" r:id="rId8"/>
    <p:sldId id="1097" r:id="rId9"/>
    <p:sldId id="1096" r:id="rId10"/>
    <p:sldId id="1095" r:id="rId11"/>
    <p:sldId id="1101" r:id="rId12"/>
    <p:sldId id="1100" r:id="rId13"/>
    <p:sldId id="1099" r:id="rId14"/>
    <p:sldId id="1102" r:id="rId15"/>
    <p:sldId id="1104" r:id="rId16"/>
    <p:sldId id="1105" r:id="rId17"/>
    <p:sldId id="1103" r:id="rId18"/>
    <p:sldId id="1094" r:id="rId19"/>
    <p:sldId id="1091" r:id="rId20"/>
    <p:sldId id="1109" r:id="rId21"/>
    <p:sldId id="1108" r:id="rId22"/>
    <p:sldId id="1107" r:id="rId23"/>
    <p:sldId id="1112" r:id="rId24"/>
    <p:sldId id="1131" r:id="rId25"/>
    <p:sldId id="1113" r:id="rId26"/>
    <p:sldId id="1111" r:id="rId27"/>
    <p:sldId id="1110" r:id="rId28"/>
    <p:sldId id="1106" r:id="rId29"/>
    <p:sldId id="1117" r:id="rId30"/>
    <p:sldId id="1116" r:id="rId31"/>
    <p:sldId id="1115" r:id="rId32"/>
    <p:sldId id="1114" r:id="rId33"/>
    <p:sldId id="1130" r:id="rId34"/>
    <p:sldId id="1129" r:id="rId35"/>
    <p:sldId id="1138" r:id="rId36"/>
    <p:sldId id="1139" r:id="rId37"/>
    <p:sldId id="1137" r:id="rId38"/>
    <p:sldId id="1140" r:id="rId39"/>
    <p:sldId id="1141" r:id="rId40"/>
    <p:sldId id="1136" r:id="rId41"/>
    <p:sldId id="1142" r:id="rId42"/>
    <p:sldId id="1144" r:id="rId43"/>
    <p:sldId id="1135" r:id="rId44"/>
    <p:sldId id="1128" r:id="rId45"/>
    <p:sldId id="1125" r:id="rId46"/>
    <p:sldId id="1124" r:id="rId47"/>
    <p:sldId id="1123" r:id="rId48"/>
    <p:sldId id="1122" r:id="rId49"/>
    <p:sldId id="1146" r:id="rId50"/>
    <p:sldId id="1157" r:id="rId51"/>
    <p:sldId id="1160" r:id="rId52"/>
    <p:sldId id="1159" r:id="rId53"/>
    <p:sldId id="1158" r:id="rId54"/>
    <p:sldId id="1173" r:id="rId55"/>
    <p:sldId id="1168" r:id="rId56"/>
    <p:sldId id="1145" r:id="rId57"/>
    <p:sldId id="1121" r:id="rId58"/>
    <p:sldId id="1152" r:id="rId59"/>
    <p:sldId id="1151" r:id="rId60"/>
    <p:sldId id="1150" r:id="rId61"/>
    <p:sldId id="1149" r:id="rId62"/>
    <p:sldId id="1148" r:id="rId63"/>
    <p:sldId id="1147" r:id="rId64"/>
    <p:sldId id="1163" r:id="rId65"/>
    <p:sldId id="1162" r:id="rId66"/>
    <p:sldId id="1161" r:id="rId67"/>
    <p:sldId id="1164" r:id="rId68"/>
    <p:sldId id="1165" r:id="rId69"/>
    <p:sldId id="1167" r:id="rId70"/>
    <p:sldId id="1172" r:id="rId71"/>
    <p:sldId id="1171" r:id="rId72"/>
    <p:sldId id="1156" r:id="rId73"/>
    <p:sldId id="1170" r:id="rId74"/>
    <p:sldId id="1178" r:id="rId75"/>
    <p:sldId id="1181" r:id="rId76"/>
    <p:sldId id="1177" r:id="rId77"/>
    <p:sldId id="1176" r:id="rId78"/>
    <p:sldId id="1175" r:id="rId79"/>
    <p:sldId id="1174" r:id="rId80"/>
    <p:sldId id="1179" r:id="rId81"/>
    <p:sldId id="1180" r:id="rId82"/>
    <p:sldId id="1182" r:id="rId83"/>
    <p:sldId id="1169" r:id="rId84"/>
    <p:sldId id="1166" r:id="rId85"/>
    <p:sldId id="1155" r:id="rId86"/>
    <p:sldId id="1154" r:id="rId87"/>
    <p:sldId id="1153" r:id="rId88"/>
    <p:sldId id="1119" r:id="rId89"/>
    <p:sldId id="1186" r:id="rId90"/>
    <p:sldId id="1185" r:id="rId91"/>
    <p:sldId id="1184" r:id="rId92"/>
    <p:sldId id="1183" r:id="rId93"/>
    <p:sldId id="1191" r:id="rId94"/>
    <p:sldId id="1192" r:id="rId95"/>
    <p:sldId id="1193" r:id="rId96"/>
    <p:sldId id="1190" r:id="rId97"/>
    <p:sldId id="1189" r:id="rId98"/>
    <p:sldId id="1188" r:id="rId99"/>
    <p:sldId id="1187" r:id="rId100"/>
    <p:sldId id="1198" r:id="rId101"/>
    <p:sldId id="1199" r:id="rId102"/>
    <p:sldId id="1200" r:id="rId103"/>
    <p:sldId id="1201" r:id="rId104"/>
    <p:sldId id="1197" r:id="rId105"/>
    <p:sldId id="1196" r:id="rId106"/>
    <p:sldId id="1195" r:id="rId107"/>
    <p:sldId id="1202" r:id="rId108"/>
    <p:sldId id="1194" r:id="rId109"/>
    <p:sldId id="1203" r:id="rId110"/>
    <p:sldId id="1204" r:id="rId111"/>
    <p:sldId id="840" r:id="rId112"/>
    <p:sldId id="476" r:id="rId1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3AD1"/>
    <a:srgbClr val="E54958"/>
    <a:srgbClr val="269999"/>
    <a:srgbClr val="C3C000"/>
    <a:srgbClr val="C56883"/>
    <a:srgbClr val="AE0B0B"/>
    <a:srgbClr val="B8275B"/>
    <a:srgbClr val="595959"/>
    <a:srgbClr val="276A83"/>
    <a:srgbClr val="F66F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838" autoAdjust="0"/>
  </p:normalViewPr>
  <p:slideViewPr>
    <p:cSldViewPr snapToGrid="0">
      <p:cViewPr varScale="1">
        <p:scale>
          <a:sx n="128" d="100"/>
          <a:sy n="128" d="100"/>
        </p:scale>
        <p:origin x="156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7" d="100"/>
          <a:sy n="57" d="100"/>
        </p:scale>
        <p:origin x="2034" y="6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pPr/>
              <a:t>2023/2/6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pPr/>
              <a:t>‹#›</a:t>
            </a:fld>
            <a:endParaRPr lang="zh-CN" altLang="en-US"/>
          </a:p>
        </p:txBody>
      </p:sp>
    </p:spTree>
    <p:extLst>
      <p:ext uri="{BB962C8B-B14F-4D97-AF65-F5344CB8AC3E}">
        <p14:creationId xmlns:p14="http://schemas.microsoft.com/office/powerpoint/2010/main" val="5489152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pPr/>
              <a:t>2023/2/6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pPr/>
              <a:t>‹#›</a:t>
            </a:fld>
            <a:endParaRPr lang="zh-CN" altLang="en-US"/>
          </a:p>
        </p:txBody>
      </p:sp>
    </p:spTree>
    <p:extLst>
      <p:ext uri="{BB962C8B-B14F-4D97-AF65-F5344CB8AC3E}">
        <p14:creationId xmlns:p14="http://schemas.microsoft.com/office/powerpoint/2010/main" val="4023622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a:t>
            </a:fld>
            <a:endParaRPr lang="zh-CN" altLang="en-US"/>
          </a:p>
        </p:txBody>
      </p:sp>
    </p:spTree>
    <p:extLst>
      <p:ext uri="{BB962C8B-B14F-4D97-AF65-F5344CB8AC3E}">
        <p14:creationId xmlns:p14="http://schemas.microsoft.com/office/powerpoint/2010/main" val="3151710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42</a:t>
            </a:fld>
            <a:endParaRPr lang="zh-CN" altLang="en-US"/>
          </a:p>
        </p:txBody>
      </p:sp>
    </p:spTree>
    <p:extLst>
      <p:ext uri="{BB962C8B-B14F-4D97-AF65-F5344CB8AC3E}">
        <p14:creationId xmlns:p14="http://schemas.microsoft.com/office/powerpoint/2010/main" val="485532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45</a:t>
            </a:fld>
            <a:endParaRPr lang="zh-CN" altLang="en-US"/>
          </a:p>
        </p:txBody>
      </p:sp>
    </p:spTree>
    <p:extLst>
      <p:ext uri="{BB962C8B-B14F-4D97-AF65-F5344CB8AC3E}">
        <p14:creationId xmlns:p14="http://schemas.microsoft.com/office/powerpoint/2010/main" val="4165033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47</a:t>
            </a:fld>
            <a:endParaRPr lang="zh-CN" altLang="en-US"/>
          </a:p>
        </p:txBody>
      </p:sp>
    </p:spTree>
    <p:extLst>
      <p:ext uri="{BB962C8B-B14F-4D97-AF65-F5344CB8AC3E}">
        <p14:creationId xmlns:p14="http://schemas.microsoft.com/office/powerpoint/2010/main" val="4200279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57</a:t>
            </a:fld>
            <a:endParaRPr lang="zh-CN" altLang="en-US"/>
          </a:p>
        </p:txBody>
      </p:sp>
    </p:spTree>
    <p:extLst>
      <p:ext uri="{BB962C8B-B14F-4D97-AF65-F5344CB8AC3E}">
        <p14:creationId xmlns:p14="http://schemas.microsoft.com/office/powerpoint/2010/main" val="2374677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80</a:t>
            </a:fld>
            <a:endParaRPr lang="zh-CN" altLang="en-US"/>
          </a:p>
        </p:txBody>
      </p:sp>
    </p:spTree>
    <p:extLst>
      <p:ext uri="{BB962C8B-B14F-4D97-AF65-F5344CB8AC3E}">
        <p14:creationId xmlns:p14="http://schemas.microsoft.com/office/powerpoint/2010/main" val="2357108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t>
            </a:r>
            <a:r>
              <a:rPr lang="zh-CN" altLang="en-US" dirty="0"/>
              <a:t>本节引言</a:t>
            </a:r>
            <a:r>
              <a:rPr lang="en-US" altLang="zh-CN" dirty="0"/>
              <a:t>】</a:t>
            </a:r>
          </a:p>
          <a:p>
            <a:r>
              <a:rPr lang="en-US" altLang="zh-CN" dirty="0"/>
              <a:t>         </a:t>
            </a:r>
            <a:r>
              <a:rPr lang="zh-CN" altLang="en-US" dirty="0"/>
              <a:t>我们通过基本输入输出流的学习已经能够通过字节或字符的形式对持久化或内存缓存数据进行操作，但是到目前为止对结构化数据（比如一个对象）进行对应处理的方式还比较麻烦，例如我们可以通过</a:t>
            </a:r>
            <a:r>
              <a:rPr lang="en-US" altLang="zh-CN" dirty="0" err="1"/>
              <a:t>DataOutputStream</a:t>
            </a:r>
            <a:r>
              <a:rPr lang="zh-CN" altLang="en-US" dirty="0"/>
              <a:t>按照顺序将对象中的所有字段写入流中并通过</a:t>
            </a:r>
            <a:r>
              <a:rPr lang="en-US" altLang="zh-CN" dirty="0" err="1"/>
              <a:t>DataInputStream</a:t>
            </a:r>
            <a:r>
              <a:rPr lang="zh-CN" altLang="en-US" dirty="0"/>
              <a:t>按照同样的顺序进行读取，但是如果对象中的字段很多或者字段也是对象的情况，这种做法将会尤其耗费时间，那么如果有一种方法能够直接将</a:t>
            </a:r>
            <a:r>
              <a:rPr lang="en-US" altLang="zh-CN" dirty="0"/>
              <a:t>Java</a:t>
            </a:r>
            <a:r>
              <a:rPr lang="zh-CN" altLang="en-US" dirty="0"/>
              <a:t>对象一次性写入流中或从流中读取，将会极大降低开发的难度，提高效率。</a:t>
            </a:r>
            <a:r>
              <a:rPr lang="en-US" altLang="zh-CN" dirty="0"/>
              <a:t>Java</a:t>
            </a:r>
            <a:r>
              <a:rPr lang="zh-CN" altLang="en-US" dirty="0"/>
              <a:t>中提供了对这中方法的内置支持，我们成为对象序列化。</a:t>
            </a:r>
            <a:endParaRPr lang="en-US" altLang="zh-CN"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82</a:t>
            </a:fld>
            <a:endParaRPr lang="zh-CN" altLang="en-US"/>
          </a:p>
        </p:txBody>
      </p:sp>
    </p:spTree>
    <p:extLst>
      <p:ext uri="{BB962C8B-B14F-4D97-AF65-F5344CB8AC3E}">
        <p14:creationId xmlns:p14="http://schemas.microsoft.com/office/powerpoint/2010/main" val="1798065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89</a:t>
            </a:fld>
            <a:endParaRPr lang="zh-CN" altLang="en-US"/>
          </a:p>
        </p:txBody>
      </p:sp>
    </p:spTree>
    <p:extLst>
      <p:ext uri="{BB962C8B-B14F-4D97-AF65-F5344CB8AC3E}">
        <p14:creationId xmlns:p14="http://schemas.microsoft.com/office/powerpoint/2010/main" val="2940227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97</a:t>
            </a:fld>
            <a:endParaRPr lang="zh-CN" altLang="en-US"/>
          </a:p>
        </p:txBody>
      </p:sp>
    </p:spTree>
    <p:extLst>
      <p:ext uri="{BB962C8B-B14F-4D97-AF65-F5344CB8AC3E}">
        <p14:creationId xmlns:p14="http://schemas.microsoft.com/office/powerpoint/2010/main" val="66934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101</a:t>
            </a:fld>
            <a:endParaRPr lang="zh-CN" altLang="en-US"/>
          </a:p>
        </p:txBody>
      </p:sp>
    </p:spTree>
    <p:extLst>
      <p:ext uri="{BB962C8B-B14F-4D97-AF65-F5344CB8AC3E}">
        <p14:creationId xmlns:p14="http://schemas.microsoft.com/office/powerpoint/2010/main" val="53601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t>
            </a:r>
            <a:r>
              <a:rPr lang="zh-CN" altLang="en-US" dirty="0"/>
              <a:t>本节引言</a:t>
            </a:r>
            <a:r>
              <a:rPr lang="en-US" altLang="zh-CN" dirty="0"/>
              <a:t>】</a:t>
            </a:r>
          </a:p>
          <a:p>
            <a:r>
              <a:rPr lang="en-US" altLang="zh-CN" dirty="0"/>
              <a:t>         </a:t>
            </a:r>
            <a:r>
              <a:rPr lang="zh-CN" altLang="en-US" dirty="0"/>
              <a:t>在当下的绝大部分时候，计算机软硬件系统中的计算能力已经不再是最主要的性能瓶颈，而</a:t>
            </a:r>
            <a:r>
              <a:rPr lang="en-US" altLang="zh-CN" dirty="0"/>
              <a:t>IO</a:t>
            </a:r>
            <a:r>
              <a:rPr lang="zh-CN" altLang="en-US" dirty="0"/>
              <a:t>吞吐量才是决定运算延迟的一个最主要因素，因此</a:t>
            </a:r>
            <a:r>
              <a:rPr lang="en-US" altLang="zh-CN" dirty="0"/>
              <a:t>Java</a:t>
            </a:r>
            <a:r>
              <a:rPr lang="zh-CN" altLang="en-US" dirty="0"/>
              <a:t>的版本迭代的一个比较重要的工作就是不断提高</a:t>
            </a:r>
            <a:r>
              <a:rPr lang="en-US" altLang="zh-CN" dirty="0"/>
              <a:t>IO</a:t>
            </a:r>
            <a:r>
              <a:rPr lang="zh-CN" altLang="en-US" dirty="0"/>
              <a:t>的操作性能，之前也提到了，</a:t>
            </a:r>
            <a:r>
              <a:rPr lang="en-US" altLang="zh-CN" dirty="0"/>
              <a:t>JDK1.4</a:t>
            </a:r>
            <a:r>
              <a:rPr lang="zh-CN" altLang="en-US" dirty="0"/>
              <a:t>之后的</a:t>
            </a:r>
            <a:r>
              <a:rPr lang="en-US" altLang="zh-CN" dirty="0"/>
              <a:t>IO</a:t>
            </a:r>
            <a:r>
              <a:rPr lang="zh-CN" altLang="en-US" dirty="0"/>
              <a:t>其实已经通过一个新组件</a:t>
            </a:r>
            <a:r>
              <a:rPr lang="en-US" altLang="zh-CN" dirty="0"/>
              <a:t>-</a:t>
            </a:r>
            <a:r>
              <a:rPr lang="en-US" altLang="zh-CN" dirty="0" err="1"/>
              <a:t>nio</a:t>
            </a:r>
            <a:r>
              <a:rPr lang="zh-CN" altLang="en-US" dirty="0"/>
              <a:t>进行了重构，因此已经具备了一些块（缓存）操作特性，那么能给</a:t>
            </a:r>
            <a:r>
              <a:rPr lang="en-US" altLang="zh-CN" dirty="0"/>
              <a:t>IO</a:t>
            </a:r>
            <a:r>
              <a:rPr lang="zh-CN" altLang="en-US" dirty="0"/>
              <a:t>操作带来极大性能提升的</a:t>
            </a:r>
            <a:r>
              <a:rPr lang="en-US" altLang="zh-CN" dirty="0" err="1"/>
              <a:t>nio</a:t>
            </a:r>
            <a:r>
              <a:rPr lang="zh-CN" altLang="en-US" dirty="0"/>
              <a:t>究竟是什么东西，还具备什么其他特性吗？本节的讲解将揭晓这些疑问。</a:t>
            </a:r>
            <a:endParaRPr lang="en-US" altLang="zh-CN"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103</a:t>
            </a:fld>
            <a:endParaRPr lang="zh-CN" altLang="en-US"/>
          </a:p>
        </p:txBody>
      </p:sp>
    </p:spTree>
    <p:extLst>
      <p:ext uri="{BB962C8B-B14F-4D97-AF65-F5344CB8AC3E}">
        <p14:creationId xmlns:p14="http://schemas.microsoft.com/office/powerpoint/2010/main" val="2222615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t>
            </a:r>
            <a:r>
              <a:rPr lang="zh-CN" altLang="en-US" dirty="0"/>
              <a:t>本章引言</a:t>
            </a:r>
            <a:r>
              <a:rPr lang="en-US" altLang="zh-CN" dirty="0"/>
              <a:t>】</a:t>
            </a:r>
          </a:p>
          <a:p>
            <a:r>
              <a:rPr lang="en-US" altLang="zh-CN" baseline="0" dirty="0"/>
              <a:t>	</a:t>
            </a:r>
            <a:r>
              <a:rPr lang="zh-CN" altLang="en-US" baseline="0" dirty="0"/>
              <a:t>在之前的章节中，我们已经能够通过各类语法元素结合流程控制和</a:t>
            </a:r>
            <a:r>
              <a:rPr lang="en-US" altLang="zh-CN" baseline="0" dirty="0"/>
              <a:t>Java</a:t>
            </a:r>
            <a:r>
              <a:rPr lang="zh-CN" altLang="en-US" baseline="0" dirty="0"/>
              <a:t>中的面向对象思想实现单线程或并发的应用程序，用以解决一些我们提出来的实际问题。但到目前位置，我们所有编写的程序在实用性上都存在一定的问题：所有需要处理的数据都需要在代码中通过预先定义的方式直接提供，运算的结果也只能通过控制输出。在现实应用中，很多程序处理的数据都来源于文件的输入（如音频、视频播放器等），而程序处理的结果也需要进行持久化写入文件保存或跨进程访问，在另外的一些情况下，我们也需要捕获从基本输入设备（键盘）输入的各种类型数据，那么本章就将详细介绍如何对这些需求进行处理</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a:t>
            </a:fld>
            <a:endParaRPr lang="zh-CN" altLang="en-US"/>
          </a:p>
        </p:txBody>
      </p:sp>
    </p:spTree>
    <p:extLst>
      <p:ext uri="{BB962C8B-B14F-4D97-AF65-F5344CB8AC3E}">
        <p14:creationId xmlns:p14="http://schemas.microsoft.com/office/powerpoint/2010/main" val="1444775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109</a:t>
            </a:fld>
            <a:endParaRPr lang="zh-CN" altLang="en-US"/>
          </a:p>
        </p:txBody>
      </p:sp>
    </p:spTree>
    <p:extLst>
      <p:ext uri="{BB962C8B-B14F-4D97-AF65-F5344CB8AC3E}">
        <p14:creationId xmlns:p14="http://schemas.microsoft.com/office/powerpoint/2010/main" val="2834937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pPr/>
              <a:t>112</a:t>
            </a:fld>
            <a:endParaRPr lang="zh-CN" altLang="en-US">
              <a:solidFill>
                <a:prstClr val="black"/>
              </a:solidFill>
            </a:endParaRPr>
          </a:p>
        </p:txBody>
      </p:sp>
    </p:spTree>
    <p:extLst>
      <p:ext uri="{BB962C8B-B14F-4D97-AF65-F5344CB8AC3E}">
        <p14:creationId xmlns:p14="http://schemas.microsoft.com/office/powerpoint/2010/main" val="700612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3</a:t>
            </a:fld>
            <a:endParaRPr lang="zh-CN" altLang="en-US"/>
          </a:p>
        </p:txBody>
      </p:sp>
    </p:spTree>
    <p:extLst>
      <p:ext uri="{BB962C8B-B14F-4D97-AF65-F5344CB8AC3E}">
        <p14:creationId xmlns:p14="http://schemas.microsoft.com/office/powerpoint/2010/main" val="984581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a:t>
            </a:fld>
            <a:endParaRPr lang="zh-CN" altLang="en-US"/>
          </a:p>
        </p:txBody>
      </p:sp>
    </p:spTree>
    <p:extLst>
      <p:ext uri="{BB962C8B-B14F-4D97-AF65-F5344CB8AC3E}">
        <p14:creationId xmlns:p14="http://schemas.microsoft.com/office/powerpoint/2010/main" val="1334588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a:t>
            </a:fld>
            <a:endParaRPr lang="zh-CN" altLang="en-US"/>
          </a:p>
        </p:txBody>
      </p:sp>
    </p:spTree>
    <p:extLst>
      <p:ext uri="{BB962C8B-B14F-4D97-AF65-F5344CB8AC3E}">
        <p14:creationId xmlns:p14="http://schemas.microsoft.com/office/powerpoint/2010/main" val="997493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a:t>
            </a:fld>
            <a:endParaRPr lang="zh-CN" altLang="en-US"/>
          </a:p>
        </p:txBody>
      </p:sp>
    </p:spTree>
    <p:extLst>
      <p:ext uri="{BB962C8B-B14F-4D97-AF65-F5344CB8AC3E}">
        <p14:creationId xmlns:p14="http://schemas.microsoft.com/office/powerpoint/2010/main" val="3506769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15</a:t>
            </a:fld>
            <a:endParaRPr lang="zh-CN" altLang="en-US"/>
          </a:p>
        </p:txBody>
      </p:sp>
    </p:spTree>
    <p:extLst>
      <p:ext uri="{BB962C8B-B14F-4D97-AF65-F5344CB8AC3E}">
        <p14:creationId xmlns:p14="http://schemas.microsoft.com/office/powerpoint/2010/main" val="2182886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t>
            </a:r>
            <a:r>
              <a:rPr lang="zh-CN" altLang="en-US" dirty="0"/>
              <a:t>本节引言</a:t>
            </a:r>
            <a:r>
              <a:rPr lang="en-US" altLang="zh-CN" dirty="0"/>
              <a:t>】</a:t>
            </a:r>
          </a:p>
          <a:p>
            <a:r>
              <a:rPr lang="en-US" altLang="zh-CN" dirty="0"/>
              <a:t>         </a:t>
            </a:r>
            <a:r>
              <a:rPr lang="zh-CN" altLang="en-US" dirty="0"/>
              <a:t>能够读取文件的属性信息不是我们的最终目的，</a:t>
            </a:r>
            <a:r>
              <a:rPr lang="en-US" altLang="zh-CN" dirty="0"/>
              <a:t>File</a:t>
            </a:r>
            <a:r>
              <a:rPr lang="zh-CN" altLang="en-US" dirty="0"/>
              <a:t>类只能帮助我们获取文件</a:t>
            </a:r>
            <a:r>
              <a:rPr lang="en-US" altLang="zh-CN" dirty="0"/>
              <a:t>/</a:t>
            </a:r>
            <a:r>
              <a:rPr lang="zh-CN" altLang="en-US" dirty="0"/>
              <a:t>文件夹的属性、创建文件</a:t>
            </a:r>
            <a:r>
              <a:rPr lang="en-US" altLang="zh-CN" dirty="0"/>
              <a:t>/</a:t>
            </a:r>
            <a:r>
              <a:rPr lang="zh-CN" altLang="en-US" dirty="0"/>
              <a:t>文件夹，或删除文件</a:t>
            </a:r>
            <a:r>
              <a:rPr lang="en-US" altLang="zh-CN" dirty="0"/>
              <a:t>/</a:t>
            </a:r>
            <a:r>
              <a:rPr lang="zh-CN" altLang="en-US" dirty="0"/>
              <a:t>文件夹的操作，但是对于应用程序而言，有价值的其实是文件中存放的数据内容，不管是需要获取输入数据还是对程序结果进行持久化保存，都是操作（读取、写入）文件的内容，因此学会对文件内容的操作工具的使用才是本章的主要目的，而接下来我们就将学习这种被称为输入、输出流的工具，那么究竟什么是输入输出流呢？</a:t>
            </a:r>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17</a:t>
            </a:fld>
            <a:endParaRPr lang="zh-CN" altLang="en-US"/>
          </a:p>
        </p:txBody>
      </p:sp>
    </p:spTree>
    <p:extLst>
      <p:ext uri="{BB962C8B-B14F-4D97-AF65-F5344CB8AC3E}">
        <p14:creationId xmlns:p14="http://schemas.microsoft.com/office/powerpoint/2010/main" val="122027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37</a:t>
            </a:fld>
            <a:endParaRPr lang="zh-CN" altLang="en-US"/>
          </a:p>
        </p:txBody>
      </p:sp>
    </p:spTree>
    <p:extLst>
      <p:ext uri="{BB962C8B-B14F-4D97-AF65-F5344CB8AC3E}">
        <p14:creationId xmlns:p14="http://schemas.microsoft.com/office/powerpoint/2010/main" val="42344638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a:xfrm>
            <a:off x="186570" y="899047"/>
            <a:ext cx="11792070" cy="5448937"/>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8" name="矩形 7"/>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8" name="页脚占位符 7"/>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2023/2/6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2023/2/6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2023/2/6</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hyperlink" Target="&#35838;&#22530;&#26696;&#20363;/&#31532;4&#33410;-nio/FileCopyWithNIO.java"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35838;&#22530;&#26696;&#20363;/&#31532;1&#33410;-&#25991;&#20214;/FileDemo.java"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35838;&#22530;&#26696;&#20363;/&#31532;1&#33410;-&#25991;&#20214;/FileOperation.java" TargetMode="Externa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35838;&#22530;&#26696;&#20363;/&#31532;1&#33410;-&#25991;&#20214;/FileOperation.java"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image" Target="../media/image26.jpeg"/><Relationship Id="rId4" Type="http://schemas.openxmlformats.org/officeDocument/2006/relationships/image" Target="../media/image30.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35838;&#22530;&#26696;&#20363;/&#31532;2&#33410;-&#36755;&#20837;&#36755;&#20986;&#27969;/FileWithDataOutputStreamTest.java" TargetMode="Externa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35838;&#22530;&#26696;&#20363;/&#31532;2&#33410;-&#36755;&#20837;&#36755;&#20986;&#27969;/FileWithDataInputStreamTest.java" TargetMode="Externa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35838;&#22530;&#26696;&#20363;/&#31532;2&#33410;-&#36755;&#20837;&#36755;&#20986;&#27969;/FileCopy.java" TargetMode="Externa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35838;&#22530;&#26696;&#20363;/&#31532;2&#33410;-&#36755;&#20837;&#36755;&#20986;&#27969;/PushbackInputStreamDemo.java" TargetMode="Externa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17.png"/></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35838;&#22530;&#26696;&#20363;/&#31532;2&#33410;-&#36755;&#20837;&#36755;&#20986;&#27969;/PushbackInputStreamDemo1.java" TargetMode="Externa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35838;&#22530;&#26696;&#20363;/&#31532;2&#33410;-&#36755;&#20837;&#36755;&#20986;&#27969;/RandomFileTest.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35838;&#22530;&#26696;&#20363;/&#31532;2&#33410;-&#36755;&#20837;&#36755;&#20986;&#27969;/ByteArrayBufferTest.java" TargetMode="Externa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1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6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35838;&#22530;&#26696;&#20363;/&#31532;2&#33410;-&#36755;&#20837;&#36755;&#20986;&#27969;/FileWriterWithBufferedWriter.java" TargetMode="Externa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17.png"/></Relationships>
</file>

<file path=ppt/slides/_rels/slide6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35838;&#22530;&#26696;&#20363;/&#31532;2&#33410;-&#36755;&#20837;&#36755;&#20986;&#27969;/FileWriterWithPrintWriter.java" TargetMode="Externa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35838;&#22530;&#26696;&#20363;/&#31532;2&#33410;-&#36755;&#20837;&#36755;&#20986;&#27969;/FileReaderTest.java" TargetMode="Externa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17.png"/></Relationships>
</file>

<file path=ppt/slides/_rels/slide7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35838;&#22530;&#26696;&#20363;/&#31532;2&#33410;-&#36755;&#20837;&#36755;&#20986;&#27969;/FileReaderWithBufferedReader.java" TargetMode="Externa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1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hyperlink" Target="&#35838;&#22530;&#26696;&#20363;/&#31532;2&#33410;-&#36755;&#20837;&#36755;&#20986;&#27969;/ScannerTest.java" TargetMode="Externa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1.jpeg"/><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30.jpeg"/><Relationship Id="rId4" Type="http://schemas.openxmlformats.org/officeDocument/2006/relationships/image" Target="../media/image4.jpe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35838;&#22530;&#26696;&#20363;/&#31532;3&#33410;-&#23545;&#35937;&#24207;&#21015;&#21270;/SerializableTest.java" TargetMode="External"/><Relationship Id="rId7" Type="http://schemas.openxmlformats.org/officeDocument/2006/relationships/image" Target="../media/image65.png"/><Relationship Id="rId2" Type="http://schemas.openxmlformats.org/officeDocument/2006/relationships/hyperlink" Target="&#35838;&#22530;&#26696;&#20363;/&#31532;3&#33410;-&#23545;&#35937;&#24207;&#21015;&#21270;/Person.java" TargetMode="Externa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17.png"/><Relationship Id="rId4" Type="http://schemas.openxmlformats.org/officeDocument/2006/relationships/image" Target="../media/image63.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hyperlink" Target="&#35838;&#22530;&#26696;&#20363;/&#31532;3&#33410;-&#23545;&#35937;&#24207;&#21015;&#21270;/SerializableTest1.java" TargetMode="External"/><Relationship Id="rId7" Type="http://schemas.openxmlformats.org/officeDocument/2006/relationships/image" Target="../media/image68.png"/><Relationship Id="rId2" Type="http://schemas.openxmlformats.org/officeDocument/2006/relationships/hyperlink" Target="&#35838;&#22530;&#26696;&#20363;/&#31532;3&#33410;-&#23545;&#35937;&#24207;&#21015;&#21270;/Person1.java" TargetMode="Externa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17.png"/><Relationship Id="rId4" Type="http://schemas.openxmlformats.org/officeDocument/2006/relationships/image" Target="../media/image66.png"/></Relationships>
</file>

<file path=ppt/slides/_rels/slide9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hyperlink" Target="&#35838;&#22530;&#26696;&#20363;/&#31532;3&#33410;-&#23545;&#35937;&#24207;&#21015;&#21270;/Person2.java"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hyperlink" Target="&#35838;&#22530;&#26696;&#20363;/&#31532;3&#33410;-&#23545;&#35937;&#24207;&#21015;&#21270;/Person3.java" TargetMode="External"/><Relationship Id="rId7" Type="http://schemas.openxmlformats.org/officeDocument/2006/relationships/image" Target="../media/image7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71.png"/><Relationship Id="rId4" Type="http://schemas.openxmlformats.org/officeDocument/2006/relationships/hyperlink" Target="&#35838;&#22530;&#26696;&#20363;/&#31532;3&#33410;-&#23545;&#35937;&#24207;&#21015;&#21270;/SerializableTest3.java"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10230"/>
            <a:ext cx="9144000" cy="2387600"/>
          </a:xfrm>
        </p:spPr>
        <p:txBody>
          <a:bodyPr anchor="ctr">
            <a:normAutofit/>
          </a:bodyPr>
          <a:lstStyle/>
          <a:p>
            <a:r>
              <a:rPr lang="zh-CN" altLang="en-US" sz="6000" dirty="0">
                <a:solidFill>
                  <a:schemeClr val="tx1">
                    <a:lumMod val="65000"/>
                    <a:lumOff val="35000"/>
                  </a:schemeClr>
                </a:solidFill>
              </a:rPr>
              <a:t>输入输出</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a:t>
            </a:r>
            <a:r>
              <a:rPr lang="en-US" altLang="zh-CN" dirty="0"/>
              <a:t> File</a:t>
            </a:r>
            <a:r>
              <a:rPr lang="zh-CN" altLang="en-US" dirty="0"/>
              <a:t>类型</a:t>
            </a:r>
          </a:p>
        </p:txBody>
      </p:sp>
      <p:sp>
        <p:nvSpPr>
          <p:cNvPr id="3" name="内容占位符 2"/>
          <p:cNvSpPr>
            <a:spLocks noGrp="1"/>
          </p:cNvSpPr>
          <p:nvPr>
            <p:ph idx="1"/>
          </p:nvPr>
        </p:nvSpPr>
        <p:spPr/>
        <p:txBody>
          <a:bodyPr>
            <a:normAutofit fontScale="70000" lnSpcReduction="20000"/>
          </a:bodyPr>
          <a:lstStyle/>
          <a:p>
            <a:r>
              <a:rPr lang="zh-CN" altLang="en-US" dirty="0"/>
              <a:t>构建</a:t>
            </a:r>
            <a:r>
              <a:rPr lang="en-US" altLang="zh-CN" dirty="0"/>
              <a:t>File</a:t>
            </a:r>
            <a:r>
              <a:rPr lang="zh-CN" altLang="en-US" dirty="0"/>
              <a:t>对象是需要注意的要点：</a:t>
            </a:r>
            <a:endParaRPr lang="en-US" altLang="zh-CN" dirty="0"/>
          </a:p>
          <a:p>
            <a:r>
              <a:rPr lang="zh-CN" altLang="en-US" dirty="0"/>
              <a:t>提供给构造方法的路径可以指向一个具体的文件，这时候</a:t>
            </a:r>
            <a:r>
              <a:rPr lang="en-US" altLang="zh-CN" dirty="0"/>
              <a:t>File</a:t>
            </a:r>
            <a:r>
              <a:rPr lang="zh-CN" altLang="en-US" dirty="0"/>
              <a:t>对象能够操作这个文件的属性，也可以指向一个文件夹，这时候</a:t>
            </a:r>
            <a:r>
              <a:rPr lang="en-US" altLang="zh-CN" dirty="0"/>
              <a:t>File</a:t>
            </a:r>
            <a:r>
              <a:rPr lang="zh-CN" altLang="en-US" dirty="0"/>
              <a:t>对象操作的就是文件夹的属性</a:t>
            </a:r>
            <a:endParaRPr lang="en-US" altLang="zh-CN" dirty="0"/>
          </a:p>
          <a:p>
            <a:r>
              <a:rPr lang="zh-CN" altLang="en-US" dirty="0"/>
              <a:t>注意上例第二个对象的路径表达，由于在</a:t>
            </a:r>
            <a:r>
              <a:rPr lang="en-US" altLang="zh-CN" dirty="0"/>
              <a:t>Java</a:t>
            </a:r>
            <a:r>
              <a:rPr lang="zh-CN" altLang="en-US" dirty="0"/>
              <a:t>中“</a:t>
            </a:r>
            <a:r>
              <a:rPr lang="en-US" altLang="zh-CN" dirty="0"/>
              <a:t>\</a:t>
            </a:r>
            <a:r>
              <a:rPr lang="zh-CN" altLang="en-US" dirty="0"/>
              <a:t>”符号表示转意，因此如果使用</a:t>
            </a:r>
            <a:r>
              <a:rPr lang="en-US" altLang="zh-CN" dirty="0"/>
              <a:t>”\”</a:t>
            </a:r>
            <a:r>
              <a:rPr lang="zh-CN" altLang="en-US" dirty="0"/>
              <a:t>作为路径分割符，则实际需要编写“</a:t>
            </a:r>
            <a:r>
              <a:rPr lang="en-US" altLang="zh-CN" dirty="0"/>
              <a:t>\\</a:t>
            </a:r>
            <a:r>
              <a:rPr lang="zh-CN" altLang="en-US" dirty="0"/>
              <a:t>”，当然一个更好的替代方法是使用</a:t>
            </a:r>
            <a:r>
              <a:rPr lang="en-US" altLang="zh-CN" dirty="0"/>
              <a:t>Unix</a:t>
            </a:r>
            <a:r>
              <a:rPr lang="zh-CN" altLang="en-US" dirty="0"/>
              <a:t>系统中常用的</a:t>
            </a:r>
            <a:r>
              <a:rPr lang="en-US" altLang="zh-CN" dirty="0"/>
              <a:t>”/”</a:t>
            </a:r>
            <a:r>
              <a:rPr lang="zh-CN" altLang="en-US" dirty="0"/>
              <a:t>作为路径分割，则不需要转意</a:t>
            </a:r>
            <a:endParaRPr lang="en-US" altLang="zh-CN" dirty="0"/>
          </a:p>
          <a:p>
            <a:r>
              <a:rPr lang="zh-CN" altLang="en-US" dirty="0"/>
              <a:t>特别注意，</a:t>
            </a:r>
            <a:r>
              <a:rPr lang="en-US" altLang="zh-CN" dirty="0"/>
              <a:t>Java</a:t>
            </a:r>
            <a:r>
              <a:rPr lang="zh-CN" altLang="en-US" dirty="0"/>
              <a:t>中的相对路径体系和我们日常所见的文件系统相对路径体系有较大的区别：</a:t>
            </a:r>
            <a:endParaRPr lang="en-US" altLang="zh-CN" dirty="0"/>
          </a:p>
          <a:p>
            <a:pPr lvl="1"/>
            <a:r>
              <a:rPr lang="zh-CN" altLang="en-US" dirty="0"/>
              <a:t>如果以路径以“</a:t>
            </a:r>
            <a:r>
              <a:rPr lang="en-US" altLang="zh-CN" dirty="0"/>
              <a:t>/</a:t>
            </a:r>
            <a:r>
              <a:rPr lang="zh-CN" altLang="en-US" dirty="0"/>
              <a:t>”或“</a:t>
            </a:r>
            <a:r>
              <a:rPr lang="en-US" altLang="zh-CN" dirty="0"/>
              <a:t>\\</a:t>
            </a:r>
            <a:r>
              <a:rPr lang="zh-CN" altLang="en-US" dirty="0"/>
              <a:t>”开头，则相对路径的根为</a:t>
            </a:r>
            <a:r>
              <a:rPr lang="zh-CN" altLang="en-US" b="1" dirty="0">
                <a:solidFill>
                  <a:srgbClr val="C00000"/>
                </a:solidFill>
              </a:rPr>
              <a:t>当前项目所在磁盘的根目录</a:t>
            </a:r>
            <a:r>
              <a:rPr lang="zh-CN" altLang="en-US" dirty="0"/>
              <a:t>（</a:t>
            </a:r>
            <a:r>
              <a:rPr lang="en-US" altLang="zh-CN" dirty="0"/>
              <a:t>Unix</a:t>
            </a:r>
            <a:r>
              <a:rPr lang="zh-CN" altLang="en-US" dirty="0"/>
              <a:t>没有磁盘分区的概念，因此直接使用</a:t>
            </a:r>
            <a:r>
              <a:rPr lang="en-US" altLang="zh-CN" dirty="0"/>
              <a:t>/</a:t>
            </a:r>
            <a:r>
              <a:rPr lang="zh-CN" altLang="en-US" dirty="0"/>
              <a:t>，即文件系统的根作为相对路劲的根）</a:t>
            </a:r>
            <a:endParaRPr lang="en-US" altLang="zh-CN" dirty="0"/>
          </a:p>
          <a:p>
            <a:pPr lvl="1"/>
            <a:r>
              <a:rPr lang="zh-CN" altLang="en-US" dirty="0"/>
              <a:t>如果不以“</a:t>
            </a:r>
            <a:r>
              <a:rPr lang="en-US" altLang="zh-CN" dirty="0"/>
              <a:t>/</a:t>
            </a:r>
            <a:r>
              <a:rPr lang="zh-CN" altLang="en-US" dirty="0"/>
              <a:t>”开头则</a:t>
            </a:r>
            <a:r>
              <a:rPr lang="zh-CN" altLang="en-US" b="1" dirty="0">
                <a:solidFill>
                  <a:srgbClr val="C00000"/>
                </a:solidFill>
              </a:rPr>
              <a:t>相对路径的根为项目根目录，而不是当前类所在目录</a:t>
            </a:r>
            <a:r>
              <a:rPr lang="zh-CN" altLang="en-US" dirty="0"/>
              <a:t>，这一点非常容易引起误区，因为类从属于某个包之后，类文件实际是位于项目中的某个子文件夹中的，如</a:t>
            </a:r>
            <a:r>
              <a:rPr lang="en-US" altLang="zh-CN" dirty="0" err="1"/>
              <a:t>com.chinasoft.Hello</a:t>
            </a:r>
            <a:r>
              <a:rPr lang="zh-CN" altLang="en-US" dirty="0"/>
              <a:t>这个类是位于项目中的</a:t>
            </a:r>
            <a:r>
              <a:rPr lang="en-US" altLang="zh-CN" dirty="0"/>
              <a:t>com\</a:t>
            </a:r>
            <a:r>
              <a:rPr lang="en-US" altLang="zh-CN" dirty="0" err="1"/>
              <a:t>chinasofti</a:t>
            </a:r>
            <a:r>
              <a:rPr lang="zh-CN" altLang="en-US" dirty="0"/>
              <a:t>子文件夹中，如果在</a:t>
            </a:r>
            <a:r>
              <a:rPr lang="en-US" altLang="zh-CN" dirty="0"/>
              <a:t>Hello</a:t>
            </a:r>
            <a:r>
              <a:rPr lang="zh-CN" altLang="en-US" dirty="0"/>
              <a:t>类中构建一个</a:t>
            </a:r>
            <a:r>
              <a:rPr lang="en-US" altLang="zh-CN" dirty="0"/>
              <a:t>File</a:t>
            </a:r>
            <a:r>
              <a:rPr lang="zh-CN" altLang="en-US" dirty="0"/>
              <a:t>对象：</a:t>
            </a:r>
            <a:r>
              <a:rPr lang="en-US" altLang="zh-CN" dirty="0" err="1"/>
              <a:t>FIle</a:t>
            </a:r>
            <a:r>
              <a:rPr lang="en-US" altLang="zh-CN" dirty="0"/>
              <a:t> f = new File(“</a:t>
            </a:r>
            <a:r>
              <a:rPr lang="en-US" altLang="zh-CN" dirty="0" err="1"/>
              <a:t>icss</a:t>
            </a:r>
            <a:r>
              <a:rPr lang="en-US" altLang="zh-CN" dirty="0"/>
              <a:t>/chinasofti.txt”)</a:t>
            </a:r>
            <a:r>
              <a:rPr lang="zh-CN" altLang="en-US" dirty="0"/>
              <a:t>，那么这个文件位于项目根目录的</a:t>
            </a:r>
            <a:r>
              <a:rPr lang="en-US" altLang="zh-CN" dirty="0" err="1"/>
              <a:t>icss</a:t>
            </a:r>
            <a:r>
              <a:rPr lang="zh-CN" altLang="en-US" dirty="0"/>
              <a:t>子文件中，跟当前类自己的位置无关</a:t>
            </a:r>
          </a:p>
        </p:txBody>
      </p:sp>
    </p:spTree>
    <p:extLst>
      <p:ext uri="{BB962C8B-B14F-4D97-AF65-F5344CB8AC3E}">
        <p14:creationId xmlns:p14="http://schemas.microsoft.com/office/powerpoint/2010/main" val="2188798026"/>
      </p:ext>
    </p:extLst>
  </p:cSld>
  <p:clrMapOvr>
    <a:masterClrMapping/>
  </p:clrMapOvr>
  <p:transition spd="slow">
    <p:push dir="u"/>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4</a:t>
            </a:r>
            <a:r>
              <a:rPr lang="zh-CN" altLang="en-US" dirty="0"/>
              <a:t>：跨语言的第三方序列化工具简介</a:t>
            </a:r>
          </a:p>
        </p:txBody>
      </p:sp>
      <p:sp>
        <p:nvSpPr>
          <p:cNvPr id="3" name="内容占位符 2"/>
          <p:cNvSpPr>
            <a:spLocks noGrp="1"/>
          </p:cNvSpPr>
          <p:nvPr>
            <p:ph idx="1"/>
          </p:nvPr>
        </p:nvSpPr>
        <p:spPr/>
        <p:txBody>
          <a:bodyPr>
            <a:normAutofit fontScale="92500"/>
          </a:bodyPr>
          <a:lstStyle/>
          <a:p>
            <a:r>
              <a:rPr lang="en-US" altLang="zh-CN" dirty="0" err="1"/>
              <a:t>ApacheAvro</a:t>
            </a:r>
            <a:r>
              <a:rPr lang="zh-CN" altLang="en-US" dirty="0"/>
              <a:t>是一个独立于编程语言的数据序列化系统。该项目旨在解决特定语言绑定的对象序列化的不足，提高跨语言的可移植性。拥有一个可被多种语言（当前是</a:t>
            </a:r>
            <a:r>
              <a:rPr lang="en-US" altLang="zh-CN" dirty="0"/>
              <a:t>c</a:t>
            </a:r>
            <a:r>
              <a:rPr lang="zh-CN" altLang="en-US" dirty="0"/>
              <a:t>、</a:t>
            </a:r>
            <a:r>
              <a:rPr lang="en-US" altLang="zh-CN" dirty="0"/>
              <a:t>c+</a:t>
            </a:r>
            <a:r>
              <a:rPr lang="zh-CN" altLang="en-US" dirty="0"/>
              <a:t>＋、</a:t>
            </a:r>
            <a:r>
              <a:rPr lang="en-US" altLang="zh-CN" dirty="0"/>
              <a:t>c</a:t>
            </a:r>
            <a:r>
              <a:rPr lang="zh-CN" altLang="en-US" dirty="0"/>
              <a:t>＃、</a:t>
            </a:r>
            <a:r>
              <a:rPr lang="en-US" altLang="zh-CN" dirty="0"/>
              <a:t>Java</a:t>
            </a:r>
            <a:r>
              <a:rPr lang="zh-CN" altLang="en-US" dirty="0"/>
              <a:t>、</a:t>
            </a:r>
            <a:r>
              <a:rPr lang="en-US" altLang="zh-CN" dirty="0"/>
              <a:t>PHP</a:t>
            </a:r>
            <a:r>
              <a:rPr lang="zh-CN" altLang="en-US" dirty="0"/>
              <a:t>、</a:t>
            </a:r>
            <a:r>
              <a:rPr lang="en-US" altLang="zh-CN" dirty="0"/>
              <a:t>Python</a:t>
            </a:r>
            <a:r>
              <a:rPr lang="zh-CN" altLang="en-US" dirty="0"/>
              <a:t>和</a:t>
            </a:r>
            <a:r>
              <a:rPr lang="en-US" altLang="zh-CN" dirty="0"/>
              <a:t>Ruby</a:t>
            </a:r>
            <a:r>
              <a:rPr lang="zh-CN" altLang="en-US" dirty="0"/>
              <a:t>）处理的数据格式</a:t>
            </a:r>
          </a:p>
          <a:p>
            <a:r>
              <a:rPr lang="zh-CN" altLang="en-US" dirty="0"/>
              <a:t>与绑定到单一语言的数据格式相比，</a:t>
            </a:r>
            <a:r>
              <a:rPr lang="en-US" altLang="zh-CN" dirty="0"/>
              <a:t>Avro</a:t>
            </a:r>
            <a:r>
              <a:rPr lang="zh-CN" altLang="en-US" dirty="0"/>
              <a:t>更易于与公众共享数据集同时也更具生命力，该语言将使得数据具有更长的生命周期，即使原先用于读／写该数据的语言已经不再使用</a:t>
            </a:r>
            <a:endParaRPr lang="en-US" altLang="zh-CN" dirty="0"/>
          </a:p>
          <a:p>
            <a:r>
              <a:rPr lang="zh-CN" altLang="en-US" dirty="0"/>
              <a:t>在大数据分析领域</a:t>
            </a:r>
            <a:r>
              <a:rPr lang="en-US" altLang="zh-CN" dirty="0"/>
              <a:t>Avro</a:t>
            </a:r>
            <a:r>
              <a:rPr lang="zh-CN" altLang="en-US" dirty="0"/>
              <a:t>的跨平台序列化特性较为常用，我们将在后续的大数据相关章节介绍</a:t>
            </a:r>
            <a:r>
              <a:rPr lang="en-US" altLang="zh-CN" dirty="0"/>
              <a:t>Avro</a:t>
            </a:r>
            <a:r>
              <a:rPr lang="zh-CN" altLang="en-US" dirty="0"/>
              <a:t>的</a:t>
            </a:r>
            <a:r>
              <a:rPr lang="en-US" altLang="zh-CN" dirty="0"/>
              <a:t>Schema</a:t>
            </a:r>
            <a:r>
              <a:rPr lang="zh-CN" altLang="en-US" dirty="0"/>
              <a:t>结构定义和序列化</a:t>
            </a:r>
            <a:r>
              <a:rPr lang="en-US" altLang="zh-CN" dirty="0"/>
              <a:t>API</a:t>
            </a:r>
            <a:endParaRPr lang="zh-CN" altLang="en-US" dirty="0"/>
          </a:p>
        </p:txBody>
      </p:sp>
    </p:spTree>
    <p:extLst>
      <p:ext uri="{BB962C8B-B14F-4D97-AF65-F5344CB8AC3E}">
        <p14:creationId xmlns:p14="http://schemas.microsoft.com/office/powerpoint/2010/main" val="1826592861"/>
      </p:ext>
    </p:extLst>
  </p:cSld>
  <p:clrMapOvr>
    <a:masterClrMapping/>
  </p:clrMapOvr>
  <p:transition spd="slow">
    <p:push dir="u"/>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本节总结提问</a:t>
            </a:r>
            <a:r>
              <a:rPr lang="en-US" altLang="zh-CN" dirty="0"/>
              <a:t>【</a:t>
            </a:r>
            <a:r>
              <a:rPr lang="zh-CN" altLang="en-US" dirty="0"/>
              <a:t>输入输出流</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Java</a:t>
            </a:r>
            <a:r>
              <a:rPr lang="zh-CN" altLang="en-US" dirty="0"/>
              <a:t>中对象序列化的一般方法是什么？</a:t>
            </a:r>
            <a:endParaRPr lang="en-US" altLang="zh-CN" dirty="0"/>
          </a:p>
        </p:txBody>
      </p:sp>
    </p:spTree>
    <p:extLst>
      <p:ext uri="{BB962C8B-B14F-4D97-AF65-F5344CB8AC3E}">
        <p14:creationId xmlns:p14="http://schemas.microsoft.com/office/powerpoint/2010/main" val="1750427143"/>
      </p:ext>
    </p:extLst>
  </p:cSld>
  <p:clrMapOvr>
    <a:masterClrMapping/>
  </p:clrMapOvr>
  <p:transition spd="slow">
    <p:push dir="u"/>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a:t>
            </a:r>
            <a:r>
              <a:rPr lang="en-US" altLang="zh-CN" dirty="0"/>
              <a:t>【</a:t>
            </a:r>
            <a:r>
              <a:rPr lang="zh-CN" altLang="en-US" dirty="0"/>
              <a:t>输入输出流</a:t>
            </a:r>
            <a:r>
              <a:rPr lang="en-US" altLang="zh-CN" dirty="0"/>
              <a:t>】</a:t>
            </a:r>
            <a:endParaRPr lang="zh-CN" altLang="en-US" dirty="0"/>
          </a:p>
        </p:txBody>
      </p:sp>
      <p:sp>
        <p:nvSpPr>
          <p:cNvPr id="3" name="内容占位符 2"/>
          <p:cNvSpPr>
            <a:spLocks noGrp="1"/>
          </p:cNvSpPr>
          <p:nvPr>
            <p:ph idx="1"/>
          </p:nvPr>
        </p:nvSpPr>
        <p:spPr/>
        <p:txBody>
          <a:bodyPr>
            <a:normAutofit/>
          </a:bodyPr>
          <a:lstStyle/>
          <a:p>
            <a:r>
              <a:rPr lang="zh-CN" altLang="en-US" dirty="0"/>
              <a:t>在</a:t>
            </a:r>
            <a:r>
              <a:rPr lang="en-US" altLang="zh-CN" dirty="0"/>
              <a:t>Java</a:t>
            </a:r>
            <a:r>
              <a:rPr lang="zh-CN" altLang="en-US" dirty="0"/>
              <a:t>中，只要一个类实现了</a:t>
            </a:r>
            <a:r>
              <a:rPr lang="en-US" altLang="zh-CN" dirty="0" err="1"/>
              <a:t>java.io.Serializable</a:t>
            </a:r>
            <a:r>
              <a:rPr lang="zh-CN" altLang="en-US" dirty="0"/>
              <a:t>接口，那么它就可以被序列化，将对象的状态信息保存到流中的操作，称为序列化，可以使用</a:t>
            </a:r>
            <a:r>
              <a:rPr lang="en-US" altLang="zh-CN" dirty="0"/>
              <a:t>Java</a:t>
            </a:r>
            <a:r>
              <a:rPr lang="zh-CN" altLang="en-US" dirty="0"/>
              <a:t>提供的工具</a:t>
            </a:r>
            <a:r>
              <a:rPr lang="en-US" altLang="zh-CN" dirty="0" err="1"/>
              <a:t>ObjectOutputStream</a:t>
            </a:r>
            <a:r>
              <a:rPr lang="en-US" altLang="zh-CN" dirty="0"/>
              <a:t>. </a:t>
            </a:r>
            <a:r>
              <a:rPr lang="en-US" altLang="zh-CN" dirty="0" err="1"/>
              <a:t>writeObject</a:t>
            </a:r>
            <a:r>
              <a:rPr lang="en-US" altLang="zh-CN" dirty="0"/>
              <a:t>(Serializable </a:t>
            </a:r>
            <a:r>
              <a:rPr lang="en-US" altLang="zh-CN" dirty="0" err="1"/>
              <a:t>obj</a:t>
            </a:r>
            <a:r>
              <a:rPr lang="en-US" altLang="zh-CN" dirty="0"/>
              <a:t>)</a:t>
            </a:r>
            <a:r>
              <a:rPr lang="zh-CN" altLang="en-US" dirty="0"/>
              <a:t>来完成，从流中读取对心状态信息的操作称为反序列化，可以使用</a:t>
            </a:r>
            <a:r>
              <a:rPr lang="en-US" altLang="zh-CN" dirty="0"/>
              <a:t>Java</a:t>
            </a:r>
            <a:r>
              <a:rPr lang="zh-CN" altLang="en-US" dirty="0"/>
              <a:t>提供的工具</a:t>
            </a:r>
            <a:r>
              <a:rPr lang="en-US" altLang="zh-CN" dirty="0" err="1"/>
              <a:t>ObjectInputStream.readObject</a:t>
            </a:r>
            <a:r>
              <a:rPr lang="en-US" altLang="zh-CN" dirty="0"/>
              <a:t>()</a:t>
            </a:r>
            <a:r>
              <a:rPr lang="zh-CN" altLang="en-US" dirty="0"/>
              <a:t>来完成</a:t>
            </a:r>
            <a:endParaRPr lang="zh-CN" altLang="zh-CN" dirty="0"/>
          </a:p>
          <a:p>
            <a:endParaRPr lang="zh-CN" altLang="en-US" dirty="0"/>
          </a:p>
          <a:p>
            <a:endParaRPr lang="en-US" altLang="zh-CN" dirty="0"/>
          </a:p>
          <a:p>
            <a:endParaRPr lang="en-US" altLang="zh-CN" dirty="0"/>
          </a:p>
          <a:p>
            <a:endParaRPr lang="en-US" altLang="zh-CN" dirty="0"/>
          </a:p>
          <a:p>
            <a:pPr>
              <a:defRPr/>
            </a:pPr>
            <a:endParaRPr lang="en-US" altLang="zh-CN" dirty="0"/>
          </a:p>
          <a:p>
            <a:pPr>
              <a:defRPr/>
            </a:pPr>
            <a:endParaRPr lang="en-US" altLang="zh-CN" dirty="0"/>
          </a:p>
          <a:p>
            <a:pPr>
              <a:defRPr/>
            </a:pPr>
            <a:endParaRPr lang="zh-CN" altLang="en-US"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2965614156"/>
      </p:ext>
    </p:extLst>
  </p:cSld>
  <p:clrMapOvr>
    <a:masterClrMapping/>
  </p:clrMapOvr>
  <p:transition spd="slow">
    <p:push dir="u"/>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节</a:t>
            </a:r>
            <a:r>
              <a:rPr lang="en-US" altLang="zh-CN" dirty="0"/>
              <a:t>【</a:t>
            </a:r>
            <a:r>
              <a:rPr lang="en-US" altLang="zh-CN" dirty="0" err="1"/>
              <a:t>nio</a:t>
            </a:r>
            <a:r>
              <a:rPr lang="en-US" altLang="zh-CN" dirty="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a:t>知识点</a:t>
            </a:r>
            <a:r>
              <a:rPr lang="en-US" altLang="zh-CN" dirty="0"/>
              <a:t>1</a:t>
            </a:r>
            <a:r>
              <a:rPr lang="zh-CN" altLang="en-US" dirty="0"/>
              <a:t>：</a:t>
            </a:r>
            <a:r>
              <a:rPr lang="en-US" altLang="zh-CN" dirty="0" err="1"/>
              <a:t>nio</a:t>
            </a:r>
            <a:r>
              <a:rPr lang="zh-CN" altLang="en-US" dirty="0"/>
              <a:t>与</a:t>
            </a:r>
            <a:r>
              <a:rPr lang="en-US" altLang="zh-CN" dirty="0" err="1"/>
              <a:t>io</a:t>
            </a:r>
            <a:r>
              <a:rPr lang="zh-CN" altLang="en-US" dirty="0"/>
              <a:t>的区别</a:t>
            </a:r>
          </a:p>
          <a:p>
            <a:r>
              <a:rPr lang="zh-CN" altLang="en-US" dirty="0"/>
              <a:t>知识点</a:t>
            </a:r>
            <a:r>
              <a:rPr lang="en-US" altLang="zh-CN" dirty="0"/>
              <a:t>2</a:t>
            </a:r>
            <a:r>
              <a:rPr lang="zh-CN" altLang="en-US" dirty="0"/>
              <a:t>： </a:t>
            </a:r>
            <a:r>
              <a:rPr lang="en-US" altLang="zh-CN" dirty="0"/>
              <a:t>Buffer</a:t>
            </a:r>
          </a:p>
          <a:p>
            <a:r>
              <a:rPr lang="zh-CN" altLang="en-US" dirty="0"/>
              <a:t>知识点</a:t>
            </a:r>
            <a:r>
              <a:rPr lang="en-US" altLang="zh-CN" dirty="0"/>
              <a:t>3</a:t>
            </a:r>
            <a:r>
              <a:rPr lang="zh-CN" altLang="en-US" dirty="0"/>
              <a:t>： </a:t>
            </a:r>
            <a:r>
              <a:rPr lang="en-US" altLang="zh-CN" dirty="0"/>
              <a:t>Channel</a:t>
            </a:r>
          </a:p>
          <a:p>
            <a:r>
              <a:rPr lang="zh-CN" altLang="en-US" dirty="0"/>
              <a:t>知识点</a:t>
            </a:r>
            <a:r>
              <a:rPr lang="en-US" altLang="zh-CN" dirty="0"/>
              <a:t>4</a:t>
            </a:r>
            <a:r>
              <a:rPr lang="zh-CN" altLang="en-US" dirty="0"/>
              <a:t>：事件及</a:t>
            </a:r>
            <a:r>
              <a:rPr lang="en-US" altLang="zh-CN" dirty="0" err="1"/>
              <a:t>nio</a:t>
            </a:r>
            <a:r>
              <a:rPr lang="zh-CN" altLang="en-US" dirty="0"/>
              <a:t>的非阻塞读取</a:t>
            </a:r>
          </a:p>
        </p:txBody>
      </p:sp>
    </p:spTree>
    <p:extLst>
      <p:ext uri="{BB962C8B-B14F-4D97-AF65-F5344CB8AC3E}">
        <p14:creationId xmlns:p14="http://schemas.microsoft.com/office/powerpoint/2010/main" val="1006282286"/>
      </p:ext>
    </p:extLst>
  </p:cSld>
  <p:clrMapOvr>
    <a:masterClrMapping/>
  </p:clrMapOvr>
  <p:transition spd="slow">
    <p:push dir="u"/>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t>：</a:t>
            </a:r>
            <a:r>
              <a:rPr lang="en-US" altLang="zh-CN" dirty="0" err="1"/>
              <a:t>nio</a:t>
            </a:r>
            <a:r>
              <a:rPr lang="zh-CN" altLang="en-US" dirty="0"/>
              <a:t>与</a:t>
            </a:r>
            <a:r>
              <a:rPr lang="en-US" altLang="zh-CN" dirty="0" err="1"/>
              <a:t>io</a:t>
            </a:r>
            <a:r>
              <a:rPr lang="zh-CN" altLang="en-US" dirty="0"/>
              <a:t>的区别</a:t>
            </a:r>
          </a:p>
        </p:txBody>
      </p:sp>
      <p:sp>
        <p:nvSpPr>
          <p:cNvPr id="3" name="内容占位符 2"/>
          <p:cNvSpPr>
            <a:spLocks noGrp="1"/>
          </p:cNvSpPr>
          <p:nvPr>
            <p:ph idx="1"/>
          </p:nvPr>
        </p:nvSpPr>
        <p:spPr/>
        <p:txBody>
          <a:bodyPr/>
          <a:lstStyle/>
          <a:p>
            <a:r>
              <a:rPr lang="en-US" altLang="zh-CN" dirty="0"/>
              <a:t>NIO</a:t>
            </a:r>
            <a:r>
              <a:rPr lang="zh-CN" altLang="en-US" dirty="0"/>
              <a:t>和</a:t>
            </a:r>
            <a:r>
              <a:rPr lang="en-US" altLang="zh-CN" dirty="0"/>
              <a:t>IO</a:t>
            </a:r>
            <a:r>
              <a:rPr lang="zh-CN" altLang="en-US" dirty="0"/>
              <a:t>之间最大的区别是：</a:t>
            </a:r>
            <a:r>
              <a:rPr lang="en-US" altLang="zh-CN" b="1" dirty="0">
                <a:solidFill>
                  <a:srgbClr val="C00000"/>
                </a:solidFill>
              </a:rPr>
              <a:t>IO</a:t>
            </a:r>
            <a:r>
              <a:rPr lang="zh-CN" altLang="en-US" b="1" dirty="0">
                <a:solidFill>
                  <a:srgbClr val="C00000"/>
                </a:solidFill>
              </a:rPr>
              <a:t>是面向流的，</a:t>
            </a:r>
            <a:r>
              <a:rPr lang="en-US" altLang="zh-CN" b="1" dirty="0">
                <a:solidFill>
                  <a:srgbClr val="C00000"/>
                </a:solidFill>
              </a:rPr>
              <a:t>NIO</a:t>
            </a:r>
            <a:r>
              <a:rPr lang="zh-CN" altLang="en-US" b="1" dirty="0">
                <a:solidFill>
                  <a:srgbClr val="C00000"/>
                </a:solidFill>
              </a:rPr>
              <a:t>是面向块（缓冲区）的</a:t>
            </a:r>
            <a:endParaRPr lang="en-US" altLang="zh-CN" b="1" dirty="0">
              <a:solidFill>
                <a:srgbClr val="C00000"/>
              </a:solidFill>
            </a:endParaRPr>
          </a:p>
          <a:p>
            <a:r>
              <a:rPr lang="zh-CN" altLang="en-US" dirty="0"/>
              <a:t> </a:t>
            </a:r>
            <a:r>
              <a:rPr lang="en-US" altLang="zh-CN" dirty="0"/>
              <a:t>Java IO</a:t>
            </a:r>
            <a:r>
              <a:rPr lang="zh-CN" altLang="en-US" dirty="0"/>
              <a:t>面向流意味着每次从流中读一个或多个字节，直至读取所有字节，它们没有被缓存在任何地方。此外，它不能前后移动流中的数据。如果需要前后移动从流中读取的数据，需要先将它缓存到一个缓冲区。 </a:t>
            </a:r>
            <a:r>
              <a:rPr lang="en-US" altLang="zh-CN" dirty="0"/>
              <a:t>Java NIO</a:t>
            </a:r>
            <a:r>
              <a:rPr lang="zh-CN" altLang="en-US" dirty="0"/>
              <a:t>的缓冲导向方法略有不同。数据读取到一个它稍后处理的缓冲区，需要时可在缓冲区中前后移动。这就增加了处理过程中的灵活性</a:t>
            </a:r>
          </a:p>
          <a:p>
            <a:endParaRPr lang="zh-CN" altLang="en-US" dirty="0"/>
          </a:p>
        </p:txBody>
      </p:sp>
    </p:spTree>
    <p:extLst>
      <p:ext uri="{BB962C8B-B14F-4D97-AF65-F5344CB8AC3E}">
        <p14:creationId xmlns:p14="http://schemas.microsoft.com/office/powerpoint/2010/main" val="1331590124"/>
      </p:ext>
    </p:extLst>
  </p:cSld>
  <p:clrMapOvr>
    <a:masterClrMapping/>
  </p:clrMapOvr>
  <p:transition spd="slow">
    <p:push dir="u"/>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 </a:t>
            </a:r>
            <a:r>
              <a:rPr lang="en-US" altLang="zh-CN" dirty="0"/>
              <a:t>Buffer</a:t>
            </a:r>
            <a:endParaRPr lang="zh-CN" altLang="en-US" dirty="0"/>
          </a:p>
        </p:txBody>
      </p:sp>
      <p:sp>
        <p:nvSpPr>
          <p:cNvPr id="3" name="内容占位符 2"/>
          <p:cNvSpPr>
            <a:spLocks noGrp="1"/>
          </p:cNvSpPr>
          <p:nvPr>
            <p:ph idx="1"/>
          </p:nvPr>
        </p:nvSpPr>
        <p:spPr/>
        <p:txBody>
          <a:bodyPr/>
          <a:lstStyle/>
          <a:p>
            <a:r>
              <a:rPr lang="en-US" altLang="zh-CN" dirty="0"/>
              <a:t>Java NIO</a:t>
            </a:r>
            <a:r>
              <a:rPr lang="zh-CN" altLang="en-US" dirty="0"/>
              <a:t>中的</a:t>
            </a:r>
            <a:r>
              <a:rPr lang="en-US" altLang="zh-CN" dirty="0"/>
              <a:t>Buffer</a:t>
            </a:r>
            <a:r>
              <a:rPr lang="zh-CN" altLang="en-US" dirty="0"/>
              <a:t>用于和</a:t>
            </a:r>
            <a:r>
              <a:rPr lang="en-US" altLang="zh-CN" dirty="0"/>
              <a:t>NIO</a:t>
            </a:r>
            <a:r>
              <a:rPr lang="zh-CN" altLang="en-US" dirty="0"/>
              <a:t>通道进行交互。数据是从通道读入缓冲区，从缓冲区写入到通道中的</a:t>
            </a:r>
          </a:p>
          <a:p>
            <a:r>
              <a:rPr lang="zh-CN" altLang="en-US" dirty="0"/>
              <a:t>缓冲区本质上是一块可以写入数据，然后可以从中读取数据的内存。这块内存被包装成</a:t>
            </a:r>
            <a:r>
              <a:rPr lang="en-US" altLang="zh-CN" dirty="0"/>
              <a:t>NIO Buffer</a:t>
            </a:r>
            <a:r>
              <a:rPr lang="zh-CN" altLang="en-US" dirty="0"/>
              <a:t>对象，并提供了一组方法，用来方便的访问该块内存</a:t>
            </a:r>
          </a:p>
          <a:p>
            <a:endParaRPr lang="zh-CN" altLang="en-US" dirty="0"/>
          </a:p>
        </p:txBody>
      </p:sp>
    </p:spTree>
    <p:extLst>
      <p:ext uri="{BB962C8B-B14F-4D97-AF65-F5344CB8AC3E}">
        <p14:creationId xmlns:p14="http://schemas.microsoft.com/office/powerpoint/2010/main" val="2579062896"/>
      </p:ext>
    </p:extLst>
  </p:cSld>
  <p:clrMapOvr>
    <a:masterClrMapping/>
  </p:clrMapOvr>
  <p:transition spd="slow">
    <p:push dir="u"/>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3</a:t>
            </a:r>
            <a:r>
              <a:rPr lang="zh-CN" altLang="en-US" dirty="0"/>
              <a:t>： </a:t>
            </a:r>
            <a:r>
              <a:rPr lang="en-US" altLang="zh-CN" dirty="0"/>
              <a:t>Channel</a:t>
            </a:r>
            <a:endParaRPr lang="zh-CN" altLang="en-US" dirty="0"/>
          </a:p>
        </p:txBody>
      </p:sp>
      <p:sp>
        <p:nvSpPr>
          <p:cNvPr id="3" name="内容占位符 2"/>
          <p:cNvSpPr>
            <a:spLocks noGrp="1"/>
          </p:cNvSpPr>
          <p:nvPr>
            <p:ph idx="1"/>
          </p:nvPr>
        </p:nvSpPr>
        <p:spPr/>
        <p:txBody>
          <a:bodyPr/>
          <a:lstStyle/>
          <a:p>
            <a:r>
              <a:rPr lang="en-US" altLang="zh-CN" dirty="0"/>
              <a:t>Java NIO</a:t>
            </a:r>
            <a:r>
              <a:rPr lang="zh-CN" altLang="en-US" dirty="0"/>
              <a:t>的通道类似流，但又有些不同：</a:t>
            </a:r>
          </a:p>
          <a:p>
            <a:pPr lvl="1"/>
            <a:r>
              <a:rPr lang="zh-CN" altLang="en-US" dirty="0"/>
              <a:t>既可以从通道中读取数据，又可以写数据到通道。但流的读写通常是单向的</a:t>
            </a:r>
          </a:p>
          <a:p>
            <a:pPr lvl="1"/>
            <a:r>
              <a:rPr lang="zh-CN" altLang="en-US" dirty="0"/>
              <a:t>通道可以异步地读写</a:t>
            </a:r>
          </a:p>
          <a:p>
            <a:pPr lvl="1"/>
            <a:r>
              <a:rPr lang="zh-CN" altLang="en-US" dirty="0"/>
              <a:t>通道中的数据总是要先读到一个</a:t>
            </a:r>
            <a:r>
              <a:rPr lang="en-US" altLang="zh-CN" dirty="0"/>
              <a:t>Buffer</a:t>
            </a:r>
            <a:r>
              <a:rPr lang="zh-CN" altLang="en-US" dirty="0"/>
              <a:t>，或者总是要从一个</a:t>
            </a:r>
            <a:r>
              <a:rPr lang="en-US" altLang="zh-CN" dirty="0"/>
              <a:t>Buffer</a:t>
            </a:r>
            <a:r>
              <a:rPr lang="zh-CN" altLang="en-US" dirty="0"/>
              <a:t>中写入</a:t>
            </a:r>
          </a:p>
          <a:p>
            <a:endParaRPr lang="zh-CN" altLang="en-US" dirty="0"/>
          </a:p>
        </p:txBody>
      </p:sp>
    </p:spTree>
    <p:extLst>
      <p:ext uri="{BB962C8B-B14F-4D97-AF65-F5344CB8AC3E}">
        <p14:creationId xmlns:p14="http://schemas.microsoft.com/office/powerpoint/2010/main" val="3567063383"/>
      </p:ext>
    </p:extLst>
  </p:cSld>
  <p:clrMapOvr>
    <a:masterClrMapping/>
  </p:clrMapOvr>
  <p:transition spd="slow">
    <p:push dir="u"/>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 </a:t>
            </a:r>
            <a:r>
              <a:rPr lang="en-US" altLang="zh-CN" dirty="0"/>
              <a:t>Channel</a:t>
            </a:r>
            <a:endParaRPr lang="zh-CN" altLang="en-US" dirty="0"/>
          </a:p>
        </p:txBody>
      </p:sp>
      <p:sp>
        <p:nvSpPr>
          <p:cNvPr id="3" name="内容占位符 2"/>
          <p:cNvSpPr>
            <a:spLocks noGrp="1"/>
          </p:cNvSpPr>
          <p:nvPr>
            <p:ph idx="1"/>
          </p:nvPr>
        </p:nvSpPr>
        <p:spPr/>
        <p:txBody>
          <a:bodyPr/>
          <a:lstStyle/>
          <a:p>
            <a:r>
              <a:rPr lang="zh-CN" altLang="en-US" dirty="0"/>
              <a:t>利用</a:t>
            </a:r>
            <a:r>
              <a:rPr lang="en-US" altLang="zh-CN" dirty="0"/>
              <a:t>NIO</a:t>
            </a:r>
            <a:r>
              <a:rPr lang="zh-CN" altLang="en-US" dirty="0"/>
              <a:t>进行文件拷贝的示例（课堂案例：</a:t>
            </a:r>
            <a:r>
              <a:rPr lang="en-US" altLang="zh-CN" dirty="0">
                <a:hlinkClick r:id="rId2" action="ppaction://hlinkfile"/>
              </a:rPr>
              <a:t>FileCopyWithNIO.java</a:t>
            </a:r>
            <a:r>
              <a:rPr lang="zh-CN" altLang="en-US" dirty="0"/>
              <a:t>）：</a:t>
            </a:r>
          </a:p>
        </p:txBody>
      </p:sp>
      <p:pic>
        <p:nvPicPr>
          <p:cNvPr id="4" name="图片 3"/>
          <p:cNvPicPr>
            <a:picLocks noChangeAspect="1"/>
          </p:cNvPicPr>
          <p:nvPr/>
        </p:nvPicPr>
        <p:blipFill>
          <a:blip r:embed="rId3"/>
          <a:stretch>
            <a:fillRect/>
          </a:stretch>
        </p:blipFill>
        <p:spPr>
          <a:xfrm>
            <a:off x="570027" y="1768045"/>
            <a:ext cx="10353675" cy="4076700"/>
          </a:xfrm>
          <a:prstGeom prst="rect">
            <a:avLst/>
          </a:prstGeom>
          <a:blipFill>
            <a:blip r:embed="rId4"/>
            <a:stretch>
              <a:fillRect/>
            </a:stretch>
          </a:blipFill>
          <a:ln w="101600">
            <a:solidFill>
              <a:srgbClr val="339933">
                <a:alpha val="96000"/>
              </a:srgbClr>
            </a:solidFill>
          </a:ln>
        </p:spPr>
      </p:pic>
    </p:spTree>
    <p:extLst>
      <p:ext uri="{BB962C8B-B14F-4D97-AF65-F5344CB8AC3E}">
        <p14:creationId xmlns:p14="http://schemas.microsoft.com/office/powerpoint/2010/main" val="1170256601"/>
      </p:ext>
    </p:extLst>
  </p:cSld>
  <p:clrMapOvr>
    <a:masterClrMapping/>
  </p:clrMapOvr>
  <p:transition spd="slow">
    <p:push dir="u"/>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4</a:t>
            </a:r>
            <a:r>
              <a:rPr lang="zh-CN" altLang="en-US" dirty="0"/>
              <a:t>：事件及</a:t>
            </a:r>
            <a:r>
              <a:rPr lang="en-US" altLang="zh-CN" dirty="0" err="1"/>
              <a:t>nio</a:t>
            </a:r>
            <a:r>
              <a:rPr lang="zh-CN" altLang="en-US" dirty="0"/>
              <a:t>的非阻塞读取</a:t>
            </a:r>
          </a:p>
        </p:txBody>
      </p:sp>
      <p:sp>
        <p:nvSpPr>
          <p:cNvPr id="3" name="内容占位符 2"/>
          <p:cNvSpPr>
            <a:spLocks noGrp="1"/>
          </p:cNvSpPr>
          <p:nvPr>
            <p:ph idx="1"/>
          </p:nvPr>
        </p:nvSpPr>
        <p:spPr/>
        <p:txBody>
          <a:bodyPr/>
          <a:lstStyle/>
          <a:p>
            <a:r>
              <a:rPr lang="en-US" altLang="zh-CN" dirty="0"/>
              <a:t>Java NIO</a:t>
            </a:r>
            <a:r>
              <a:rPr lang="zh-CN" altLang="en-US" dirty="0"/>
              <a:t>的事件选择器允许一个单独的线程来监视多个输入通道，你可以注册多个通道使用一个选择器，然后使用一个单独的线程来“选择”通道：这些通道里已经有可以处理的输入，或者选择已准备写入的通道。这种选择机制，使得一个单独的线程很容易来管理多个通道</a:t>
            </a:r>
            <a:endParaRPr lang="en-US" altLang="zh-CN" dirty="0"/>
          </a:p>
          <a:p>
            <a:r>
              <a:rPr lang="zh-CN" altLang="en-US" dirty="0"/>
              <a:t>由于有了事件选择器，因此</a:t>
            </a:r>
            <a:r>
              <a:rPr lang="en-US" altLang="zh-CN" dirty="0"/>
              <a:t>NIO</a:t>
            </a:r>
            <a:r>
              <a:rPr lang="zh-CN" altLang="en-US" dirty="0"/>
              <a:t>可以以非阻塞的方式读取数据</a:t>
            </a:r>
            <a:endParaRPr lang="en-US" altLang="zh-CN" dirty="0"/>
          </a:p>
          <a:p>
            <a:r>
              <a:rPr lang="en-US" altLang="zh-CN" dirty="0"/>
              <a:t>NIO</a:t>
            </a:r>
            <a:r>
              <a:rPr lang="zh-CN" altLang="en-US" dirty="0"/>
              <a:t>的这些特性在网络通讯方面非常有用，我们将在网络章节利用示例为大家具体介绍非阻塞的网络</a:t>
            </a:r>
            <a:r>
              <a:rPr lang="en-US" altLang="zh-CN" dirty="0"/>
              <a:t>IO</a:t>
            </a:r>
            <a:r>
              <a:rPr lang="zh-CN" altLang="en-US" dirty="0"/>
              <a:t>操作</a:t>
            </a:r>
          </a:p>
        </p:txBody>
      </p:sp>
    </p:spTree>
    <p:extLst>
      <p:ext uri="{BB962C8B-B14F-4D97-AF65-F5344CB8AC3E}">
        <p14:creationId xmlns:p14="http://schemas.microsoft.com/office/powerpoint/2010/main" val="671159364"/>
      </p:ext>
    </p:extLst>
  </p:cSld>
  <p:clrMapOvr>
    <a:masterClrMapping/>
  </p:clrMapOvr>
  <p:transition spd="slow">
    <p:push dir="u"/>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本节总结提问</a:t>
            </a:r>
            <a:r>
              <a:rPr lang="en-US" altLang="zh-CN" dirty="0"/>
              <a:t>【</a:t>
            </a:r>
            <a:r>
              <a:rPr lang="en-US" altLang="zh-CN" dirty="0" err="1"/>
              <a:t>nio</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err="1"/>
              <a:t>nio</a:t>
            </a:r>
            <a:r>
              <a:rPr lang="zh-CN" altLang="en-US" dirty="0"/>
              <a:t>和</a:t>
            </a:r>
            <a:r>
              <a:rPr lang="en-US" altLang="zh-CN" dirty="0" err="1"/>
              <a:t>io</a:t>
            </a:r>
            <a:r>
              <a:rPr lang="zh-CN" altLang="en-US" dirty="0"/>
              <a:t>有什么区别？</a:t>
            </a:r>
            <a:endParaRPr lang="en-US" altLang="zh-CN" dirty="0"/>
          </a:p>
        </p:txBody>
      </p:sp>
    </p:spTree>
    <p:extLst>
      <p:ext uri="{BB962C8B-B14F-4D97-AF65-F5344CB8AC3E}">
        <p14:creationId xmlns:p14="http://schemas.microsoft.com/office/powerpoint/2010/main" val="42511024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lang="en-US" altLang="zh-CN" dirty="0"/>
              <a:t>File</a:t>
            </a:r>
            <a:r>
              <a:rPr lang="zh-CN" altLang="en-US" dirty="0"/>
              <a:t>对文件的基础操作</a:t>
            </a:r>
          </a:p>
        </p:txBody>
      </p:sp>
      <p:sp>
        <p:nvSpPr>
          <p:cNvPr id="3" name="内容占位符 2"/>
          <p:cNvSpPr>
            <a:spLocks noGrp="1"/>
          </p:cNvSpPr>
          <p:nvPr>
            <p:ph idx="1"/>
          </p:nvPr>
        </p:nvSpPr>
        <p:spPr/>
        <p:txBody>
          <a:bodyPr/>
          <a:lstStyle/>
          <a:p>
            <a:r>
              <a:rPr lang="en-US" altLang="zh-CN" dirty="0"/>
              <a:t>File</a:t>
            </a:r>
            <a:r>
              <a:rPr lang="zh-CN" altLang="en-US" dirty="0"/>
              <a:t>类型提供的常见操作方法：</a:t>
            </a:r>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graphicFrame>
        <p:nvGraphicFramePr>
          <p:cNvPr id="4" name="Group 3"/>
          <p:cNvGraphicFramePr>
            <a:graphicFrameLocks noGrp="1"/>
          </p:cNvGraphicFramePr>
          <p:nvPr>
            <p:extLst>
              <p:ext uri="{D42A27DB-BD31-4B8C-83A1-F6EECF244321}">
                <p14:modId xmlns:p14="http://schemas.microsoft.com/office/powerpoint/2010/main" val="3510916208"/>
              </p:ext>
            </p:extLst>
          </p:nvPr>
        </p:nvGraphicFramePr>
        <p:xfrm>
          <a:off x="423257" y="1634899"/>
          <a:ext cx="11318696" cy="4337440"/>
        </p:xfrm>
        <a:graphic>
          <a:graphicData uri="http://schemas.openxmlformats.org/drawingml/2006/table">
            <a:tbl>
              <a:tblPr firstRow="1" bandRow="1">
                <a:tableStyleId>{93296810-A885-4BE3-A3E7-6D5BEEA58F35}</a:tableStyleId>
              </a:tblPr>
              <a:tblGrid>
                <a:gridCol w="4035418">
                  <a:extLst>
                    <a:ext uri="{9D8B030D-6E8A-4147-A177-3AD203B41FA5}">
                      <a16:colId xmlns:a16="http://schemas.microsoft.com/office/drawing/2014/main" val="20000"/>
                    </a:ext>
                  </a:extLst>
                </a:gridCol>
                <a:gridCol w="7283278">
                  <a:extLst>
                    <a:ext uri="{9D8B030D-6E8A-4147-A177-3AD203B41FA5}">
                      <a16:colId xmlns:a16="http://schemas.microsoft.com/office/drawing/2014/main" val="20001"/>
                    </a:ext>
                  </a:extLst>
                </a:gridCol>
              </a:tblGrid>
              <a:tr h="716416">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2400" u="none" strike="noStrike" cap="none" normalizeH="0" baseline="0" dirty="0">
                          <a:ln>
                            <a:noFill/>
                          </a:ln>
                          <a:effectLst/>
                          <a:latin typeface="微软雅黑" panose="020B0503020204020204" pitchFamily="34" charset="-122"/>
                          <a:ea typeface="微软雅黑" panose="020B0503020204020204" pitchFamily="34" charset="-122"/>
                        </a:rPr>
                        <a:t>方 法 原 型</a:t>
                      </a:r>
                      <a:endParaRPr kumimoji="0" 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2400" u="none" strike="noStrike" cap="none" normalizeH="0" baseline="0" dirty="0">
                          <a:ln>
                            <a:noFill/>
                          </a:ln>
                          <a:effectLst/>
                          <a:latin typeface="微软雅黑" panose="020B0503020204020204" pitchFamily="34" charset="-122"/>
                          <a:ea typeface="微软雅黑" panose="020B0503020204020204" pitchFamily="34" charset="-122"/>
                        </a:rPr>
                        <a:t>说    明</a:t>
                      </a:r>
                      <a:endParaRPr kumimoji="0" 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0000"/>
                  </a:ext>
                </a:extLst>
              </a:tr>
              <a:tr h="215727">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boolean</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 exists()</a:t>
                      </a:r>
                      <a:endParaRPr kumimoji="0" lang="en-US" sz="1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判断文件是否存在，存在返回</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true</a:t>
                      </a: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，否则返回</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false</a:t>
                      </a:r>
                      <a:endParaRPr kumimoji="0" 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0001"/>
                  </a:ext>
                </a:extLst>
              </a:tr>
              <a:tr h="215727">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boolean</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 </a:t>
                      </a: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isFile</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a:t>
                      </a:r>
                      <a:endParaRPr kumimoji="0" 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判断是否为文件，是文件返回</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true</a:t>
                      </a: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，否则返回</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false</a:t>
                      </a:r>
                      <a:endParaRPr kumimoji="0" 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0002"/>
                  </a:ext>
                </a:extLst>
              </a:tr>
              <a:tr h="215727">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boolean</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 </a:t>
                      </a: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isDirectory</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a:t>
                      </a:r>
                      <a:endParaRPr kumimoji="0" 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判断是否为目录，是目录返回</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true</a:t>
                      </a: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，否则返回</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false</a:t>
                      </a:r>
                      <a:endParaRPr kumimoji="0" 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0003"/>
                  </a:ext>
                </a:extLst>
              </a:tr>
              <a:tr h="215727">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String </a:t>
                      </a: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getName</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a:t>
                      </a:r>
                      <a:endParaRPr kumimoji="0" 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获得文件的名称</a:t>
                      </a:r>
                      <a:endParaRPr kumimoji="0" 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0004"/>
                  </a:ext>
                </a:extLst>
              </a:tr>
              <a:tr h="215727">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String </a:t>
                      </a: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getAbsolutePath</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a:t>
                      </a:r>
                      <a:endParaRPr kumimoji="0" 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获得文件的绝对路径</a:t>
                      </a:r>
                      <a:endParaRPr kumimoji="0" 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0005"/>
                  </a:ext>
                </a:extLst>
              </a:tr>
              <a:tr h="215727">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long length()</a:t>
                      </a:r>
                      <a:endParaRPr kumimoji="0" lang="en-US" sz="1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获得文件的长度（字节数）</a:t>
                      </a:r>
                      <a:endParaRPr kumimoji="0" 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0006"/>
                  </a:ext>
                </a:extLst>
              </a:tr>
              <a:tr h="396937">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boolean</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 </a:t>
                      </a: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createNewFile</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a:t>
                      </a:r>
                    </a:p>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throws </a:t>
                      </a: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IOException</a:t>
                      </a:r>
                      <a:endParaRPr kumimoji="0" lang="en-US" sz="18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创建新文件，创建成功返回</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true</a:t>
                      </a: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，否则返回</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false</a:t>
                      </a: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，有可能抛出</a:t>
                      </a: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IOException</a:t>
                      </a: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异常，必须捕捉</a:t>
                      </a:r>
                      <a:endParaRPr kumimoji="0" 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0007"/>
                  </a:ext>
                </a:extLst>
              </a:tr>
              <a:tr h="215727">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boolean</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 delete()</a:t>
                      </a:r>
                      <a:endParaRPr kumimoji="0" 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删除文件，删除成功返回</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true</a:t>
                      </a: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，否则返回</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false</a:t>
                      </a:r>
                      <a:endParaRPr kumimoji="0" 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0008"/>
                  </a:ext>
                </a:extLst>
              </a:tr>
              <a:tr h="215727">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a:ln>
                            <a:noFill/>
                          </a:ln>
                          <a:effectLst/>
                          <a:latin typeface="微软雅黑" panose="020B0503020204020204" pitchFamily="34" charset="-122"/>
                          <a:ea typeface="微软雅黑" panose="020B0503020204020204" pitchFamily="34" charset="-122"/>
                        </a:rPr>
                        <a:t>File[] listFiles()</a:t>
                      </a:r>
                      <a:endParaRPr kumimoji="0" lang="en-US" sz="18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返回文件夹内的子文件与子文件夹的数组</a:t>
                      </a:r>
                      <a:endParaRPr kumimoji="0" 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680544880"/>
      </p:ext>
    </p:extLst>
  </p:cSld>
  <p:clrMapOvr>
    <a:masterClrMapping/>
  </p:clrMapOvr>
  <p:transition spd="slow">
    <p:push dir="u"/>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a:t>
            </a:r>
            <a:r>
              <a:rPr lang="en-US" altLang="zh-CN" dirty="0"/>
              <a:t>【</a:t>
            </a:r>
            <a:r>
              <a:rPr lang="en-US" altLang="zh-CN" dirty="0" err="1"/>
              <a:t>nio</a:t>
            </a:r>
            <a:r>
              <a:rPr lang="en-US" altLang="zh-CN" dirty="0"/>
              <a:t>】</a:t>
            </a:r>
            <a:endParaRPr lang="zh-CN" altLang="en-US" dirty="0"/>
          </a:p>
        </p:txBody>
      </p:sp>
      <p:sp>
        <p:nvSpPr>
          <p:cNvPr id="3" name="内容占位符 2"/>
          <p:cNvSpPr>
            <a:spLocks noGrp="1"/>
          </p:cNvSpPr>
          <p:nvPr>
            <p:ph idx="1"/>
          </p:nvPr>
        </p:nvSpPr>
        <p:spPr/>
        <p:txBody>
          <a:bodyPr>
            <a:normAutofit/>
          </a:bodyPr>
          <a:lstStyle/>
          <a:p>
            <a:r>
              <a:rPr lang="en-US" altLang="zh-CN" dirty="0"/>
              <a:t>Java IO</a:t>
            </a:r>
            <a:r>
              <a:rPr lang="zh-CN" altLang="en-US" dirty="0"/>
              <a:t>面向流意味着每次从流中读一个或多个字节，直至读取所有字节，它们没有被缓存在任何地方。此外，它不能前后移动流中的数据。如果需要前后移动从流中读取的数据，需要先将它缓存到一个缓冲区。 </a:t>
            </a:r>
            <a:r>
              <a:rPr lang="en-US" altLang="zh-CN" dirty="0"/>
              <a:t>Java NIO</a:t>
            </a:r>
            <a:r>
              <a:rPr lang="zh-CN" altLang="en-US" dirty="0"/>
              <a:t>的缓冲导向方法略有不同。数据读取到一个它稍后处理的缓冲区，需要时可在缓冲区中前后移动。这就增加了处理过程中的灵活性</a:t>
            </a:r>
            <a:endParaRPr lang="en-US" altLang="zh-CN" dirty="0"/>
          </a:p>
          <a:p>
            <a:r>
              <a:rPr lang="en-US" altLang="zh-CN" dirty="0" err="1"/>
              <a:t>nio</a:t>
            </a:r>
            <a:r>
              <a:rPr lang="zh-CN" altLang="en-US" dirty="0"/>
              <a:t>提供了事件选择器和非阻塞访问</a:t>
            </a:r>
          </a:p>
          <a:p>
            <a:endParaRPr lang="en-US" altLang="zh-CN" dirty="0"/>
          </a:p>
          <a:p>
            <a:endParaRPr lang="en-US" altLang="zh-CN" dirty="0"/>
          </a:p>
          <a:p>
            <a:endParaRPr lang="en-US" altLang="zh-CN" dirty="0"/>
          </a:p>
          <a:p>
            <a:pPr>
              <a:defRPr/>
            </a:pPr>
            <a:endParaRPr lang="en-US" altLang="zh-CN" dirty="0"/>
          </a:p>
          <a:p>
            <a:pPr>
              <a:defRPr/>
            </a:pPr>
            <a:endParaRPr lang="en-US" altLang="zh-CN" dirty="0"/>
          </a:p>
          <a:p>
            <a:pPr>
              <a:defRPr/>
            </a:pPr>
            <a:endParaRPr lang="zh-CN" altLang="en-US"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1423912087"/>
      </p:ext>
    </p:extLst>
  </p:cSld>
  <p:clrMapOvr>
    <a:masterClrMapping/>
  </p:clrMapOvr>
  <p:transition spd="slow">
    <p:push dir="u"/>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本章作业</a:t>
            </a:r>
          </a:p>
        </p:txBody>
      </p:sp>
      <p:sp>
        <p:nvSpPr>
          <p:cNvPr id="3" name="内容占位符 2"/>
          <p:cNvSpPr>
            <a:spLocks noGrp="1"/>
          </p:cNvSpPr>
          <p:nvPr>
            <p:ph idx="1"/>
          </p:nvPr>
        </p:nvSpPr>
        <p:spPr/>
        <p:txBody>
          <a:bodyPr>
            <a:normAutofit/>
          </a:bodyPr>
          <a:lstStyle/>
          <a:p>
            <a:r>
              <a:rPr lang="en-US" altLang="zh-CN" dirty="0"/>
              <a:t>1</a:t>
            </a:r>
            <a:r>
              <a:rPr lang="zh-CN" altLang="en-US" dirty="0"/>
              <a:t>、实现一个方法日志记录器，将每次方法的调用信息存放在单一的文本日志文件中，并能够分析日志文件中包含的数据：调用次数最多的方法，调用总耗时最长的方法</a:t>
            </a:r>
            <a:endParaRPr lang="en-US" altLang="zh-CN" dirty="0"/>
          </a:p>
          <a:p>
            <a:r>
              <a:rPr lang="en-US" altLang="zh-CN" dirty="0"/>
              <a:t>2</a:t>
            </a:r>
            <a:r>
              <a:rPr lang="zh-CN" altLang="en-US" dirty="0"/>
              <a:t>、将</a:t>
            </a:r>
            <a:r>
              <a:rPr lang="en-US" altLang="zh-CN" dirty="0"/>
              <a:t>Java</a:t>
            </a:r>
            <a:r>
              <a:rPr lang="zh-CN" altLang="en-US" dirty="0"/>
              <a:t>对象保存到文本文件中并还原</a:t>
            </a:r>
          </a:p>
        </p:txBody>
      </p:sp>
    </p:spTree>
    <p:extLst>
      <p:ext uri="{BB962C8B-B14F-4D97-AF65-F5344CB8AC3E}">
        <p14:creationId xmlns:p14="http://schemas.microsoft.com/office/powerpoint/2010/main" val="2653956124"/>
      </p:ext>
    </p:extLst>
  </p:cSld>
  <p:clrMapOvr>
    <a:masterClrMapping/>
  </p:clrMapOvr>
  <p:transition spd="slow">
    <p:push dir="u"/>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lang="en-US" altLang="zh-CN" dirty="0"/>
              <a:t>File</a:t>
            </a:r>
            <a:r>
              <a:rPr lang="zh-CN" altLang="en-US" dirty="0"/>
              <a:t>对文件的基础操作</a:t>
            </a:r>
          </a:p>
        </p:txBody>
      </p:sp>
      <p:sp>
        <p:nvSpPr>
          <p:cNvPr id="3" name="内容占位符 2"/>
          <p:cNvSpPr>
            <a:spLocks noGrp="1"/>
          </p:cNvSpPr>
          <p:nvPr>
            <p:ph idx="1"/>
          </p:nvPr>
        </p:nvSpPr>
        <p:spPr/>
        <p:txBody>
          <a:bodyPr/>
          <a:lstStyle/>
          <a:p>
            <a:r>
              <a:rPr lang="zh-CN" altLang="en-US" dirty="0"/>
              <a:t>文件操作示例（课堂案例：</a:t>
            </a:r>
            <a:r>
              <a:rPr lang="en-US" altLang="zh-CN" dirty="0">
                <a:hlinkClick r:id="rId2" action="ppaction://hlinkfile"/>
              </a:rPr>
              <a:t>FileDemo.java</a:t>
            </a:r>
            <a:r>
              <a:rPr lang="zh-CN" altLang="en-US" dirty="0"/>
              <a:t>）：</a:t>
            </a:r>
          </a:p>
        </p:txBody>
      </p:sp>
      <p:pic>
        <p:nvPicPr>
          <p:cNvPr id="4" name="图片 3"/>
          <p:cNvPicPr>
            <a:picLocks noChangeAspect="1"/>
          </p:cNvPicPr>
          <p:nvPr/>
        </p:nvPicPr>
        <p:blipFill>
          <a:blip r:embed="rId3"/>
          <a:stretch>
            <a:fillRect/>
          </a:stretch>
        </p:blipFill>
        <p:spPr>
          <a:xfrm>
            <a:off x="551769" y="1731509"/>
            <a:ext cx="9782175" cy="2676525"/>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1404326" y="4326183"/>
            <a:ext cx="3257550" cy="790575"/>
          </a:xfrm>
          <a:prstGeom prst="rect">
            <a:avLst/>
          </a:prstGeom>
          <a:blipFill>
            <a:blip r:embed="rId4"/>
            <a:stretch>
              <a:fillRect/>
            </a:stretch>
          </a:blipFill>
          <a:ln w="101600">
            <a:solidFill>
              <a:srgbClr val="339933">
                <a:alpha val="96000"/>
              </a:srgbClr>
            </a:solidFill>
          </a:ln>
        </p:spPr>
      </p:pic>
      <p:pic>
        <p:nvPicPr>
          <p:cNvPr id="6" name="图片 5"/>
          <p:cNvPicPr>
            <a:picLocks noChangeAspect="1"/>
          </p:cNvPicPr>
          <p:nvPr/>
        </p:nvPicPr>
        <p:blipFill>
          <a:blip r:embed="rId6"/>
          <a:stretch>
            <a:fillRect/>
          </a:stretch>
        </p:blipFill>
        <p:spPr>
          <a:xfrm>
            <a:off x="5357983" y="4221408"/>
            <a:ext cx="5924550" cy="1790700"/>
          </a:xfrm>
          <a:prstGeom prst="rect">
            <a:avLst/>
          </a:prstGeom>
          <a:blipFill>
            <a:blip r:embed="rId4"/>
            <a:stretch>
              <a:fillRect/>
            </a:stretch>
          </a:blipFill>
          <a:ln w="101600">
            <a:solidFill>
              <a:srgbClr val="339933">
                <a:alpha val="96000"/>
              </a:srgbClr>
            </a:solidFill>
          </a:ln>
        </p:spPr>
      </p:pic>
      <p:sp>
        <p:nvSpPr>
          <p:cNvPr id="7" name="右箭头 6"/>
          <p:cNvSpPr/>
          <p:nvPr/>
        </p:nvSpPr>
        <p:spPr>
          <a:xfrm rot="5400000">
            <a:off x="9847955" y="3922821"/>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803104" y="4440727"/>
            <a:ext cx="1479430"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
        <p:nvSpPr>
          <p:cNvPr id="9" name="圆角矩形 8"/>
          <p:cNvSpPr/>
          <p:nvPr/>
        </p:nvSpPr>
        <p:spPr>
          <a:xfrm>
            <a:off x="1438831" y="4865298"/>
            <a:ext cx="1235358" cy="199701"/>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5342735" y="5449018"/>
            <a:ext cx="5939798" cy="19265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Line 20"/>
          <p:cNvSpPr>
            <a:spLocks noChangeShapeType="1"/>
          </p:cNvSpPr>
          <p:nvPr/>
        </p:nvSpPr>
        <p:spPr bwMode="auto">
          <a:xfrm>
            <a:off x="2691442" y="4968814"/>
            <a:ext cx="2666540" cy="584703"/>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2" name="文本框 11"/>
          <p:cNvSpPr txBox="1"/>
          <p:nvPr/>
        </p:nvSpPr>
        <p:spPr>
          <a:xfrm>
            <a:off x="2626636" y="5139067"/>
            <a:ext cx="2383293" cy="646331"/>
          </a:xfrm>
          <a:prstGeom prst="rect">
            <a:avLst/>
          </a:prstGeom>
          <a:solidFill>
            <a:schemeClr val="bg1"/>
          </a:solidFill>
          <a:ln>
            <a:solidFill>
              <a:srgbClr val="C00000"/>
            </a:solidFill>
          </a:ln>
        </p:spPr>
        <p:txBody>
          <a:bodyPr wrap="square" rtlCol="0">
            <a:spAutoFit/>
          </a:bodyPr>
          <a:lstStyle>
            <a:defPPr>
              <a:defRPr lang="zh-CN"/>
            </a:defPPr>
            <a:lvl1pPr algn="ctr">
              <a:defRPr b="1">
                <a:solidFill>
                  <a:srgbClr val="C00000"/>
                </a:solidFill>
                <a:latin typeface="微软雅黑" panose="020B0503020204020204" pitchFamily="34" charset="-122"/>
                <a:ea typeface="微软雅黑" panose="020B0503020204020204" pitchFamily="34" charset="-122"/>
              </a:defRPr>
            </a:lvl1pPr>
          </a:lstStyle>
          <a:p>
            <a:r>
              <a:rPr lang="zh-CN" altLang="en-US" dirty="0"/>
              <a:t>注意文件的路径，位于项目根目录中</a:t>
            </a:r>
          </a:p>
        </p:txBody>
      </p:sp>
      <p:sp>
        <p:nvSpPr>
          <p:cNvPr id="13" name="圆角矩形 12"/>
          <p:cNvSpPr/>
          <p:nvPr/>
        </p:nvSpPr>
        <p:spPr>
          <a:xfrm>
            <a:off x="821151" y="2386233"/>
            <a:ext cx="4338677" cy="193681"/>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Line 20"/>
          <p:cNvSpPr>
            <a:spLocks noChangeShapeType="1"/>
          </p:cNvSpPr>
          <p:nvPr/>
        </p:nvSpPr>
        <p:spPr bwMode="auto">
          <a:xfrm>
            <a:off x="947058" y="2602224"/>
            <a:ext cx="636814" cy="2207835"/>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extLst>
      <p:ext uri="{BB962C8B-B14F-4D97-AF65-F5344CB8AC3E}">
        <p14:creationId xmlns:p14="http://schemas.microsoft.com/office/powerpoint/2010/main" val="124038845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lang="en-US" altLang="zh-CN" dirty="0"/>
              <a:t>File</a:t>
            </a:r>
            <a:r>
              <a:rPr lang="zh-CN" altLang="en-US" dirty="0"/>
              <a:t>对文件的基础操作</a:t>
            </a:r>
          </a:p>
        </p:txBody>
      </p:sp>
      <p:sp>
        <p:nvSpPr>
          <p:cNvPr id="3" name="内容占位符 2"/>
          <p:cNvSpPr>
            <a:spLocks noGrp="1"/>
          </p:cNvSpPr>
          <p:nvPr>
            <p:ph idx="1"/>
          </p:nvPr>
        </p:nvSpPr>
        <p:spPr/>
        <p:txBody>
          <a:bodyPr/>
          <a:lstStyle/>
          <a:p>
            <a:r>
              <a:rPr lang="zh-CN" altLang="en-US" dirty="0"/>
              <a:t>更多的文件操作（课堂案例：</a:t>
            </a:r>
            <a:r>
              <a:rPr lang="en-US" altLang="zh-CN" dirty="0"/>
              <a:t> </a:t>
            </a:r>
            <a:r>
              <a:rPr lang="en-US" altLang="zh-CN" dirty="0">
                <a:hlinkClick r:id="rId2" action="ppaction://hlinkfile"/>
              </a:rPr>
              <a:t>FileOperation.java</a:t>
            </a:r>
            <a:r>
              <a:rPr lang="zh-CN" altLang="en-US" dirty="0"/>
              <a:t>） ：</a:t>
            </a:r>
            <a:endParaRPr lang="en-US" altLang="zh-CN" dirty="0"/>
          </a:p>
          <a:p>
            <a:endParaRPr lang="en-US" altLang="zh-CN" dirty="0"/>
          </a:p>
          <a:p>
            <a:endParaRPr lang="en-US" altLang="zh-CN" dirty="0"/>
          </a:p>
          <a:p>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471488" y="1724026"/>
            <a:ext cx="5762625" cy="1581150"/>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471488" y="3623515"/>
            <a:ext cx="5067300" cy="1343025"/>
          </a:xfrm>
          <a:prstGeom prst="rect">
            <a:avLst/>
          </a:prstGeom>
          <a:blipFill>
            <a:blip r:embed="rId4"/>
            <a:stretch>
              <a:fillRect/>
            </a:stretch>
          </a:blipFill>
          <a:ln w="101600">
            <a:solidFill>
              <a:srgbClr val="339933">
                <a:alpha val="96000"/>
              </a:srgbClr>
            </a:solidFill>
          </a:ln>
        </p:spPr>
      </p:pic>
      <p:pic>
        <p:nvPicPr>
          <p:cNvPr id="6" name="图片 5"/>
          <p:cNvPicPr>
            <a:picLocks noChangeAspect="1"/>
          </p:cNvPicPr>
          <p:nvPr/>
        </p:nvPicPr>
        <p:blipFill>
          <a:blip r:embed="rId6"/>
          <a:stretch>
            <a:fillRect/>
          </a:stretch>
        </p:blipFill>
        <p:spPr>
          <a:xfrm>
            <a:off x="5225415" y="3901155"/>
            <a:ext cx="6753225" cy="2228850"/>
          </a:xfrm>
          <a:prstGeom prst="rect">
            <a:avLst/>
          </a:prstGeom>
          <a:blipFill>
            <a:blip r:embed="rId4"/>
            <a:stretch>
              <a:fillRect/>
            </a:stretch>
          </a:blipFill>
          <a:ln w="101600">
            <a:solidFill>
              <a:srgbClr val="339933">
                <a:alpha val="96000"/>
              </a:srgbClr>
            </a:solidFill>
          </a:ln>
        </p:spPr>
      </p:pic>
      <p:sp>
        <p:nvSpPr>
          <p:cNvPr id="7" name="右箭头 6"/>
          <p:cNvSpPr/>
          <p:nvPr/>
        </p:nvSpPr>
        <p:spPr>
          <a:xfrm rot="10800000">
            <a:off x="5470843" y="2324436"/>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143268" y="2351186"/>
            <a:ext cx="1479430"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删除文件</a:t>
            </a:r>
          </a:p>
        </p:txBody>
      </p:sp>
      <p:sp>
        <p:nvSpPr>
          <p:cNvPr id="9" name="圆角矩形 8"/>
          <p:cNvSpPr/>
          <p:nvPr/>
        </p:nvSpPr>
        <p:spPr>
          <a:xfrm>
            <a:off x="3559629" y="2367643"/>
            <a:ext cx="1962509" cy="24492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885942" y="4050101"/>
            <a:ext cx="3163544" cy="22798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rot="10800000">
            <a:off x="3965025" y="3979222"/>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658148" y="4023108"/>
            <a:ext cx="812695" cy="923330"/>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列出所有文件</a:t>
            </a:r>
          </a:p>
        </p:txBody>
      </p:sp>
      <p:sp>
        <p:nvSpPr>
          <p:cNvPr id="13" name="圆角矩形 12"/>
          <p:cNvSpPr/>
          <p:nvPr/>
        </p:nvSpPr>
        <p:spPr>
          <a:xfrm>
            <a:off x="5595170" y="4529329"/>
            <a:ext cx="5655216" cy="1055042"/>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rot="5400000">
            <a:off x="10803033" y="4026218"/>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0882018" y="2386198"/>
            <a:ext cx="812695" cy="1477328"/>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根据文件名过滤文件</a:t>
            </a:r>
          </a:p>
        </p:txBody>
      </p:sp>
      <p:sp>
        <p:nvSpPr>
          <p:cNvPr id="16" name="文本框 15"/>
          <p:cNvSpPr txBox="1"/>
          <p:nvPr/>
        </p:nvSpPr>
        <p:spPr>
          <a:xfrm>
            <a:off x="8053145" y="5521303"/>
            <a:ext cx="3086100" cy="646331"/>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accept</a:t>
            </a:r>
            <a:r>
              <a:rPr lang="zh-CN" altLang="en-US" b="1" dirty="0">
                <a:solidFill>
                  <a:srgbClr val="C00000"/>
                </a:solidFill>
                <a:latin typeface="微软雅黑" panose="020B0503020204020204" pitchFamily="34" charset="-122"/>
                <a:ea typeface="微软雅黑" panose="020B0503020204020204" pitchFamily="34" charset="-122"/>
              </a:rPr>
              <a:t>方法返回为</a:t>
            </a:r>
            <a:r>
              <a:rPr lang="en-US" altLang="zh-CN" b="1" dirty="0">
                <a:solidFill>
                  <a:srgbClr val="C00000"/>
                </a:solidFill>
                <a:latin typeface="微软雅黑" panose="020B0503020204020204" pitchFamily="34" charset="-122"/>
                <a:ea typeface="微软雅黑" panose="020B0503020204020204" pitchFamily="34" charset="-122"/>
              </a:rPr>
              <a:t>true</a:t>
            </a:r>
            <a:r>
              <a:rPr lang="zh-CN" altLang="en-US" b="1" dirty="0">
                <a:solidFill>
                  <a:srgbClr val="C00000"/>
                </a:solidFill>
                <a:latin typeface="微软雅黑" panose="020B0503020204020204" pitchFamily="34" charset="-122"/>
                <a:ea typeface="微软雅黑" panose="020B0503020204020204" pitchFamily="34" charset="-122"/>
              </a:rPr>
              <a:t>的文件名将被保存在列表中</a:t>
            </a:r>
          </a:p>
        </p:txBody>
      </p:sp>
    </p:spTree>
    <p:extLst>
      <p:ext uri="{BB962C8B-B14F-4D97-AF65-F5344CB8AC3E}">
        <p14:creationId xmlns:p14="http://schemas.microsoft.com/office/powerpoint/2010/main" val="207146975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a:t>
            </a:r>
            <a:r>
              <a:rPr lang="en-US" altLang="zh-CN" dirty="0"/>
              <a:t>File</a:t>
            </a:r>
            <a:r>
              <a:rPr lang="zh-CN" altLang="en-US" dirty="0"/>
              <a:t>对文件的基础操作</a:t>
            </a:r>
          </a:p>
        </p:txBody>
      </p:sp>
      <p:sp>
        <p:nvSpPr>
          <p:cNvPr id="3" name="内容占位符 2"/>
          <p:cNvSpPr>
            <a:spLocks noGrp="1"/>
          </p:cNvSpPr>
          <p:nvPr>
            <p:ph idx="1"/>
          </p:nvPr>
        </p:nvSpPr>
        <p:spPr/>
        <p:txBody>
          <a:bodyPr/>
          <a:lstStyle/>
          <a:p>
            <a:r>
              <a:rPr lang="zh-CN" altLang="en-US" dirty="0"/>
              <a:t>更多的文件操作（课堂案例：</a:t>
            </a:r>
            <a:r>
              <a:rPr lang="en-US" altLang="zh-CN" dirty="0"/>
              <a:t> </a:t>
            </a:r>
            <a:r>
              <a:rPr lang="en-US" altLang="zh-CN" dirty="0">
                <a:hlinkClick r:id="rId2" action="ppaction://hlinkfile"/>
              </a:rPr>
              <a:t>FileOperation.java</a:t>
            </a:r>
            <a:r>
              <a:rPr lang="zh-CN" altLang="en-US" dirty="0"/>
              <a:t>） ：</a:t>
            </a:r>
            <a:endParaRPr lang="en-US" altLang="zh-CN" dirty="0"/>
          </a:p>
          <a:p>
            <a:endParaRPr lang="en-US" altLang="zh-CN" dirty="0"/>
          </a:p>
          <a:p>
            <a:endParaRPr lang="en-US" altLang="zh-CN" dirty="0"/>
          </a:p>
          <a:p>
            <a:endParaRPr lang="en-US" altLang="zh-CN" dirty="0"/>
          </a:p>
          <a:p>
            <a:endParaRPr lang="zh-CN" altLang="en-US" dirty="0"/>
          </a:p>
        </p:txBody>
      </p:sp>
      <p:pic>
        <p:nvPicPr>
          <p:cNvPr id="7" name="图片 6"/>
          <p:cNvPicPr>
            <a:picLocks noChangeAspect="1"/>
          </p:cNvPicPr>
          <p:nvPr/>
        </p:nvPicPr>
        <p:blipFill>
          <a:blip r:embed="rId3"/>
          <a:stretch>
            <a:fillRect/>
          </a:stretch>
        </p:blipFill>
        <p:spPr>
          <a:xfrm>
            <a:off x="568098" y="1718515"/>
            <a:ext cx="8639175" cy="3810000"/>
          </a:xfrm>
          <a:prstGeom prst="rect">
            <a:avLst/>
          </a:prstGeom>
          <a:blipFill>
            <a:blip r:embed="rId4"/>
            <a:stretch>
              <a:fillRect/>
            </a:stretch>
          </a:blipFill>
          <a:ln w="101600">
            <a:solidFill>
              <a:srgbClr val="339933">
                <a:alpha val="96000"/>
              </a:srgbClr>
            </a:solidFill>
          </a:ln>
        </p:spPr>
      </p:pic>
      <p:sp>
        <p:nvSpPr>
          <p:cNvPr id="8" name="右箭头 7"/>
          <p:cNvSpPr/>
          <p:nvPr/>
        </p:nvSpPr>
        <p:spPr>
          <a:xfrm rot="10800000">
            <a:off x="4887685" y="4147458"/>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626182" y="4147458"/>
            <a:ext cx="1479430"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创建文件</a:t>
            </a:r>
          </a:p>
        </p:txBody>
      </p:sp>
      <p:sp>
        <p:nvSpPr>
          <p:cNvPr id="10" name="圆角矩形 9"/>
          <p:cNvSpPr/>
          <p:nvPr/>
        </p:nvSpPr>
        <p:spPr>
          <a:xfrm>
            <a:off x="1436915" y="4147458"/>
            <a:ext cx="3543299" cy="24492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875774" y="3452066"/>
            <a:ext cx="3543299" cy="24492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rot="10800000">
            <a:off x="5287989" y="3376489"/>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960414" y="3407437"/>
            <a:ext cx="1479430"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创建文件夹</a:t>
            </a:r>
          </a:p>
        </p:txBody>
      </p:sp>
    </p:spTree>
    <p:extLst>
      <p:ext uri="{BB962C8B-B14F-4D97-AF65-F5344CB8AC3E}">
        <p14:creationId xmlns:p14="http://schemas.microsoft.com/office/powerpoint/2010/main" val="26266737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本节总结提问</a:t>
            </a:r>
            <a:r>
              <a:rPr lang="en-US" altLang="zh-CN" dirty="0"/>
              <a:t>【</a:t>
            </a:r>
            <a:r>
              <a:rPr lang="zh-CN" altLang="en-US" dirty="0"/>
              <a:t>文件</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File</a:t>
            </a:r>
            <a:r>
              <a:rPr lang="zh-CN" altLang="en-US" dirty="0"/>
              <a:t>对象可不可以描述文件夹？</a:t>
            </a:r>
            <a:endParaRPr lang="en-US" altLang="zh-CN" dirty="0"/>
          </a:p>
          <a:p>
            <a:r>
              <a:rPr lang="en-US" altLang="zh-CN" dirty="0"/>
              <a:t>Java</a:t>
            </a:r>
            <a:r>
              <a:rPr lang="zh-CN" altLang="en-US" dirty="0"/>
              <a:t>中的相对路径有什么规则？</a:t>
            </a:r>
            <a:endParaRPr lang="en-US" altLang="zh-CN" dirty="0"/>
          </a:p>
        </p:txBody>
      </p:sp>
    </p:spTree>
    <p:extLst>
      <p:ext uri="{BB962C8B-B14F-4D97-AF65-F5344CB8AC3E}">
        <p14:creationId xmlns:p14="http://schemas.microsoft.com/office/powerpoint/2010/main" val="100412521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a:t>
            </a:r>
            <a:r>
              <a:rPr lang="en-US" altLang="zh-CN" dirty="0"/>
              <a:t>【</a:t>
            </a:r>
            <a:r>
              <a:rPr lang="zh-CN" altLang="en-US" dirty="0"/>
              <a:t>文件</a:t>
            </a:r>
            <a:r>
              <a:rPr lang="en-US" altLang="zh-CN" dirty="0"/>
              <a:t>】</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a:t>在程序中一个</a:t>
            </a:r>
            <a:r>
              <a:rPr lang="en-US" altLang="zh-CN" dirty="0"/>
              <a:t>File</a:t>
            </a:r>
            <a:r>
              <a:rPr lang="zh-CN" altLang="zh-CN" dirty="0"/>
              <a:t>类对象可以代表一个文件或目录</a:t>
            </a:r>
            <a:endParaRPr lang="en-US" altLang="zh-CN" dirty="0"/>
          </a:p>
          <a:p>
            <a:r>
              <a:rPr lang="en-US" altLang="zh-CN" dirty="0"/>
              <a:t>Java</a:t>
            </a:r>
            <a:r>
              <a:rPr lang="zh-CN" altLang="en-US" dirty="0"/>
              <a:t>中的相对路径体系和我们日常所见的文件系统相对路径体系有较大的区别：如果以路径以“</a:t>
            </a:r>
            <a:r>
              <a:rPr lang="en-US" altLang="zh-CN" dirty="0"/>
              <a:t>/”</a:t>
            </a:r>
            <a:r>
              <a:rPr lang="zh-CN" altLang="en-US" dirty="0"/>
              <a:t>或“</a:t>
            </a:r>
            <a:r>
              <a:rPr lang="en-US" altLang="zh-CN" dirty="0"/>
              <a:t>\\”</a:t>
            </a:r>
            <a:r>
              <a:rPr lang="zh-CN" altLang="en-US" dirty="0"/>
              <a:t>开头，则相对路径的根为当前项目所在磁盘的根目录（</a:t>
            </a:r>
            <a:r>
              <a:rPr lang="en-US" altLang="zh-CN" dirty="0"/>
              <a:t>Unix</a:t>
            </a:r>
            <a:r>
              <a:rPr lang="zh-CN" altLang="en-US" dirty="0"/>
              <a:t>没有磁盘分区的概念，因此直接使用</a:t>
            </a:r>
            <a:r>
              <a:rPr lang="en-US" altLang="zh-CN" dirty="0"/>
              <a:t>/</a:t>
            </a:r>
            <a:r>
              <a:rPr lang="zh-CN" altLang="en-US" dirty="0"/>
              <a:t>，即文件系统的根作为相对路劲的根），如果不以“</a:t>
            </a:r>
            <a:r>
              <a:rPr lang="en-US" altLang="zh-CN" dirty="0"/>
              <a:t>/”</a:t>
            </a:r>
            <a:r>
              <a:rPr lang="zh-CN" altLang="en-US" dirty="0"/>
              <a:t>开头则相对路径的根为项目根目录，而不是当前类所在目录，这一点非常容易引起误区，因为类从属于某个包之后，类文件实际是位于项目中的某个子文件夹中的，如</a:t>
            </a:r>
            <a:r>
              <a:rPr lang="en-US" altLang="zh-CN" dirty="0" err="1"/>
              <a:t>com.chinasoft.Hello</a:t>
            </a:r>
            <a:r>
              <a:rPr lang="zh-CN" altLang="en-US" dirty="0"/>
              <a:t>这个类是位于项目中的</a:t>
            </a:r>
            <a:r>
              <a:rPr lang="en-US" altLang="zh-CN" dirty="0"/>
              <a:t>com\</a:t>
            </a:r>
            <a:r>
              <a:rPr lang="en-US" altLang="zh-CN" dirty="0" err="1"/>
              <a:t>chinasofti</a:t>
            </a:r>
            <a:r>
              <a:rPr lang="zh-CN" altLang="en-US" dirty="0"/>
              <a:t>子文件夹中，如果在</a:t>
            </a:r>
            <a:r>
              <a:rPr lang="en-US" altLang="zh-CN" dirty="0"/>
              <a:t>Hello</a:t>
            </a:r>
            <a:r>
              <a:rPr lang="zh-CN" altLang="en-US" dirty="0"/>
              <a:t>类中构建一个</a:t>
            </a:r>
            <a:r>
              <a:rPr lang="en-US" altLang="zh-CN" dirty="0"/>
              <a:t>File</a:t>
            </a:r>
            <a:r>
              <a:rPr lang="zh-CN" altLang="en-US" dirty="0"/>
              <a:t>对象：</a:t>
            </a:r>
            <a:r>
              <a:rPr lang="en-US" altLang="zh-CN" dirty="0" err="1"/>
              <a:t>FIle</a:t>
            </a:r>
            <a:r>
              <a:rPr lang="en-US" altLang="zh-CN" dirty="0"/>
              <a:t> f = new File(“</a:t>
            </a:r>
            <a:r>
              <a:rPr lang="en-US" altLang="zh-CN" dirty="0" err="1"/>
              <a:t>icss</a:t>
            </a:r>
            <a:r>
              <a:rPr lang="en-US" altLang="zh-CN" dirty="0"/>
              <a:t>/chinasofti.txt”)</a:t>
            </a:r>
            <a:r>
              <a:rPr lang="zh-CN" altLang="en-US" dirty="0"/>
              <a:t>，那么这个文件位于项目根目录的</a:t>
            </a:r>
            <a:r>
              <a:rPr lang="en-US" altLang="zh-CN" dirty="0" err="1"/>
              <a:t>icss</a:t>
            </a:r>
            <a:r>
              <a:rPr lang="zh-CN" altLang="en-US" dirty="0"/>
              <a:t>子文件中，跟当前类自己的位置无关</a:t>
            </a:r>
          </a:p>
          <a:p>
            <a:endParaRPr lang="zh-CN" altLang="en-US" dirty="0"/>
          </a:p>
          <a:p>
            <a:endParaRPr lang="zh-CN" altLang="zh-CN" dirty="0"/>
          </a:p>
          <a:p>
            <a:endParaRPr lang="zh-CN" altLang="en-US" dirty="0"/>
          </a:p>
          <a:p>
            <a:endParaRPr lang="en-US" altLang="zh-CN" dirty="0"/>
          </a:p>
          <a:p>
            <a:endParaRPr lang="en-US" altLang="zh-CN" dirty="0"/>
          </a:p>
          <a:p>
            <a:endParaRPr lang="en-US" altLang="zh-CN" dirty="0"/>
          </a:p>
          <a:p>
            <a:pPr>
              <a:defRPr/>
            </a:pPr>
            <a:endParaRPr lang="en-US" altLang="zh-CN" dirty="0"/>
          </a:p>
          <a:p>
            <a:pPr>
              <a:defRPr/>
            </a:pPr>
            <a:endParaRPr lang="en-US" altLang="zh-CN" dirty="0"/>
          </a:p>
          <a:p>
            <a:pPr>
              <a:defRPr/>
            </a:pPr>
            <a:endParaRPr lang="zh-CN" altLang="en-US"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25097532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a:t>
            </a:r>
            <a:r>
              <a:rPr lang="en-US" altLang="zh-CN" dirty="0"/>
              <a:t>【</a:t>
            </a:r>
            <a:r>
              <a:rPr lang="zh-CN" altLang="en-US" dirty="0"/>
              <a:t>输入输出流</a:t>
            </a:r>
            <a:r>
              <a:rPr lang="en-US" altLang="zh-CN" dirty="0"/>
              <a:t>】</a:t>
            </a:r>
            <a:endParaRPr lang="zh-CN" altLang="en-US" dirty="0"/>
          </a:p>
        </p:txBody>
      </p:sp>
      <p:sp>
        <p:nvSpPr>
          <p:cNvPr id="3" name="内容占位符 2"/>
          <p:cNvSpPr>
            <a:spLocks noGrp="1"/>
          </p:cNvSpPr>
          <p:nvPr>
            <p:ph idx="1"/>
          </p:nvPr>
        </p:nvSpPr>
        <p:spPr/>
        <p:txBody>
          <a:bodyPr vert="horz" lIns="91440" tIns="45720" rIns="91440" bIns="45720" rtlCol="0">
            <a:normAutofit fontScale="62500" lnSpcReduction="20000"/>
          </a:bodyPr>
          <a:lstStyle/>
          <a:p>
            <a:r>
              <a:rPr lang="zh-CN" altLang="en-US" dirty="0"/>
              <a:t>知识点</a:t>
            </a:r>
            <a:r>
              <a:rPr lang="en-US" altLang="zh-CN" dirty="0"/>
              <a:t>1</a:t>
            </a:r>
            <a:r>
              <a:rPr lang="zh-CN" altLang="en-US" dirty="0"/>
              <a:t>：输入输出流的概念与作用</a:t>
            </a:r>
          </a:p>
          <a:p>
            <a:r>
              <a:rPr lang="zh-CN" altLang="en-US" dirty="0"/>
              <a:t>知识点</a:t>
            </a:r>
            <a:r>
              <a:rPr lang="en-US" altLang="zh-CN" dirty="0"/>
              <a:t>2</a:t>
            </a:r>
            <a:r>
              <a:rPr lang="zh-CN" altLang="en-US" dirty="0"/>
              <a:t>： </a:t>
            </a:r>
            <a:r>
              <a:rPr lang="en-US" altLang="zh-CN" dirty="0"/>
              <a:t>Java</a:t>
            </a:r>
            <a:r>
              <a:rPr lang="zh-CN" altLang="en-US" dirty="0"/>
              <a:t>中输入输出流的类型</a:t>
            </a:r>
          </a:p>
          <a:p>
            <a:r>
              <a:rPr lang="zh-CN" altLang="en-US" dirty="0"/>
              <a:t>知识点</a:t>
            </a:r>
            <a:r>
              <a:rPr lang="en-US" altLang="zh-CN" dirty="0"/>
              <a:t>3</a:t>
            </a:r>
            <a:r>
              <a:rPr lang="zh-CN" altLang="en-US" dirty="0"/>
              <a:t>： </a:t>
            </a:r>
            <a:r>
              <a:rPr lang="en-US" altLang="zh-CN" dirty="0"/>
              <a:t>Java</a:t>
            </a:r>
            <a:r>
              <a:rPr lang="zh-CN" altLang="en-US" dirty="0"/>
              <a:t>的输入输出流的继承树</a:t>
            </a:r>
          </a:p>
          <a:p>
            <a:r>
              <a:rPr lang="zh-CN" altLang="en-US" dirty="0"/>
              <a:t>知识点</a:t>
            </a:r>
            <a:r>
              <a:rPr lang="en-US" altLang="zh-CN" dirty="0"/>
              <a:t>4</a:t>
            </a:r>
            <a:r>
              <a:rPr lang="zh-CN" altLang="en-US" dirty="0"/>
              <a:t>：传统输入流的读取线程特性</a:t>
            </a:r>
            <a:endParaRPr lang="en-US" altLang="zh-CN" dirty="0"/>
          </a:p>
          <a:p>
            <a:r>
              <a:rPr lang="zh-CN" altLang="en-US" dirty="0"/>
              <a:t>知识点</a:t>
            </a:r>
            <a:r>
              <a:rPr lang="en-US" altLang="zh-CN" dirty="0"/>
              <a:t>5</a:t>
            </a:r>
            <a:r>
              <a:rPr lang="zh-CN" altLang="en-US" dirty="0"/>
              <a:t>：字节输出流</a:t>
            </a:r>
          </a:p>
          <a:p>
            <a:r>
              <a:rPr lang="zh-CN" altLang="en-US" dirty="0"/>
              <a:t>知识点</a:t>
            </a:r>
            <a:r>
              <a:rPr lang="en-US" altLang="zh-CN" dirty="0"/>
              <a:t>6</a:t>
            </a:r>
            <a:r>
              <a:rPr lang="zh-CN" altLang="en-US" dirty="0"/>
              <a:t>：字节输出流的统一数据写入方法</a:t>
            </a:r>
            <a:endParaRPr lang="en-US" altLang="zh-CN" dirty="0"/>
          </a:p>
          <a:p>
            <a:r>
              <a:rPr lang="zh-CN" altLang="en-US" dirty="0"/>
              <a:t>知识点</a:t>
            </a:r>
            <a:r>
              <a:rPr lang="en-US" altLang="zh-CN" dirty="0"/>
              <a:t>7</a:t>
            </a:r>
            <a:r>
              <a:rPr lang="zh-CN" altLang="en-US" dirty="0"/>
              <a:t>： </a:t>
            </a:r>
            <a:r>
              <a:rPr lang="en-US" altLang="zh-CN" dirty="0" err="1"/>
              <a:t>DataOutput</a:t>
            </a:r>
            <a:endParaRPr lang="zh-CN" altLang="en-US" dirty="0"/>
          </a:p>
          <a:p>
            <a:r>
              <a:rPr lang="zh-CN" altLang="en-US" dirty="0"/>
              <a:t>知识点</a:t>
            </a:r>
            <a:r>
              <a:rPr lang="en-US" altLang="zh-CN" dirty="0"/>
              <a:t>8</a:t>
            </a:r>
            <a:r>
              <a:rPr lang="zh-CN" altLang="en-US" dirty="0"/>
              <a:t>：常见字节输出流工具的作用与使用</a:t>
            </a:r>
            <a:endParaRPr lang="en-US" altLang="zh-CN" dirty="0"/>
          </a:p>
          <a:p>
            <a:r>
              <a:rPr lang="zh-CN" altLang="en-US" dirty="0"/>
              <a:t>知识点</a:t>
            </a:r>
            <a:r>
              <a:rPr lang="en-US" altLang="zh-CN" dirty="0"/>
              <a:t>9</a:t>
            </a:r>
            <a:r>
              <a:rPr lang="zh-CN" altLang="en-US" dirty="0"/>
              <a:t>：字节输入流</a:t>
            </a:r>
          </a:p>
          <a:p>
            <a:r>
              <a:rPr lang="zh-CN" altLang="en-US" dirty="0"/>
              <a:t>知识点</a:t>
            </a:r>
            <a:r>
              <a:rPr lang="en-US" altLang="zh-CN" dirty="0"/>
              <a:t>10</a:t>
            </a:r>
            <a:r>
              <a:rPr lang="zh-CN" altLang="en-US" dirty="0"/>
              <a:t>：字节输入流的统一数据读取方法</a:t>
            </a:r>
            <a:endParaRPr lang="en-US" altLang="zh-CN" dirty="0"/>
          </a:p>
          <a:p>
            <a:r>
              <a:rPr lang="zh-CN" altLang="en-US" dirty="0"/>
              <a:t>知识点</a:t>
            </a:r>
            <a:r>
              <a:rPr lang="en-US" altLang="zh-CN" dirty="0"/>
              <a:t>11</a:t>
            </a:r>
            <a:r>
              <a:rPr lang="zh-CN" altLang="en-US" dirty="0"/>
              <a:t>： </a:t>
            </a:r>
            <a:r>
              <a:rPr lang="en-US" altLang="zh-CN" dirty="0" err="1"/>
              <a:t>DataInput</a:t>
            </a:r>
            <a:endParaRPr lang="zh-CN" altLang="en-US" dirty="0"/>
          </a:p>
        </p:txBody>
      </p:sp>
    </p:spTree>
    <p:extLst>
      <p:ext uri="{BB962C8B-B14F-4D97-AF65-F5344CB8AC3E}">
        <p14:creationId xmlns:p14="http://schemas.microsoft.com/office/powerpoint/2010/main" val="229984591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a:t>
            </a:r>
            <a:r>
              <a:rPr lang="en-US" altLang="zh-CN" dirty="0"/>
              <a:t>2</a:t>
            </a:r>
            <a:r>
              <a:rPr lang="zh-CN" altLang="en-US" dirty="0"/>
              <a:t>节</a:t>
            </a:r>
            <a:r>
              <a:rPr lang="en-US" altLang="zh-CN" dirty="0"/>
              <a:t>【</a:t>
            </a:r>
            <a:r>
              <a:rPr lang="zh-CN" altLang="en-US" dirty="0"/>
              <a:t>输入输出流</a:t>
            </a:r>
            <a:r>
              <a:rPr lang="en-US" altLang="zh-CN" dirty="0"/>
              <a:t>】</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a:t>知识点</a:t>
            </a:r>
            <a:r>
              <a:rPr lang="en-US" altLang="zh-CN" dirty="0"/>
              <a:t>12</a:t>
            </a:r>
            <a:r>
              <a:rPr lang="zh-CN" altLang="en-US" dirty="0"/>
              <a:t>：常见的字节输入流工具的作用与使用</a:t>
            </a:r>
            <a:endParaRPr lang="en-US" altLang="zh-CN" dirty="0"/>
          </a:p>
          <a:p>
            <a:r>
              <a:rPr lang="zh-CN" altLang="en-US" dirty="0"/>
              <a:t>知识点</a:t>
            </a:r>
            <a:r>
              <a:rPr lang="en-US" altLang="zh-CN" dirty="0"/>
              <a:t>13</a:t>
            </a:r>
            <a:r>
              <a:rPr lang="zh-CN" altLang="en-US" dirty="0"/>
              <a:t>： </a:t>
            </a:r>
            <a:r>
              <a:rPr lang="en-US" altLang="zh-CN" dirty="0" err="1"/>
              <a:t>RandomAccessFile</a:t>
            </a:r>
            <a:endParaRPr lang="zh-CN" altLang="en-US" dirty="0"/>
          </a:p>
          <a:p>
            <a:r>
              <a:rPr lang="zh-CN" altLang="en-US" dirty="0"/>
              <a:t>知识点</a:t>
            </a:r>
            <a:r>
              <a:rPr lang="en-US" altLang="zh-CN" dirty="0"/>
              <a:t>14</a:t>
            </a:r>
            <a:r>
              <a:rPr lang="zh-CN" altLang="en-US" dirty="0"/>
              <a:t>： </a:t>
            </a:r>
            <a:r>
              <a:rPr lang="en-US" altLang="zh-CN" dirty="0" err="1"/>
              <a:t>ByteArrayOutpuStream</a:t>
            </a:r>
            <a:r>
              <a:rPr lang="en-US" altLang="zh-CN" dirty="0"/>
              <a:t>/</a:t>
            </a:r>
            <a:r>
              <a:rPr lang="en-US" altLang="zh-CN" dirty="0" err="1"/>
              <a:t>ByteArrayInputStream</a:t>
            </a:r>
            <a:endParaRPr lang="en-US" altLang="zh-CN" dirty="0"/>
          </a:p>
          <a:p>
            <a:r>
              <a:rPr lang="zh-CN" altLang="en-US" dirty="0"/>
              <a:t>知识点</a:t>
            </a:r>
            <a:r>
              <a:rPr lang="en-US" altLang="zh-CN" dirty="0"/>
              <a:t>15</a:t>
            </a:r>
            <a:r>
              <a:rPr lang="zh-CN" altLang="en-US" dirty="0"/>
              <a:t>：字符输出流</a:t>
            </a:r>
          </a:p>
          <a:p>
            <a:r>
              <a:rPr lang="zh-CN" altLang="en-US" dirty="0"/>
              <a:t>知识点</a:t>
            </a:r>
            <a:r>
              <a:rPr lang="en-US" altLang="zh-CN" dirty="0"/>
              <a:t>16</a:t>
            </a:r>
            <a:r>
              <a:rPr lang="zh-CN" altLang="en-US" dirty="0"/>
              <a:t>：字符输出流的统一数据写入方法</a:t>
            </a:r>
          </a:p>
          <a:p>
            <a:r>
              <a:rPr lang="zh-CN" altLang="en-US" dirty="0"/>
              <a:t>知识点</a:t>
            </a:r>
            <a:r>
              <a:rPr lang="en-US" altLang="zh-CN" dirty="0"/>
              <a:t>17</a:t>
            </a:r>
            <a:r>
              <a:rPr lang="zh-CN" altLang="en-US" dirty="0"/>
              <a:t>：字符输出流工具的作用与使用</a:t>
            </a:r>
            <a:endParaRPr lang="en-US" altLang="zh-CN" dirty="0"/>
          </a:p>
          <a:p>
            <a:r>
              <a:rPr lang="zh-CN" altLang="en-US" dirty="0"/>
              <a:t>知识点</a:t>
            </a:r>
            <a:r>
              <a:rPr lang="en-US" altLang="zh-CN" dirty="0"/>
              <a:t>18</a:t>
            </a:r>
            <a:r>
              <a:rPr lang="zh-CN" altLang="en-US" dirty="0"/>
              <a:t>：字符输入流</a:t>
            </a:r>
            <a:endParaRPr lang="en-US" altLang="zh-CN" dirty="0"/>
          </a:p>
          <a:p>
            <a:r>
              <a:rPr lang="zh-CN" altLang="en-US" dirty="0"/>
              <a:t>知识点</a:t>
            </a:r>
            <a:r>
              <a:rPr lang="en-US" altLang="zh-CN" dirty="0"/>
              <a:t>19</a:t>
            </a:r>
            <a:r>
              <a:rPr lang="zh-CN" altLang="en-US" dirty="0"/>
              <a:t>：字符输入流的统一数据读取方法</a:t>
            </a:r>
          </a:p>
          <a:p>
            <a:r>
              <a:rPr lang="zh-CN" altLang="en-US" dirty="0"/>
              <a:t>知识点</a:t>
            </a:r>
            <a:r>
              <a:rPr lang="en-US" altLang="zh-CN" dirty="0"/>
              <a:t>20</a:t>
            </a:r>
            <a:r>
              <a:rPr lang="zh-CN" altLang="en-US" dirty="0"/>
              <a:t>：常见的字符输入流工具的作用与使用</a:t>
            </a:r>
            <a:endParaRPr lang="en-US" altLang="zh-CN" dirty="0"/>
          </a:p>
          <a:p>
            <a:r>
              <a:rPr lang="zh-CN" altLang="en-US" dirty="0"/>
              <a:t>知识点</a:t>
            </a:r>
            <a:r>
              <a:rPr lang="en-US" altLang="zh-CN" dirty="0"/>
              <a:t>21</a:t>
            </a:r>
            <a:r>
              <a:rPr lang="zh-CN" altLang="en-US" dirty="0"/>
              <a:t>：字节流与字符流的适配器</a:t>
            </a:r>
          </a:p>
          <a:p>
            <a:endParaRPr lang="zh-CN" altLang="en-US" dirty="0"/>
          </a:p>
        </p:txBody>
      </p:sp>
    </p:spTree>
    <p:extLst>
      <p:ext uri="{BB962C8B-B14F-4D97-AF65-F5344CB8AC3E}">
        <p14:creationId xmlns:p14="http://schemas.microsoft.com/office/powerpoint/2010/main" val="2815851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t>：输入输出流的概念与作用</a:t>
            </a:r>
          </a:p>
        </p:txBody>
      </p:sp>
      <p:sp>
        <p:nvSpPr>
          <p:cNvPr id="3" name="内容占位符 2"/>
          <p:cNvSpPr>
            <a:spLocks noGrp="1"/>
          </p:cNvSpPr>
          <p:nvPr>
            <p:ph idx="1"/>
          </p:nvPr>
        </p:nvSpPr>
        <p:spPr/>
        <p:txBody>
          <a:bodyPr/>
          <a:lstStyle/>
          <a:p>
            <a:r>
              <a:rPr lang="zh-CN" altLang="en-US" dirty="0"/>
              <a:t>程序执行计算的基本过程：</a:t>
            </a:r>
          </a:p>
        </p:txBody>
      </p:sp>
      <p:sp>
        <p:nvSpPr>
          <p:cNvPr id="5" name="圆角矩形 4"/>
          <p:cNvSpPr/>
          <p:nvPr/>
        </p:nvSpPr>
        <p:spPr>
          <a:xfrm>
            <a:off x="1690461" y="2191164"/>
            <a:ext cx="2636610" cy="3638136"/>
          </a:xfrm>
          <a:prstGeom prst="roundRect">
            <a:avLst>
              <a:gd name="adj" fmla="val 12058"/>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CPU</a:t>
            </a:r>
            <a:endParaRPr lang="zh-CN" altLang="en-US" sz="2000" dirty="0">
              <a:latin typeface="微软雅黑" panose="020B0503020204020204" pitchFamily="34" charset="-122"/>
              <a:ea typeface="微软雅黑" panose="020B0503020204020204" pitchFamily="34" charset="-122"/>
            </a:endParaRPr>
          </a:p>
        </p:txBody>
      </p:sp>
      <p:sp>
        <p:nvSpPr>
          <p:cNvPr id="6" name="圆角矩形 5"/>
          <p:cNvSpPr/>
          <p:nvPr/>
        </p:nvSpPr>
        <p:spPr>
          <a:xfrm>
            <a:off x="1955827" y="2525033"/>
            <a:ext cx="2105878" cy="985610"/>
          </a:xfrm>
          <a:prstGeom prst="roundRect">
            <a:avLst>
              <a:gd name="adj" fmla="val 10051"/>
            </a:avLst>
          </a:prstGeom>
          <a:solidFill>
            <a:srgbClr val="269999"/>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程序计数器</a:t>
            </a:r>
            <a:endParaRPr lang="en-US" altLang="zh-CN" sz="2000" dirty="0">
              <a:latin typeface="微软雅黑" panose="020B0503020204020204" pitchFamily="34" charset="-122"/>
              <a:ea typeface="微软雅黑" panose="020B0503020204020204" pitchFamily="34" charset="-122"/>
            </a:endParaRPr>
          </a:p>
          <a:p>
            <a:pPr algn="ctr"/>
            <a:r>
              <a:rPr lang="en-US" altLang="zh-CN" sz="2000" dirty="0">
                <a:latin typeface="微软雅黑" panose="020B0503020204020204" pitchFamily="34" charset="-122"/>
                <a:ea typeface="微软雅黑" panose="020B0503020204020204" pitchFamily="34" charset="-122"/>
              </a:rPr>
              <a:t>(PC)</a:t>
            </a:r>
            <a:endParaRPr lang="zh-CN" altLang="en-US" sz="2000"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8298188" y="2574734"/>
            <a:ext cx="2457904" cy="2567597"/>
            <a:chOff x="7809366" y="2191164"/>
            <a:chExt cx="2457904" cy="2567597"/>
          </a:xfrm>
        </p:grpSpPr>
        <p:sp>
          <p:nvSpPr>
            <p:cNvPr id="4" name="矩形 3"/>
            <p:cNvSpPr/>
            <p:nvPr/>
          </p:nvSpPr>
          <p:spPr>
            <a:xfrm>
              <a:off x="7809366" y="2191164"/>
              <a:ext cx="2457904" cy="751114"/>
            </a:xfrm>
            <a:prstGeom prst="rect">
              <a:avLst/>
            </a:prstGeom>
            <a:solidFill>
              <a:srgbClr val="C3C000"/>
            </a:solidFill>
            <a:ln w="101600">
              <a:solidFill>
                <a:srgbClr val="269999">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存储器</a:t>
              </a:r>
            </a:p>
          </p:txBody>
        </p:sp>
        <p:sp>
          <p:nvSpPr>
            <p:cNvPr id="8" name="矩形 7"/>
            <p:cNvSpPr/>
            <p:nvPr/>
          </p:nvSpPr>
          <p:spPr>
            <a:xfrm>
              <a:off x="7809366" y="2965755"/>
              <a:ext cx="2457904" cy="1018415"/>
            </a:xfrm>
            <a:prstGeom prst="rect">
              <a:avLst/>
            </a:prstGeom>
            <a:solidFill>
              <a:srgbClr val="C3C000"/>
            </a:solidFill>
            <a:ln w="101600">
              <a:solidFill>
                <a:srgbClr val="269999">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程序</a:t>
              </a:r>
              <a:endParaRPr lang="en-US" altLang="zh-CN" sz="2000" dirty="0">
                <a:latin typeface="微软雅黑" panose="020B0503020204020204" pitchFamily="34" charset="-122"/>
                <a:ea typeface="微软雅黑" panose="020B0503020204020204" pitchFamily="34" charset="-122"/>
              </a:endParaRPr>
            </a:p>
            <a:p>
              <a:pPr algn="ct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指令</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9" name="矩形 8"/>
            <p:cNvSpPr/>
            <p:nvPr/>
          </p:nvSpPr>
          <p:spPr>
            <a:xfrm>
              <a:off x="7809366" y="4007647"/>
              <a:ext cx="2457904" cy="751114"/>
            </a:xfrm>
            <a:prstGeom prst="rect">
              <a:avLst/>
            </a:prstGeom>
            <a:solidFill>
              <a:srgbClr val="C3C000"/>
            </a:solidFill>
            <a:ln w="101600">
              <a:solidFill>
                <a:srgbClr val="269999">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数据</a:t>
              </a:r>
            </a:p>
          </p:txBody>
        </p:sp>
      </p:grpSp>
      <p:sp>
        <p:nvSpPr>
          <p:cNvPr id="10" name="右箭头 9"/>
          <p:cNvSpPr/>
          <p:nvPr/>
        </p:nvSpPr>
        <p:spPr>
          <a:xfrm>
            <a:off x="4372537" y="2693563"/>
            <a:ext cx="3910358" cy="54807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左右箭头 10"/>
          <p:cNvSpPr/>
          <p:nvPr/>
        </p:nvSpPr>
        <p:spPr>
          <a:xfrm>
            <a:off x="4356208" y="4423875"/>
            <a:ext cx="3910358" cy="529111"/>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827529" y="2459857"/>
            <a:ext cx="1479430"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地址总线</a:t>
            </a:r>
          </a:p>
        </p:txBody>
      </p:sp>
      <p:sp>
        <p:nvSpPr>
          <p:cNvPr id="14" name="文本框 13"/>
          <p:cNvSpPr txBox="1"/>
          <p:nvPr/>
        </p:nvSpPr>
        <p:spPr>
          <a:xfrm>
            <a:off x="5819288" y="4851489"/>
            <a:ext cx="1479430"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数据总线</a:t>
            </a:r>
          </a:p>
        </p:txBody>
      </p:sp>
      <p:sp>
        <p:nvSpPr>
          <p:cNvPr id="15" name="矩形 14"/>
          <p:cNvSpPr/>
          <p:nvPr/>
        </p:nvSpPr>
        <p:spPr>
          <a:xfrm>
            <a:off x="4749040" y="2088320"/>
            <a:ext cx="3049413" cy="3540424"/>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818758" y="5706585"/>
            <a:ext cx="1479430"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总线（</a:t>
            </a:r>
            <a:r>
              <a:rPr lang="en-US" altLang="zh-CN" b="1" dirty="0">
                <a:solidFill>
                  <a:srgbClr val="C00000"/>
                </a:solidFill>
                <a:latin typeface="微软雅黑" panose="020B0503020204020204" pitchFamily="34" charset="-122"/>
                <a:ea typeface="微软雅黑" panose="020B0503020204020204" pitchFamily="34" charset="-122"/>
              </a:rPr>
              <a:t>Bus</a:t>
            </a:r>
            <a:r>
              <a:rPr lang="zh-CN" altLang="en-US" b="1" dirty="0">
                <a:solidFill>
                  <a:srgbClr val="C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51044057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t">
            <a:normAutofit/>
          </a:bodyPr>
          <a:lstStyle/>
          <a:p>
            <a:pPr>
              <a:lnSpc>
                <a:spcPct val="150000"/>
              </a:lnSpc>
            </a:pPr>
            <a:r>
              <a:rPr lang="zh-CN" altLang="en-US" dirty="0"/>
              <a:t>本章内容：共</a:t>
            </a:r>
            <a:r>
              <a:rPr lang="en-US" altLang="zh-CN" dirty="0"/>
              <a:t>4</a:t>
            </a:r>
            <a:r>
              <a:rPr lang="zh-CN" altLang="en-US" dirty="0"/>
              <a:t>小节，</a:t>
            </a:r>
            <a:r>
              <a:rPr lang="en-US" altLang="zh-CN" dirty="0"/>
              <a:t>31</a:t>
            </a:r>
            <a:r>
              <a:rPr lang="zh-CN" altLang="en-US" dirty="0"/>
              <a:t>个知识点</a:t>
            </a:r>
          </a:p>
        </p:txBody>
      </p:sp>
      <p:sp>
        <p:nvSpPr>
          <p:cNvPr id="3" name="内容占位符 2"/>
          <p:cNvSpPr>
            <a:spLocks noGrp="1"/>
          </p:cNvSpPr>
          <p:nvPr>
            <p:ph idx="1"/>
          </p:nvPr>
        </p:nvSpPr>
        <p:spPr>
          <a:xfrm>
            <a:off x="838200" y="1168400"/>
            <a:ext cx="10515600" cy="4555067"/>
          </a:xfrm>
        </p:spPr>
        <p:txBody>
          <a:bodyPr>
            <a:normAutofit/>
          </a:bodyPr>
          <a:lstStyle/>
          <a:p>
            <a:r>
              <a:rPr lang="zh-CN" altLang="en-US" dirty="0">
                <a:solidFill>
                  <a:schemeClr val="tx1">
                    <a:lumMod val="75000"/>
                    <a:lumOff val="25000"/>
                  </a:schemeClr>
                </a:solidFill>
              </a:rPr>
              <a:t>第</a:t>
            </a:r>
            <a:r>
              <a:rPr lang="en-US" altLang="zh-CN" dirty="0">
                <a:solidFill>
                  <a:schemeClr val="tx1">
                    <a:lumMod val="75000"/>
                    <a:lumOff val="25000"/>
                  </a:schemeClr>
                </a:solidFill>
              </a:rPr>
              <a:t>1</a:t>
            </a:r>
            <a:r>
              <a:rPr lang="zh-CN" altLang="en-US" dirty="0">
                <a:solidFill>
                  <a:schemeClr val="tx1">
                    <a:lumMod val="75000"/>
                    <a:lumOff val="25000"/>
                  </a:schemeClr>
                </a:solidFill>
              </a:rPr>
              <a:t>节：文件</a:t>
            </a:r>
          </a:p>
          <a:p>
            <a:r>
              <a:rPr lang="zh-CN" altLang="en-US" dirty="0">
                <a:solidFill>
                  <a:schemeClr val="tx1">
                    <a:lumMod val="75000"/>
                    <a:lumOff val="25000"/>
                  </a:schemeClr>
                </a:solidFill>
              </a:rPr>
              <a:t>第</a:t>
            </a:r>
            <a:r>
              <a:rPr lang="en-US" altLang="zh-CN" dirty="0">
                <a:solidFill>
                  <a:schemeClr val="tx1">
                    <a:lumMod val="75000"/>
                    <a:lumOff val="25000"/>
                  </a:schemeClr>
                </a:solidFill>
              </a:rPr>
              <a:t>2</a:t>
            </a:r>
            <a:r>
              <a:rPr lang="zh-CN" altLang="en-US" dirty="0">
                <a:solidFill>
                  <a:schemeClr val="tx1">
                    <a:lumMod val="75000"/>
                    <a:lumOff val="25000"/>
                  </a:schemeClr>
                </a:solidFill>
              </a:rPr>
              <a:t>节：输出输出流</a:t>
            </a:r>
          </a:p>
          <a:p>
            <a:r>
              <a:rPr lang="zh-CN" altLang="en-US" dirty="0">
                <a:solidFill>
                  <a:schemeClr val="tx1">
                    <a:lumMod val="75000"/>
                    <a:lumOff val="25000"/>
                  </a:schemeClr>
                </a:solidFill>
              </a:rPr>
              <a:t>第</a:t>
            </a:r>
            <a:r>
              <a:rPr lang="en-US" altLang="zh-CN" dirty="0">
                <a:solidFill>
                  <a:schemeClr val="tx1">
                    <a:lumMod val="75000"/>
                    <a:lumOff val="25000"/>
                  </a:schemeClr>
                </a:solidFill>
              </a:rPr>
              <a:t>3</a:t>
            </a:r>
            <a:r>
              <a:rPr lang="zh-CN" altLang="en-US" dirty="0">
                <a:solidFill>
                  <a:schemeClr val="tx1">
                    <a:lumMod val="75000"/>
                    <a:lumOff val="25000"/>
                  </a:schemeClr>
                </a:solidFill>
              </a:rPr>
              <a:t>节：对象序列化</a:t>
            </a:r>
          </a:p>
          <a:p>
            <a:r>
              <a:rPr lang="zh-CN" altLang="en-US" dirty="0">
                <a:solidFill>
                  <a:schemeClr val="tx1">
                    <a:lumMod val="75000"/>
                    <a:lumOff val="25000"/>
                  </a:schemeClr>
                </a:solidFill>
              </a:rPr>
              <a:t>第</a:t>
            </a:r>
            <a:r>
              <a:rPr lang="en-US" altLang="zh-CN" dirty="0">
                <a:solidFill>
                  <a:schemeClr val="tx1">
                    <a:lumMod val="75000"/>
                    <a:lumOff val="25000"/>
                  </a:schemeClr>
                </a:solidFill>
              </a:rPr>
              <a:t>4</a:t>
            </a:r>
            <a:r>
              <a:rPr lang="zh-CN" altLang="en-US" dirty="0">
                <a:solidFill>
                  <a:schemeClr val="tx1">
                    <a:lumMod val="75000"/>
                    <a:lumOff val="25000"/>
                  </a:schemeClr>
                </a:solidFill>
              </a:rPr>
              <a:t>节： </a:t>
            </a:r>
            <a:r>
              <a:rPr lang="en-US" altLang="zh-CN" dirty="0" err="1">
                <a:solidFill>
                  <a:schemeClr val="tx1">
                    <a:lumMod val="75000"/>
                    <a:lumOff val="25000"/>
                  </a:schemeClr>
                </a:solidFill>
              </a:rPr>
              <a:t>nio</a:t>
            </a:r>
            <a:endParaRPr lang="zh-CN" altLang="en-US" dirty="0">
              <a:solidFill>
                <a:schemeClr val="tx1">
                  <a:lumMod val="75000"/>
                  <a:lumOff val="25000"/>
                </a:schemeClr>
              </a:solidFill>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：输入输出流的概念与作用</a:t>
            </a:r>
          </a:p>
        </p:txBody>
      </p:sp>
      <p:sp>
        <p:nvSpPr>
          <p:cNvPr id="6" name="内容占位符 2"/>
          <p:cNvSpPr txBox="1">
            <a:spLocks/>
          </p:cNvSpPr>
          <p:nvPr/>
        </p:nvSpPr>
        <p:spPr>
          <a:xfrm>
            <a:off x="186570" y="899047"/>
            <a:ext cx="11792070" cy="544893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为什么好好的</a:t>
            </a:r>
            <a:r>
              <a:rPr lang="en-US" altLang="zh-CN" dirty="0"/>
              <a:t>Bus</a:t>
            </a:r>
            <a:r>
              <a:rPr lang="zh-CN" altLang="en-US" dirty="0"/>
              <a:t>不叫巴士而要翻译成“总线呢</a:t>
            </a:r>
            <a:r>
              <a:rPr lang="en-US" altLang="zh-CN" dirty="0"/>
              <a:t>”?</a:t>
            </a:r>
            <a:r>
              <a:rPr lang="zh-CN" altLang="en-US" dirty="0"/>
              <a:t>原因是这样在描述其寻址、数据传输的功能基础上更能描述其最核心的物理特性，对，总线就是“汇总的线”，最基础的总线物理结构（不考虑控制芯片带来的频率等特性）就如你看到的排线</a:t>
            </a:r>
          </a:p>
        </p:txBody>
      </p:sp>
      <p:pic>
        <p:nvPicPr>
          <p:cNvPr id="7" name="图片 6"/>
          <p:cNvPicPr>
            <a:picLocks noChangeAspect="1"/>
          </p:cNvPicPr>
          <p:nvPr/>
        </p:nvPicPr>
        <p:blipFill>
          <a:blip r:embed="rId2"/>
          <a:stretch>
            <a:fillRect/>
          </a:stretch>
        </p:blipFill>
        <p:spPr>
          <a:xfrm>
            <a:off x="3662258" y="3249386"/>
            <a:ext cx="5824641" cy="3608614"/>
          </a:xfrm>
          <a:prstGeom prst="rect">
            <a:avLst/>
          </a:prstGeom>
        </p:spPr>
      </p:pic>
      <p:sp>
        <p:nvSpPr>
          <p:cNvPr id="10" name="文本框 9"/>
          <p:cNvSpPr txBox="1"/>
          <p:nvPr/>
        </p:nvSpPr>
        <p:spPr>
          <a:xfrm>
            <a:off x="2996397" y="5633496"/>
            <a:ext cx="5928033"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计算机内部充斥着各种独立的、印刷的能够同事传输多个脉冲信号的排线（总线）</a:t>
            </a:r>
          </a:p>
        </p:txBody>
      </p:sp>
    </p:spTree>
    <p:extLst>
      <p:ext uri="{BB962C8B-B14F-4D97-AF65-F5344CB8AC3E}">
        <p14:creationId xmlns:p14="http://schemas.microsoft.com/office/powerpoint/2010/main" val="8422420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：输入输出流的概念与作用</a:t>
            </a:r>
          </a:p>
        </p:txBody>
      </p:sp>
      <p:sp>
        <p:nvSpPr>
          <p:cNvPr id="3" name="内容占位符 2"/>
          <p:cNvSpPr>
            <a:spLocks noGrp="1"/>
          </p:cNvSpPr>
          <p:nvPr>
            <p:ph idx="1"/>
          </p:nvPr>
        </p:nvSpPr>
        <p:spPr/>
        <p:txBody>
          <a:bodyPr/>
          <a:lstStyle/>
          <a:p>
            <a:r>
              <a:rPr lang="zh-CN" altLang="en-US" dirty="0"/>
              <a:t>从逻辑上网线也是一种数据总线，那么如果将网线看作数据总线的话，它的位宽（能够一次性传输多少</a:t>
            </a:r>
            <a:r>
              <a:rPr lang="en-US" altLang="zh-CN" dirty="0"/>
              <a:t>bit</a:t>
            </a:r>
            <a:r>
              <a:rPr lang="zh-CN" altLang="en-US" dirty="0"/>
              <a:t>，一般有总线物理传输数据的数据线数量决定）是多少？</a:t>
            </a:r>
          </a:p>
        </p:txBody>
      </p:sp>
      <p:pic>
        <p:nvPicPr>
          <p:cNvPr id="5" name="图片 4"/>
          <p:cNvPicPr>
            <a:picLocks noChangeAspect="1"/>
          </p:cNvPicPr>
          <p:nvPr/>
        </p:nvPicPr>
        <p:blipFill>
          <a:blip r:embed="rId2"/>
          <a:stretch>
            <a:fillRect/>
          </a:stretch>
        </p:blipFill>
        <p:spPr>
          <a:xfrm>
            <a:off x="3946380" y="3289574"/>
            <a:ext cx="2715501" cy="2715501"/>
          </a:xfrm>
          <a:prstGeom prst="rect">
            <a:avLst/>
          </a:prstGeom>
        </p:spPr>
      </p:pic>
      <p:grpSp>
        <p:nvGrpSpPr>
          <p:cNvPr id="6" name="组合 5"/>
          <p:cNvGrpSpPr/>
          <p:nvPr/>
        </p:nvGrpSpPr>
        <p:grpSpPr>
          <a:xfrm>
            <a:off x="1502229" y="2970370"/>
            <a:ext cx="835952" cy="3886201"/>
            <a:chOff x="825045" y="-457652"/>
            <a:chExt cx="1771198" cy="8234010"/>
          </a:xfrm>
        </p:grpSpPr>
        <p:pic>
          <p:nvPicPr>
            <p:cNvPr id="11266" name="Picture 2" descr="https://timgsa.baidu.com/timg?image&amp;quality=80&amp;size=b9999_10000&amp;sec=1490016575995&amp;di=9dad1f7c1bc2b37b25564a0312b8a2db&amp;imgtype=0&amp;src=http%3A%2F%2Fpic5.nipic.com%2F20091231%2F857639_133339083315_2.jpg"/>
            <p:cNvPicPr>
              <a:picLocks noChangeAspect="1" noChangeArrowheads="1"/>
            </p:cNvPicPr>
            <p:nvPr/>
          </p:nvPicPr>
          <p:blipFill rotWithShape="1">
            <a:blip r:embed="rId3">
              <a:extLst>
                <a:ext uri="{28A0092B-C50C-407E-A947-70E740481C1C}">
                  <a14:useLocalDpi xmlns:a14="http://schemas.microsoft.com/office/drawing/2010/main" val="0"/>
                </a:ext>
              </a:extLst>
            </a:blip>
            <a:srcRect r="82510" b="6170"/>
            <a:stretch/>
          </p:blipFill>
          <p:spPr bwMode="auto">
            <a:xfrm>
              <a:off x="890361" y="-457652"/>
              <a:ext cx="1705882" cy="444182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timgsa.baidu.com/timg?image&amp;quality=80&amp;size=b9999_10000&amp;sec=1490016575995&amp;di=9dad1f7c1bc2b37b25564a0312b8a2db&amp;imgtype=0&amp;src=http%3A%2F%2Fpic5.nipic.com%2F20091231%2F857639_133339083315_2.jpg"/>
            <p:cNvPicPr>
              <a:picLocks noChangeAspect="1" noChangeArrowheads="1"/>
            </p:cNvPicPr>
            <p:nvPr/>
          </p:nvPicPr>
          <p:blipFill rotWithShape="1">
            <a:blip r:embed="rId3">
              <a:extLst>
                <a:ext uri="{28A0092B-C50C-407E-A947-70E740481C1C}">
                  <a14:useLocalDpi xmlns:a14="http://schemas.microsoft.com/office/drawing/2010/main" val="0"/>
                </a:ext>
              </a:extLst>
            </a:blip>
            <a:srcRect l="39092" t="9502" r="43418" b="10116"/>
            <a:stretch/>
          </p:blipFill>
          <p:spPr bwMode="auto">
            <a:xfrm>
              <a:off x="825045" y="3971199"/>
              <a:ext cx="1705882" cy="3805159"/>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圆角矩形 8"/>
          <p:cNvSpPr/>
          <p:nvPr/>
        </p:nvSpPr>
        <p:spPr>
          <a:xfrm>
            <a:off x="1391767" y="2940289"/>
            <a:ext cx="1254095" cy="29534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3810448" y="3289574"/>
            <a:ext cx="2715501" cy="657932"/>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Line 20"/>
          <p:cNvSpPr>
            <a:spLocks noChangeShapeType="1"/>
          </p:cNvSpPr>
          <p:nvPr/>
        </p:nvSpPr>
        <p:spPr bwMode="auto">
          <a:xfrm flipH="1" flipV="1">
            <a:off x="2645862" y="2953726"/>
            <a:ext cx="3880086" cy="335847"/>
          </a:xfrm>
          <a:prstGeom prst="line">
            <a:avLst/>
          </a:prstGeom>
          <a:ln w="50800">
            <a:solidFill>
              <a:srgbClr val="C00000"/>
            </a:solidFill>
            <a:prstDash val="sysDot"/>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2" name="Line 20"/>
          <p:cNvSpPr>
            <a:spLocks noChangeShapeType="1"/>
          </p:cNvSpPr>
          <p:nvPr/>
        </p:nvSpPr>
        <p:spPr bwMode="auto">
          <a:xfrm flipH="1" flipV="1">
            <a:off x="1391767" y="3235632"/>
            <a:ext cx="2418678" cy="711874"/>
          </a:xfrm>
          <a:prstGeom prst="line">
            <a:avLst/>
          </a:prstGeom>
          <a:ln w="50800">
            <a:solidFill>
              <a:srgbClr val="C00000"/>
            </a:solidFill>
            <a:prstDash val="sysDot"/>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3" name="Line 20"/>
          <p:cNvSpPr>
            <a:spLocks noChangeShapeType="1"/>
          </p:cNvSpPr>
          <p:nvPr/>
        </p:nvSpPr>
        <p:spPr bwMode="auto">
          <a:xfrm flipH="1" flipV="1">
            <a:off x="1391764" y="2939031"/>
            <a:ext cx="2353366" cy="380624"/>
          </a:xfrm>
          <a:prstGeom prst="line">
            <a:avLst/>
          </a:prstGeom>
          <a:ln w="50800">
            <a:solidFill>
              <a:srgbClr val="C00000"/>
            </a:solidFill>
            <a:prstDash val="sysDot"/>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4" name="矩形 13"/>
          <p:cNvSpPr/>
          <p:nvPr/>
        </p:nvSpPr>
        <p:spPr>
          <a:xfrm>
            <a:off x="4350828" y="3748408"/>
            <a:ext cx="445797" cy="2263729"/>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rot="5400000">
            <a:off x="4351971" y="5948221"/>
            <a:ext cx="501524"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314581" y="4120739"/>
            <a:ext cx="1698540" cy="1200329"/>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差分信号，利用两根线的电势差确定一个信号值</a:t>
            </a:r>
          </a:p>
        </p:txBody>
      </p:sp>
      <p:sp>
        <p:nvSpPr>
          <p:cNvPr id="17" name="等腰三角形 16"/>
          <p:cNvSpPr/>
          <p:nvPr/>
        </p:nvSpPr>
        <p:spPr>
          <a:xfrm rot="5400000">
            <a:off x="3810969" y="4323568"/>
            <a:ext cx="751114" cy="64751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846943" y="3741346"/>
            <a:ext cx="280230" cy="2263729"/>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472876" y="3746785"/>
            <a:ext cx="280230" cy="2263729"/>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肘形连接符 19"/>
          <p:cNvCxnSpPr>
            <a:stCxn id="18" idx="2"/>
            <a:endCxn id="19" idx="2"/>
          </p:cNvCxnSpPr>
          <p:nvPr/>
        </p:nvCxnSpPr>
        <p:spPr>
          <a:xfrm rot="16200000" flipH="1">
            <a:off x="5297305" y="5694827"/>
            <a:ext cx="5439" cy="625933"/>
          </a:xfrm>
          <a:prstGeom prst="bentConnector3">
            <a:avLst>
              <a:gd name="adj1" fmla="val 4302978"/>
            </a:avLst>
          </a:prstGeom>
          <a:ln w="508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右箭头 21"/>
          <p:cNvSpPr/>
          <p:nvPr/>
        </p:nvSpPr>
        <p:spPr>
          <a:xfrm rot="16200000">
            <a:off x="5049262" y="6308298"/>
            <a:ext cx="501524"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6840099" y="2953726"/>
            <a:ext cx="4940886" cy="2893100"/>
          </a:xfrm>
          <a:prstGeom prst="rect">
            <a:avLst/>
          </a:prstGeom>
        </p:spPr>
        <p:txBody>
          <a:bodyPr wrap="square">
            <a:spAutoFit/>
          </a:bodyPr>
          <a:lstStyle/>
          <a:p>
            <a:r>
              <a:rPr lang="zh-CN" altLang="en-US" sz="2600" dirty="0">
                <a:latin typeface="微软雅黑 Light" panose="020B0502040204020203" pitchFamily="34" charset="-122"/>
                <a:ea typeface="微软雅黑 Light" panose="020B0502040204020203" pitchFamily="34" charset="-122"/>
              </a:rPr>
              <a:t>从示意图看出，网线中有</a:t>
            </a:r>
            <a:r>
              <a:rPr lang="en-US" altLang="zh-CN" sz="2600" dirty="0">
                <a:latin typeface="微软雅黑 Light" panose="020B0502040204020203" pitchFamily="34" charset="-122"/>
                <a:ea typeface="微软雅黑 Light" panose="020B0502040204020203" pitchFamily="34" charset="-122"/>
              </a:rPr>
              <a:t>4</a:t>
            </a:r>
            <a:r>
              <a:rPr lang="zh-CN" altLang="en-US" sz="2600" dirty="0">
                <a:latin typeface="微软雅黑 Light" panose="020B0502040204020203" pitchFamily="34" charset="-122"/>
                <a:ea typeface="微软雅黑 Light" panose="020B0502040204020203" pitchFamily="34" charset="-122"/>
              </a:rPr>
              <a:t>根线没有定义用途（备用），剩下</a:t>
            </a:r>
            <a:r>
              <a:rPr lang="en-US" altLang="zh-CN" sz="2600" dirty="0">
                <a:latin typeface="微软雅黑 Light" panose="020B0502040204020203" pitchFamily="34" charset="-122"/>
                <a:ea typeface="微软雅黑 Light" panose="020B0502040204020203" pitchFamily="34" charset="-122"/>
              </a:rPr>
              <a:t>4</a:t>
            </a:r>
            <a:r>
              <a:rPr lang="zh-CN" altLang="en-US" sz="2600" dirty="0">
                <a:latin typeface="微软雅黑 Light" panose="020B0502040204020203" pitchFamily="34" charset="-122"/>
                <a:ea typeface="微软雅黑 Light" panose="020B0502040204020203" pitchFamily="34" charset="-122"/>
              </a:rPr>
              <a:t>根每两根利用差分信号分别发送</a:t>
            </a:r>
            <a:r>
              <a:rPr lang="en-US" altLang="zh-CN" sz="2600" dirty="0">
                <a:latin typeface="微软雅黑 Light" panose="020B0502040204020203" pitchFamily="34" charset="-122"/>
                <a:ea typeface="微软雅黑 Light" panose="020B0502040204020203" pitchFamily="34" charset="-122"/>
              </a:rPr>
              <a:t>/</a:t>
            </a:r>
            <a:r>
              <a:rPr lang="zh-CN" altLang="en-US" sz="2600" dirty="0">
                <a:latin typeface="微软雅黑 Light" panose="020B0502040204020203" pitchFamily="34" charset="-122"/>
                <a:ea typeface="微软雅黑 Light" panose="020B0502040204020203" pitchFamily="34" charset="-122"/>
              </a:rPr>
              <a:t>接受数据，由于网线是全双工通讯，因此对于特定的应用程序的输入或输出而言，网线的逻辑总线位宽为</a:t>
            </a:r>
            <a:r>
              <a:rPr lang="en-US" altLang="zh-CN" sz="2600" dirty="0">
                <a:latin typeface="微软雅黑 Light" panose="020B0502040204020203" pitchFamily="34" charset="-122"/>
                <a:ea typeface="微软雅黑 Light" panose="020B0502040204020203" pitchFamily="34" charset="-122"/>
              </a:rPr>
              <a:t>1</a:t>
            </a:r>
            <a:r>
              <a:rPr lang="zh-CN" altLang="en-US" sz="2600" dirty="0">
                <a:latin typeface="微软雅黑 Light" panose="020B0502040204020203" pitchFamily="34" charset="-122"/>
                <a:ea typeface="微软雅黑 Light" panose="020B0502040204020203" pitchFamily="34" charset="-122"/>
              </a:rPr>
              <a:t>位</a:t>
            </a:r>
          </a:p>
        </p:txBody>
      </p:sp>
    </p:spTree>
    <p:extLst>
      <p:ext uri="{BB962C8B-B14F-4D97-AF65-F5344CB8AC3E}">
        <p14:creationId xmlns:p14="http://schemas.microsoft.com/office/powerpoint/2010/main" val="3134993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：输入输出流的概念与作用</a:t>
            </a:r>
          </a:p>
        </p:txBody>
      </p:sp>
      <p:sp>
        <p:nvSpPr>
          <p:cNvPr id="3" name="内容占位符 2"/>
          <p:cNvSpPr>
            <a:spLocks noGrp="1"/>
          </p:cNvSpPr>
          <p:nvPr>
            <p:ph idx="1"/>
          </p:nvPr>
        </p:nvSpPr>
        <p:spPr/>
        <p:txBody>
          <a:bodyPr/>
          <a:lstStyle/>
          <a:p>
            <a:r>
              <a:rPr lang="zh-CN" altLang="en-US" dirty="0"/>
              <a:t>那么可以想象，如果计算机内部总线和网线总线交换数据的时候会发生这样的事情：</a:t>
            </a:r>
          </a:p>
        </p:txBody>
      </p:sp>
      <p:pic>
        <p:nvPicPr>
          <p:cNvPr id="7" name="图片 6"/>
          <p:cNvPicPr>
            <a:picLocks noChangeAspect="1"/>
          </p:cNvPicPr>
          <p:nvPr/>
        </p:nvPicPr>
        <p:blipFill>
          <a:blip r:embed="rId2"/>
          <a:stretch>
            <a:fillRect/>
          </a:stretch>
        </p:blipFill>
        <p:spPr>
          <a:xfrm>
            <a:off x="0" y="2567928"/>
            <a:ext cx="1244419" cy="1232511"/>
          </a:xfrm>
          <a:prstGeom prst="rect">
            <a:avLst/>
          </a:prstGeom>
        </p:spPr>
      </p:pic>
      <p:pic>
        <p:nvPicPr>
          <p:cNvPr id="10244" name="Picture 4" descr="https://timgsa.baidu.com/timg?image&amp;quality=80&amp;size=b9999_10000&amp;sec=1490017715668&amp;di=6df8e0b32687ab8246e502fd46ec9273&amp;imgtype=0&amp;src=http%3A%2F%2Fpic.baike.soso.com%2Fp%2F20121025%2Fbki-20121025011929-1365720758.jpg"/>
          <p:cNvPicPr>
            <a:picLocks noChangeAspect="1" noChangeArrowheads="1"/>
          </p:cNvPicPr>
          <p:nvPr/>
        </p:nvPicPr>
        <p:blipFill rotWithShape="1">
          <a:blip r:embed="rId3">
            <a:extLst>
              <a:ext uri="{28A0092B-C50C-407E-A947-70E740481C1C}">
                <a14:useLocalDpi xmlns:a14="http://schemas.microsoft.com/office/drawing/2010/main" val="0"/>
              </a:ext>
            </a:extLst>
          </a:blip>
          <a:srcRect l="15065" r="14026"/>
          <a:stretch/>
        </p:blipFill>
        <p:spPr bwMode="auto">
          <a:xfrm rot="10800000" flipV="1">
            <a:off x="4938087" y="1965649"/>
            <a:ext cx="1485900" cy="1651110"/>
          </a:xfrm>
          <a:prstGeom prst="rect">
            <a:avLst/>
          </a:prstGeom>
          <a:noFill/>
          <a:extLst>
            <a:ext uri="{909E8E84-426E-40DD-AFC4-6F175D3DCCD1}">
              <a14:hiddenFill xmlns:a14="http://schemas.microsoft.com/office/drawing/2010/main">
                <a:solidFill>
                  <a:srgbClr val="FFFFFF"/>
                </a:solidFill>
              </a14:hiddenFill>
            </a:ext>
          </a:extLst>
        </p:spPr>
      </p:pic>
      <p:pic>
        <p:nvPicPr>
          <p:cNvPr id="4" name="内容占位符 3"/>
          <p:cNvPicPr>
            <a:picLocks noChangeAspect="1"/>
          </p:cNvPicPr>
          <p:nvPr/>
        </p:nvPicPr>
        <p:blipFill rotWithShape="1">
          <a:blip r:embed="rId4" cstate="print">
            <a:clrChange>
              <a:clrFrom>
                <a:srgbClr val="DEDEDC"/>
              </a:clrFrom>
              <a:clrTo>
                <a:srgbClr val="DEDEDC">
                  <a:alpha val="0"/>
                </a:srgbClr>
              </a:clrTo>
            </a:clrChange>
            <a:extLst>
              <a:ext uri="{28A0092B-C50C-407E-A947-70E740481C1C}">
                <a14:useLocalDpi xmlns:a14="http://schemas.microsoft.com/office/drawing/2010/main" val="0"/>
              </a:ext>
            </a:extLst>
          </a:blip>
          <a:srcRect l="17344" t="17036" r="17109" b="13236"/>
          <a:stretch/>
        </p:blipFill>
        <p:spPr>
          <a:xfrm>
            <a:off x="1244419" y="2318038"/>
            <a:ext cx="1707088" cy="1362012"/>
          </a:xfrm>
          <a:prstGeom prst="rect">
            <a:avLst/>
          </a:prstGeom>
        </p:spPr>
      </p:pic>
      <p:grpSp>
        <p:nvGrpSpPr>
          <p:cNvPr id="5" name="组合 4"/>
          <p:cNvGrpSpPr/>
          <p:nvPr/>
        </p:nvGrpSpPr>
        <p:grpSpPr>
          <a:xfrm rot="16200000">
            <a:off x="9457138" y="730301"/>
            <a:ext cx="878660" cy="4537485"/>
            <a:chOff x="839221" y="-1579422"/>
            <a:chExt cx="1714198" cy="8852278"/>
          </a:xfrm>
        </p:grpSpPr>
        <p:pic>
          <p:nvPicPr>
            <p:cNvPr id="10242" name="Picture 2" descr="https://timgsa.baidu.com/timg?image&amp;quality=80&amp;size=b9999_10000&amp;sec=1490017522402&amp;di=a368262880dba97fca101da57838c3b8&amp;imgtype=0&amp;src=http%3A%2F%2Fpic5.nipic.com%2F20091231%2F857639_133339083315_2.jpg"/>
            <p:cNvPicPr>
              <a:picLocks noChangeAspect="1" noChangeArrowheads="1"/>
            </p:cNvPicPr>
            <p:nvPr/>
          </p:nvPicPr>
          <p:blipFill rotWithShape="1">
            <a:blip r:embed="rId5">
              <a:extLst>
                <a:ext uri="{28A0092B-C50C-407E-A947-70E740481C1C}">
                  <a14:useLocalDpi xmlns:a14="http://schemas.microsoft.com/office/drawing/2010/main" val="0"/>
                </a:ext>
              </a:extLst>
            </a:blip>
            <a:srcRect r="83376" b="6502"/>
            <a:stretch/>
          </p:blipFill>
          <p:spPr bwMode="auto">
            <a:xfrm>
              <a:off x="931952" y="-1579422"/>
              <a:ext cx="1621467" cy="44261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timgsa.baidu.com/timg?image&amp;quality=80&amp;size=b9999_10000&amp;sec=1490017522402&amp;di=a368262880dba97fca101da57838c3b8&amp;imgtype=0&amp;src=http%3A%2F%2Fpic5.nipic.com%2F20091231%2F857639_133339083315_2.jpg"/>
            <p:cNvPicPr>
              <a:picLocks noChangeAspect="1" noChangeArrowheads="1"/>
            </p:cNvPicPr>
            <p:nvPr/>
          </p:nvPicPr>
          <p:blipFill rotWithShape="1">
            <a:blip r:embed="rId5">
              <a:extLst>
                <a:ext uri="{28A0092B-C50C-407E-A947-70E740481C1C}">
                  <a14:useLocalDpi xmlns:a14="http://schemas.microsoft.com/office/drawing/2010/main" val="0"/>
                </a:ext>
              </a:extLst>
            </a:blip>
            <a:srcRect l="19978" t="2187" r="63398" b="4315"/>
            <a:stretch/>
          </p:blipFill>
          <p:spPr bwMode="auto">
            <a:xfrm>
              <a:off x="839221" y="2846717"/>
              <a:ext cx="1621467" cy="4426139"/>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Line 20"/>
          <p:cNvSpPr>
            <a:spLocks noChangeShapeType="1"/>
          </p:cNvSpPr>
          <p:nvPr/>
        </p:nvSpPr>
        <p:spPr bwMode="auto">
          <a:xfrm>
            <a:off x="2951507" y="2346822"/>
            <a:ext cx="1734793"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1" name="Line 20"/>
          <p:cNvSpPr>
            <a:spLocks noChangeShapeType="1"/>
          </p:cNvSpPr>
          <p:nvPr/>
        </p:nvSpPr>
        <p:spPr bwMode="auto">
          <a:xfrm>
            <a:off x="2951507" y="2544335"/>
            <a:ext cx="1734793"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2" name="Line 20"/>
          <p:cNvSpPr>
            <a:spLocks noChangeShapeType="1"/>
          </p:cNvSpPr>
          <p:nvPr/>
        </p:nvSpPr>
        <p:spPr bwMode="auto">
          <a:xfrm>
            <a:off x="2951507" y="2744150"/>
            <a:ext cx="1734793"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3" name="Line 20"/>
          <p:cNvSpPr>
            <a:spLocks noChangeShapeType="1"/>
          </p:cNvSpPr>
          <p:nvPr/>
        </p:nvSpPr>
        <p:spPr bwMode="auto">
          <a:xfrm>
            <a:off x="2951507" y="2940093"/>
            <a:ext cx="1734793"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4" name="Line 20"/>
          <p:cNvSpPr>
            <a:spLocks noChangeShapeType="1"/>
          </p:cNvSpPr>
          <p:nvPr/>
        </p:nvSpPr>
        <p:spPr bwMode="auto">
          <a:xfrm>
            <a:off x="2951507" y="3119707"/>
            <a:ext cx="1734793"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5" name="Line 20"/>
          <p:cNvSpPr>
            <a:spLocks noChangeShapeType="1"/>
          </p:cNvSpPr>
          <p:nvPr/>
        </p:nvSpPr>
        <p:spPr bwMode="auto">
          <a:xfrm>
            <a:off x="2951507" y="3310150"/>
            <a:ext cx="1734793"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6" name="Line 20"/>
          <p:cNvSpPr>
            <a:spLocks noChangeShapeType="1"/>
          </p:cNvSpPr>
          <p:nvPr/>
        </p:nvSpPr>
        <p:spPr bwMode="auto">
          <a:xfrm>
            <a:off x="2951507" y="3519739"/>
            <a:ext cx="1734793"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7" name="Line 20"/>
          <p:cNvSpPr>
            <a:spLocks noChangeShapeType="1"/>
          </p:cNvSpPr>
          <p:nvPr/>
        </p:nvSpPr>
        <p:spPr bwMode="auto">
          <a:xfrm>
            <a:off x="6573226" y="2940093"/>
            <a:ext cx="1054499"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8" name="Line 20"/>
          <p:cNvSpPr>
            <a:spLocks noChangeShapeType="1"/>
          </p:cNvSpPr>
          <p:nvPr/>
        </p:nvSpPr>
        <p:spPr bwMode="auto">
          <a:xfrm flipH="1">
            <a:off x="4754782" y="2085979"/>
            <a:ext cx="43560" cy="3981262"/>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9" name="Line 20"/>
          <p:cNvSpPr>
            <a:spLocks noChangeShapeType="1"/>
          </p:cNvSpPr>
          <p:nvPr/>
        </p:nvSpPr>
        <p:spPr bwMode="auto">
          <a:xfrm flipH="1">
            <a:off x="6449497" y="2074045"/>
            <a:ext cx="43690" cy="3993196"/>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grpSp>
        <p:nvGrpSpPr>
          <p:cNvPr id="9" name="组合 8"/>
          <p:cNvGrpSpPr/>
          <p:nvPr/>
        </p:nvGrpSpPr>
        <p:grpSpPr>
          <a:xfrm>
            <a:off x="2582783" y="3729090"/>
            <a:ext cx="737448" cy="2338152"/>
            <a:chOff x="1988031" y="4070027"/>
            <a:chExt cx="737448" cy="2338152"/>
          </a:xfrm>
        </p:grpSpPr>
        <p:sp>
          <p:nvSpPr>
            <p:cNvPr id="8" name="文本框 7"/>
            <p:cNvSpPr txBox="1"/>
            <p:nvPr/>
          </p:nvSpPr>
          <p:spPr>
            <a:xfrm>
              <a:off x="2097963" y="4161409"/>
              <a:ext cx="517585" cy="2246769"/>
            </a:xfrm>
            <a:prstGeom prst="rect">
              <a:avLst/>
            </a:prstGeom>
            <a:noFill/>
          </p:spPr>
          <p:txBody>
            <a:bodyPr wrap="square" rtlCol="0">
              <a:spAutoFit/>
            </a:bodyPr>
            <a:lstStyle/>
            <a:p>
              <a:pPr algn="ctr"/>
              <a:r>
                <a:rPr lang="en-US" altLang="zh-CN" sz="2800" dirty="0">
                  <a:latin typeface="微软雅黑" panose="020B0503020204020204" pitchFamily="34" charset="-122"/>
                  <a:ea typeface="微软雅黑" panose="020B0503020204020204" pitchFamily="34" charset="-122"/>
                </a:rPr>
                <a:t>A</a:t>
              </a:r>
            </a:p>
            <a:p>
              <a:pPr algn="ctr"/>
              <a:r>
                <a:rPr lang="en-US" altLang="zh-CN" sz="2800" dirty="0">
                  <a:latin typeface="微软雅黑" panose="020B0503020204020204" pitchFamily="34" charset="-122"/>
                  <a:ea typeface="微软雅黑" panose="020B0503020204020204" pitchFamily="34" charset="-122"/>
                </a:rPr>
                <a:t>B</a:t>
              </a:r>
            </a:p>
            <a:p>
              <a:pPr algn="ctr"/>
              <a:r>
                <a:rPr lang="en-US" altLang="zh-CN" sz="2800" dirty="0">
                  <a:latin typeface="微软雅黑" panose="020B0503020204020204" pitchFamily="34" charset="-122"/>
                  <a:ea typeface="微软雅黑" panose="020B0503020204020204" pitchFamily="34" charset="-122"/>
                </a:rPr>
                <a:t>C</a:t>
              </a:r>
            </a:p>
            <a:p>
              <a:pPr algn="ctr"/>
              <a:r>
                <a:rPr lang="en-US" altLang="zh-CN" sz="2800" dirty="0">
                  <a:latin typeface="微软雅黑" panose="020B0503020204020204" pitchFamily="34" charset="-122"/>
                  <a:ea typeface="微软雅黑" panose="020B0503020204020204" pitchFamily="34" charset="-122"/>
                </a:rPr>
                <a:t>D</a:t>
              </a:r>
            </a:p>
            <a:p>
              <a:pPr algn="ctr"/>
              <a:r>
                <a:rPr lang="en-US" altLang="zh-CN" sz="2800" dirty="0">
                  <a:latin typeface="微软雅黑" panose="020B0503020204020204" pitchFamily="34" charset="-122"/>
                  <a:ea typeface="微软雅黑" panose="020B0503020204020204" pitchFamily="34" charset="-122"/>
                </a:rPr>
                <a:t>E</a:t>
              </a:r>
              <a:endParaRPr lang="zh-CN" altLang="en-US" sz="2800" dirty="0">
                <a:latin typeface="微软雅黑" panose="020B0503020204020204" pitchFamily="34" charset="-122"/>
                <a:ea typeface="微软雅黑" panose="020B0503020204020204" pitchFamily="34" charset="-122"/>
              </a:endParaRPr>
            </a:p>
          </p:txBody>
        </p:sp>
        <p:sp>
          <p:nvSpPr>
            <p:cNvPr id="21" name="圆角矩形 20"/>
            <p:cNvSpPr/>
            <p:nvPr/>
          </p:nvSpPr>
          <p:spPr>
            <a:xfrm>
              <a:off x="1988031" y="4070027"/>
              <a:ext cx="737448" cy="2338152"/>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右箭头 22"/>
          <p:cNvSpPr/>
          <p:nvPr/>
        </p:nvSpPr>
        <p:spPr>
          <a:xfrm>
            <a:off x="3320231" y="4659824"/>
            <a:ext cx="2981261" cy="54807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Line 20"/>
          <p:cNvSpPr>
            <a:spLocks noChangeShapeType="1"/>
          </p:cNvSpPr>
          <p:nvPr/>
        </p:nvSpPr>
        <p:spPr bwMode="auto">
          <a:xfrm flipV="1">
            <a:off x="6484466" y="4515235"/>
            <a:ext cx="5604106" cy="25703"/>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8" name="Line 20"/>
          <p:cNvSpPr>
            <a:spLocks noChangeShapeType="1"/>
          </p:cNvSpPr>
          <p:nvPr/>
        </p:nvSpPr>
        <p:spPr bwMode="auto">
          <a:xfrm flipV="1">
            <a:off x="6475746" y="5253095"/>
            <a:ext cx="5604106" cy="25703"/>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9" name="文本框 28"/>
          <p:cNvSpPr txBox="1"/>
          <p:nvPr/>
        </p:nvSpPr>
        <p:spPr>
          <a:xfrm>
            <a:off x="7100475" y="4562767"/>
            <a:ext cx="3804557" cy="707886"/>
          </a:xfrm>
          <a:prstGeom prst="rect">
            <a:avLst/>
          </a:prstGeom>
          <a:noFill/>
        </p:spPr>
        <p:txBody>
          <a:bodyPr wrap="square" rtlCol="0">
            <a:spAutoFit/>
          </a:bodyPr>
          <a:lstStyle/>
          <a:p>
            <a:pPr algn="ctr"/>
            <a:r>
              <a:rPr lang="en-US" altLang="zh-CN" sz="4000" dirty="0">
                <a:latin typeface="微软雅黑" panose="020B0503020204020204" pitchFamily="34" charset="-122"/>
                <a:ea typeface="微软雅黑" panose="020B0503020204020204" pitchFamily="34" charset="-122"/>
              </a:rPr>
              <a:t>E  D  C  B  A</a:t>
            </a:r>
            <a:endParaRPr lang="zh-CN" altLang="en-US" sz="4000" dirty="0">
              <a:latin typeface="微软雅黑" panose="020B0503020204020204" pitchFamily="34" charset="-122"/>
              <a:ea typeface="微软雅黑" panose="020B0503020204020204" pitchFamily="34" charset="-122"/>
            </a:endParaRPr>
          </a:p>
        </p:txBody>
      </p:sp>
      <p:sp>
        <p:nvSpPr>
          <p:cNvPr id="30" name="右箭头 29"/>
          <p:cNvSpPr/>
          <p:nvPr/>
        </p:nvSpPr>
        <p:spPr>
          <a:xfrm>
            <a:off x="10720032" y="4715978"/>
            <a:ext cx="1144034" cy="34893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347234" y="4265873"/>
            <a:ext cx="3271586" cy="130167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0800000">
            <a:off x="8535405" y="3936663"/>
            <a:ext cx="751114" cy="64751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7973881" y="3635270"/>
            <a:ext cx="2837584"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流水线串行化传输</a:t>
            </a:r>
          </a:p>
        </p:txBody>
      </p:sp>
      <p:sp>
        <p:nvSpPr>
          <p:cNvPr id="34" name="Line 20"/>
          <p:cNvSpPr>
            <a:spLocks noChangeShapeType="1"/>
          </p:cNvSpPr>
          <p:nvPr/>
        </p:nvSpPr>
        <p:spPr bwMode="auto">
          <a:xfrm flipH="1">
            <a:off x="9973843" y="4587149"/>
            <a:ext cx="7218" cy="659693"/>
          </a:xfrm>
          <a:prstGeom prst="line">
            <a:avLst/>
          </a:prstGeom>
          <a:ln w="254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5" name="Line 20"/>
          <p:cNvSpPr>
            <a:spLocks noChangeShapeType="1"/>
          </p:cNvSpPr>
          <p:nvPr/>
        </p:nvSpPr>
        <p:spPr bwMode="auto">
          <a:xfrm flipH="1">
            <a:off x="9277166" y="4592591"/>
            <a:ext cx="7218" cy="659693"/>
          </a:xfrm>
          <a:prstGeom prst="line">
            <a:avLst/>
          </a:prstGeom>
          <a:ln w="254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6" name="Line 20"/>
          <p:cNvSpPr>
            <a:spLocks noChangeShapeType="1"/>
          </p:cNvSpPr>
          <p:nvPr/>
        </p:nvSpPr>
        <p:spPr bwMode="auto">
          <a:xfrm flipH="1">
            <a:off x="8656666" y="4608917"/>
            <a:ext cx="7218" cy="659693"/>
          </a:xfrm>
          <a:prstGeom prst="line">
            <a:avLst/>
          </a:prstGeom>
          <a:ln w="254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b="1" dirty="0"/>
          </a:p>
        </p:txBody>
      </p:sp>
      <p:sp>
        <p:nvSpPr>
          <p:cNvPr id="37" name="Line 20"/>
          <p:cNvSpPr>
            <a:spLocks noChangeShapeType="1"/>
          </p:cNvSpPr>
          <p:nvPr/>
        </p:nvSpPr>
        <p:spPr bwMode="auto">
          <a:xfrm flipH="1">
            <a:off x="7954535" y="4592588"/>
            <a:ext cx="7218" cy="659693"/>
          </a:xfrm>
          <a:prstGeom prst="line">
            <a:avLst/>
          </a:prstGeom>
          <a:ln w="254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8" name="右箭头 37"/>
          <p:cNvSpPr/>
          <p:nvPr/>
        </p:nvSpPr>
        <p:spPr>
          <a:xfrm>
            <a:off x="6674414" y="4706946"/>
            <a:ext cx="596580" cy="36699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5151326" y="4450638"/>
            <a:ext cx="943104"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缓存</a:t>
            </a:r>
          </a:p>
        </p:txBody>
      </p:sp>
      <p:cxnSp>
        <p:nvCxnSpPr>
          <p:cNvPr id="26" name="肘形连接符 25"/>
          <p:cNvCxnSpPr>
            <a:stCxn id="7" idx="2"/>
            <a:endCxn id="21" idx="1"/>
          </p:cNvCxnSpPr>
          <p:nvPr/>
        </p:nvCxnSpPr>
        <p:spPr>
          <a:xfrm rot="16200000" flipH="1">
            <a:off x="1053633" y="3369015"/>
            <a:ext cx="1097727" cy="1960573"/>
          </a:xfrm>
          <a:prstGeom prst="bentConnector2">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64319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：输入输出流的概念与作用</a:t>
            </a:r>
          </a:p>
        </p:txBody>
      </p:sp>
      <p:sp>
        <p:nvSpPr>
          <p:cNvPr id="3" name="内容占位符 2"/>
          <p:cNvSpPr>
            <a:spLocks noGrp="1"/>
          </p:cNvSpPr>
          <p:nvPr>
            <p:ph idx="1"/>
          </p:nvPr>
        </p:nvSpPr>
        <p:spPr/>
        <p:txBody>
          <a:bodyPr>
            <a:normAutofit/>
          </a:bodyPr>
          <a:lstStyle/>
          <a:p>
            <a:r>
              <a:rPr lang="zh-CN" altLang="en-US" dirty="0"/>
              <a:t>从上例可以看出，当数据在逻辑上的总线上传输时，发生总线位宽大小变化，都将需要一个缓存和流式串行传输的过程，因此我们把操作这个过程的工具称为：</a:t>
            </a:r>
            <a:r>
              <a:rPr lang="zh-CN" altLang="en-US" b="1" dirty="0">
                <a:solidFill>
                  <a:srgbClr val="C00000"/>
                </a:solidFill>
              </a:rPr>
              <a:t>流（</a:t>
            </a:r>
            <a:r>
              <a:rPr lang="en-US" altLang="zh-CN" b="1" dirty="0">
                <a:solidFill>
                  <a:srgbClr val="C00000"/>
                </a:solidFill>
              </a:rPr>
              <a:t>Stream</a:t>
            </a:r>
            <a:r>
              <a:rPr lang="zh-CN" altLang="en-US" b="1" dirty="0">
                <a:solidFill>
                  <a:srgbClr val="C00000"/>
                </a:solidFill>
              </a:rPr>
              <a:t>）</a:t>
            </a:r>
            <a:endParaRPr lang="en-US" altLang="zh-CN" b="1" dirty="0">
              <a:solidFill>
                <a:srgbClr val="C00000"/>
              </a:solidFill>
            </a:endParaRPr>
          </a:p>
          <a:p>
            <a:pPr lvl="1"/>
            <a:r>
              <a:rPr lang="zh-CN" altLang="en-US" dirty="0"/>
              <a:t>逻辑总线由宽变窄的过程是高位宽并发传输</a:t>
            </a:r>
            <a:r>
              <a:rPr lang="en-US" altLang="zh-CN" dirty="0"/>
              <a:t>-&gt;</a:t>
            </a:r>
            <a:r>
              <a:rPr lang="zh-CN" altLang="en-US" dirty="0"/>
              <a:t>缓存</a:t>
            </a:r>
            <a:r>
              <a:rPr lang="en-US" altLang="zh-CN" dirty="0"/>
              <a:t>-&gt;</a:t>
            </a:r>
            <a:r>
              <a:rPr lang="zh-CN" altLang="en-US" dirty="0"/>
              <a:t>低位宽流式串行传输</a:t>
            </a:r>
            <a:endParaRPr lang="en-US" altLang="zh-CN" dirty="0"/>
          </a:p>
          <a:p>
            <a:pPr lvl="1"/>
            <a:r>
              <a:rPr lang="zh-CN" altLang="en-US" dirty="0"/>
              <a:t>逻辑总线由窄变宽的过程是低位宽流式串行传输</a:t>
            </a:r>
            <a:r>
              <a:rPr lang="en-US" altLang="zh-CN" dirty="0"/>
              <a:t>-&gt;</a:t>
            </a:r>
            <a:r>
              <a:rPr lang="zh-CN" altLang="en-US" dirty="0"/>
              <a:t>缓存</a:t>
            </a:r>
            <a:r>
              <a:rPr lang="en-US" altLang="zh-CN" dirty="0"/>
              <a:t>-&gt;</a:t>
            </a:r>
            <a:r>
              <a:rPr lang="zh-CN" altLang="en-US" dirty="0"/>
              <a:t>高位宽并发传输</a:t>
            </a:r>
            <a:endParaRPr lang="en-US" altLang="zh-CN" dirty="0"/>
          </a:p>
          <a:p>
            <a:pPr lvl="1"/>
            <a:r>
              <a:rPr lang="zh-CN" altLang="en-US" dirty="0"/>
              <a:t>不管如何变化，但是只要发生了逻辑总线位宽变化时均需要使用流</a:t>
            </a:r>
            <a:endParaRPr lang="en-US" altLang="zh-CN" dirty="0"/>
          </a:p>
          <a:p>
            <a:endParaRPr lang="zh-CN" altLang="en-US" dirty="0"/>
          </a:p>
        </p:txBody>
      </p:sp>
    </p:spTree>
    <p:extLst>
      <p:ext uri="{BB962C8B-B14F-4D97-AF65-F5344CB8AC3E}">
        <p14:creationId xmlns:p14="http://schemas.microsoft.com/office/powerpoint/2010/main" val="2769924982"/>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：输入输出流的概念与作用</a:t>
            </a:r>
          </a:p>
        </p:txBody>
      </p:sp>
      <p:sp>
        <p:nvSpPr>
          <p:cNvPr id="3" name="内容占位符 2"/>
          <p:cNvSpPr>
            <a:spLocks noGrp="1"/>
          </p:cNvSpPr>
          <p:nvPr>
            <p:ph idx="1"/>
          </p:nvPr>
        </p:nvSpPr>
        <p:spPr/>
        <p:txBody>
          <a:bodyPr>
            <a:normAutofit/>
          </a:bodyPr>
          <a:lstStyle/>
          <a:p>
            <a:r>
              <a:rPr lang="zh-CN" altLang="en-US" dirty="0"/>
              <a:t>流的特点：</a:t>
            </a:r>
            <a:endParaRPr lang="en-US" altLang="zh-CN" dirty="0"/>
          </a:p>
          <a:p>
            <a:pPr lvl="1"/>
            <a:r>
              <a:rPr lang="zh-CN" altLang="en-US" dirty="0"/>
              <a:t>流是一串连续不断的数据的集合，就象水管里的水流，在水管的一端一点一点地供水，而在水管的另一端看到的是一股连续不断的水流。数据写入程序可以是一段、一段地向数据流管道中写入数据，这些数据段会按先后顺序形成一个长的数据流。对数据读取程序来说，看不到数据流在写入时的分段情况，每次可以读取其中的任意长度的数据，但只能先读取前面的数据后，再读取后面的数据。不管写入时是将数据分多次写入，还是作为一个整体一次写入，读取时的效果都是完全一样的</a:t>
            </a:r>
          </a:p>
          <a:p>
            <a:pPr lvl="1"/>
            <a:r>
              <a:rPr lang="zh-CN" altLang="en-US" dirty="0"/>
              <a:t>流是磁盘或其它外围设备中存储的数据的源点或终点</a:t>
            </a:r>
          </a:p>
          <a:p>
            <a:endParaRPr lang="zh-CN" altLang="en-US" dirty="0"/>
          </a:p>
        </p:txBody>
      </p:sp>
    </p:spTree>
    <p:extLst>
      <p:ext uri="{BB962C8B-B14F-4D97-AF65-F5344CB8AC3E}">
        <p14:creationId xmlns:p14="http://schemas.microsoft.com/office/powerpoint/2010/main" val="3506624704"/>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根据这个理论，思考一下，读取硬盘、关盘、</a:t>
            </a:r>
            <a:r>
              <a:rPr lang="en-US" altLang="zh-CN" dirty="0"/>
              <a:t>U</a:t>
            </a:r>
            <a:r>
              <a:rPr lang="zh-CN" altLang="en-US" dirty="0"/>
              <a:t>盘等数据时是否需要使用输入输出流？</a:t>
            </a:r>
          </a:p>
        </p:txBody>
      </p:sp>
    </p:spTree>
    <p:extLst>
      <p:ext uri="{BB962C8B-B14F-4D97-AF65-F5344CB8AC3E}">
        <p14:creationId xmlns:p14="http://schemas.microsoft.com/office/powerpoint/2010/main" val="1326347727"/>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任意多边形 53"/>
          <p:cNvSpPr/>
          <p:nvPr/>
        </p:nvSpPr>
        <p:spPr>
          <a:xfrm>
            <a:off x="2622835" y="4211469"/>
            <a:ext cx="6280030" cy="1139227"/>
          </a:xfrm>
          <a:custGeom>
            <a:avLst/>
            <a:gdLst>
              <a:gd name="connsiteX0" fmla="*/ 0 w 6280030"/>
              <a:gd name="connsiteY0" fmla="*/ 310551 h 1207699"/>
              <a:gd name="connsiteX1" fmla="*/ 1414732 w 6280030"/>
              <a:gd name="connsiteY1" fmla="*/ 0 h 1207699"/>
              <a:gd name="connsiteX2" fmla="*/ 4744528 w 6280030"/>
              <a:gd name="connsiteY2" fmla="*/ 569344 h 1207699"/>
              <a:gd name="connsiteX3" fmla="*/ 6228271 w 6280030"/>
              <a:gd name="connsiteY3" fmla="*/ 207034 h 1207699"/>
              <a:gd name="connsiteX4" fmla="*/ 6280030 w 6280030"/>
              <a:gd name="connsiteY4" fmla="*/ 828136 h 1207699"/>
              <a:gd name="connsiteX5" fmla="*/ 4313207 w 6280030"/>
              <a:gd name="connsiteY5" fmla="*/ 1207699 h 1207699"/>
              <a:gd name="connsiteX6" fmla="*/ 1828800 w 6280030"/>
              <a:gd name="connsiteY6" fmla="*/ 707366 h 1207699"/>
              <a:gd name="connsiteX7" fmla="*/ 0 w 6280030"/>
              <a:gd name="connsiteY7" fmla="*/ 1069676 h 1207699"/>
              <a:gd name="connsiteX0" fmla="*/ 0 w 6280030"/>
              <a:gd name="connsiteY0" fmla="*/ 310551 h 1207699"/>
              <a:gd name="connsiteX1" fmla="*/ 1414732 w 6280030"/>
              <a:gd name="connsiteY1" fmla="*/ 0 h 1207699"/>
              <a:gd name="connsiteX2" fmla="*/ 4744528 w 6280030"/>
              <a:gd name="connsiteY2" fmla="*/ 569344 h 1207699"/>
              <a:gd name="connsiteX3" fmla="*/ 6228271 w 6280030"/>
              <a:gd name="connsiteY3" fmla="*/ 207034 h 1207699"/>
              <a:gd name="connsiteX4" fmla="*/ 6280030 w 6280030"/>
              <a:gd name="connsiteY4" fmla="*/ 828136 h 1207699"/>
              <a:gd name="connsiteX5" fmla="*/ 4313207 w 6280030"/>
              <a:gd name="connsiteY5" fmla="*/ 1207699 h 1207699"/>
              <a:gd name="connsiteX6" fmla="*/ 1828800 w 6280030"/>
              <a:gd name="connsiteY6" fmla="*/ 707366 h 1207699"/>
              <a:gd name="connsiteX7" fmla="*/ 0 w 6280030"/>
              <a:gd name="connsiteY7" fmla="*/ 1069676 h 1207699"/>
              <a:gd name="connsiteX8" fmla="*/ 0 w 6280030"/>
              <a:gd name="connsiteY8" fmla="*/ 310551 h 1207699"/>
              <a:gd name="connsiteX0" fmla="*/ 0 w 6280030"/>
              <a:gd name="connsiteY0" fmla="*/ 310551 h 1207699"/>
              <a:gd name="connsiteX1" fmla="*/ 1414732 w 6280030"/>
              <a:gd name="connsiteY1" fmla="*/ 0 h 1207699"/>
              <a:gd name="connsiteX2" fmla="*/ 4744528 w 6280030"/>
              <a:gd name="connsiteY2" fmla="*/ 569344 h 1207699"/>
              <a:gd name="connsiteX3" fmla="*/ 6228271 w 6280030"/>
              <a:gd name="connsiteY3" fmla="*/ 207034 h 1207699"/>
              <a:gd name="connsiteX4" fmla="*/ 6280030 w 6280030"/>
              <a:gd name="connsiteY4" fmla="*/ 828136 h 1207699"/>
              <a:gd name="connsiteX5" fmla="*/ 4313207 w 6280030"/>
              <a:gd name="connsiteY5" fmla="*/ 1207699 h 1207699"/>
              <a:gd name="connsiteX6" fmla="*/ 1828800 w 6280030"/>
              <a:gd name="connsiteY6" fmla="*/ 707366 h 1207699"/>
              <a:gd name="connsiteX7" fmla="*/ 0 w 6280030"/>
              <a:gd name="connsiteY7" fmla="*/ 1069676 h 1207699"/>
              <a:gd name="connsiteX8" fmla="*/ 0 w 6280030"/>
              <a:gd name="connsiteY8" fmla="*/ 310551 h 1207699"/>
              <a:gd name="connsiteX0" fmla="*/ 0 w 6280030"/>
              <a:gd name="connsiteY0" fmla="*/ 310551 h 1208920"/>
              <a:gd name="connsiteX1" fmla="*/ 1414732 w 6280030"/>
              <a:gd name="connsiteY1" fmla="*/ 0 h 1208920"/>
              <a:gd name="connsiteX2" fmla="*/ 4744528 w 6280030"/>
              <a:gd name="connsiteY2" fmla="*/ 569344 h 1208920"/>
              <a:gd name="connsiteX3" fmla="*/ 6228271 w 6280030"/>
              <a:gd name="connsiteY3" fmla="*/ 207034 h 1208920"/>
              <a:gd name="connsiteX4" fmla="*/ 6280030 w 6280030"/>
              <a:gd name="connsiteY4" fmla="*/ 828136 h 1208920"/>
              <a:gd name="connsiteX5" fmla="*/ 4313207 w 6280030"/>
              <a:gd name="connsiteY5" fmla="*/ 1207699 h 1208920"/>
              <a:gd name="connsiteX6" fmla="*/ 1828800 w 6280030"/>
              <a:gd name="connsiteY6" fmla="*/ 707366 h 1208920"/>
              <a:gd name="connsiteX7" fmla="*/ 0 w 6280030"/>
              <a:gd name="connsiteY7" fmla="*/ 1069676 h 1208920"/>
              <a:gd name="connsiteX8" fmla="*/ 0 w 6280030"/>
              <a:gd name="connsiteY8" fmla="*/ 310551 h 1208920"/>
              <a:gd name="connsiteX0" fmla="*/ 0 w 6280030"/>
              <a:gd name="connsiteY0" fmla="*/ 310551 h 1208920"/>
              <a:gd name="connsiteX1" fmla="*/ 1414732 w 6280030"/>
              <a:gd name="connsiteY1" fmla="*/ 0 h 1208920"/>
              <a:gd name="connsiteX2" fmla="*/ 4744528 w 6280030"/>
              <a:gd name="connsiteY2" fmla="*/ 569344 h 1208920"/>
              <a:gd name="connsiteX3" fmla="*/ 6228271 w 6280030"/>
              <a:gd name="connsiteY3" fmla="*/ 207034 h 1208920"/>
              <a:gd name="connsiteX4" fmla="*/ 6280030 w 6280030"/>
              <a:gd name="connsiteY4" fmla="*/ 828136 h 1208920"/>
              <a:gd name="connsiteX5" fmla="*/ 4313207 w 6280030"/>
              <a:gd name="connsiteY5" fmla="*/ 1207699 h 1208920"/>
              <a:gd name="connsiteX6" fmla="*/ 1828800 w 6280030"/>
              <a:gd name="connsiteY6" fmla="*/ 707366 h 1208920"/>
              <a:gd name="connsiteX7" fmla="*/ 0 w 6280030"/>
              <a:gd name="connsiteY7" fmla="*/ 1069676 h 1208920"/>
              <a:gd name="connsiteX8" fmla="*/ 0 w 6280030"/>
              <a:gd name="connsiteY8" fmla="*/ 310551 h 1208920"/>
              <a:gd name="connsiteX0" fmla="*/ 0 w 6280030"/>
              <a:gd name="connsiteY0" fmla="*/ 317159 h 1215528"/>
              <a:gd name="connsiteX1" fmla="*/ 1414732 w 6280030"/>
              <a:gd name="connsiteY1" fmla="*/ 6608 h 1215528"/>
              <a:gd name="connsiteX2" fmla="*/ 4744528 w 6280030"/>
              <a:gd name="connsiteY2" fmla="*/ 575952 h 1215528"/>
              <a:gd name="connsiteX3" fmla="*/ 6228271 w 6280030"/>
              <a:gd name="connsiteY3" fmla="*/ 213642 h 1215528"/>
              <a:gd name="connsiteX4" fmla="*/ 6280030 w 6280030"/>
              <a:gd name="connsiteY4" fmla="*/ 834744 h 1215528"/>
              <a:gd name="connsiteX5" fmla="*/ 4313207 w 6280030"/>
              <a:gd name="connsiteY5" fmla="*/ 1214307 h 1215528"/>
              <a:gd name="connsiteX6" fmla="*/ 1828800 w 6280030"/>
              <a:gd name="connsiteY6" fmla="*/ 713974 h 1215528"/>
              <a:gd name="connsiteX7" fmla="*/ 0 w 6280030"/>
              <a:gd name="connsiteY7" fmla="*/ 1076284 h 1215528"/>
              <a:gd name="connsiteX8" fmla="*/ 0 w 6280030"/>
              <a:gd name="connsiteY8" fmla="*/ 317159 h 1215528"/>
              <a:gd name="connsiteX0" fmla="*/ 0 w 6280030"/>
              <a:gd name="connsiteY0" fmla="*/ 251119 h 1149488"/>
              <a:gd name="connsiteX1" fmla="*/ 1466490 w 6280030"/>
              <a:gd name="connsiteY1" fmla="*/ 9579 h 1149488"/>
              <a:gd name="connsiteX2" fmla="*/ 4744528 w 6280030"/>
              <a:gd name="connsiteY2" fmla="*/ 509912 h 1149488"/>
              <a:gd name="connsiteX3" fmla="*/ 6228271 w 6280030"/>
              <a:gd name="connsiteY3" fmla="*/ 147602 h 1149488"/>
              <a:gd name="connsiteX4" fmla="*/ 6280030 w 6280030"/>
              <a:gd name="connsiteY4" fmla="*/ 768704 h 1149488"/>
              <a:gd name="connsiteX5" fmla="*/ 4313207 w 6280030"/>
              <a:gd name="connsiteY5" fmla="*/ 1148267 h 1149488"/>
              <a:gd name="connsiteX6" fmla="*/ 1828800 w 6280030"/>
              <a:gd name="connsiteY6" fmla="*/ 647934 h 1149488"/>
              <a:gd name="connsiteX7" fmla="*/ 0 w 6280030"/>
              <a:gd name="connsiteY7" fmla="*/ 1010244 h 1149488"/>
              <a:gd name="connsiteX8" fmla="*/ 0 w 6280030"/>
              <a:gd name="connsiteY8" fmla="*/ 251119 h 1149488"/>
              <a:gd name="connsiteX0" fmla="*/ 0 w 6280030"/>
              <a:gd name="connsiteY0" fmla="*/ 241654 h 1140023"/>
              <a:gd name="connsiteX1" fmla="*/ 1466490 w 6280030"/>
              <a:gd name="connsiteY1" fmla="*/ 114 h 1140023"/>
              <a:gd name="connsiteX2" fmla="*/ 4744528 w 6280030"/>
              <a:gd name="connsiteY2" fmla="*/ 500447 h 1140023"/>
              <a:gd name="connsiteX3" fmla="*/ 6228271 w 6280030"/>
              <a:gd name="connsiteY3" fmla="*/ 138137 h 1140023"/>
              <a:gd name="connsiteX4" fmla="*/ 6280030 w 6280030"/>
              <a:gd name="connsiteY4" fmla="*/ 759239 h 1140023"/>
              <a:gd name="connsiteX5" fmla="*/ 4313207 w 6280030"/>
              <a:gd name="connsiteY5" fmla="*/ 1138802 h 1140023"/>
              <a:gd name="connsiteX6" fmla="*/ 1828800 w 6280030"/>
              <a:gd name="connsiteY6" fmla="*/ 638469 h 1140023"/>
              <a:gd name="connsiteX7" fmla="*/ 0 w 6280030"/>
              <a:gd name="connsiteY7" fmla="*/ 1000779 h 1140023"/>
              <a:gd name="connsiteX8" fmla="*/ 0 w 6280030"/>
              <a:gd name="connsiteY8" fmla="*/ 241654 h 1140023"/>
              <a:gd name="connsiteX0" fmla="*/ 0 w 6280030"/>
              <a:gd name="connsiteY0" fmla="*/ 241654 h 1139227"/>
              <a:gd name="connsiteX1" fmla="*/ 1466490 w 6280030"/>
              <a:gd name="connsiteY1" fmla="*/ 114 h 1139227"/>
              <a:gd name="connsiteX2" fmla="*/ 4744528 w 6280030"/>
              <a:gd name="connsiteY2" fmla="*/ 500447 h 1139227"/>
              <a:gd name="connsiteX3" fmla="*/ 6228271 w 6280030"/>
              <a:gd name="connsiteY3" fmla="*/ 138137 h 1139227"/>
              <a:gd name="connsiteX4" fmla="*/ 6280030 w 6280030"/>
              <a:gd name="connsiteY4" fmla="*/ 759239 h 1139227"/>
              <a:gd name="connsiteX5" fmla="*/ 4313207 w 6280030"/>
              <a:gd name="connsiteY5" fmla="*/ 1138802 h 1139227"/>
              <a:gd name="connsiteX6" fmla="*/ 1500996 w 6280030"/>
              <a:gd name="connsiteY6" fmla="*/ 690228 h 1139227"/>
              <a:gd name="connsiteX7" fmla="*/ 0 w 6280030"/>
              <a:gd name="connsiteY7" fmla="*/ 1000779 h 1139227"/>
              <a:gd name="connsiteX8" fmla="*/ 0 w 6280030"/>
              <a:gd name="connsiteY8" fmla="*/ 241654 h 1139227"/>
              <a:gd name="connsiteX0" fmla="*/ 0 w 6280030"/>
              <a:gd name="connsiteY0" fmla="*/ 241654 h 1139227"/>
              <a:gd name="connsiteX1" fmla="*/ 1466490 w 6280030"/>
              <a:gd name="connsiteY1" fmla="*/ 114 h 1139227"/>
              <a:gd name="connsiteX2" fmla="*/ 4744528 w 6280030"/>
              <a:gd name="connsiteY2" fmla="*/ 500447 h 1139227"/>
              <a:gd name="connsiteX3" fmla="*/ 6228271 w 6280030"/>
              <a:gd name="connsiteY3" fmla="*/ 138137 h 1139227"/>
              <a:gd name="connsiteX4" fmla="*/ 6280030 w 6280030"/>
              <a:gd name="connsiteY4" fmla="*/ 759239 h 1139227"/>
              <a:gd name="connsiteX5" fmla="*/ 4313207 w 6280030"/>
              <a:gd name="connsiteY5" fmla="*/ 1138802 h 1139227"/>
              <a:gd name="connsiteX6" fmla="*/ 1500996 w 6280030"/>
              <a:gd name="connsiteY6" fmla="*/ 690228 h 1139227"/>
              <a:gd name="connsiteX7" fmla="*/ 0 w 6280030"/>
              <a:gd name="connsiteY7" fmla="*/ 1000779 h 1139227"/>
              <a:gd name="connsiteX8" fmla="*/ 0 w 6280030"/>
              <a:gd name="connsiteY8" fmla="*/ 241654 h 1139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80030" h="1139227">
                <a:moveTo>
                  <a:pt x="0" y="241654"/>
                </a:moveTo>
                <a:cubicBezTo>
                  <a:pt x="235789" y="63375"/>
                  <a:pt x="917275" y="8741"/>
                  <a:pt x="1466490" y="114"/>
                </a:cubicBezTo>
                <a:cubicBezTo>
                  <a:pt x="2015705" y="-8513"/>
                  <a:pt x="3950898" y="477443"/>
                  <a:pt x="4744528" y="500447"/>
                </a:cubicBezTo>
                <a:cubicBezTo>
                  <a:pt x="5538158" y="523451"/>
                  <a:pt x="5972354" y="95005"/>
                  <a:pt x="6228271" y="138137"/>
                </a:cubicBezTo>
                <a:lnTo>
                  <a:pt x="6280030" y="759239"/>
                </a:lnTo>
                <a:cubicBezTo>
                  <a:pt x="5960853" y="926016"/>
                  <a:pt x="5109713" y="1150304"/>
                  <a:pt x="4313207" y="1138802"/>
                </a:cubicBezTo>
                <a:cubicBezTo>
                  <a:pt x="3516701" y="1127300"/>
                  <a:pt x="2231366" y="672975"/>
                  <a:pt x="1500996" y="690228"/>
                </a:cubicBezTo>
                <a:cubicBezTo>
                  <a:pt x="770626" y="707481"/>
                  <a:pt x="500332" y="897262"/>
                  <a:pt x="0" y="1000779"/>
                </a:cubicBezTo>
                <a:lnTo>
                  <a:pt x="0" y="24165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a:off x="3017678" y="2317380"/>
            <a:ext cx="6280030" cy="1139227"/>
          </a:xfrm>
          <a:custGeom>
            <a:avLst/>
            <a:gdLst>
              <a:gd name="connsiteX0" fmla="*/ 0 w 6280030"/>
              <a:gd name="connsiteY0" fmla="*/ 310551 h 1207699"/>
              <a:gd name="connsiteX1" fmla="*/ 1414732 w 6280030"/>
              <a:gd name="connsiteY1" fmla="*/ 0 h 1207699"/>
              <a:gd name="connsiteX2" fmla="*/ 4744528 w 6280030"/>
              <a:gd name="connsiteY2" fmla="*/ 569344 h 1207699"/>
              <a:gd name="connsiteX3" fmla="*/ 6228271 w 6280030"/>
              <a:gd name="connsiteY3" fmla="*/ 207034 h 1207699"/>
              <a:gd name="connsiteX4" fmla="*/ 6280030 w 6280030"/>
              <a:gd name="connsiteY4" fmla="*/ 828136 h 1207699"/>
              <a:gd name="connsiteX5" fmla="*/ 4313207 w 6280030"/>
              <a:gd name="connsiteY5" fmla="*/ 1207699 h 1207699"/>
              <a:gd name="connsiteX6" fmla="*/ 1828800 w 6280030"/>
              <a:gd name="connsiteY6" fmla="*/ 707366 h 1207699"/>
              <a:gd name="connsiteX7" fmla="*/ 0 w 6280030"/>
              <a:gd name="connsiteY7" fmla="*/ 1069676 h 1207699"/>
              <a:gd name="connsiteX0" fmla="*/ 0 w 6280030"/>
              <a:gd name="connsiteY0" fmla="*/ 310551 h 1207699"/>
              <a:gd name="connsiteX1" fmla="*/ 1414732 w 6280030"/>
              <a:gd name="connsiteY1" fmla="*/ 0 h 1207699"/>
              <a:gd name="connsiteX2" fmla="*/ 4744528 w 6280030"/>
              <a:gd name="connsiteY2" fmla="*/ 569344 h 1207699"/>
              <a:gd name="connsiteX3" fmla="*/ 6228271 w 6280030"/>
              <a:gd name="connsiteY3" fmla="*/ 207034 h 1207699"/>
              <a:gd name="connsiteX4" fmla="*/ 6280030 w 6280030"/>
              <a:gd name="connsiteY4" fmla="*/ 828136 h 1207699"/>
              <a:gd name="connsiteX5" fmla="*/ 4313207 w 6280030"/>
              <a:gd name="connsiteY5" fmla="*/ 1207699 h 1207699"/>
              <a:gd name="connsiteX6" fmla="*/ 1828800 w 6280030"/>
              <a:gd name="connsiteY6" fmla="*/ 707366 h 1207699"/>
              <a:gd name="connsiteX7" fmla="*/ 0 w 6280030"/>
              <a:gd name="connsiteY7" fmla="*/ 1069676 h 1207699"/>
              <a:gd name="connsiteX8" fmla="*/ 0 w 6280030"/>
              <a:gd name="connsiteY8" fmla="*/ 310551 h 1207699"/>
              <a:gd name="connsiteX0" fmla="*/ 0 w 6280030"/>
              <a:gd name="connsiteY0" fmla="*/ 310551 h 1207699"/>
              <a:gd name="connsiteX1" fmla="*/ 1414732 w 6280030"/>
              <a:gd name="connsiteY1" fmla="*/ 0 h 1207699"/>
              <a:gd name="connsiteX2" fmla="*/ 4744528 w 6280030"/>
              <a:gd name="connsiteY2" fmla="*/ 569344 h 1207699"/>
              <a:gd name="connsiteX3" fmla="*/ 6228271 w 6280030"/>
              <a:gd name="connsiteY3" fmla="*/ 207034 h 1207699"/>
              <a:gd name="connsiteX4" fmla="*/ 6280030 w 6280030"/>
              <a:gd name="connsiteY4" fmla="*/ 828136 h 1207699"/>
              <a:gd name="connsiteX5" fmla="*/ 4313207 w 6280030"/>
              <a:gd name="connsiteY5" fmla="*/ 1207699 h 1207699"/>
              <a:gd name="connsiteX6" fmla="*/ 1828800 w 6280030"/>
              <a:gd name="connsiteY6" fmla="*/ 707366 h 1207699"/>
              <a:gd name="connsiteX7" fmla="*/ 0 w 6280030"/>
              <a:gd name="connsiteY7" fmla="*/ 1069676 h 1207699"/>
              <a:gd name="connsiteX8" fmla="*/ 0 w 6280030"/>
              <a:gd name="connsiteY8" fmla="*/ 310551 h 1207699"/>
              <a:gd name="connsiteX0" fmla="*/ 0 w 6280030"/>
              <a:gd name="connsiteY0" fmla="*/ 310551 h 1208920"/>
              <a:gd name="connsiteX1" fmla="*/ 1414732 w 6280030"/>
              <a:gd name="connsiteY1" fmla="*/ 0 h 1208920"/>
              <a:gd name="connsiteX2" fmla="*/ 4744528 w 6280030"/>
              <a:gd name="connsiteY2" fmla="*/ 569344 h 1208920"/>
              <a:gd name="connsiteX3" fmla="*/ 6228271 w 6280030"/>
              <a:gd name="connsiteY3" fmla="*/ 207034 h 1208920"/>
              <a:gd name="connsiteX4" fmla="*/ 6280030 w 6280030"/>
              <a:gd name="connsiteY4" fmla="*/ 828136 h 1208920"/>
              <a:gd name="connsiteX5" fmla="*/ 4313207 w 6280030"/>
              <a:gd name="connsiteY5" fmla="*/ 1207699 h 1208920"/>
              <a:gd name="connsiteX6" fmla="*/ 1828800 w 6280030"/>
              <a:gd name="connsiteY6" fmla="*/ 707366 h 1208920"/>
              <a:gd name="connsiteX7" fmla="*/ 0 w 6280030"/>
              <a:gd name="connsiteY7" fmla="*/ 1069676 h 1208920"/>
              <a:gd name="connsiteX8" fmla="*/ 0 w 6280030"/>
              <a:gd name="connsiteY8" fmla="*/ 310551 h 1208920"/>
              <a:gd name="connsiteX0" fmla="*/ 0 w 6280030"/>
              <a:gd name="connsiteY0" fmla="*/ 310551 h 1208920"/>
              <a:gd name="connsiteX1" fmla="*/ 1414732 w 6280030"/>
              <a:gd name="connsiteY1" fmla="*/ 0 h 1208920"/>
              <a:gd name="connsiteX2" fmla="*/ 4744528 w 6280030"/>
              <a:gd name="connsiteY2" fmla="*/ 569344 h 1208920"/>
              <a:gd name="connsiteX3" fmla="*/ 6228271 w 6280030"/>
              <a:gd name="connsiteY3" fmla="*/ 207034 h 1208920"/>
              <a:gd name="connsiteX4" fmla="*/ 6280030 w 6280030"/>
              <a:gd name="connsiteY4" fmla="*/ 828136 h 1208920"/>
              <a:gd name="connsiteX5" fmla="*/ 4313207 w 6280030"/>
              <a:gd name="connsiteY5" fmla="*/ 1207699 h 1208920"/>
              <a:gd name="connsiteX6" fmla="*/ 1828800 w 6280030"/>
              <a:gd name="connsiteY6" fmla="*/ 707366 h 1208920"/>
              <a:gd name="connsiteX7" fmla="*/ 0 w 6280030"/>
              <a:gd name="connsiteY7" fmla="*/ 1069676 h 1208920"/>
              <a:gd name="connsiteX8" fmla="*/ 0 w 6280030"/>
              <a:gd name="connsiteY8" fmla="*/ 310551 h 1208920"/>
              <a:gd name="connsiteX0" fmla="*/ 0 w 6280030"/>
              <a:gd name="connsiteY0" fmla="*/ 317159 h 1215528"/>
              <a:gd name="connsiteX1" fmla="*/ 1414732 w 6280030"/>
              <a:gd name="connsiteY1" fmla="*/ 6608 h 1215528"/>
              <a:gd name="connsiteX2" fmla="*/ 4744528 w 6280030"/>
              <a:gd name="connsiteY2" fmla="*/ 575952 h 1215528"/>
              <a:gd name="connsiteX3" fmla="*/ 6228271 w 6280030"/>
              <a:gd name="connsiteY3" fmla="*/ 213642 h 1215528"/>
              <a:gd name="connsiteX4" fmla="*/ 6280030 w 6280030"/>
              <a:gd name="connsiteY4" fmla="*/ 834744 h 1215528"/>
              <a:gd name="connsiteX5" fmla="*/ 4313207 w 6280030"/>
              <a:gd name="connsiteY5" fmla="*/ 1214307 h 1215528"/>
              <a:gd name="connsiteX6" fmla="*/ 1828800 w 6280030"/>
              <a:gd name="connsiteY6" fmla="*/ 713974 h 1215528"/>
              <a:gd name="connsiteX7" fmla="*/ 0 w 6280030"/>
              <a:gd name="connsiteY7" fmla="*/ 1076284 h 1215528"/>
              <a:gd name="connsiteX8" fmla="*/ 0 w 6280030"/>
              <a:gd name="connsiteY8" fmla="*/ 317159 h 1215528"/>
              <a:gd name="connsiteX0" fmla="*/ 0 w 6280030"/>
              <a:gd name="connsiteY0" fmla="*/ 251119 h 1149488"/>
              <a:gd name="connsiteX1" fmla="*/ 1466490 w 6280030"/>
              <a:gd name="connsiteY1" fmla="*/ 9579 h 1149488"/>
              <a:gd name="connsiteX2" fmla="*/ 4744528 w 6280030"/>
              <a:gd name="connsiteY2" fmla="*/ 509912 h 1149488"/>
              <a:gd name="connsiteX3" fmla="*/ 6228271 w 6280030"/>
              <a:gd name="connsiteY3" fmla="*/ 147602 h 1149488"/>
              <a:gd name="connsiteX4" fmla="*/ 6280030 w 6280030"/>
              <a:gd name="connsiteY4" fmla="*/ 768704 h 1149488"/>
              <a:gd name="connsiteX5" fmla="*/ 4313207 w 6280030"/>
              <a:gd name="connsiteY5" fmla="*/ 1148267 h 1149488"/>
              <a:gd name="connsiteX6" fmla="*/ 1828800 w 6280030"/>
              <a:gd name="connsiteY6" fmla="*/ 647934 h 1149488"/>
              <a:gd name="connsiteX7" fmla="*/ 0 w 6280030"/>
              <a:gd name="connsiteY7" fmla="*/ 1010244 h 1149488"/>
              <a:gd name="connsiteX8" fmla="*/ 0 w 6280030"/>
              <a:gd name="connsiteY8" fmla="*/ 251119 h 1149488"/>
              <a:gd name="connsiteX0" fmla="*/ 0 w 6280030"/>
              <a:gd name="connsiteY0" fmla="*/ 241654 h 1140023"/>
              <a:gd name="connsiteX1" fmla="*/ 1466490 w 6280030"/>
              <a:gd name="connsiteY1" fmla="*/ 114 h 1140023"/>
              <a:gd name="connsiteX2" fmla="*/ 4744528 w 6280030"/>
              <a:gd name="connsiteY2" fmla="*/ 500447 h 1140023"/>
              <a:gd name="connsiteX3" fmla="*/ 6228271 w 6280030"/>
              <a:gd name="connsiteY3" fmla="*/ 138137 h 1140023"/>
              <a:gd name="connsiteX4" fmla="*/ 6280030 w 6280030"/>
              <a:gd name="connsiteY4" fmla="*/ 759239 h 1140023"/>
              <a:gd name="connsiteX5" fmla="*/ 4313207 w 6280030"/>
              <a:gd name="connsiteY5" fmla="*/ 1138802 h 1140023"/>
              <a:gd name="connsiteX6" fmla="*/ 1828800 w 6280030"/>
              <a:gd name="connsiteY6" fmla="*/ 638469 h 1140023"/>
              <a:gd name="connsiteX7" fmla="*/ 0 w 6280030"/>
              <a:gd name="connsiteY7" fmla="*/ 1000779 h 1140023"/>
              <a:gd name="connsiteX8" fmla="*/ 0 w 6280030"/>
              <a:gd name="connsiteY8" fmla="*/ 241654 h 1140023"/>
              <a:gd name="connsiteX0" fmla="*/ 0 w 6280030"/>
              <a:gd name="connsiteY0" fmla="*/ 241654 h 1139227"/>
              <a:gd name="connsiteX1" fmla="*/ 1466490 w 6280030"/>
              <a:gd name="connsiteY1" fmla="*/ 114 h 1139227"/>
              <a:gd name="connsiteX2" fmla="*/ 4744528 w 6280030"/>
              <a:gd name="connsiteY2" fmla="*/ 500447 h 1139227"/>
              <a:gd name="connsiteX3" fmla="*/ 6228271 w 6280030"/>
              <a:gd name="connsiteY3" fmla="*/ 138137 h 1139227"/>
              <a:gd name="connsiteX4" fmla="*/ 6280030 w 6280030"/>
              <a:gd name="connsiteY4" fmla="*/ 759239 h 1139227"/>
              <a:gd name="connsiteX5" fmla="*/ 4313207 w 6280030"/>
              <a:gd name="connsiteY5" fmla="*/ 1138802 h 1139227"/>
              <a:gd name="connsiteX6" fmla="*/ 1500996 w 6280030"/>
              <a:gd name="connsiteY6" fmla="*/ 690228 h 1139227"/>
              <a:gd name="connsiteX7" fmla="*/ 0 w 6280030"/>
              <a:gd name="connsiteY7" fmla="*/ 1000779 h 1139227"/>
              <a:gd name="connsiteX8" fmla="*/ 0 w 6280030"/>
              <a:gd name="connsiteY8" fmla="*/ 241654 h 1139227"/>
              <a:gd name="connsiteX0" fmla="*/ 0 w 6280030"/>
              <a:gd name="connsiteY0" fmla="*/ 241654 h 1139227"/>
              <a:gd name="connsiteX1" fmla="*/ 1466490 w 6280030"/>
              <a:gd name="connsiteY1" fmla="*/ 114 h 1139227"/>
              <a:gd name="connsiteX2" fmla="*/ 4744528 w 6280030"/>
              <a:gd name="connsiteY2" fmla="*/ 500447 h 1139227"/>
              <a:gd name="connsiteX3" fmla="*/ 6228271 w 6280030"/>
              <a:gd name="connsiteY3" fmla="*/ 138137 h 1139227"/>
              <a:gd name="connsiteX4" fmla="*/ 6280030 w 6280030"/>
              <a:gd name="connsiteY4" fmla="*/ 759239 h 1139227"/>
              <a:gd name="connsiteX5" fmla="*/ 4313207 w 6280030"/>
              <a:gd name="connsiteY5" fmla="*/ 1138802 h 1139227"/>
              <a:gd name="connsiteX6" fmla="*/ 1500996 w 6280030"/>
              <a:gd name="connsiteY6" fmla="*/ 690228 h 1139227"/>
              <a:gd name="connsiteX7" fmla="*/ 0 w 6280030"/>
              <a:gd name="connsiteY7" fmla="*/ 1000779 h 1139227"/>
              <a:gd name="connsiteX8" fmla="*/ 0 w 6280030"/>
              <a:gd name="connsiteY8" fmla="*/ 241654 h 1139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80030" h="1139227">
                <a:moveTo>
                  <a:pt x="0" y="241654"/>
                </a:moveTo>
                <a:cubicBezTo>
                  <a:pt x="235789" y="63375"/>
                  <a:pt x="917275" y="8741"/>
                  <a:pt x="1466490" y="114"/>
                </a:cubicBezTo>
                <a:cubicBezTo>
                  <a:pt x="2015705" y="-8513"/>
                  <a:pt x="3950898" y="477443"/>
                  <a:pt x="4744528" y="500447"/>
                </a:cubicBezTo>
                <a:cubicBezTo>
                  <a:pt x="5538158" y="523451"/>
                  <a:pt x="5972354" y="95005"/>
                  <a:pt x="6228271" y="138137"/>
                </a:cubicBezTo>
                <a:lnTo>
                  <a:pt x="6280030" y="759239"/>
                </a:lnTo>
                <a:cubicBezTo>
                  <a:pt x="5960853" y="926016"/>
                  <a:pt x="5109713" y="1150304"/>
                  <a:pt x="4313207" y="1138802"/>
                </a:cubicBezTo>
                <a:cubicBezTo>
                  <a:pt x="3516701" y="1127300"/>
                  <a:pt x="2231366" y="672975"/>
                  <a:pt x="1500996" y="690228"/>
                </a:cubicBezTo>
                <a:cubicBezTo>
                  <a:pt x="770626" y="707481"/>
                  <a:pt x="500332" y="897262"/>
                  <a:pt x="0" y="1000779"/>
                </a:cubicBezTo>
                <a:lnTo>
                  <a:pt x="0" y="24165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知识点</a:t>
            </a:r>
            <a:r>
              <a:rPr lang="en-US" altLang="zh-CN" dirty="0"/>
              <a:t>1</a:t>
            </a:r>
            <a:r>
              <a:rPr lang="zh-CN" altLang="en-US" dirty="0"/>
              <a:t>：输入输出流的概念与作用</a:t>
            </a:r>
          </a:p>
        </p:txBody>
      </p:sp>
      <p:sp>
        <p:nvSpPr>
          <p:cNvPr id="3" name="内容占位符 2"/>
          <p:cNvSpPr>
            <a:spLocks noGrp="1"/>
          </p:cNvSpPr>
          <p:nvPr>
            <p:ph idx="1"/>
          </p:nvPr>
        </p:nvSpPr>
        <p:spPr/>
        <p:txBody>
          <a:bodyPr/>
          <a:lstStyle/>
          <a:p>
            <a:r>
              <a:rPr lang="zh-CN" altLang="en-US" dirty="0"/>
              <a:t>根据流动方向的不同，流分为输入流和输出流：</a:t>
            </a:r>
          </a:p>
          <a:p>
            <a:endParaRPr lang="zh-CN" altLang="en-US" dirty="0"/>
          </a:p>
        </p:txBody>
      </p:sp>
      <p:sp>
        <p:nvSpPr>
          <p:cNvPr id="4" name="文本框 3"/>
          <p:cNvSpPr txBox="1"/>
          <p:nvPr/>
        </p:nvSpPr>
        <p:spPr>
          <a:xfrm>
            <a:off x="12192000" y="571500"/>
            <a:ext cx="184731" cy="369332"/>
          </a:xfrm>
          <a:prstGeom prst="rect">
            <a:avLst/>
          </a:prstGeom>
          <a:noFill/>
        </p:spPr>
        <p:txBody>
          <a:bodyPr wrap="none" rtlCol="0">
            <a:spAutoFit/>
          </a:bodyPr>
          <a:lstStyle/>
          <a:p>
            <a:endParaRPr lang="zh-CN" altLang="en-US" dirty="0"/>
          </a:p>
        </p:txBody>
      </p:sp>
      <p:sp>
        <p:nvSpPr>
          <p:cNvPr id="5" name="矩形 4"/>
          <p:cNvSpPr/>
          <p:nvPr/>
        </p:nvSpPr>
        <p:spPr>
          <a:xfrm>
            <a:off x="3301587" y="2314169"/>
            <a:ext cx="5466850" cy="1078478"/>
          </a:xfrm>
          <a:prstGeom prst="rect">
            <a:avLst/>
          </a:prstGeom>
        </p:spPr>
        <p:txBody>
          <a:bodyPr wrap="square">
            <a:prstTxWarp prst="textWave1">
              <a:avLst>
                <a:gd name="adj1" fmla="val 20000"/>
                <a:gd name="adj2" fmla="val 0"/>
              </a:avLst>
            </a:prstTxWarp>
            <a:spAutoFit/>
          </a:bodyPr>
          <a:lstStyle/>
          <a:p>
            <a:r>
              <a:rPr lang="zh-CN" altLang="en-US" sz="2000" dirty="0">
                <a:solidFill>
                  <a:srgbClr val="00B050"/>
                </a:solidFill>
                <a:latin typeface="微软雅黑" panose="020B0503020204020204" pitchFamily="34" charset="-122"/>
                <a:ea typeface="微软雅黑" panose="020B0503020204020204" pitchFamily="34" charset="-122"/>
              </a:rPr>
              <a:t>transmit data</a:t>
            </a:r>
          </a:p>
        </p:txBody>
      </p:sp>
      <p:sp>
        <p:nvSpPr>
          <p:cNvPr id="10" name="任意多边形 9"/>
          <p:cNvSpPr/>
          <p:nvPr/>
        </p:nvSpPr>
        <p:spPr>
          <a:xfrm>
            <a:off x="2939137" y="2184671"/>
            <a:ext cx="6449785" cy="428984"/>
          </a:xfrm>
          <a:custGeom>
            <a:avLst/>
            <a:gdLst>
              <a:gd name="connsiteX0" fmla="*/ 0 w 6449785"/>
              <a:gd name="connsiteY0" fmla="*/ 249073 h 428984"/>
              <a:gd name="connsiteX1" fmla="*/ 1763485 w 6449785"/>
              <a:gd name="connsiteY1" fmla="*/ 4144 h 428984"/>
              <a:gd name="connsiteX2" fmla="*/ 4310743 w 6449785"/>
              <a:gd name="connsiteY2" fmla="*/ 428687 h 428984"/>
              <a:gd name="connsiteX3" fmla="*/ 6449785 w 6449785"/>
              <a:gd name="connsiteY3" fmla="*/ 69459 h 428984"/>
              <a:gd name="connsiteX0" fmla="*/ 0 w 6449785"/>
              <a:gd name="connsiteY0" fmla="*/ 249073 h 428984"/>
              <a:gd name="connsiteX1" fmla="*/ 1763485 w 6449785"/>
              <a:gd name="connsiteY1" fmla="*/ 4144 h 428984"/>
              <a:gd name="connsiteX2" fmla="*/ 4718957 w 6449785"/>
              <a:gd name="connsiteY2" fmla="*/ 428687 h 428984"/>
              <a:gd name="connsiteX3" fmla="*/ 6449785 w 6449785"/>
              <a:gd name="connsiteY3" fmla="*/ 69459 h 428984"/>
            </a:gdLst>
            <a:ahLst/>
            <a:cxnLst>
              <a:cxn ang="0">
                <a:pos x="connsiteX0" y="connsiteY0"/>
              </a:cxn>
              <a:cxn ang="0">
                <a:pos x="connsiteX1" y="connsiteY1"/>
              </a:cxn>
              <a:cxn ang="0">
                <a:pos x="connsiteX2" y="connsiteY2"/>
              </a:cxn>
              <a:cxn ang="0">
                <a:pos x="connsiteX3" y="connsiteY3"/>
              </a:cxn>
            </a:cxnLst>
            <a:rect l="l" t="t" r="r" b="b"/>
            <a:pathLst>
              <a:path w="6449785" h="428984">
                <a:moveTo>
                  <a:pt x="0" y="249073"/>
                </a:moveTo>
                <a:cubicBezTo>
                  <a:pt x="522514" y="111640"/>
                  <a:pt x="976992" y="-25792"/>
                  <a:pt x="1763485" y="4144"/>
                </a:cubicBezTo>
                <a:cubicBezTo>
                  <a:pt x="2549978" y="34080"/>
                  <a:pt x="3937907" y="417801"/>
                  <a:pt x="4718957" y="428687"/>
                </a:cubicBezTo>
                <a:cubicBezTo>
                  <a:pt x="5500007" y="439573"/>
                  <a:pt x="5978978" y="148380"/>
                  <a:pt x="6449785" y="69459"/>
                </a:cubicBezTo>
              </a:path>
            </a:pathLst>
          </a:cu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任意多边形 10"/>
          <p:cNvSpPr/>
          <p:nvPr/>
        </p:nvSpPr>
        <p:spPr>
          <a:xfrm>
            <a:off x="2939137" y="3198966"/>
            <a:ext cx="6449785" cy="428984"/>
          </a:xfrm>
          <a:custGeom>
            <a:avLst/>
            <a:gdLst>
              <a:gd name="connsiteX0" fmla="*/ 0 w 6449785"/>
              <a:gd name="connsiteY0" fmla="*/ 249073 h 428984"/>
              <a:gd name="connsiteX1" fmla="*/ 1763485 w 6449785"/>
              <a:gd name="connsiteY1" fmla="*/ 4144 h 428984"/>
              <a:gd name="connsiteX2" fmla="*/ 4310743 w 6449785"/>
              <a:gd name="connsiteY2" fmla="*/ 428687 h 428984"/>
              <a:gd name="connsiteX3" fmla="*/ 6449785 w 6449785"/>
              <a:gd name="connsiteY3" fmla="*/ 69459 h 428984"/>
            </a:gdLst>
            <a:ahLst/>
            <a:cxnLst>
              <a:cxn ang="0">
                <a:pos x="connsiteX0" y="connsiteY0"/>
              </a:cxn>
              <a:cxn ang="0">
                <a:pos x="connsiteX1" y="connsiteY1"/>
              </a:cxn>
              <a:cxn ang="0">
                <a:pos x="connsiteX2" y="connsiteY2"/>
              </a:cxn>
              <a:cxn ang="0">
                <a:pos x="connsiteX3" y="connsiteY3"/>
              </a:cxn>
            </a:cxnLst>
            <a:rect l="l" t="t" r="r" b="b"/>
            <a:pathLst>
              <a:path w="6449785" h="428984">
                <a:moveTo>
                  <a:pt x="0" y="249073"/>
                </a:moveTo>
                <a:cubicBezTo>
                  <a:pt x="522514" y="111640"/>
                  <a:pt x="1045028" y="-25792"/>
                  <a:pt x="1763485" y="4144"/>
                </a:cubicBezTo>
                <a:cubicBezTo>
                  <a:pt x="2481942" y="34080"/>
                  <a:pt x="3529693" y="417801"/>
                  <a:pt x="4310743" y="428687"/>
                </a:cubicBezTo>
                <a:cubicBezTo>
                  <a:pt x="5091793" y="439573"/>
                  <a:pt x="5978978" y="148380"/>
                  <a:pt x="6449785" y="69459"/>
                </a:cubicBezTo>
              </a:path>
            </a:pathLst>
          </a:cu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2" name="Line 20"/>
          <p:cNvSpPr>
            <a:spLocks noChangeShapeType="1"/>
          </p:cNvSpPr>
          <p:nvPr/>
        </p:nvSpPr>
        <p:spPr bwMode="auto">
          <a:xfrm flipH="1">
            <a:off x="2939137" y="2184671"/>
            <a:ext cx="0" cy="1443279"/>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pic>
        <p:nvPicPr>
          <p:cNvPr id="13" name="Picture 4" descr="https://timgsa.baidu.com/timg?image&amp;quality=80&amp;size=b9999_10000&amp;sec=1489990889291&amp;di=2ea4e2da78a486f29997136b8ed302e6&amp;imgtype=0&amp;src=http%3A%2F%2Fd.hiphotos.baidu.com%2Fzhidao%2Fpic%2Fitem%2F500fd9f9d72a60592e1291442834349b033bba69.jpg"/>
          <p:cNvPicPr>
            <a:picLocks noChangeAspect="1" noChangeArrowheads="1"/>
          </p:cNvPicPr>
          <p:nvPr/>
        </p:nvPicPr>
        <p:blipFill rotWithShape="1">
          <a:blip r:embed="rId2">
            <a:extLst>
              <a:ext uri="{28A0092B-C50C-407E-A947-70E740481C1C}">
                <a14:useLocalDpi xmlns:a14="http://schemas.microsoft.com/office/drawing/2010/main" val="0"/>
              </a:ext>
            </a:extLst>
          </a:blip>
          <a:srcRect l="64905" t="35430" r="4566" b="13744"/>
          <a:stretch/>
        </p:blipFill>
        <p:spPr bwMode="auto">
          <a:xfrm>
            <a:off x="378217" y="2382859"/>
            <a:ext cx="815159" cy="52851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s://timgsa.baidu.com/timg?image&amp;quality=80&amp;size=b9999_10000&amp;sec=1489990991415&amp;di=8985abe26804aa0796af11b3cfe68f3b&amp;imgtype=0&amp;src=http%3A%2F%2Fimg.web07.cn%2Fuploads%2FPng%2Fc120419%2F1334P235b50-151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3669" y="2314579"/>
            <a:ext cx="619906" cy="61990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https://timgsa.baidu.com/timg?image&amp;quality=80&amp;size=b9999_10000&amp;sec=1489991015352&amp;di=52418004316ec231923d5ea509eed626&amp;imgtype=0&amp;src=http%3A%2F%2Fm.qqzhi.com%2Fupload%2Fimg_3_2785749472D872786681_2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06245" y="2283683"/>
            <a:ext cx="612900" cy="612900"/>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组合 15"/>
          <p:cNvGrpSpPr/>
          <p:nvPr/>
        </p:nvGrpSpPr>
        <p:grpSpPr>
          <a:xfrm rot="16200000">
            <a:off x="1435651" y="2424758"/>
            <a:ext cx="444055" cy="1684840"/>
            <a:chOff x="839219" y="-1579422"/>
            <a:chExt cx="1714200" cy="6504052"/>
          </a:xfrm>
        </p:grpSpPr>
        <p:pic>
          <p:nvPicPr>
            <p:cNvPr id="17" name="Picture 2" descr="https://timgsa.baidu.com/timg?image&amp;quality=80&amp;size=b9999_10000&amp;sec=1490017522402&amp;di=a368262880dba97fca101da57838c3b8&amp;imgtype=0&amp;src=http%3A%2F%2Fpic5.nipic.com%2F20091231%2F857639_133339083315_2.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83376" b="6502"/>
            <a:stretch/>
          </p:blipFill>
          <p:spPr bwMode="auto">
            <a:xfrm>
              <a:off x="931952" y="-1579422"/>
              <a:ext cx="1621467" cy="442613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s://timgsa.baidu.com/timg?image&amp;quality=80&amp;size=b9999_10000&amp;sec=1490017522402&amp;di=a368262880dba97fca101da57838c3b8&amp;imgtype=0&amp;src=http%3A%2F%2Fpic5.nipic.com%2F20091231%2F857639_133339083315_2.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9978" t="2187" r="64533" b="53919"/>
            <a:stretch/>
          </p:blipFill>
          <p:spPr bwMode="auto">
            <a:xfrm>
              <a:off x="839219" y="2846719"/>
              <a:ext cx="1510739" cy="2077911"/>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矩形 18"/>
          <p:cNvSpPr/>
          <p:nvPr/>
        </p:nvSpPr>
        <p:spPr>
          <a:xfrm>
            <a:off x="198291" y="2255473"/>
            <a:ext cx="2618828" cy="130167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543034" y="1939147"/>
            <a:ext cx="2837584"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数据源</a:t>
            </a:r>
          </a:p>
        </p:txBody>
      </p:sp>
      <p:sp>
        <p:nvSpPr>
          <p:cNvPr id="21" name="Line 20"/>
          <p:cNvSpPr>
            <a:spLocks noChangeShapeType="1"/>
          </p:cNvSpPr>
          <p:nvPr/>
        </p:nvSpPr>
        <p:spPr bwMode="auto">
          <a:xfrm flipH="1">
            <a:off x="9394366" y="1762653"/>
            <a:ext cx="0" cy="1702531"/>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pic>
        <p:nvPicPr>
          <p:cNvPr id="12290" name="Picture 2" descr="https://timgsa.baidu.com/timg?image&amp;quality=80&amp;size=b9999_10000&amp;sec=1490021607546&amp;di=62328dc1002fadbf209e9fa1d1873d02&amp;imgtype=0&amp;src=http%3A%2F%2Fico.ooopic.com%2Fajax%2Ficonpng%2F%3Fid%3D102200.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21621" b="10744"/>
          <a:stretch/>
        </p:blipFill>
        <p:spPr bwMode="auto">
          <a:xfrm>
            <a:off x="10638351" y="2399163"/>
            <a:ext cx="1108970" cy="750040"/>
          </a:xfrm>
          <a:prstGeom prst="rect">
            <a:avLst/>
          </a:prstGeom>
          <a:noFill/>
          <a:extLst>
            <a:ext uri="{909E8E84-426E-40DD-AFC4-6F175D3DCCD1}">
              <a14:hiddenFill xmlns:a14="http://schemas.microsoft.com/office/drawing/2010/main">
                <a:solidFill>
                  <a:srgbClr val="FFFFFF"/>
                </a:solidFill>
              </a14:hiddenFill>
            </a:ext>
          </a:extLst>
        </p:spPr>
      </p:pic>
      <p:sp>
        <p:nvSpPr>
          <p:cNvPr id="23" name="右箭头 22"/>
          <p:cNvSpPr/>
          <p:nvPr/>
        </p:nvSpPr>
        <p:spPr>
          <a:xfrm>
            <a:off x="9612527" y="2624532"/>
            <a:ext cx="896092" cy="34347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9640183" y="2350123"/>
            <a:ext cx="992723" cy="369332"/>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read</a:t>
            </a:r>
          </a:p>
        </p:txBody>
      </p:sp>
      <p:sp>
        <p:nvSpPr>
          <p:cNvPr id="25" name="文本框 24"/>
          <p:cNvSpPr txBox="1"/>
          <p:nvPr/>
        </p:nvSpPr>
        <p:spPr>
          <a:xfrm>
            <a:off x="10524540" y="2029831"/>
            <a:ext cx="1116560"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应用程序</a:t>
            </a:r>
            <a:endParaRPr lang="en-US" altLang="zh-CN" b="1" dirty="0">
              <a:solidFill>
                <a:srgbClr val="C00000"/>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1774105" y="1762653"/>
            <a:ext cx="782481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输入流，</a:t>
            </a:r>
            <a:r>
              <a:rPr lang="en-US" altLang="zh-CN" b="1" dirty="0">
                <a:solidFill>
                  <a:srgbClr val="C00000"/>
                </a:solidFill>
                <a:latin typeface="微软雅黑" panose="020B0503020204020204" pitchFamily="34" charset="-122"/>
                <a:ea typeface="微软雅黑" panose="020B0503020204020204" pitchFamily="34" charset="-122"/>
              </a:rPr>
              <a:t>Input  Stream</a:t>
            </a:r>
            <a:r>
              <a:rPr lang="zh-CN" altLang="en-US" b="1" dirty="0">
                <a:solidFill>
                  <a:srgbClr val="C00000"/>
                </a:solidFill>
                <a:latin typeface="微软雅黑" panose="020B0503020204020204" pitchFamily="34" charset="-122"/>
                <a:ea typeface="微软雅黑" panose="020B0503020204020204" pitchFamily="34" charset="-122"/>
              </a:rPr>
              <a:t>不关心数据源来自何种设备（键盘，文件，网络）</a:t>
            </a:r>
          </a:p>
        </p:txBody>
      </p:sp>
      <p:sp>
        <p:nvSpPr>
          <p:cNvPr id="27" name="矩形 26"/>
          <p:cNvSpPr/>
          <p:nvPr/>
        </p:nvSpPr>
        <p:spPr>
          <a:xfrm>
            <a:off x="2904770" y="4196833"/>
            <a:ext cx="5466850" cy="1078478"/>
          </a:xfrm>
          <a:prstGeom prst="rect">
            <a:avLst/>
          </a:prstGeom>
        </p:spPr>
        <p:txBody>
          <a:bodyPr wrap="square">
            <a:prstTxWarp prst="textWave1">
              <a:avLst>
                <a:gd name="adj1" fmla="val 20000"/>
                <a:gd name="adj2" fmla="val 0"/>
              </a:avLst>
            </a:prstTxWarp>
            <a:spAutoFit/>
          </a:bodyPr>
          <a:lstStyle/>
          <a:p>
            <a:r>
              <a:rPr lang="zh-CN" altLang="en-US" sz="2000" dirty="0">
                <a:solidFill>
                  <a:srgbClr val="00B050"/>
                </a:solidFill>
                <a:latin typeface="微软雅黑" panose="020B0503020204020204" pitchFamily="34" charset="-122"/>
                <a:ea typeface="微软雅黑" panose="020B0503020204020204" pitchFamily="34" charset="-122"/>
              </a:rPr>
              <a:t>transmit data</a:t>
            </a:r>
          </a:p>
        </p:txBody>
      </p:sp>
      <p:sp>
        <p:nvSpPr>
          <p:cNvPr id="28" name="任意多边形 27"/>
          <p:cNvSpPr/>
          <p:nvPr/>
        </p:nvSpPr>
        <p:spPr>
          <a:xfrm>
            <a:off x="2542320" y="4067335"/>
            <a:ext cx="6449785" cy="428984"/>
          </a:xfrm>
          <a:custGeom>
            <a:avLst/>
            <a:gdLst>
              <a:gd name="connsiteX0" fmla="*/ 0 w 6449785"/>
              <a:gd name="connsiteY0" fmla="*/ 249073 h 428984"/>
              <a:gd name="connsiteX1" fmla="*/ 1763485 w 6449785"/>
              <a:gd name="connsiteY1" fmla="*/ 4144 h 428984"/>
              <a:gd name="connsiteX2" fmla="*/ 4310743 w 6449785"/>
              <a:gd name="connsiteY2" fmla="*/ 428687 h 428984"/>
              <a:gd name="connsiteX3" fmla="*/ 6449785 w 6449785"/>
              <a:gd name="connsiteY3" fmla="*/ 69459 h 428984"/>
              <a:gd name="connsiteX0" fmla="*/ 0 w 6449785"/>
              <a:gd name="connsiteY0" fmla="*/ 249073 h 428984"/>
              <a:gd name="connsiteX1" fmla="*/ 1763485 w 6449785"/>
              <a:gd name="connsiteY1" fmla="*/ 4144 h 428984"/>
              <a:gd name="connsiteX2" fmla="*/ 4718957 w 6449785"/>
              <a:gd name="connsiteY2" fmla="*/ 428687 h 428984"/>
              <a:gd name="connsiteX3" fmla="*/ 6449785 w 6449785"/>
              <a:gd name="connsiteY3" fmla="*/ 69459 h 428984"/>
            </a:gdLst>
            <a:ahLst/>
            <a:cxnLst>
              <a:cxn ang="0">
                <a:pos x="connsiteX0" y="connsiteY0"/>
              </a:cxn>
              <a:cxn ang="0">
                <a:pos x="connsiteX1" y="connsiteY1"/>
              </a:cxn>
              <a:cxn ang="0">
                <a:pos x="connsiteX2" y="connsiteY2"/>
              </a:cxn>
              <a:cxn ang="0">
                <a:pos x="connsiteX3" y="connsiteY3"/>
              </a:cxn>
            </a:cxnLst>
            <a:rect l="l" t="t" r="r" b="b"/>
            <a:pathLst>
              <a:path w="6449785" h="428984">
                <a:moveTo>
                  <a:pt x="0" y="249073"/>
                </a:moveTo>
                <a:cubicBezTo>
                  <a:pt x="522514" y="111640"/>
                  <a:pt x="976992" y="-25792"/>
                  <a:pt x="1763485" y="4144"/>
                </a:cubicBezTo>
                <a:cubicBezTo>
                  <a:pt x="2549978" y="34080"/>
                  <a:pt x="3937907" y="417801"/>
                  <a:pt x="4718957" y="428687"/>
                </a:cubicBezTo>
                <a:cubicBezTo>
                  <a:pt x="5500007" y="439573"/>
                  <a:pt x="5978978" y="148380"/>
                  <a:pt x="6449785" y="69459"/>
                </a:cubicBezTo>
              </a:path>
            </a:pathLst>
          </a:cu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任意多边形 28"/>
          <p:cNvSpPr/>
          <p:nvPr/>
        </p:nvSpPr>
        <p:spPr>
          <a:xfrm>
            <a:off x="2542320" y="5081630"/>
            <a:ext cx="6449785" cy="428984"/>
          </a:xfrm>
          <a:custGeom>
            <a:avLst/>
            <a:gdLst>
              <a:gd name="connsiteX0" fmla="*/ 0 w 6449785"/>
              <a:gd name="connsiteY0" fmla="*/ 249073 h 428984"/>
              <a:gd name="connsiteX1" fmla="*/ 1763485 w 6449785"/>
              <a:gd name="connsiteY1" fmla="*/ 4144 h 428984"/>
              <a:gd name="connsiteX2" fmla="*/ 4310743 w 6449785"/>
              <a:gd name="connsiteY2" fmla="*/ 428687 h 428984"/>
              <a:gd name="connsiteX3" fmla="*/ 6449785 w 6449785"/>
              <a:gd name="connsiteY3" fmla="*/ 69459 h 428984"/>
            </a:gdLst>
            <a:ahLst/>
            <a:cxnLst>
              <a:cxn ang="0">
                <a:pos x="connsiteX0" y="connsiteY0"/>
              </a:cxn>
              <a:cxn ang="0">
                <a:pos x="connsiteX1" y="connsiteY1"/>
              </a:cxn>
              <a:cxn ang="0">
                <a:pos x="connsiteX2" y="connsiteY2"/>
              </a:cxn>
              <a:cxn ang="0">
                <a:pos x="connsiteX3" y="connsiteY3"/>
              </a:cxn>
            </a:cxnLst>
            <a:rect l="l" t="t" r="r" b="b"/>
            <a:pathLst>
              <a:path w="6449785" h="428984">
                <a:moveTo>
                  <a:pt x="0" y="249073"/>
                </a:moveTo>
                <a:cubicBezTo>
                  <a:pt x="522514" y="111640"/>
                  <a:pt x="1045028" y="-25792"/>
                  <a:pt x="1763485" y="4144"/>
                </a:cubicBezTo>
                <a:cubicBezTo>
                  <a:pt x="2481942" y="34080"/>
                  <a:pt x="3529693" y="417801"/>
                  <a:pt x="4310743" y="428687"/>
                </a:cubicBezTo>
                <a:cubicBezTo>
                  <a:pt x="5091793" y="439573"/>
                  <a:pt x="5978978" y="148380"/>
                  <a:pt x="6449785" y="69459"/>
                </a:cubicBezTo>
              </a:path>
            </a:pathLst>
          </a:cu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30" name="Line 20"/>
          <p:cNvSpPr>
            <a:spLocks noChangeShapeType="1"/>
          </p:cNvSpPr>
          <p:nvPr/>
        </p:nvSpPr>
        <p:spPr bwMode="auto">
          <a:xfrm flipH="1">
            <a:off x="2542320" y="4067335"/>
            <a:ext cx="0" cy="1856100"/>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grpSp>
        <p:nvGrpSpPr>
          <p:cNvPr id="45" name="组合 44"/>
          <p:cNvGrpSpPr/>
          <p:nvPr/>
        </p:nvGrpSpPr>
        <p:grpSpPr>
          <a:xfrm>
            <a:off x="9263182" y="3705362"/>
            <a:ext cx="2618828" cy="1621965"/>
            <a:chOff x="198291" y="4242394"/>
            <a:chExt cx="2618828" cy="1621965"/>
          </a:xfrm>
        </p:grpSpPr>
        <p:grpSp>
          <p:nvGrpSpPr>
            <p:cNvPr id="22" name="组合 21"/>
            <p:cNvGrpSpPr/>
            <p:nvPr/>
          </p:nvGrpSpPr>
          <p:grpSpPr>
            <a:xfrm>
              <a:off x="198291" y="4562686"/>
              <a:ext cx="2618828" cy="1301673"/>
              <a:chOff x="198291" y="4562686"/>
              <a:chExt cx="2618828" cy="1301673"/>
            </a:xfrm>
          </p:grpSpPr>
          <p:pic>
            <p:nvPicPr>
              <p:cNvPr id="31" name="Picture 4" descr="https://timgsa.baidu.com/timg?image&amp;quality=80&amp;size=b9999_10000&amp;sec=1489990889291&amp;di=2ea4e2da78a486f29997136b8ed302e6&amp;imgtype=0&amp;src=http%3A%2F%2Fd.hiphotos.baidu.com%2Fzhidao%2Fpic%2Fitem%2F500fd9f9d72a60592e1291442834349b033bba69.jpg"/>
              <p:cNvPicPr>
                <a:picLocks noChangeAspect="1" noChangeArrowheads="1"/>
              </p:cNvPicPr>
              <p:nvPr/>
            </p:nvPicPr>
            <p:blipFill rotWithShape="1">
              <a:blip r:embed="rId2">
                <a:extLst>
                  <a:ext uri="{28A0092B-C50C-407E-A947-70E740481C1C}">
                    <a14:useLocalDpi xmlns:a14="http://schemas.microsoft.com/office/drawing/2010/main" val="0"/>
                  </a:ext>
                </a:extLst>
              </a:blip>
              <a:srcRect l="64905" t="35430" r="4566" b="13744"/>
              <a:stretch/>
            </p:blipFill>
            <p:spPr bwMode="auto">
              <a:xfrm>
                <a:off x="378217" y="4690072"/>
                <a:ext cx="815159" cy="52851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https://timgsa.baidu.com/timg?image&amp;quality=80&amp;size=b9999_10000&amp;sec=1489990991415&amp;di=8985abe26804aa0796af11b3cfe68f3b&amp;imgtype=0&amp;src=http%3A%2F%2Fimg.web07.cn%2Fuploads%2FPng%2Fc120419%2F1334P235b50-151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3669" y="4621792"/>
                <a:ext cx="619906" cy="61990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https://timgsa.baidu.com/timg?image&amp;quality=80&amp;size=b9999_10000&amp;sec=1489991015352&amp;di=52418004316ec231923d5ea509eed626&amp;imgtype=0&amp;src=http%3A%2F%2Fm.qqzhi.com%2Fupload%2Fimg_3_2785749472D872786681_2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06245" y="4590896"/>
                <a:ext cx="612900" cy="61290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组合 33"/>
              <p:cNvGrpSpPr/>
              <p:nvPr/>
            </p:nvGrpSpPr>
            <p:grpSpPr>
              <a:xfrm rot="16200000">
                <a:off x="1435651" y="4731971"/>
                <a:ext cx="444055" cy="1684840"/>
                <a:chOff x="839219" y="-1579422"/>
                <a:chExt cx="1714200" cy="6504052"/>
              </a:xfrm>
            </p:grpSpPr>
            <p:pic>
              <p:nvPicPr>
                <p:cNvPr id="35" name="Picture 2" descr="https://timgsa.baidu.com/timg?image&amp;quality=80&amp;size=b9999_10000&amp;sec=1490017522402&amp;di=a368262880dba97fca101da57838c3b8&amp;imgtype=0&amp;src=http%3A%2F%2Fpic5.nipic.com%2F20091231%2F857639_133339083315_2.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83376" b="6502"/>
                <a:stretch/>
              </p:blipFill>
              <p:spPr bwMode="auto">
                <a:xfrm>
                  <a:off x="931952" y="-1579422"/>
                  <a:ext cx="1621467" cy="442613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https://timgsa.baidu.com/timg?image&amp;quality=80&amp;size=b9999_10000&amp;sec=1490017522402&amp;di=a368262880dba97fca101da57838c3b8&amp;imgtype=0&amp;src=http%3A%2F%2Fpic5.nipic.com%2F20091231%2F857639_133339083315_2.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9978" t="2187" r="64533" b="53919"/>
                <a:stretch/>
              </p:blipFill>
              <p:spPr bwMode="auto">
                <a:xfrm>
                  <a:off x="839219" y="2846719"/>
                  <a:ext cx="1510739" cy="2077911"/>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矩形 36"/>
              <p:cNvSpPr/>
              <p:nvPr/>
            </p:nvSpPr>
            <p:spPr>
              <a:xfrm>
                <a:off x="198291" y="4562686"/>
                <a:ext cx="2618828" cy="130167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543034" y="4242394"/>
              <a:ext cx="2013656" cy="373298"/>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目标数据</a:t>
              </a:r>
            </a:p>
          </p:txBody>
        </p:sp>
      </p:grpSp>
      <p:sp>
        <p:nvSpPr>
          <p:cNvPr id="39" name="Line 20"/>
          <p:cNvSpPr>
            <a:spLocks noChangeShapeType="1"/>
          </p:cNvSpPr>
          <p:nvPr/>
        </p:nvSpPr>
        <p:spPr bwMode="auto">
          <a:xfrm flipH="1">
            <a:off x="8997549" y="4053864"/>
            <a:ext cx="0" cy="1293984"/>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grpSp>
        <p:nvGrpSpPr>
          <p:cNvPr id="46" name="组合 45"/>
          <p:cNvGrpSpPr/>
          <p:nvPr/>
        </p:nvGrpSpPr>
        <p:grpSpPr>
          <a:xfrm>
            <a:off x="233512" y="4236292"/>
            <a:ext cx="1222781" cy="1119372"/>
            <a:chOff x="10524540" y="4337044"/>
            <a:chExt cx="1222781" cy="1119372"/>
          </a:xfrm>
        </p:grpSpPr>
        <p:pic>
          <p:nvPicPr>
            <p:cNvPr id="40" name="Picture 2" descr="https://timgsa.baidu.com/timg?image&amp;quality=80&amp;size=b9999_10000&amp;sec=1490021607546&amp;di=62328dc1002fadbf209e9fa1d1873d02&amp;imgtype=0&amp;src=http%3A%2F%2Fico.ooopic.com%2Fajax%2Ficonpng%2F%3Fid%3D102200.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21621" b="10744"/>
            <a:stretch/>
          </p:blipFill>
          <p:spPr bwMode="auto">
            <a:xfrm>
              <a:off x="10638351" y="4706376"/>
              <a:ext cx="1108970" cy="750040"/>
            </a:xfrm>
            <a:prstGeom prst="rect">
              <a:avLst/>
            </a:prstGeom>
            <a:noFill/>
            <a:extLst>
              <a:ext uri="{909E8E84-426E-40DD-AFC4-6F175D3DCCD1}">
                <a14:hiddenFill xmlns:a14="http://schemas.microsoft.com/office/drawing/2010/main">
                  <a:solidFill>
                    <a:srgbClr val="FFFFFF"/>
                  </a:solidFill>
                </a14:hiddenFill>
              </a:ext>
            </a:extLst>
          </p:spPr>
        </p:pic>
        <p:sp>
          <p:nvSpPr>
            <p:cNvPr id="43" name="文本框 42"/>
            <p:cNvSpPr txBox="1"/>
            <p:nvPr/>
          </p:nvSpPr>
          <p:spPr>
            <a:xfrm>
              <a:off x="10524540" y="4337044"/>
              <a:ext cx="1116560"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应用程序</a:t>
              </a:r>
              <a:endParaRPr lang="en-US" altLang="zh-CN" b="1" dirty="0">
                <a:solidFill>
                  <a:srgbClr val="C00000"/>
                </a:solidFill>
                <a:latin typeface="微软雅黑" panose="020B0503020204020204" pitchFamily="34" charset="-122"/>
                <a:ea typeface="微软雅黑" panose="020B0503020204020204" pitchFamily="34" charset="-122"/>
              </a:endParaRPr>
            </a:p>
          </p:txBody>
        </p:sp>
      </p:grpSp>
      <p:sp>
        <p:nvSpPr>
          <p:cNvPr id="44" name="文本框 43"/>
          <p:cNvSpPr txBox="1"/>
          <p:nvPr/>
        </p:nvSpPr>
        <p:spPr>
          <a:xfrm>
            <a:off x="2542223" y="5605164"/>
            <a:ext cx="796639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输出流，</a:t>
            </a:r>
            <a:r>
              <a:rPr lang="en-US" altLang="zh-CN" b="1" dirty="0">
                <a:solidFill>
                  <a:srgbClr val="C00000"/>
                </a:solidFill>
                <a:latin typeface="微软雅黑" panose="020B0503020204020204" pitchFamily="34" charset="-122"/>
                <a:ea typeface="微软雅黑" panose="020B0503020204020204" pitchFamily="34" charset="-122"/>
              </a:rPr>
              <a:t>Output  Stream</a:t>
            </a:r>
            <a:r>
              <a:rPr lang="zh-CN" altLang="en-US" b="1" dirty="0">
                <a:solidFill>
                  <a:srgbClr val="C00000"/>
                </a:solidFill>
                <a:latin typeface="微软雅黑" panose="020B0503020204020204" pitchFamily="34" charset="-122"/>
                <a:ea typeface="微软雅黑" panose="020B0503020204020204" pitchFamily="34" charset="-122"/>
              </a:rPr>
              <a:t>不关心数据的目的是何种设备（键盘，文件，网络）</a:t>
            </a:r>
          </a:p>
        </p:txBody>
      </p:sp>
      <p:sp>
        <p:nvSpPr>
          <p:cNvPr id="48" name="右箭头 47"/>
          <p:cNvSpPr/>
          <p:nvPr/>
        </p:nvSpPr>
        <p:spPr>
          <a:xfrm>
            <a:off x="1582341" y="4771164"/>
            <a:ext cx="896092" cy="34347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1609997" y="4496755"/>
            <a:ext cx="992723" cy="369332"/>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write</a:t>
            </a:r>
          </a:p>
        </p:txBody>
      </p:sp>
    </p:spTree>
    <p:extLst>
      <p:ext uri="{BB962C8B-B14F-4D97-AF65-F5344CB8AC3E}">
        <p14:creationId xmlns:p14="http://schemas.microsoft.com/office/powerpoint/2010/main" val="87767266"/>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 </a:t>
            </a:r>
            <a:r>
              <a:rPr lang="en-US" altLang="zh-CN" dirty="0"/>
              <a:t>Java</a:t>
            </a:r>
            <a:r>
              <a:rPr lang="zh-CN" altLang="en-US" dirty="0"/>
              <a:t>中输入输出流的类型</a:t>
            </a:r>
          </a:p>
        </p:txBody>
      </p:sp>
      <p:sp>
        <p:nvSpPr>
          <p:cNvPr id="3" name="内容占位符 2"/>
          <p:cNvSpPr>
            <a:spLocks noGrp="1"/>
          </p:cNvSpPr>
          <p:nvPr>
            <p:ph idx="1"/>
          </p:nvPr>
        </p:nvSpPr>
        <p:spPr/>
        <p:txBody>
          <a:bodyPr/>
          <a:lstStyle/>
          <a:p>
            <a:r>
              <a:rPr lang="zh-CN" altLang="en-US" dirty="0"/>
              <a:t>对于输入和输出流，由于传输格式的不同，又分为字节流和字符流：</a:t>
            </a:r>
          </a:p>
          <a:p>
            <a:pPr lvl="1"/>
            <a:r>
              <a:rPr lang="zh-CN" altLang="en-US" dirty="0"/>
              <a:t>字节流是指</a:t>
            </a:r>
            <a:r>
              <a:rPr lang="en-US" altLang="zh-CN" dirty="0"/>
              <a:t>8</a:t>
            </a:r>
            <a:r>
              <a:rPr lang="zh-CN" altLang="en-US" dirty="0"/>
              <a:t>位的通用字节流，以字节为基本单位，在</a:t>
            </a:r>
            <a:r>
              <a:rPr lang="en-US" altLang="zh-CN" dirty="0"/>
              <a:t>java.io</a:t>
            </a:r>
            <a:r>
              <a:rPr lang="zh-CN" altLang="en-US" dirty="0"/>
              <a:t>包中，对于字节流进行操作的类大部分继承于</a:t>
            </a:r>
            <a:r>
              <a:rPr lang="en-US" altLang="zh-CN" b="1" dirty="0" err="1">
                <a:solidFill>
                  <a:srgbClr val="C00000"/>
                </a:solidFill>
              </a:rPr>
              <a:t>InputStream</a:t>
            </a:r>
            <a:r>
              <a:rPr lang="zh-CN" altLang="en-US" dirty="0"/>
              <a:t>（输入字节流）类和</a:t>
            </a:r>
            <a:r>
              <a:rPr lang="en-US" altLang="zh-CN" b="1" dirty="0" err="1">
                <a:solidFill>
                  <a:srgbClr val="C00000"/>
                </a:solidFill>
              </a:rPr>
              <a:t>OutputStream</a:t>
            </a:r>
            <a:r>
              <a:rPr lang="zh-CN" altLang="en-US" dirty="0"/>
              <a:t>（输出字节流）类</a:t>
            </a:r>
          </a:p>
          <a:p>
            <a:pPr lvl="1"/>
            <a:r>
              <a:rPr lang="zh-CN" altLang="en-US" dirty="0"/>
              <a:t>字符流是指</a:t>
            </a:r>
            <a:r>
              <a:rPr lang="en-US" altLang="zh-CN" dirty="0"/>
              <a:t>16</a:t>
            </a:r>
            <a:r>
              <a:rPr lang="zh-CN" altLang="en-US" dirty="0"/>
              <a:t>位的</a:t>
            </a:r>
            <a:r>
              <a:rPr lang="en-US" altLang="zh-CN" dirty="0"/>
              <a:t>Unicode</a:t>
            </a:r>
            <a:r>
              <a:rPr lang="zh-CN" altLang="en-US" dirty="0"/>
              <a:t>字符流，以字符（两个字节）为基本单位，非常适合处理字符串和文本，对于字符流进行操作的类大部分继承于</a:t>
            </a:r>
            <a:r>
              <a:rPr lang="en-US" altLang="zh-CN" b="1" dirty="0">
                <a:solidFill>
                  <a:srgbClr val="C00000"/>
                </a:solidFill>
              </a:rPr>
              <a:t>Reader</a:t>
            </a:r>
            <a:r>
              <a:rPr lang="zh-CN" altLang="en-US" dirty="0"/>
              <a:t>（读取流）类和</a:t>
            </a:r>
            <a:r>
              <a:rPr lang="en-US" altLang="zh-CN" b="1" dirty="0">
                <a:solidFill>
                  <a:srgbClr val="C00000"/>
                </a:solidFill>
              </a:rPr>
              <a:t>Writer</a:t>
            </a:r>
            <a:r>
              <a:rPr lang="zh-CN" altLang="en-US" dirty="0"/>
              <a:t>（写入流）类</a:t>
            </a:r>
          </a:p>
          <a:p>
            <a:endParaRPr lang="zh-CN" altLang="en-US" dirty="0"/>
          </a:p>
        </p:txBody>
      </p:sp>
    </p:spTree>
    <p:extLst>
      <p:ext uri="{BB962C8B-B14F-4D97-AF65-F5344CB8AC3E}">
        <p14:creationId xmlns:p14="http://schemas.microsoft.com/office/powerpoint/2010/main" val="2328511538"/>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3</a:t>
            </a:r>
            <a:r>
              <a:rPr lang="zh-CN" altLang="en-US" dirty="0"/>
              <a:t>： </a:t>
            </a:r>
            <a:r>
              <a:rPr lang="en-US" altLang="zh-CN" dirty="0"/>
              <a:t>Java</a:t>
            </a:r>
            <a:r>
              <a:rPr lang="zh-CN" altLang="en-US" dirty="0"/>
              <a:t>的输入输出流的继承树</a:t>
            </a:r>
          </a:p>
        </p:txBody>
      </p:sp>
      <p:sp>
        <p:nvSpPr>
          <p:cNvPr id="3" name="内容占位符 2"/>
          <p:cNvSpPr>
            <a:spLocks noGrp="1"/>
          </p:cNvSpPr>
          <p:nvPr>
            <p:ph idx="1"/>
          </p:nvPr>
        </p:nvSpPr>
        <p:spPr/>
        <p:txBody>
          <a:bodyPr>
            <a:normAutofit/>
          </a:bodyPr>
          <a:lstStyle/>
          <a:p>
            <a:r>
              <a:rPr lang="en-US" altLang="zh-CN" dirty="0"/>
              <a:t>Java I/O</a:t>
            </a:r>
            <a:r>
              <a:rPr lang="zh-CN" altLang="en-US" dirty="0"/>
              <a:t>主要包括如下几个层次，包含三个部分：</a:t>
            </a:r>
          </a:p>
          <a:p>
            <a:pPr lvl="1"/>
            <a:r>
              <a:rPr lang="zh-CN" altLang="en-US" b="1" dirty="0"/>
              <a:t>流式部分</a:t>
            </a:r>
            <a:r>
              <a:rPr lang="en-US" altLang="zh-CN" dirty="0"/>
              <a:t>:IO</a:t>
            </a:r>
            <a:r>
              <a:rPr lang="zh-CN" altLang="en-US" dirty="0"/>
              <a:t>的主体部分；</a:t>
            </a:r>
          </a:p>
          <a:p>
            <a:pPr lvl="1"/>
            <a:r>
              <a:rPr lang="zh-CN" altLang="en-US" b="1" dirty="0"/>
              <a:t>非流式部分</a:t>
            </a:r>
            <a:r>
              <a:rPr lang="en-US" altLang="zh-CN" dirty="0"/>
              <a:t>:</a:t>
            </a:r>
            <a:r>
              <a:rPr lang="zh-CN" altLang="en-US" dirty="0"/>
              <a:t>主要包含一些辅助流式部分的类，如：</a:t>
            </a:r>
            <a:r>
              <a:rPr lang="en-US" altLang="zh-CN" dirty="0"/>
              <a:t>File</a:t>
            </a:r>
            <a:r>
              <a:rPr lang="zh-CN" altLang="en-US" dirty="0"/>
              <a:t>类、</a:t>
            </a:r>
            <a:r>
              <a:rPr lang="en-US" altLang="zh-CN" dirty="0" err="1"/>
              <a:t>RandomAccessFile</a:t>
            </a:r>
            <a:r>
              <a:rPr lang="zh-CN" altLang="en-US" dirty="0"/>
              <a:t>类和</a:t>
            </a:r>
            <a:r>
              <a:rPr lang="en-US" altLang="zh-CN" dirty="0" err="1"/>
              <a:t>FileDescriptor</a:t>
            </a:r>
            <a:r>
              <a:rPr lang="zh-CN" altLang="en-US" dirty="0"/>
              <a:t>等类；</a:t>
            </a:r>
          </a:p>
          <a:p>
            <a:pPr lvl="1"/>
            <a:r>
              <a:rPr lang="zh-CN" altLang="en-US" b="1" dirty="0"/>
              <a:t>其他类</a:t>
            </a:r>
            <a:r>
              <a:rPr lang="en-US" altLang="zh-CN" dirty="0"/>
              <a:t>:</a:t>
            </a:r>
            <a:r>
              <a:rPr lang="zh-CN" altLang="en-US" dirty="0"/>
              <a:t>文件读取部分的与安全相关的类，如：</a:t>
            </a:r>
            <a:r>
              <a:rPr lang="en-US" altLang="zh-CN" dirty="0" err="1"/>
              <a:t>SerializablePermission</a:t>
            </a:r>
            <a:r>
              <a:rPr lang="zh-CN" altLang="en-US" dirty="0"/>
              <a:t>类，以及与本地操作系统相关的文件系统的类，如：</a:t>
            </a:r>
            <a:r>
              <a:rPr lang="en-US" altLang="zh-CN" dirty="0" err="1"/>
              <a:t>FileSystem</a:t>
            </a:r>
            <a:r>
              <a:rPr lang="zh-CN" altLang="en-US" dirty="0"/>
              <a:t>类和</a:t>
            </a:r>
            <a:r>
              <a:rPr lang="en-US" altLang="zh-CN" dirty="0"/>
              <a:t>Win32FileSystem</a:t>
            </a:r>
            <a:r>
              <a:rPr lang="zh-CN" altLang="en-US" dirty="0"/>
              <a:t>类和</a:t>
            </a:r>
            <a:r>
              <a:rPr lang="en-US" altLang="zh-CN" dirty="0" err="1"/>
              <a:t>WinNTFileSystem</a:t>
            </a:r>
            <a:r>
              <a:rPr lang="zh-CN" altLang="en-US" dirty="0"/>
              <a:t>类。</a:t>
            </a:r>
          </a:p>
        </p:txBody>
      </p:sp>
    </p:spTree>
    <p:extLst>
      <p:ext uri="{BB962C8B-B14F-4D97-AF65-F5344CB8AC3E}">
        <p14:creationId xmlns:p14="http://schemas.microsoft.com/office/powerpoint/2010/main" val="2191890239"/>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 </a:t>
            </a:r>
            <a:r>
              <a:rPr lang="en-US" altLang="zh-CN" dirty="0"/>
              <a:t>Java</a:t>
            </a:r>
            <a:r>
              <a:rPr lang="zh-CN" altLang="en-US" dirty="0"/>
              <a:t>的输入输出流的继承树</a:t>
            </a:r>
          </a:p>
        </p:txBody>
      </p:sp>
      <p:sp>
        <p:nvSpPr>
          <p:cNvPr id="3" name="内容占位符 2"/>
          <p:cNvSpPr>
            <a:spLocks noGrp="1"/>
          </p:cNvSpPr>
          <p:nvPr>
            <p:ph idx="1"/>
          </p:nvPr>
        </p:nvSpPr>
        <p:spPr/>
        <p:txBody>
          <a:bodyPr/>
          <a:lstStyle/>
          <a:p>
            <a:r>
              <a:rPr lang="en-US" altLang="zh-CN" dirty="0"/>
              <a:t>Java</a:t>
            </a:r>
            <a:r>
              <a:rPr lang="zh-CN" altLang="en-US" dirty="0"/>
              <a:t>中</a:t>
            </a:r>
            <a:r>
              <a:rPr lang="en-US" altLang="zh-CN" dirty="0"/>
              <a:t>IO</a:t>
            </a:r>
            <a:r>
              <a:rPr lang="zh-CN" altLang="en-US" dirty="0"/>
              <a:t>流的体系结构：</a:t>
            </a:r>
          </a:p>
        </p:txBody>
      </p:sp>
      <p:sp>
        <p:nvSpPr>
          <p:cNvPr id="6" name="圆角矩形 5"/>
          <p:cNvSpPr/>
          <p:nvPr/>
        </p:nvSpPr>
        <p:spPr>
          <a:xfrm>
            <a:off x="4652117" y="941256"/>
            <a:ext cx="1755285" cy="568365"/>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I/O</a:t>
            </a:r>
            <a:r>
              <a:rPr lang="zh-CN" altLang="en-US" sz="2000" dirty="0">
                <a:latin typeface="微软雅黑" panose="020B0503020204020204" pitchFamily="34" charset="-122"/>
                <a:ea typeface="微软雅黑" panose="020B0503020204020204" pitchFamily="34" charset="-122"/>
              </a:rPr>
              <a:t>体系</a:t>
            </a:r>
          </a:p>
        </p:txBody>
      </p:sp>
      <p:sp>
        <p:nvSpPr>
          <p:cNvPr id="7" name="圆角矩形 6"/>
          <p:cNvSpPr/>
          <p:nvPr/>
        </p:nvSpPr>
        <p:spPr>
          <a:xfrm>
            <a:off x="1941574" y="2358532"/>
            <a:ext cx="1755285" cy="568365"/>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流式部分</a:t>
            </a:r>
          </a:p>
        </p:txBody>
      </p:sp>
      <p:sp>
        <p:nvSpPr>
          <p:cNvPr id="9" name="圆角矩形 8"/>
          <p:cNvSpPr/>
          <p:nvPr/>
        </p:nvSpPr>
        <p:spPr>
          <a:xfrm>
            <a:off x="5529759" y="2358532"/>
            <a:ext cx="1755285" cy="568365"/>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非流式</a:t>
            </a:r>
          </a:p>
        </p:txBody>
      </p:sp>
      <p:sp>
        <p:nvSpPr>
          <p:cNvPr id="10" name="圆角矩形 9"/>
          <p:cNvSpPr/>
          <p:nvPr/>
        </p:nvSpPr>
        <p:spPr>
          <a:xfrm>
            <a:off x="8580748" y="2358532"/>
            <a:ext cx="1755285" cy="568365"/>
          </a:xfrm>
          <a:prstGeom prst="roundRect">
            <a:avLst/>
          </a:prstGeom>
          <a:solidFill>
            <a:srgbClr val="E54958"/>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其他</a:t>
            </a:r>
          </a:p>
        </p:txBody>
      </p:sp>
      <p:sp>
        <p:nvSpPr>
          <p:cNvPr id="11" name="圆角矩形 10"/>
          <p:cNvSpPr/>
          <p:nvPr/>
        </p:nvSpPr>
        <p:spPr>
          <a:xfrm>
            <a:off x="954355" y="4069075"/>
            <a:ext cx="1755285" cy="568365"/>
          </a:xfrm>
          <a:prstGeom prst="roundRect">
            <a:avLst/>
          </a:prstGeom>
          <a:solidFill>
            <a:srgbClr val="FD3AD1"/>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字节流</a:t>
            </a:r>
          </a:p>
        </p:txBody>
      </p:sp>
      <p:sp>
        <p:nvSpPr>
          <p:cNvPr id="12" name="圆角矩形 11"/>
          <p:cNvSpPr/>
          <p:nvPr/>
        </p:nvSpPr>
        <p:spPr>
          <a:xfrm>
            <a:off x="3696859" y="4069075"/>
            <a:ext cx="1755285" cy="568365"/>
          </a:xfrm>
          <a:prstGeom prst="roundRect">
            <a:avLst/>
          </a:prstGeom>
          <a:solidFill>
            <a:srgbClr val="FD3AD1"/>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字符流</a:t>
            </a:r>
          </a:p>
        </p:txBody>
      </p:sp>
      <p:sp>
        <p:nvSpPr>
          <p:cNvPr id="13" name="圆角矩形 12"/>
          <p:cNvSpPr/>
          <p:nvPr/>
        </p:nvSpPr>
        <p:spPr>
          <a:xfrm>
            <a:off x="341374" y="5828659"/>
            <a:ext cx="1755285" cy="568365"/>
          </a:xfrm>
          <a:prstGeom prst="roundRect">
            <a:avLst/>
          </a:prstGeom>
          <a:solidFill>
            <a:srgbClr val="0070C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InputStream</a:t>
            </a:r>
            <a:endParaRPr lang="zh-CN" altLang="en-US" sz="2000" dirty="0">
              <a:latin typeface="微软雅黑" panose="020B0503020204020204" pitchFamily="34" charset="-122"/>
              <a:ea typeface="微软雅黑" panose="020B0503020204020204" pitchFamily="34" charset="-122"/>
            </a:endParaRPr>
          </a:p>
        </p:txBody>
      </p:sp>
      <p:sp>
        <p:nvSpPr>
          <p:cNvPr id="14" name="圆角矩形 13"/>
          <p:cNvSpPr/>
          <p:nvPr/>
        </p:nvSpPr>
        <p:spPr>
          <a:xfrm>
            <a:off x="2366117" y="5828659"/>
            <a:ext cx="2009940" cy="568365"/>
          </a:xfrm>
          <a:prstGeom prst="roundRect">
            <a:avLst/>
          </a:prstGeom>
          <a:solidFill>
            <a:srgbClr val="0070C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OutputStream</a:t>
            </a:r>
            <a:endParaRPr lang="zh-CN" altLang="en-US" sz="2000" dirty="0">
              <a:latin typeface="微软雅黑" panose="020B0503020204020204" pitchFamily="34" charset="-122"/>
              <a:ea typeface="微软雅黑" panose="020B0503020204020204" pitchFamily="34" charset="-122"/>
            </a:endParaRPr>
          </a:p>
        </p:txBody>
      </p:sp>
      <p:sp>
        <p:nvSpPr>
          <p:cNvPr id="15" name="圆角矩形 14"/>
          <p:cNvSpPr/>
          <p:nvPr/>
        </p:nvSpPr>
        <p:spPr>
          <a:xfrm>
            <a:off x="4687275" y="5841157"/>
            <a:ext cx="1224633" cy="568365"/>
          </a:xfrm>
          <a:prstGeom prst="roundRect">
            <a:avLst/>
          </a:prstGeom>
          <a:solidFill>
            <a:srgbClr val="0070C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Writer</a:t>
            </a:r>
            <a:endParaRPr lang="zh-CN" altLang="en-US" sz="2000" dirty="0">
              <a:latin typeface="微软雅黑" panose="020B0503020204020204" pitchFamily="34" charset="-122"/>
              <a:ea typeface="微软雅黑" panose="020B0503020204020204" pitchFamily="34" charset="-122"/>
            </a:endParaRPr>
          </a:p>
        </p:txBody>
      </p:sp>
      <p:sp>
        <p:nvSpPr>
          <p:cNvPr id="16" name="圆角矩形 15"/>
          <p:cNvSpPr/>
          <p:nvPr/>
        </p:nvSpPr>
        <p:spPr>
          <a:xfrm>
            <a:off x="6156244" y="5824883"/>
            <a:ext cx="1224633" cy="568365"/>
          </a:xfrm>
          <a:prstGeom prst="roundRect">
            <a:avLst/>
          </a:prstGeom>
          <a:solidFill>
            <a:srgbClr val="0070C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Reader</a:t>
            </a:r>
            <a:endParaRPr lang="zh-CN" altLang="en-US" sz="2000" dirty="0">
              <a:latin typeface="微软雅黑" panose="020B0503020204020204" pitchFamily="34" charset="-122"/>
              <a:ea typeface="微软雅黑" panose="020B0503020204020204" pitchFamily="34" charset="-122"/>
            </a:endParaRPr>
          </a:p>
        </p:txBody>
      </p:sp>
      <p:sp>
        <p:nvSpPr>
          <p:cNvPr id="17" name="圆角矩形 16"/>
          <p:cNvSpPr/>
          <p:nvPr/>
        </p:nvSpPr>
        <p:spPr>
          <a:xfrm>
            <a:off x="5845691" y="4069075"/>
            <a:ext cx="1224633" cy="568365"/>
          </a:xfrm>
          <a:prstGeom prst="roundRect">
            <a:avLst/>
          </a:prstGeom>
          <a:solidFill>
            <a:srgbClr val="0070C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File</a:t>
            </a:r>
            <a:endParaRPr lang="zh-CN" altLang="en-US" sz="2000" dirty="0">
              <a:latin typeface="微软雅黑" panose="020B0503020204020204" pitchFamily="34" charset="-122"/>
              <a:ea typeface="微软雅黑" panose="020B0503020204020204" pitchFamily="34" charset="-122"/>
            </a:endParaRPr>
          </a:p>
        </p:txBody>
      </p:sp>
      <p:sp>
        <p:nvSpPr>
          <p:cNvPr id="18" name="圆角矩形 17"/>
          <p:cNvSpPr/>
          <p:nvPr/>
        </p:nvSpPr>
        <p:spPr>
          <a:xfrm>
            <a:off x="7526319" y="4053520"/>
            <a:ext cx="2971965" cy="568365"/>
          </a:xfrm>
          <a:prstGeom prst="roundRect">
            <a:avLst/>
          </a:prstGeom>
          <a:solidFill>
            <a:srgbClr val="0070C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RandomAccessFile</a:t>
            </a:r>
            <a:endParaRPr lang="zh-CN" altLang="en-US" sz="2000" dirty="0">
              <a:latin typeface="微软雅黑" panose="020B0503020204020204" pitchFamily="34" charset="-122"/>
              <a:ea typeface="微软雅黑" panose="020B0503020204020204" pitchFamily="34" charset="-122"/>
            </a:endParaRPr>
          </a:p>
        </p:txBody>
      </p:sp>
      <p:sp>
        <p:nvSpPr>
          <p:cNvPr id="19" name="Line 20"/>
          <p:cNvSpPr>
            <a:spLocks noChangeShapeType="1"/>
          </p:cNvSpPr>
          <p:nvPr/>
        </p:nvSpPr>
        <p:spPr bwMode="auto">
          <a:xfrm flipH="1">
            <a:off x="2709640" y="1558662"/>
            <a:ext cx="2742222" cy="79987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0" name="Line 20"/>
          <p:cNvSpPr>
            <a:spLocks noChangeShapeType="1"/>
          </p:cNvSpPr>
          <p:nvPr/>
        </p:nvSpPr>
        <p:spPr bwMode="auto">
          <a:xfrm>
            <a:off x="5451862" y="1551830"/>
            <a:ext cx="955540" cy="745164"/>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1" name="Line 20"/>
          <p:cNvSpPr>
            <a:spLocks noChangeShapeType="1"/>
          </p:cNvSpPr>
          <p:nvPr/>
        </p:nvSpPr>
        <p:spPr bwMode="auto">
          <a:xfrm>
            <a:off x="5451861" y="1516453"/>
            <a:ext cx="4051367" cy="780541"/>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2" name="Line 20"/>
          <p:cNvSpPr>
            <a:spLocks noChangeShapeType="1"/>
          </p:cNvSpPr>
          <p:nvPr/>
        </p:nvSpPr>
        <p:spPr bwMode="auto">
          <a:xfrm flipH="1">
            <a:off x="1891719" y="2926898"/>
            <a:ext cx="817921" cy="1093138"/>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3" name="Line 20"/>
          <p:cNvSpPr>
            <a:spLocks noChangeShapeType="1"/>
          </p:cNvSpPr>
          <p:nvPr/>
        </p:nvSpPr>
        <p:spPr bwMode="auto">
          <a:xfrm>
            <a:off x="2709638" y="2975936"/>
            <a:ext cx="1942478" cy="1044099"/>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4" name="Line 20"/>
          <p:cNvSpPr>
            <a:spLocks noChangeShapeType="1"/>
          </p:cNvSpPr>
          <p:nvPr/>
        </p:nvSpPr>
        <p:spPr bwMode="auto">
          <a:xfrm>
            <a:off x="6506305" y="2948885"/>
            <a:ext cx="2605038" cy="1043098"/>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5" name="Line 20"/>
          <p:cNvSpPr>
            <a:spLocks noChangeShapeType="1"/>
          </p:cNvSpPr>
          <p:nvPr/>
        </p:nvSpPr>
        <p:spPr bwMode="auto">
          <a:xfrm flipH="1">
            <a:off x="6407402" y="2952967"/>
            <a:ext cx="78246" cy="1067067"/>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6" name="Line 20"/>
          <p:cNvSpPr>
            <a:spLocks noChangeShapeType="1"/>
          </p:cNvSpPr>
          <p:nvPr/>
        </p:nvSpPr>
        <p:spPr bwMode="auto">
          <a:xfrm flipH="1">
            <a:off x="1159328" y="4642327"/>
            <a:ext cx="573336" cy="113729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7" name="Line 20"/>
          <p:cNvSpPr>
            <a:spLocks noChangeShapeType="1"/>
          </p:cNvSpPr>
          <p:nvPr/>
        </p:nvSpPr>
        <p:spPr bwMode="auto">
          <a:xfrm>
            <a:off x="1767157" y="4642327"/>
            <a:ext cx="1618484" cy="1182556"/>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8" name="Line 20"/>
          <p:cNvSpPr>
            <a:spLocks noChangeShapeType="1"/>
          </p:cNvSpPr>
          <p:nvPr/>
        </p:nvSpPr>
        <p:spPr bwMode="auto">
          <a:xfrm>
            <a:off x="4580454" y="4631311"/>
            <a:ext cx="662499" cy="119357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9" name="Line 20"/>
          <p:cNvSpPr>
            <a:spLocks noChangeShapeType="1"/>
          </p:cNvSpPr>
          <p:nvPr/>
        </p:nvSpPr>
        <p:spPr bwMode="auto">
          <a:xfrm>
            <a:off x="4619729" y="4653714"/>
            <a:ext cx="2159075" cy="1109631"/>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extLst>
      <p:ext uri="{BB962C8B-B14F-4D97-AF65-F5344CB8AC3E}">
        <p14:creationId xmlns:p14="http://schemas.microsoft.com/office/powerpoint/2010/main" val="420124960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本章目标</a:t>
            </a:r>
            <a:endParaRPr lang="en-US" dirty="0"/>
          </a:p>
        </p:txBody>
      </p:sp>
      <p:sp>
        <p:nvSpPr>
          <p:cNvPr id="3" name="Content Placeholder 2"/>
          <p:cNvSpPr>
            <a:spLocks noGrp="1"/>
          </p:cNvSpPr>
          <p:nvPr>
            <p:ph idx="1"/>
          </p:nvPr>
        </p:nvSpPr>
        <p:spPr>
          <a:xfrm>
            <a:off x="838200" y="982133"/>
            <a:ext cx="10515600" cy="5309130"/>
          </a:xfrm>
        </p:spPr>
        <p:txBody>
          <a:bodyPr>
            <a:normAutofit/>
          </a:bodyPr>
          <a:lstStyle/>
          <a:p>
            <a:r>
              <a:rPr lang="zh-CN" altLang="en-US" dirty="0"/>
              <a:t>掌握</a:t>
            </a:r>
            <a:r>
              <a:rPr lang="en-US" altLang="zh-CN" dirty="0"/>
              <a:t>Java</a:t>
            </a:r>
            <a:r>
              <a:rPr lang="zh-CN" altLang="en-US" dirty="0"/>
              <a:t>中对文件</a:t>
            </a:r>
            <a:r>
              <a:rPr lang="en-US" altLang="zh-CN" dirty="0"/>
              <a:t>/</a:t>
            </a:r>
            <a:r>
              <a:rPr lang="zh-CN" altLang="en-US" dirty="0"/>
              <a:t>文件夹的各种操作方法</a:t>
            </a:r>
            <a:endParaRPr lang="en-US" altLang="zh-CN" dirty="0"/>
          </a:p>
          <a:p>
            <a:r>
              <a:rPr lang="zh-CN" altLang="en-US" dirty="0"/>
              <a:t>了解输入输出流的概念</a:t>
            </a:r>
            <a:endParaRPr lang="en-US" altLang="zh-CN" dirty="0"/>
          </a:p>
          <a:p>
            <a:r>
              <a:rPr lang="zh-CN" altLang="en-US" dirty="0"/>
              <a:t>掌握</a:t>
            </a:r>
            <a:r>
              <a:rPr lang="en-US" altLang="zh-CN" dirty="0"/>
              <a:t>Java</a:t>
            </a:r>
            <a:r>
              <a:rPr lang="zh-CN" altLang="en-US" dirty="0"/>
              <a:t>中输入输出流的分类</a:t>
            </a:r>
            <a:endParaRPr lang="en-US" altLang="zh-CN" dirty="0"/>
          </a:p>
          <a:p>
            <a:r>
              <a:rPr lang="zh-CN" altLang="en-US" dirty="0"/>
              <a:t>掌握</a:t>
            </a:r>
            <a:r>
              <a:rPr lang="en-US" altLang="zh-CN" dirty="0"/>
              <a:t>Java</a:t>
            </a:r>
            <a:r>
              <a:rPr lang="zh-CN" altLang="en-US" dirty="0"/>
              <a:t>输入输出类型的继承树即常用输入输出流的功能与基本使用方法</a:t>
            </a:r>
            <a:endParaRPr lang="en-US" altLang="zh-CN" dirty="0"/>
          </a:p>
          <a:p>
            <a:r>
              <a:rPr lang="zh-CN" altLang="en-US" dirty="0"/>
              <a:t>了解</a:t>
            </a:r>
            <a:r>
              <a:rPr lang="en-US" altLang="zh-CN" dirty="0" err="1"/>
              <a:t>nio</a:t>
            </a:r>
            <a:r>
              <a:rPr lang="zh-CN" altLang="en-US" dirty="0"/>
              <a:t>的特性</a:t>
            </a:r>
            <a:endParaRPr lang="en-US" dirty="0"/>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709" y="3274"/>
            <a:ext cx="11555412" cy="844340"/>
          </a:xfrm>
        </p:spPr>
        <p:txBody>
          <a:bodyPr/>
          <a:lstStyle/>
          <a:p>
            <a:r>
              <a:rPr lang="zh-CN" altLang="en-US" dirty="0"/>
              <a:t>知识点</a:t>
            </a:r>
            <a:r>
              <a:rPr lang="en-US" altLang="zh-CN" dirty="0"/>
              <a:t>3</a:t>
            </a:r>
            <a:r>
              <a:rPr lang="zh-CN" altLang="en-US" dirty="0"/>
              <a:t>： </a:t>
            </a:r>
            <a:r>
              <a:rPr lang="en-US" altLang="zh-CN" dirty="0"/>
              <a:t>Java</a:t>
            </a:r>
            <a:r>
              <a:rPr lang="zh-CN" altLang="en-US" dirty="0"/>
              <a:t>的输入输出流的继承树</a:t>
            </a:r>
          </a:p>
        </p:txBody>
      </p:sp>
      <p:sp>
        <p:nvSpPr>
          <p:cNvPr id="15" name="内容占位符 14"/>
          <p:cNvSpPr>
            <a:spLocks noGrp="1"/>
          </p:cNvSpPr>
          <p:nvPr>
            <p:ph idx="1"/>
          </p:nvPr>
        </p:nvSpPr>
        <p:spPr>
          <a:xfrm>
            <a:off x="195943" y="914401"/>
            <a:ext cx="11773324" cy="5418230"/>
          </a:xfrm>
        </p:spPr>
        <p:txBody>
          <a:bodyPr/>
          <a:lstStyle/>
          <a:p>
            <a:r>
              <a:rPr lang="en-US" altLang="zh-CN" dirty="0" err="1"/>
              <a:t>InputStream</a:t>
            </a:r>
            <a:r>
              <a:rPr lang="zh-CN" altLang="en-US" dirty="0"/>
              <a:t>基础体系：</a:t>
            </a:r>
          </a:p>
        </p:txBody>
      </p:sp>
      <p:sp>
        <p:nvSpPr>
          <p:cNvPr id="16" name="圆角矩形 15"/>
          <p:cNvSpPr/>
          <p:nvPr/>
        </p:nvSpPr>
        <p:spPr>
          <a:xfrm>
            <a:off x="772456" y="3698333"/>
            <a:ext cx="2405334"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InputStream</a:t>
            </a:r>
            <a:endParaRPr lang="zh-CN" altLang="en-US" sz="2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4388316" y="1241801"/>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FileInputStream</a:t>
            </a:r>
            <a:endParaRPr lang="zh-CN" altLang="en-US" sz="2000" dirty="0">
              <a:latin typeface="微软雅黑" panose="020B0503020204020204" pitchFamily="34" charset="-122"/>
              <a:ea typeface="微软雅黑" panose="020B0503020204020204" pitchFamily="34" charset="-122"/>
            </a:endParaRPr>
          </a:p>
        </p:txBody>
      </p:sp>
      <p:sp>
        <p:nvSpPr>
          <p:cNvPr id="22" name="圆角矩形 21"/>
          <p:cNvSpPr/>
          <p:nvPr/>
        </p:nvSpPr>
        <p:spPr>
          <a:xfrm>
            <a:off x="4388316" y="2060644"/>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PipedInputStream</a:t>
            </a:r>
            <a:endParaRPr lang="zh-CN" altLang="en-US" sz="2000" dirty="0">
              <a:latin typeface="微软雅黑" panose="020B0503020204020204" pitchFamily="34" charset="-122"/>
              <a:ea typeface="微软雅黑" panose="020B0503020204020204" pitchFamily="34" charset="-122"/>
            </a:endParaRPr>
          </a:p>
        </p:txBody>
      </p:sp>
      <p:sp>
        <p:nvSpPr>
          <p:cNvPr id="23" name="圆角矩形 22"/>
          <p:cNvSpPr/>
          <p:nvPr/>
        </p:nvSpPr>
        <p:spPr>
          <a:xfrm>
            <a:off x="4388316" y="2879489"/>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FilterInputStream</a:t>
            </a:r>
            <a:endParaRPr lang="zh-CN" altLang="en-US" sz="2000" dirty="0">
              <a:latin typeface="微软雅黑" panose="020B0503020204020204" pitchFamily="34" charset="-122"/>
              <a:ea typeface="微软雅黑" panose="020B0503020204020204" pitchFamily="34" charset="-122"/>
            </a:endParaRPr>
          </a:p>
        </p:txBody>
      </p:sp>
      <p:sp>
        <p:nvSpPr>
          <p:cNvPr id="24" name="圆角矩形 23"/>
          <p:cNvSpPr/>
          <p:nvPr/>
        </p:nvSpPr>
        <p:spPr>
          <a:xfrm>
            <a:off x="4388316" y="3698333"/>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ByteArrayInputStream</a:t>
            </a:r>
            <a:endParaRPr lang="zh-CN" altLang="en-US" sz="2000" dirty="0">
              <a:latin typeface="微软雅黑" panose="020B0503020204020204" pitchFamily="34" charset="-122"/>
              <a:ea typeface="微软雅黑" panose="020B0503020204020204" pitchFamily="34" charset="-122"/>
            </a:endParaRPr>
          </a:p>
        </p:txBody>
      </p:sp>
      <p:sp>
        <p:nvSpPr>
          <p:cNvPr id="25" name="圆角矩形 24"/>
          <p:cNvSpPr/>
          <p:nvPr/>
        </p:nvSpPr>
        <p:spPr>
          <a:xfrm>
            <a:off x="4388316" y="4517178"/>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SequenceInputStream</a:t>
            </a:r>
            <a:endParaRPr lang="zh-CN" altLang="en-US" sz="2000" dirty="0">
              <a:latin typeface="微软雅黑" panose="020B0503020204020204" pitchFamily="34" charset="-122"/>
              <a:ea typeface="微软雅黑" panose="020B0503020204020204" pitchFamily="34" charset="-122"/>
            </a:endParaRPr>
          </a:p>
        </p:txBody>
      </p:sp>
      <p:sp>
        <p:nvSpPr>
          <p:cNvPr id="26" name="圆角矩形 25"/>
          <p:cNvSpPr/>
          <p:nvPr/>
        </p:nvSpPr>
        <p:spPr>
          <a:xfrm>
            <a:off x="4388316" y="5336022"/>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STringBufferInputStream</a:t>
            </a:r>
            <a:endParaRPr lang="zh-CN" altLang="en-US" sz="2000" dirty="0">
              <a:latin typeface="微软雅黑" panose="020B0503020204020204" pitchFamily="34" charset="-122"/>
              <a:ea typeface="微软雅黑" panose="020B0503020204020204" pitchFamily="34" charset="-122"/>
            </a:endParaRPr>
          </a:p>
        </p:txBody>
      </p:sp>
      <p:sp>
        <p:nvSpPr>
          <p:cNvPr id="27" name="圆角矩形 26"/>
          <p:cNvSpPr/>
          <p:nvPr/>
        </p:nvSpPr>
        <p:spPr>
          <a:xfrm>
            <a:off x="4388316" y="6154867"/>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OBjectInputStream</a:t>
            </a:r>
            <a:endParaRPr lang="zh-CN" altLang="en-US" sz="2000" dirty="0">
              <a:latin typeface="微软雅黑" panose="020B0503020204020204" pitchFamily="34" charset="-122"/>
              <a:ea typeface="微软雅黑" panose="020B0503020204020204" pitchFamily="34" charset="-122"/>
            </a:endParaRPr>
          </a:p>
        </p:txBody>
      </p:sp>
      <p:sp>
        <p:nvSpPr>
          <p:cNvPr id="30" name="圆角矩形 29"/>
          <p:cNvSpPr/>
          <p:nvPr/>
        </p:nvSpPr>
        <p:spPr>
          <a:xfrm>
            <a:off x="8646529" y="2343178"/>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LineNumberInputStream</a:t>
            </a:r>
            <a:endParaRPr lang="zh-CN" altLang="en-US" sz="2000" dirty="0">
              <a:latin typeface="微软雅黑" panose="020B0503020204020204" pitchFamily="34" charset="-122"/>
              <a:ea typeface="微软雅黑" panose="020B0503020204020204" pitchFamily="34" charset="-122"/>
            </a:endParaRPr>
          </a:p>
        </p:txBody>
      </p:sp>
      <p:sp>
        <p:nvSpPr>
          <p:cNvPr id="31" name="圆角矩形 30"/>
          <p:cNvSpPr/>
          <p:nvPr/>
        </p:nvSpPr>
        <p:spPr>
          <a:xfrm>
            <a:off x="8646529" y="3210428"/>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DataInputStream</a:t>
            </a:r>
            <a:endParaRPr lang="zh-CN" altLang="en-US" sz="2000" dirty="0">
              <a:latin typeface="微软雅黑" panose="020B0503020204020204" pitchFamily="34" charset="-122"/>
              <a:ea typeface="微软雅黑" panose="020B0503020204020204" pitchFamily="34" charset="-122"/>
            </a:endParaRPr>
          </a:p>
        </p:txBody>
      </p:sp>
      <p:sp>
        <p:nvSpPr>
          <p:cNvPr id="32" name="圆角矩形 31"/>
          <p:cNvSpPr/>
          <p:nvPr/>
        </p:nvSpPr>
        <p:spPr>
          <a:xfrm>
            <a:off x="8646529" y="4077678"/>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BufferedInputStream</a:t>
            </a:r>
            <a:endParaRPr lang="zh-CN" altLang="en-US" sz="2000" dirty="0">
              <a:latin typeface="微软雅黑" panose="020B0503020204020204" pitchFamily="34" charset="-122"/>
              <a:ea typeface="微软雅黑" panose="020B0503020204020204" pitchFamily="34" charset="-122"/>
            </a:endParaRPr>
          </a:p>
        </p:txBody>
      </p:sp>
      <p:sp>
        <p:nvSpPr>
          <p:cNvPr id="33" name="圆角矩形 32"/>
          <p:cNvSpPr/>
          <p:nvPr/>
        </p:nvSpPr>
        <p:spPr>
          <a:xfrm>
            <a:off x="8646529" y="4944927"/>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PushBackInputStream</a:t>
            </a:r>
            <a:endParaRPr lang="zh-CN" altLang="en-US" sz="2000" dirty="0">
              <a:latin typeface="微软雅黑" panose="020B0503020204020204" pitchFamily="34" charset="-122"/>
              <a:ea typeface="微软雅黑" panose="020B0503020204020204" pitchFamily="34" charset="-122"/>
            </a:endParaRPr>
          </a:p>
        </p:txBody>
      </p:sp>
      <p:cxnSp>
        <p:nvCxnSpPr>
          <p:cNvPr id="18" name="肘形连接符 17"/>
          <p:cNvCxnSpPr>
            <a:stCxn id="16" idx="3"/>
            <a:endCxn id="21" idx="1"/>
          </p:cNvCxnSpPr>
          <p:nvPr/>
        </p:nvCxnSpPr>
        <p:spPr>
          <a:xfrm flipV="1">
            <a:off x="3177790" y="1520303"/>
            <a:ext cx="1210527" cy="2456533"/>
          </a:xfrm>
          <a:prstGeom prst="bentConnector3">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16" idx="3"/>
            <a:endCxn id="22" idx="1"/>
          </p:cNvCxnSpPr>
          <p:nvPr/>
        </p:nvCxnSpPr>
        <p:spPr>
          <a:xfrm flipV="1">
            <a:off x="3177790" y="2339148"/>
            <a:ext cx="1210527" cy="1637689"/>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16" idx="3"/>
            <a:endCxn id="23" idx="1"/>
          </p:cNvCxnSpPr>
          <p:nvPr/>
        </p:nvCxnSpPr>
        <p:spPr>
          <a:xfrm flipV="1">
            <a:off x="3177790" y="3157992"/>
            <a:ext cx="1210527" cy="818844"/>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16" idx="3"/>
            <a:endCxn id="24" idx="1"/>
          </p:cNvCxnSpPr>
          <p:nvPr/>
        </p:nvCxnSpPr>
        <p:spPr>
          <a:xfrm>
            <a:off x="3177790" y="3976836"/>
            <a:ext cx="1210527" cy="12628"/>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16" idx="3"/>
            <a:endCxn id="25" idx="1"/>
          </p:cNvCxnSpPr>
          <p:nvPr/>
        </p:nvCxnSpPr>
        <p:spPr>
          <a:xfrm>
            <a:off x="3177790" y="3976836"/>
            <a:ext cx="1210527" cy="818844"/>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9" name="肘形连接符 48"/>
          <p:cNvCxnSpPr>
            <a:stCxn id="16" idx="3"/>
            <a:endCxn id="26" idx="1"/>
          </p:cNvCxnSpPr>
          <p:nvPr/>
        </p:nvCxnSpPr>
        <p:spPr>
          <a:xfrm>
            <a:off x="3177790" y="3976836"/>
            <a:ext cx="1210527" cy="1637689"/>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2" name="肘形连接符 51"/>
          <p:cNvCxnSpPr>
            <a:stCxn id="16" idx="3"/>
            <a:endCxn id="27" idx="1"/>
          </p:cNvCxnSpPr>
          <p:nvPr/>
        </p:nvCxnSpPr>
        <p:spPr>
          <a:xfrm>
            <a:off x="3177789" y="3976836"/>
            <a:ext cx="1210526" cy="2456532"/>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5" name="肘形连接符 54"/>
          <p:cNvCxnSpPr>
            <a:stCxn id="23" idx="3"/>
            <a:endCxn id="30" idx="1"/>
          </p:cNvCxnSpPr>
          <p:nvPr/>
        </p:nvCxnSpPr>
        <p:spPr>
          <a:xfrm flipV="1">
            <a:off x="7794905" y="2621679"/>
            <a:ext cx="851623" cy="536312"/>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8" name="肘形连接符 57"/>
          <p:cNvCxnSpPr>
            <a:stCxn id="23" idx="3"/>
            <a:endCxn id="31" idx="1"/>
          </p:cNvCxnSpPr>
          <p:nvPr/>
        </p:nvCxnSpPr>
        <p:spPr>
          <a:xfrm>
            <a:off x="7794905" y="3157991"/>
            <a:ext cx="851623" cy="330938"/>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23" idx="3"/>
            <a:endCxn id="32" idx="1"/>
          </p:cNvCxnSpPr>
          <p:nvPr/>
        </p:nvCxnSpPr>
        <p:spPr>
          <a:xfrm>
            <a:off x="7794905" y="3157991"/>
            <a:ext cx="851623" cy="1198188"/>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64" name="肘形连接符 63"/>
          <p:cNvCxnSpPr>
            <a:stCxn id="23" idx="3"/>
            <a:endCxn id="33" idx="1"/>
          </p:cNvCxnSpPr>
          <p:nvPr/>
        </p:nvCxnSpPr>
        <p:spPr>
          <a:xfrm>
            <a:off x="7794904" y="3157991"/>
            <a:ext cx="851623" cy="2065437"/>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139611"/>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 </a:t>
            </a:r>
            <a:r>
              <a:rPr lang="en-US" altLang="zh-CN" dirty="0"/>
              <a:t>Java</a:t>
            </a:r>
            <a:r>
              <a:rPr lang="zh-CN" altLang="en-US" dirty="0"/>
              <a:t>的输入输出流的继承树</a:t>
            </a:r>
          </a:p>
        </p:txBody>
      </p:sp>
      <p:sp>
        <p:nvSpPr>
          <p:cNvPr id="3" name="内容占位符 2"/>
          <p:cNvSpPr>
            <a:spLocks noGrp="1"/>
          </p:cNvSpPr>
          <p:nvPr>
            <p:ph idx="1"/>
          </p:nvPr>
        </p:nvSpPr>
        <p:spPr/>
        <p:txBody>
          <a:bodyPr/>
          <a:lstStyle/>
          <a:p>
            <a:r>
              <a:rPr lang="en-US" altLang="zh-CN" dirty="0" err="1"/>
              <a:t>OutputStrean</a:t>
            </a:r>
            <a:r>
              <a:rPr lang="zh-CN" altLang="en-US" dirty="0"/>
              <a:t>基础体系：</a:t>
            </a:r>
          </a:p>
        </p:txBody>
      </p:sp>
      <p:sp>
        <p:nvSpPr>
          <p:cNvPr id="7" name="圆角矩形 6"/>
          <p:cNvSpPr/>
          <p:nvPr/>
        </p:nvSpPr>
        <p:spPr>
          <a:xfrm>
            <a:off x="539055" y="3590170"/>
            <a:ext cx="2405334"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OutputStream</a:t>
            </a:r>
            <a:endParaRPr lang="zh-CN" altLang="en-US" sz="2000" dirty="0">
              <a:latin typeface="微软雅黑" panose="020B0503020204020204" pitchFamily="34" charset="-122"/>
              <a:ea typeface="微软雅黑" panose="020B0503020204020204" pitchFamily="34" charset="-122"/>
            </a:endParaRPr>
          </a:p>
        </p:txBody>
      </p:sp>
      <p:sp>
        <p:nvSpPr>
          <p:cNvPr id="8" name="圆角矩形 7"/>
          <p:cNvSpPr/>
          <p:nvPr/>
        </p:nvSpPr>
        <p:spPr>
          <a:xfrm>
            <a:off x="3884576" y="1875855"/>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FileOutputStream</a:t>
            </a:r>
            <a:endParaRPr lang="zh-CN" altLang="en-US" sz="2000" dirty="0">
              <a:latin typeface="微软雅黑" panose="020B0503020204020204" pitchFamily="34" charset="-122"/>
              <a:ea typeface="微软雅黑" panose="020B0503020204020204" pitchFamily="34" charset="-122"/>
            </a:endParaRPr>
          </a:p>
        </p:txBody>
      </p:sp>
      <p:cxnSp>
        <p:nvCxnSpPr>
          <p:cNvPr id="9" name="肘形连接符 8"/>
          <p:cNvCxnSpPr>
            <a:stCxn id="7" idx="3"/>
            <a:endCxn id="8" idx="1"/>
          </p:cNvCxnSpPr>
          <p:nvPr/>
        </p:nvCxnSpPr>
        <p:spPr>
          <a:xfrm flipV="1">
            <a:off x="2944389" y="2154357"/>
            <a:ext cx="940187" cy="1714315"/>
          </a:xfrm>
          <a:prstGeom prst="bentConnector3">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3884576" y="2733013"/>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PipedOutputStream</a:t>
            </a:r>
            <a:endParaRPr lang="zh-CN" altLang="en-US" sz="2000" dirty="0">
              <a:latin typeface="微软雅黑" panose="020B0503020204020204" pitchFamily="34" charset="-122"/>
              <a:ea typeface="微软雅黑" panose="020B0503020204020204" pitchFamily="34" charset="-122"/>
            </a:endParaRPr>
          </a:p>
        </p:txBody>
      </p:sp>
      <p:sp>
        <p:nvSpPr>
          <p:cNvPr id="12" name="圆角矩形 11"/>
          <p:cNvSpPr/>
          <p:nvPr/>
        </p:nvSpPr>
        <p:spPr>
          <a:xfrm>
            <a:off x="3884576" y="3590171"/>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FilterOutputStream</a:t>
            </a:r>
            <a:endParaRPr lang="zh-CN" altLang="en-US" sz="2000" dirty="0">
              <a:latin typeface="微软雅黑" panose="020B0503020204020204" pitchFamily="34" charset="-122"/>
              <a:ea typeface="微软雅黑" panose="020B0503020204020204" pitchFamily="34" charset="-122"/>
            </a:endParaRPr>
          </a:p>
        </p:txBody>
      </p:sp>
      <p:sp>
        <p:nvSpPr>
          <p:cNvPr id="13" name="圆角矩形 12"/>
          <p:cNvSpPr/>
          <p:nvPr/>
        </p:nvSpPr>
        <p:spPr>
          <a:xfrm>
            <a:off x="3884576" y="4447329"/>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ByteArrayOutputStream</a:t>
            </a:r>
            <a:endParaRPr lang="zh-CN" altLang="en-US" sz="2000" dirty="0">
              <a:latin typeface="微软雅黑" panose="020B0503020204020204" pitchFamily="34" charset="-122"/>
              <a:ea typeface="微软雅黑" panose="020B0503020204020204" pitchFamily="34" charset="-122"/>
            </a:endParaRPr>
          </a:p>
        </p:txBody>
      </p:sp>
      <p:sp>
        <p:nvSpPr>
          <p:cNvPr id="14" name="圆角矩形 13"/>
          <p:cNvSpPr/>
          <p:nvPr/>
        </p:nvSpPr>
        <p:spPr>
          <a:xfrm>
            <a:off x="3884576" y="5304485"/>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ObjectOutputStream</a:t>
            </a:r>
            <a:endParaRPr lang="zh-CN" altLang="en-US" sz="2000" dirty="0">
              <a:latin typeface="微软雅黑" panose="020B0503020204020204" pitchFamily="34" charset="-122"/>
              <a:ea typeface="微软雅黑" panose="020B0503020204020204" pitchFamily="34" charset="-122"/>
            </a:endParaRPr>
          </a:p>
        </p:txBody>
      </p:sp>
      <p:cxnSp>
        <p:nvCxnSpPr>
          <p:cNvPr id="19" name="肘形连接符 18"/>
          <p:cNvCxnSpPr>
            <a:stCxn id="7" idx="3"/>
            <a:endCxn id="11" idx="1"/>
          </p:cNvCxnSpPr>
          <p:nvPr/>
        </p:nvCxnSpPr>
        <p:spPr>
          <a:xfrm flipV="1">
            <a:off x="2944389" y="3011515"/>
            <a:ext cx="940187" cy="857157"/>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7" idx="3"/>
            <a:endCxn id="12" idx="1"/>
          </p:cNvCxnSpPr>
          <p:nvPr/>
        </p:nvCxnSpPr>
        <p:spPr>
          <a:xfrm>
            <a:off x="2944389" y="3868672"/>
            <a:ext cx="940187" cy="1"/>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7" idx="3"/>
            <a:endCxn id="13" idx="1"/>
          </p:cNvCxnSpPr>
          <p:nvPr/>
        </p:nvCxnSpPr>
        <p:spPr>
          <a:xfrm>
            <a:off x="2944389" y="3868672"/>
            <a:ext cx="940187" cy="857159"/>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7" idx="3"/>
            <a:endCxn id="14" idx="1"/>
          </p:cNvCxnSpPr>
          <p:nvPr/>
        </p:nvCxnSpPr>
        <p:spPr>
          <a:xfrm>
            <a:off x="2944389" y="3868672"/>
            <a:ext cx="940187" cy="1714315"/>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8247596" y="2687424"/>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DataOutputStream</a:t>
            </a:r>
            <a:endParaRPr lang="zh-CN" altLang="en-US" sz="2000" dirty="0">
              <a:latin typeface="微软雅黑" panose="020B0503020204020204" pitchFamily="34" charset="-122"/>
              <a:ea typeface="微软雅黑" panose="020B0503020204020204" pitchFamily="34" charset="-122"/>
            </a:endParaRPr>
          </a:p>
        </p:txBody>
      </p:sp>
      <p:sp>
        <p:nvSpPr>
          <p:cNvPr id="33" name="圆角矩形 32"/>
          <p:cNvSpPr/>
          <p:nvPr/>
        </p:nvSpPr>
        <p:spPr>
          <a:xfrm>
            <a:off x="8247596" y="3594891"/>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BufferedOutputStream</a:t>
            </a:r>
            <a:endParaRPr lang="zh-CN" altLang="en-US" sz="2000" dirty="0">
              <a:latin typeface="微软雅黑" panose="020B0503020204020204" pitchFamily="34" charset="-122"/>
              <a:ea typeface="微软雅黑" panose="020B0503020204020204" pitchFamily="34" charset="-122"/>
            </a:endParaRPr>
          </a:p>
        </p:txBody>
      </p:sp>
      <p:sp>
        <p:nvSpPr>
          <p:cNvPr id="34" name="圆角矩形 33"/>
          <p:cNvSpPr/>
          <p:nvPr/>
        </p:nvSpPr>
        <p:spPr>
          <a:xfrm>
            <a:off x="8247596" y="4502358"/>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PrintOutputStream</a:t>
            </a:r>
            <a:endParaRPr lang="zh-CN" altLang="en-US" sz="2000" dirty="0">
              <a:latin typeface="微软雅黑" panose="020B0503020204020204" pitchFamily="34" charset="-122"/>
              <a:ea typeface="微软雅黑" panose="020B0503020204020204" pitchFamily="34" charset="-122"/>
            </a:endParaRPr>
          </a:p>
        </p:txBody>
      </p:sp>
      <p:cxnSp>
        <p:nvCxnSpPr>
          <p:cNvPr id="35" name="肘形连接符 34"/>
          <p:cNvCxnSpPr>
            <a:stCxn id="12" idx="3"/>
            <a:endCxn id="32" idx="1"/>
          </p:cNvCxnSpPr>
          <p:nvPr/>
        </p:nvCxnSpPr>
        <p:spPr>
          <a:xfrm flipV="1">
            <a:off x="7291165" y="2965926"/>
            <a:ext cx="956431" cy="902747"/>
          </a:xfrm>
          <a:prstGeom prst="bentConnector3">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12" idx="3"/>
            <a:endCxn id="33" idx="1"/>
          </p:cNvCxnSpPr>
          <p:nvPr/>
        </p:nvCxnSpPr>
        <p:spPr>
          <a:xfrm>
            <a:off x="7291165" y="3868673"/>
            <a:ext cx="956431" cy="4720"/>
          </a:xfrm>
          <a:prstGeom prst="bentConnector3">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12" idx="3"/>
            <a:endCxn id="34" idx="1"/>
          </p:cNvCxnSpPr>
          <p:nvPr/>
        </p:nvCxnSpPr>
        <p:spPr>
          <a:xfrm>
            <a:off x="7291165" y="3868673"/>
            <a:ext cx="956431" cy="912187"/>
          </a:xfrm>
          <a:prstGeom prst="bentConnector3">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931136"/>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 </a:t>
            </a:r>
            <a:r>
              <a:rPr lang="en-US" altLang="zh-CN" dirty="0"/>
              <a:t>Java</a:t>
            </a:r>
            <a:r>
              <a:rPr lang="zh-CN" altLang="en-US" dirty="0"/>
              <a:t>的输入输出流的继承树</a:t>
            </a:r>
          </a:p>
        </p:txBody>
      </p:sp>
      <p:sp>
        <p:nvSpPr>
          <p:cNvPr id="3" name="内容占位符 2"/>
          <p:cNvSpPr>
            <a:spLocks noGrp="1"/>
          </p:cNvSpPr>
          <p:nvPr>
            <p:ph idx="1"/>
          </p:nvPr>
        </p:nvSpPr>
        <p:spPr/>
        <p:txBody>
          <a:bodyPr/>
          <a:lstStyle/>
          <a:p>
            <a:r>
              <a:rPr lang="en-US" altLang="zh-CN" dirty="0"/>
              <a:t>Reader</a:t>
            </a:r>
            <a:r>
              <a:rPr lang="zh-CN" altLang="en-US" dirty="0"/>
              <a:t>基础体系：</a:t>
            </a:r>
          </a:p>
        </p:txBody>
      </p:sp>
      <p:sp>
        <p:nvSpPr>
          <p:cNvPr id="6" name="圆角矩形 5"/>
          <p:cNvSpPr/>
          <p:nvPr/>
        </p:nvSpPr>
        <p:spPr>
          <a:xfrm>
            <a:off x="452790" y="3762700"/>
            <a:ext cx="2405334"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Reader</a:t>
            </a:r>
            <a:endParaRPr lang="zh-CN" altLang="en-US" sz="2000" dirty="0">
              <a:latin typeface="微软雅黑" panose="020B0503020204020204" pitchFamily="34" charset="-122"/>
              <a:ea typeface="微软雅黑" panose="020B0503020204020204" pitchFamily="34" charset="-122"/>
            </a:endParaRPr>
          </a:p>
        </p:txBody>
      </p:sp>
      <p:sp>
        <p:nvSpPr>
          <p:cNvPr id="7" name="圆角矩形 6"/>
          <p:cNvSpPr/>
          <p:nvPr/>
        </p:nvSpPr>
        <p:spPr>
          <a:xfrm>
            <a:off x="3806432" y="1607514"/>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BufferedReader</a:t>
            </a:r>
            <a:endParaRPr lang="zh-CN" altLang="en-US" sz="2000" dirty="0">
              <a:latin typeface="微软雅黑" panose="020B0503020204020204" pitchFamily="34" charset="-122"/>
              <a:ea typeface="微软雅黑" panose="020B0503020204020204" pitchFamily="34" charset="-122"/>
            </a:endParaRPr>
          </a:p>
        </p:txBody>
      </p:sp>
      <p:cxnSp>
        <p:nvCxnSpPr>
          <p:cNvPr id="8" name="肘形连接符 7"/>
          <p:cNvCxnSpPr>
            <a:stCxn id="6" idx="3"/>
            <a:endCxn id="7" idx="1"/>
          </p:cNvCxnSpPr>
          <p:nvPr/>
        </p:nvCxnSpPr>
        <p:spPr>
          <a:xfrm flipV="1">
            <a:off x="2858124" y="1886016"/>
            <a:ext cx="948308" cy="2155186"/>
          </a:xfrm>
          <a:prstGeom prst="bentConnector3">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3806432" y="2464672"/>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CharArrayReader</a:t>
            </a:r>
            <a:endParaRPr lang="zh-CN" altLang="en-US" sz="2000" dirty="0">
              <a:latin typeface="微软雅黑" panose="020B0503020204020204" pitchFamily="34" charset="-122"/>
              <a:ea typeface="微软雅黑" panose="020B0503020204020204" pitchFamily="34" charset="-122"/>
            </a:endParaRPr>
          </a:p>
        </p:txBody>
      </p:sp>
      <p:sp>
        <p:nvSpPr>
          <p:cNvPr id="10" name="圆角矩形 9"/>
          <p:cNvSpPr/>
          <p:nvPr/>
        </p:nvSpPr>
        <p:spPr>
          <a:xfrm>
            <a:off x="3806432" y="3321830"/>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InputStreamReader</a:t>
            </a:r>
            <a:endParaRPr lang="zh-CN" altLang="en-US" sz="2000" dirty="0">
              <a:latin typeface="微软雅黑" panose="020B0503020204020204" pitchFamily="34" charset="-122"/>
              <a:ea typeface="微软雅黑" panose="020B0503020204020204" pitchFamily="34" charset="-122"/>
            </a:endParaRPr>
          </a:p>
        </p:txBody>
      </p:sp>
      <p:sp>
        <p:nvSpPr>
          <p:cNvPr id="11" name="圆角矩形 10"/>
          <p:cNvSpPr/>
          <p:nvPr/>
        </p:nvSpPr>
        <p:spPr>
          <a:xfrm>
            <a:off x="3806432" y="4178988"/>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FilterReader</a:t>
            </a:r>
            <a:endParaRPr lang="zh-CN" altLang="en-US" sz="2000" dirty="0">
              <a:latin typeface="微软雅黑" panose="020B0503020204020204" pitchFamily="34" charset="-122"/>
              <a:ea typeface="微软雅黑" panose="020B0503020204020204" pitchFamily="34" charset="-122"/>
            </a:endParaRPr>
          </a:p>
        </p:txBody>
      </p:sp>
      <p:sp>
        <p:nvSpPr>
          <p:cNvPr id="12" name="圆角矩形 11"/>
          <p:cNvSpPr/>
          <p:nvPr/>
        </p:nvSpPr>
        <p:spPr>
          <a:xfrm>
            <a:off x="3806432" y="5036144"/>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PipedReader</a:t>
            </a:r>
            <a:endParaRPr lang="zh-CN" altLang="en-US" sz="2000" dirty="0">
              <a:latin typeface="微软雅黑" panose="020B0503020204020204" pitchFamily="34" charset="-122"/>
              <a:ea typeface="微软雅黑" panose="020B0503020204020204" pitchFamily="34" charset="-122"/>
            </a:endParaRPr>
          </a:p>
        </p:txBody>
      </p:sp>
      <p:cxnSp>
        <p:nvCxnSpPr>
          <p:cNvPr id="13" name="肘形连接符 12"/>
          <p:cNvCxnSpPr>
            <a:stCxn id="6" idx="3"/>
            <a:endCxn id="9" idx="1"/>
          </p:cNvCxnSpPr>
          <p:nvPr/>
        </p:nvCxnSpPr>
        <p:spPr>
          <a:xfrm flipV="1">
            <a:off x="2858124" y="2743174"/>
            <a:ext cx="948308" cy="1298028"/>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6" idx="3"/>
            <a:endCxn id="10" idx="1"/>
          </p:cNvCxnSpPr>
          <p:nvPr/>
        </p:nvCxnSpPr>
        <p:spPr>
          <a:xfrm flipV="1">
            <a:off x="2858124" y="3600332"/>
            <a:ext cx="948308" cy="440870"/>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6" idx="3"/>
            <a:endCxn id="11" idx="1"/>
          </p:cNvCxnSpPr>
          <p:nvPr/>
        </p:nvCxnSpPr>
        <p:spPr>
          <a:xfrm>
            <a:off x="2858124" y="4041202"/>
            <a:ext cx="948308" cy="416288"/>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6" idx="3"/>
            <a:endCxn id="12" idx="1"/>
          </p:cNvCxnSpPr>
          <p:nvPr/>
        </p:nvCxnSpPr>
        <p:spPr>
          <a:xfrm>
            <a:off x="2858124" y="4041202"/>
            <a:ext cx="948308" cy="1273444"/>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8161328" y="3304577"/>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FileReader</a:t>
            </a:r>
            <a:endParaRPr lang="zh-CN" altLang="en-US" sz="2000" dirty="0">
              <a:latin typeface="微软雅黑" panose="020B0503020204020204" pitchFamily="34" charset="-122"/>
              <a:ea typeface="微软雅黑" panose="020B0503020204020204" pitchFamily="34" charset="-122"/>
            </a:endParaRPr>
          </a:p>
        </p:txBody>
      </p:sp>
      <p:sp>
        <p:nvSpPr>
          <p:cNvPr id="18" name="圆角矩形 17"/>
          <p:cNvSpPr/>
          <p:nvPr/>
        </p:nvSpPr>
        <p:spPr>
          <a:xfrm>
            <a:off x="8161327" y="4178988"/>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PushBackReader</a:t>
            </a:r>
            <a:endParaRPr lang="zh-CN" altLang="en-US" sz="2000" dirty="0">
              <a:latin typeface="微软雅黑" panose="020B0503020204020204" pitchFamily="34" charset="-122"/>
              <a:ea typeface="微软雅黑" panose="020B0503020204020204" pitchFamily="34" charset="-122"/>
            </a:endParaRPr>
          </a:p>
        </p:txBody>
      </p:sp>
      <p:sp>
        <p:nvSpPr>
          <p:cNvPr id="24" name="圆角矩形 23"/>
          <p:cNvSpPr/>
          <p:nvPr/>
        </p:nvSpPr>
        <p:spPr>
          <a:xfrm>
            <a:off x="3806431" y="5885481"/>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StringReader</a:t>
            </a:r>
            <a:endParaRPr lang="zh-CN" altLang="en-US" sz="2000" dirty="0">
              <a:latin typeface="微软雅黑" panose="020B0503020204020204" pitchFamily="34" charset="-122"/>
              <a:ea typeface="微软雅黑" panose="020B0503020204020204" pitchFamily="34" charset="-122"/>
            </a:endParaRPr>
          </a:p>
        </p:txBody>
      </p:sp>
      <p:cxnSp>
        <p:nvCxnSpPr>
          <p:cNvPr id="33" name="肘形连接符 32"/>
          <p:cNvCxnSpPr>
            <a:stCxn id="6" idx="3"/>
            <a:endCxn id="24" idx="1"/>
          </p:cNvCxnSpPr>
          <p:nvPr/>
        </p:nvCxnSpPr>
        <p:spPr>
          <a:xfrm>
            <a:off x="2858124" y="4041202"/>
            <a:ext cx="948307" cy="2122781"/>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8161327" y="1603279"/>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LineNumberReader</a:t>
            </a:r>
            <a:endParaRPr lang="zh-CN" altLang="en-US" sz="2000" dirty="0">
              <a:latin typeface="微软雅黑" panose="020B0503020204020204" pitchFamily="34" charset="-122"/>
              <a:ea typeface="微软雅黑" panose="020B0503020204020204" pitchFamily="34" charset="-122"/>
            </a:endParaRPr>
          </a:p>
        </p:txBody>
      </p:sp>
      <p:cxnSp>
        <p:nvCxnSpPr>
          <p:cNvPr id="46" name="直接连接符 45"/>
          <p:cNvCxnSpPr>
            <a:stCxn id="10" idx="3"/>
            <a:endCxn id="17" idx="1"/>
          </p:cNvCxnSpPr>
          <p:nvPr/>
        </p:nvCxnSpPr>
        <p:spPr>
          <a:xfrm flipV="1">
            <a:off x="7213021" y="3583079"/>
            <a:ext cx="948307" cy="17253"/>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7" idx="3"/>
            <a:endCxn id="37" idx="1"/>
          </p:cNvCxnSpPr>
          <p:nvPr/>
        </p:nvCxnSpPr>
        <p:spPr>
          <a:xfrm flipV="1">
            <a:off x="7213021" y="1881781"/>
            <a:ext cx="948306" cy="4235"/>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3"/>
            <a:endCxn id="18" idx="1"/>
          </p:cNvCxnSpPr>
          <p:nvPr/>
        </p:nvCxnSpPr>
        <p:spPr>
          <a:xfrm>
            <a:off x="7213021" y="4457490"/>
            <a:ext cx="948306" cy="0"/>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031708"/>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 </a:t>
            </a:r>
            <a:r>
              <a:rPr lang="en-US" altLang="zh-CN" dirty="0"/>
              <a:t>Java</a:t>
            </a:r>
            <a:r>
              <a:rPr lang="zh-CN" altLang="en-US" dirty="0"/>
              <a:t>的输入输出流的继承树</a:t>
            </a:r>
          </a:p>
        </p:txBody>
      </p:sp>
      <p:sp>
        <p:nvSpPr>
          <p:cNvPr id="3" name="内容占位符 2"/>
          <p:cNvSpPr>
            <a:spLocks noGrp="1"/>
          </p:cNvSpPr>
          <p:nvPr>
            <p:ph idx="1"/>
          </p:nvPr>
        </p:nvSpPr>
        <p:spPr/>
        <p:txBody>
          <a:bodyPr/>
          <a:lstStyle/>
          <a:p>
            <a:r>
              <a:rPr lang="en-US" altLang="zh-CN" dirty="0"/>
              <a:t>Writer</a:t>
            </a:r>
            <a:r>
              <a:rPr lang="zh-CN" altLang="en-US" dirty="0"/>
              <a:t>基础体系：</a:t>
            </a:r>
          </a:p>
          <a:p>
            <a:endParaRPr lang="zh-CN" altLang="en-US" dirty="0"/>
          </a:p>
        </p:txBody>
      </p:sp>
      <p:sp>
        <p:nvSpPr>
          <p:cNvPr id="5" name="圆角矩形 4"/>
          <p:cNvSpPr/>
          <p:nvPr/>
        </p:nvSpPr>
        <p:spPr>
          <a:xfrm>
            <a:off x="452790" y="3338154"/>
            <a:ext cx="2405334"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Writer</a:t>
            </a:r>
            <a:endParaRPr lang="zh-CN" altLang="en-US" sz="2000" dirty="0">
              <a:latin typeface="微软雅黑" panose="020B0503020204020204" pitchFamily="34" charset="-122"/>
              <a:ea typeface="微软雅黑" panose="020B0503020204020204" pitchFamily="34" charset="-122"/>
            </a:endParaRPr>
          </a:p>
        </p:txBody>
      </p:sp>
      <p:sp>
        <p:nvSpPr>
          <p:cNvPr id="6" name="圆角矩形 5"/>
          <p:cNvSpPr/>
          <p:nvPr/>
        </p:nvSpPr>
        <p:spPr>
          <a:xfrm>
            <a:off x="3806432" y="791078"/>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BufferedWriter</a:t>
            </a:r>
            <a:endParaRPr lang="zh-CN" altLang="en-US" sz="2000" dirty="0">
              <a:latin typeface="微软雅黑" panose="020B0503020204020204" pitchFamily="34" charset="-122"/>
              <a:ea typeface="微软雅黑" panose="020B0503020204020204" pitchFamily="34" charset="-122"/>
            </a:endParaRPr>
          </a:p>
        </p:txBody>
      </p:sp>
      <p:cxnSp>
        <p:nvCxnSpPr>
          <p:cNvPr id="7" name="肘形连接符 6"/>
          <p:cNvCxnSpPr>
            <a:stCxn id="5" idx="3"/>
            <a:endCxn id="6" idx="1"/>
          </p:cNvCxnSpPr>
          <p:nvPr/>
        </p:nvCxnSpPr>
        <p:spPr>
          <a:xfrm flipV="1">
            <a:off x="2858124" y="1069580"/>
            <a:ext cx="948308" cy="2547076"/>
          </a:xfrm>
          <a:prstGeom prst="bentConnector3">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3806432" y="1648236"/>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CharArrayWriter</a:t>
            </a:r>
            <a:endParaRPr lang="zh-CN" altLang="en-US" sz="2000" dirty="0">
              <a:latin typeface="微软雅黑" panose="020B0503020204020204" pitchFamily="34" charset="-122"/>
              <a:ea typeface="微软雅黑" panose="020B0503020204020204" pitchFamily="34" charset="-122"/>
            </a:endParaRPr>
          </a:p>
        </p:txBody>
      </p:sp>
      <p:sp>
        <p:nvSpPr>
          <p:cNvPr id="9" name="圆角矩形 8"/>
          <p:cNvSpPr/>
          <p:nvPr/>
        </p:nvSpPr>
        <p:spPr>
          <a:xfrm>
            <a:off x="3806432" y="2505394"/>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OutputStreamWriter</a:t>
            </a:r>
            <a:endParaRPr lang="zh-CN" altLang="en-US" sz="2000" dirty="0">
              <a:latin typeface="微软雅黑" panose="020B0503020204020204" pitchFamily="34" charset="-122"/>
              <a:ea typeface="微软雅黑" panose="020B0503020204020204" pitchFamily="34" charset="-122"/>
            </a:endParaRPr>
          </a:p>
        </p:txBody>
      </p:sp>
      <p:sp>
        <p:nvSpPr>
          <p:cNvPr id="10" name="圆角矩形 9"/>
          <p:cNvSpPr/>
          <p:nvPr/>
        </p:nvSpPr>
        <p:spPr>
          <a:xfrm>
            <a:off x="3806432" y="3362552"/>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FilterWriter</a:t>
            </a:r>
            <a:endParaRPr lang="zh-CN" altLang="en-US" sz="2000" dirty="0">
              <a:latin typeface="微软雅黑" panose="020B0503020204020204" pitchFamily="34" charset="-122"/>
              <a:ea typeface="微软雅黑" panose="020B0503020204020204" pitchFamily="34" charset="-122"/>
            </a:endParaRPr>
          </a:p>
        </p:txBody>
      </p:sp>
      <p:sp>
        <p:nvSpPr>
          <p:cNvPr id="11" name="圆角矩形 10"/>
          <p:cNvSpPr/>
          <p:nvPr/>
        </p:nvSpPr>
        <p:spPr>
          <a:xfrm>
            <a:off x="3806432" y="4219708"/>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PipedWriter</a:t>
            </a:r>
            <a:endParaRPr lang="zh-CN" altLang="en-US" sz="2000" dirty="0">
              <a:latin typeface="微软雅黑" panose="020B0503020204020204" pitchFamily="34" charset="-122"/>
              <a:ea typeface="微软雅黑" panose="020B0503020204020204" pitchFamily="34" charset="-122"/>
            </a:endParaRPr>
          </a:p>
        </p:txBody>
      </p:sp>
      <p:cxnSp>
        <p:nvCxnSpPr>
          <p:cNvPr id="12" name="肘形连接符 11"/>
          <p:cNvCxnSpPr>
            <a:stCxn id="5" idx="3"/>
            <a:endCxn id="8" idx="1"/>
          </p:cNvCxnSpPr>
          <p:nvPr/>
        </p:nvCxnSpPr>
        <p:spPr>
          <a:xfrm flipV="1">
            <a:off x="2858124" y="1926738"/>
            <a:ext cx="948308" cy="1689918"/>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5" idx="3"/>
            <a:endCxn id="9" idx="1"/>
          </p:cNvCxnSpPr>
          <p:nvPr/>
        </p:nvCxnSpPr>
        <p:spPr>
          <a:xfrm flipV="1">
            <a:off x="2858124" y="2783896"/>
            <a:ext cx="948308" cy="832760"/>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5" idx="3"/>
            <a:endCxn id="10" idx="1"/>
          </p:cNvCxnSpPr>
          <p:nvPr/>
        </p:nvCxnSpPr>
        <p:spPr>
          <a:xfrm>
            <a:off x="2858124" y="3616656"/>
            <a:ext cx="948308" cy="24398"/>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5" idx="3"/>
            <a:endCxn id="11" idx="1"/>
          </p:cNvCxnSpPr>
          <p:nvPr/>
        </p:nvCxnSpPr>
        <p:spPr>
          <a:xfrm>
            <a:off x="2858124" y="3616656"/>
            <a:ext cx="948308" cy="881554"/>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8161328" y="2488141"/>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FileWriter</a:t>
            </a:r>
            <a:endParaRPr lang="zh-CN" altLang="en-US" sz="2000" dirty="0">
              <a:latin typeface="微软雅黑" panose="020B0503020204020204" pitchFamily="34" charset="-122"/>
              <a:ea typeface="微软雅黑" panose="020B0503020204020204" pitchFamily="34" charset="-122"/>
            </a:endParaRPr>
          </a:p>
        </p:txBody>
      </p:sp>
      <p:sp>
        <p:nvSpPr>
          <p:cNvPr id="18" name="圆角矩形 17"/>
          <p:cNvSpPr/>
          <p:nvPr/>
        </p:nvSpPr>
        <p:spPr>
          <a:xfrm>
            <a:off x="3806431" y="5069045"/>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StringWriter</a:t>
            </a:r>
            <a:endParaRPr lang="zh-CN" altLang="en-US" sz="2000" dirty="0">
              <a:latin typeface="微软雅黑" panose="020B0503020204020204" pitchFamily="34" charset="-122"/>
              <a:ea typeface="微软雅黑" panose="020B0503020204020204" pitchFamily="34" charset="-122"/>
            </a:endParaRPr>
          </a:p>
        </p:txBody>
      </p:sp>
      <p:cxnSp>
        <p:nvCxnSpPr>
          <p:cNvPr id="19" name="肘形连接符 18"/>
          <p:cNvCxnSpPr>
            <a:stCxn id="5" idx="3"/>
            <a:endCxn id="18" idx="1"/>
          </p:cNvCxnSpPr>
          <p:nvPr/>
        </p:nvCxnSpPr>
        <p:spPr>
          <a:xfrm>
            <a:off x="2858124" y="3616656"/>
            <a:ext cx="948307" cy="1730891"/>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9" idx="3"/>
            <a:endCxn id="16" idx="1"/>
          </p:cNvCxnSpPr>
          <p:nvPr/>
        </p:nvCxnSpPr>
        <p:spPr>
          <a:xfrm flipV="1">
            <a:off x="7213021" y="2766643"/>
            <a:ext cx="948307" cy="17253"/>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3806430" y="6022998"/>
            <a:ext cx="3406589" cy="557003"/>
          </a:xfrm>
          <a:prstGeom prst="roundRect">
            <a:avLst>
              <a:gd name="adj" fmla="val 50000"/>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rPr>
              <a:t>PrintWriter</a:t>
            </a:r>
            <a:endParaRPr lang="zh-CN" altLang="en-US" sz="2000" dirty="0">
              <a:latin typeface="微软雅黑" panose="020B0503020204020204" pitchFamily="34" charset="-122"/>
              <a:ea typeface="微软雅黑" panose="020B0503020204020204" pitchFamily="34" charset="-122"/>
            </a:endParaRPr>
          </a:p>
        </p:txBody>
      </p:sp>
      <p:cxnSp>
        <p:nvCxnSpPr>
          <p:cNvPr id="25" name="肘形连接符 24"/>
          <p:cNvCxnSpPr>
            <a:stCxn id="5" idx="3"/>
            <a:endCxn id="24" idx="1"/>
          </p:cNvCxnSpPr>
          <p:nvPr/>
        </p:nvCxnSpPr>
        <p:spPr>
          <a:xfrm>
            <a:off x="2858124" y="3616656"/>
            <a:ext cx="948306" cy="2684844"/>
          </a:xfrm>
          <a:prstGeom prst="bentConnector3">
            <a:avLst>
              <a:gd name="adj1" fmla="val 50000"/>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9972246"/>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4</a:t>
            </a:r>
            <a:r>
              <a:rPr lang="zh-CN" altLang="en-US" dirty="0"/>
              <a:t>：传统输入流的读取线程特性</a:t>
            </a:r>
          </a:p>
        </p:txBody>
      </p:sp>
      <p:sp>
        <p:nvSpPr>
          <p:cNvPr id="3" name="内容占位符 2"/>
          <p:cNvSpPr>
            <a:spLocks noGrp="1"/>
          </p:cNvSpPr>
          <p:nvPr>
            <p:ph idx="1"/>
          </p:nvPr>
        </p:nvSpPr>
        <p:spPr/>
        <p:txBody>
          <a:bodyPr/>
          <a:lstStyle/>
          <a:p>
            <a:r>
              <a:rPr lang="en-US" altLang="zh-CN" dirty="0"/>
              <a:t>java.io.*</a:t>
            </a:r>
            <a:r>
              <a:rPr lang="zh-CN" altLang="en-US" dirty="0"/>
              <a:t>包是</a:t>
            </a:r>
            <a:r>
              <a:rPr lang="en-US" altLang="zh-CN" dirty="0"/>
              <a:t>Java</a:t>
            </a:r>
            <a:r>
              <a:rPr lang="zh-CN" altLang="en-US" dirty="0"/>
              <a:t>中最传统的</a:t>
            </a:r>
            <a:r>
              <a:rPr lang="en-US" altLang="zh-CN" dirty="0"/>
              <a:t>IO</a:t>
            </a:r>
            <a:r>
              <a:rPr lang="zh-CN" altLang="en-US" dirty="0"/>
              <a:t>操作（相对于</a:t>
            </a:r>
            <a:r>
              <a:rPr lang="en-US" altLang="zh-CN" dirty="0" err="1"/>
              <a:t>nio,nio</a:t>
            </a:r>
            <a:r>
              <a:rPr lang="zh-CN" altLang="en-US" dirty="0"/>
              <a:t>将在本章最后一节介绍），在利用</a:t>
            </a:r>
            <a:r>
              <a:rPr lang="en-US" altLang="zh-CN" dirty="0" err="1"/>
              <a:t>io</a:t>
            </a:r>
            <a:r>
              <a:rPr lang="zh-CN" altLang="en-US" dirty="0"/>
              <a:t>包的输入流工具（</a:t>
            </a:r>
            <a:r>
              <a:rPr lang="en-US" altLang="zh-CN" dirty="0" err="1"/>
              <a:t>InputStream</a:t>
            </a:r>
            <a:r>
              <a:rPr lang="zh-CN" altLang="en-US" dirty="0"/>
              <a:t>、</a:t>
            </a:r>
            <a:r>
              <a:rPr lang="en-US" altLang="zh-CN" dirty="0"/>
              <a:t>Reader</a:t>
            </a:r>
            <a:r>
              <a:rPr lang="zh-CN" altLang="en-US" dirty="0"/>
              <a:t>）进行数据</a:t>
            </a:r>
            <a:r>
              <a:rPr lang="zh-CN" altLang="en-US" b="1" dirty="0">
                <a:solidFill>
                  <a:srgbClr val="C00000"/>
                </a:solidFill>
              </a:rPr>
              <a:t>读取操作</a:t>
            </a:r>
            <a:r>
              <a:rPr lang="zh-CN" altLang="en-US" dirty="0"/>
              <a:t>时，如果无法读取到需要的内容，将会导致执行读取数据操作的</a:t>
            </a:r>
            <a:r>
              <a:rPr lang="zh-CN" altLang="en-US" b="1" dirty="0">
                <a:solidFill>
                  <a:srgbClr val="C00000"/>
                </a:solidFill>
              </a:rPr>
              <a:t>线程陷入阻塞状态</a:t>
            </a:r>
            <a:endParaRPr lang="en-US" altLang="zh-CN" b="1" dirty="0">
              <a:solidFill>
                <a:srgbClr val="C00000"/>
              </a:solidFill>
            </a:endParaRPr>
          </a:p>
          <a:p>
            <a:r>
              <a:rPr lang="zh-CN" altLang="en-US" dirty="0"/>
              <a:t>因此，在进行流的写入和读取时要尤为小心，</a:t>
            </a:r>
            <a:r>
              <a:rPr lang="zh-CN" altLang="en-US" b="1" dirty="0">
                <a:solidFill>
                  <a:srgbClr val="C00000"/>
                </a:solidFill>
              </a:rPr>
              <a:t>保证数据读取的数量和顺序的准确性</a:t>
            </a:r>
            <a:r>
              <a:rPr lang="zh-CN" altLang="en-US" dirty="0"/>
              <a:t>，否则可能导致应用执行异常</a:t>
            </a:r>
            <a:endParaRPr lang="en-US" altLang="zh-CN" dirty="0"/>
          </a:p>
        </p:txBody>
      </p:sp>
    </p:spTree>
    <p:extLst>
      <p:ext uri="{BB962C8B-B14F-4D97-AF65-F5344CB8AC3E}">
        <p14:creationId xmlns:p14="http://schemas.microsoft.com/office/powerpoint/2010/main" val="4145042211"/>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思考</a:t>
            </a:r>
          </a:p>
        </p:txBody>
      </p:sp>
      <p:sp>
        <p:nvSpPr>
          <p:cNvPr id="3" name="内容占位符 2"/>
          <p:cNvSpPr>
            <a:spLocks noGrp="1"/>
          </p:cNvSpPr>
          <p:nvPr>
            <p:ph idx="1"/>
          </p:nvPr>
        </p:nvSpPr>
        <p:spPr/>
        <p:txBody>
          <a:bodyPr/>
          <a:lstStyle/>
          <a:p>
            <a:r>
              <a:rPr lang="en-US" altLang="zh-CN" dirty="0"/>
              <a:t>Java</a:t>
            </a:r>
            <a:r>
              <a:rPr lang="zh-CN" altLang="en-US" dirty="0"/>
              <a:t>中如果需要将数据缓存在内存中，那么使用哪种类型最为合适？</a:t>
            </a:r>
            <a:endParaRPr lang="en-US" altLang="zh-CN" dirty="0"/>
          </a:p>
        </p:txBody>
      </p:sp>
    </p:spTree>
    <p:extLst>
      <p:ext uri="{BB962C8B-B14F-4D97-AF65-F5344CB8AC3E}">
        <p14:creationId xmlns:p14="http://schemas.microsoft.com/office/powerpoint/2010/main" val="4022092480"/>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5</a:t>
            </a:r>
            <a:r>
              <a:rPr lang="zh-CN" altLang="en-US" dirty="0"/>
              <a:t>：字节输出流</a:t>
            </a:r>
          </a:p>
        </p:txBody>
      </p:sp>
      <p:sp>
        <p:nvSpPr>
          <p:cNvPr id="3" name="内容占位符 2"/>
          <p:cNvSpPr>
            <a:spLocks noGrp="1"/>
          </p:cNvSpPr>
          <p:nvPr>
            <p:ph idx="1"/>
          </p:nvPr>
        </p:nvSpPr>
        <p:spPr/>
        <p:txBody>
          <a:bodyPr/>
          <a:lstStyle/>
          <a:p>
            <a:r>
              <a:rPr lang="zh-CN" altLang="en-US" dirty="0"/>
              <a:t>如果需要将</a:t>
            </a:r>
            <a:r>
              <a:rPr lang="en-US" altLang="zh-CN" dirty="0"/>
              <a:t>Java</a:t>
            </a:r>
            <a:r>
              <a:rPr lang="zh-CN" altLang="en-US" dirty="0"/>
              <a:t>中能够表达所有数据缓存在内存中（包括字符类型或二进制类型），最适宜于使用的数据类型是：</a:t>
            </a:r>
            <a:r>
              <a:rPr lang="en-US" altLang="zh-CN" dirty="0"/>
              <a:t>byte[]</a:t>
            </a:r>
          </a:p>
          <a:p>
            <a:r>
              <a:rPr lang="zh-CN" altLang="en-US" dirty="0"/>
              <a:t>原因是</a:t>
            </a:r>
            <a:r>
              <a:rPr lang="en-US" altLang="zh-CN" dirty="0"/>
              <a:t>Java</a:t>
            </a:r>
            <a:r>
              <a:rPr lang="zh-CN" altLang="en-US" dirty="0"/>
              <a:t>中所有的数据类型占据的空间都是</a:t>
            </a:r>
            <a:r>
              <a:rPr lang="en-US" altLang="zh-CN" dirty="0"/>
              <a:t>byte</a:t>
            </a:r>
            <a:r>
              <a:rPr lang="zh-CN" altLang="en-US" dirty="0"/>
              <a:t>型的整数倍数</a:t>
            </a:r>
          </a:p>
        </p:txBody>
      </p:sp>
    </p:spTree>
    <p:extLst>
      <p:ext uri="{BB962C8B-B14F-4D97-AF65-F5344CB8AC3E}">
        <p14:creationId xmlns:p14="http://schemas.microsoft.com/office/powerpoint/2010/main" val="1576473821"/>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507" y="2937643"/>
            <a:ext cx="11573813" cy="816504"/>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normAutofit/>
          </a:bodyPr>
          <a:lstStyle/>
          <a:p>
            <a:r>
              <a:rPr lang="zh-CN" altLang="en-US" dirty="0"/>
              <a:t>知识点</a:t>
            </a:r>
            <a:r>
              <a:rPr lang="en-US" altLang="zh-CN" dirty="0"/>
              <a:t>5</a:t>
            </a:r>
            <a:r>
              <a:rPr lang="zh-CN" altLang="en-US" dirty="0"/>
              <a:t>：字节输出流</a:t>
            </a:r>
          </a:p>
        </p:txBody>
      </p:sp>
      <p:sp>
        <p:nvSpPr>
          <p:cNvPr id="3" name="内容占位符 2"/>
          <p:cNvSpPr>
            <a:spLocks noGrp="1"/>
          </p:cNvSpPr>
          <p:nvPr>
            <p:ph idx="1"/>
          </p:nvPr>
        </p:nvSpPr>
        <p:spPr/>
        <p:txBody>
          <a:bodyPr/>
          <a:lstStyle/>
          <a:p>
            <a:r>
              <a:rPr lang="en-US" altLang="zh-CN" dirty="0" err="1"/>
              <a:t>OutputStream</a:t>
            </a:r>
            <a:r>
              <a:rPr lang="zh-CN" altLang="en-US" dirty="0"/>
              <a:t>是一个抽象类，提供了</a:t>
            </a:r>
            <a:r>
              <a:rPr lang="en-US" altLang="zh-CN" dirty="0"/>
              <a:t>Java</a:t>
            </a:r>
            <a:r>
              <a:rPr lang="zh-CN" altLang="en-US" dirty="0"/>
              <a:t>向流中以字节为单位写入数据的公开接口，大部分字节输出流都继承自</a:t>
            </a:r>
            <a:r>
              <a:rPr lang="en-US" altLang="zh-CN"/>
              <a:t>OutputStream</a:t>
            </a:r>
            <a:r>
              <a:rPr lang="zh-CN" altLang="en-US" dirty="0"/>
              <a:t>类，重要的写入方法如下：</a:t>
            </a:r>
            <a:endParaRPr lang="en-US" altLang="zh-CN" dirty="0"/>
          </a:p>
          <a:p>
            <a:pPr marL="228600" lvl="1">
              <a:spcBef>
                <a:spcPts val="1000"/>
              </a:spcBef>
              <a:buNone/>
            </a:pPr>
            <a:r>
              <a:rPr lang="en-US" altLang="zh-CN" sz="2800" b="1" dirty="0">
                <a:solidFill>
                  <a:schemeClr val="bg1"/>
                </a:solidFill>
              </a:rPr>
              <a:t>	void write(byte[] b, </a:t>
            </a:r>
            <a:r>
              <a:rPr lang="en-US" altLang="zh-CN" sz="2800" b="1" dirty="0" err="1">
                <a:solidFill>
                  <a:schemeClr val="bg1"/>
                </a:solidFill>
              </a:rPr>
              <a:t>int</a:t>
            </a:r>
            <a:r>
              <a:rPr lang="en-US" altLang="zh-CN" sz="2800" b="1" dirty="0">
                <a:solidFill>
                  <a:schemeClr val="bg1"/>
                </a:solidFill>
              </a:rPr>
              <a:t> off, </a:t>
            </a:r>
            <a:r>
              <a:rPr lang="en-US" altLang="zh-CN" sz="2800" b="1" dirty="0" err="1">
                <a:solidFill>
                  <a:schemeClr val="bg1"/>
                </a:solidFill>
              </a:rPr>
              <a:t>int</a:t>
            </a:r>
            <a:r>
              <a:rPr lang="en-US" altLang="zh-CN" sz="2800" b="1" dirty="0">
                <a:solidFill>
                  <a:schemeClr val="bg1"/>
                </a:solidFill>
              </a:rPr>
              <a:t> </a:t>
            </a:r>
            <a:r>
              <a:rPr lang="en-US" altLang="zh-CN" sz="2800" b="1" dirty="0" err="1">
                <a:solidFill>
                  <a:schemeClr val="bg1"/>
                </a:solidFill>
              </a:rPr>
              <a:t>len</a:t>
            </a:r>
            <a:r>
              <a:rPr lang="en-US" altLang="zh-CN" sz="2800" b="1" dirty="0">
                <a:solidFill>
                  <a:schemeClr val="bg1"/>
                </a:solidFill>
              </a:rPr>
              <a:t>)</a:t>
            </a:r>
            <a:endParaRPr lang="zh-CN" altLang="en-US" sz="2800" b="1" dirty="0">
              <a:solidFill>
                <a:schemeClr val="bg1"/>
              </a:solidFill>
            </a:endParaRPr>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117745184"/>
              </p:ext>
            </p:extLst>
          </p:nvPr>
        </p:nvGraphicFramePr>
        <p:xfrm>
          <a:off x="1521031" y="4776622"/>
          <a:ext cx="3545115" cy="700921"/>
        </p:xfrm>
        <a:graphic>
          <a:graphicData uri="http://schemas.openxmlformats.org/drawingml/2006/table">
            <a:tbl>
              <a:tblPr bandCol="1">
                <a:effectLst/>
                <a:tableStyleId>{638B1855-1B75-4FBE-930C-398BA8C253C6}</a:tableStyleId>
              </a:tblPr>
              <a:tblGrid>
                <a:gridCol w="709023">
                  <a:extLst>
                    <a:ext uri="{9D8B030D-6E8A-4147-A177-3AD203B41FA5}">
                      <a16:colId xmlns:a16="http://schemas.microsoft.com/office/drawing/2014/main" val="20000"/>
                    </a:ext>
                  </a:extLst>
                </a:gridCol>
                <a:gridCol w="709023">
                  <a:extLst>
                    <a:ext uri="{9D8B030D-6E8A-4147-A177-3AD203B41FA5}">
                      <a16:colId xmlns:a16="http://schemas.microsoft.com/office/drawing/2014/main" val="20001"/>
                    </a:ext>
                  </a:extLst>
                </a:gridCol>
                <a:gridCol w="709023">
                  <a:extLst>
                    <a:ext uri="{9D8B030D-6E8A-4147-A177-3AD203B41FA5}">
                      <a16:colId xmlns:a16="http://schemas.microsoft.com/office/drawing/2014/main" val="20002"/>
                    </a:ext>
                  </a:extLst>
                </a:gridCol>
                <a:gridCol w="709023">
                  <a:extLst>
                    <a:ext uri="{9D8B030D-6E8A-4147-A177-3AD203B41FA5}">
                      <a16:colId xmlns:a16="http://schemas.microsoft.com/office/drawing/2014/main" val="20003"/>
                    </a:ext>
                  </a:extLst>
                </a:gridCol>
                <a:gridCol w="709023">
                  <a:extLst>
                    <a:ext uri="{9D8B030D-6E8A-4147-A177-3AD203B41FA5}">
                      <a16:colId xmlns:a16="http://schemas.microsoft.com/office/drawing/2014/main" val="20004"/>
                    </a:ext>
                  </a:extLst>
                </a:gridCol>
              </a:tblGrid>
              <a:tr h="700921">
                <a:tc>
                  <a:txBody>
                    <a:bodyPr/>
                    <a:lstStyle/>
                    <a:p>
                      <a:endParaRPr lang="zh-CN" altLang="en-US" dirty="0"/>
                    </a:p>
                  </a:txBody>
                  <a:tcPr>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algn="ctr"/>
                      <a:r>
                        <a:rPr lang="en-US" altLang="zh-CN" sz="1400" dirty="0">
                          <a:latin typeface="微软雅黑" panose="020B0503020204020204" pitchFamily="34" charset="-122"/>
                          <a:ea typeface="微软雅黑" panose="020B0503020204020204" pitchFamily="34" charset="-122"/>
                        </a:rPr>
                        <a:t>index=off</a:t>
                      </a:r>
                      <a:endParaRPr lang="zh-CN" altLang="en-US" sz="1400" dirty="0">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552979915"/>
              </p:ext>
            </p:extLst>
          </p:nvPr>
        </p:nvGraphicFramePr>
        <p:xfrm>
          <a:off x="6305001" y="4760293"/>
          <a:ext cx="4254138" cy="700921"/>
        </p:xfrm>
        <a:graphic>
          <a:graphicData uri="http://schemas.openxmlformats.org/drawingml/2006/table">
            <a:tbl>
              <a:tblPr bandCol="1">
                <a:effectLst/>
                <a:tableStyleId>{638B1855-1B75-4FBE-930C-398BA8C253C6}</a:tableStyleId>
              </a:tblPr>
              <a:tblGrid>
                <a:gridCol w="709023">
                  <a:extLst>
                    <a:ext uri="{9D8B030D-6E8A-4147-A177-3AD203B41FA5}">
                      <a16:colId xmlns:a16="http://schemas.microsoft.com/office/drawing/2014/main" val="20000"/>
                    </a:ext>
                  </a:extLst>
                </a:gridCol>
                <a:gridCol w="709023">
                  <a:extLst>
                    <a:ext uri="{9D8B030D-6E8A-4147-A177-3AD203B41FA5}">
                      <a16:colId xmlns:a16="http://schemas.microsoft.com/office/drawing/2014/main" val="20001"/>
                    </a:ext>
                  </a:extLst>
                </a:gridCol>
                <a:gridCol w="709023">
                  <a:extLst>
                    <a:ext uri="{9D8B030D-6E8A-4147-A177-3AD203B41FA5}">
                      <a16:colId xmlns:a16="http://schemas.microsoft.com/office/drawing/2014/main" val="20002"/>
                    </a:ext>
                  </a:extLst>
                </a:gridCol>
                <a:gridCol w="709023">
                  <a:extLst>
                    <a:ext uri="{9D8B030D-6E8A-4147-A177-3AD203B41FA5}">
                      <a16:colId xmlns:a16="http://schemas.microsoft.com/office/drawing/2014/main" val="20003"/>
                    </a:ext>
                  </a:extLst>
                </a:gridCol>
                <a:gridCol w="709023">
                  <a:extLst>
                    <a:ext uri="{9D8B030D-6E8A-4147-A177-3AD203B41FA5}">
                      <a16:colId xmlns:a16="http://schemas.microsoft.com/office/drawing/2014/main" val="20004"/>
                    </a:ext>
                  </a:extLst>
                </a:gridCol>
                <a:gridCol w="709023">
                  <a:extLst>
                    <a:ext uri="{9D8B030D-6E8A-4147-A177-3AD203B41FA5}">
                      <a16:colId xmlns:a16="http://schemas.microsoft.com/office/drawing/2014/main" val="20005"/>
                    </a:ext>
                  </a:extLst>
                </a:gridCol>
              </a:tblGrid>
              <a:tr h="700921">
                <a:tc>
                  <a:txBody>
                    <a:bodyPr/>
                    <a:lstStyle/>
                    <a:p>
                      <a:pPr marL="0" algn="l" defTabSz="914400" rtl="0" eaLnBrk="1" latinLnBrk="0" hangingPunct="1"/>
                      <a:endParaRPr lang="zh-CN" altLang="en-US" sz="1800" kern="1200" dirty="0">
                        <a:solidFill>
                          <a:schemeClr val="lt1"/>
                        </a:solidFill>
                        <a:latin typeface="+mn-lt"/>
                        <a:ea typeface="+mn-ea"/>
                        <a:cs typeface="+mn-cs"/>
                      </a:endParaRPr>
                    </a:p>
                  </a:txBody>
                  <a:tcPr>
                    <a:lnR w="28575" cap="flat" cmpd="sng" algn="ctr">
                      <a:solidFill>
                        <a:schemeClr val="bg1"/>
                      </a:solidFill>
                      <a:prstDash val="solid"/>
                      <a:round/>
                      <a:headEnd type="none" w="med" len="med"/>
                      <a:tailEnd type="none" w="med" len="med"/>
                    </a:lnR>
                  </a:tcPr>
                </a:tc>
                <a:tc>
                  <a:txBody>
                    <a:bodyPr/>
                    <a:lstStyle/>
                    <a:p>
                      <a:pPr algn="ctr"/>
                      <a:endParaRPr lang="zh-CN" altLang="en-US" sz="1200" dirty="0">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最后一个数据</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0"/>
                  </a:ext>
                </a:extLst>
              </a:tr>
            </a:tbl>
          </a:graphicData>
        </a:graphic>
      </p:graphicFrame>
      <p:sp>
        <p:nvSpPr>
          <p:cNvPr id="7" name="文本框 6"/>
          <p:cNvSpPr txBox="1"/>
          <p:nvPr/>
        </p:nvSpPr>
        <p:spPr>
          <a:xfrm>
            <a:off x="5319915" y="4776622"/>
            <a:ext cx="919706"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
        <p:nvSpPr>
          <p:cNvPr id="8" name="矩形 7"/>
          <p:cNvSpPr/>
          <p:nvPr/>
        </p:nvSpPr>
        <p:spPr>
          <a:xfrm>
            <a:off x="1357225" y="4588326"/>
            <a:ext cx="9495827" cy="1028701"/>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256142" y="3912410"/>
            <a:ext cx="2887090"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用于写入流的数据载体</a:t>
            </a:r>
            <a:r>
              <a:rPr lang="en-US" altLang="zh-CN" b="1" dirty="0">
                <a:solidFill>
                  <a:srgbClr val="C00000"/>
                </a:solidFill>
                <a:latin typeface="微软雅黑" panose="020B0503020204020204" pitchFamily="34" charset="-122"/>
                <a:ea typeface="微软雅黑" panose="020B0503020204020204" pitchFamily="34" charset="-122"/>
              </a:rPr>
              <a:t>(byte[])</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 name="Line 20"/>
          <p:cNvSpPr>
            <a:spLocks noChangeShapeType="1"/>
          </p:cNvSpPr>
          <p:nvPr/>
        </p:nvSpPr>
        <p:spPr bwMode="auto">
          <a:xfrm flipH="1">
            <a:off x="2932055" y="4227671"/>
            <a:ext cx="0" cy="2353692"/>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1" name="Line 20"/>
          <p:cNvSpPr>
            <a:spLocks noChangeShapeType="1"/>
          </p:cNvSpPr>
          <p:nvPr/>
        </p:nvSpPr>
        <p:spPr bwMode="auto">
          <a:xfrm flipH="1">
            <a:off x="1835573" y="3575958"/>
            <a:ext cx="1401294" cy="982783"/>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2" name="圆角矩形 11"/>
          <p:cNvSpPr/>
          <p:nvPr/>
        </p:nvSpPr>
        <p:spPr>
          <a:xfrm>
            <a:off x="2221153" y="3135049"/>
            <a:ext cx="1342284" cy="44090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3561423" y="3138481"/>
            <a:ext cx="1062884" cy="44090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Line 20"/>
          <p:cNvSpPr>
            <a:spLocks noChangeShapeType="1"/>
          </p:cNvSpPr>
          <p:nvPr/>
        </p:nvSpPr>
        <p:spPr bwMode="auto">
          <a:xfrm flipH="1">
            <a:off x="3330104" y="3564961"/>
            <a:ext cx="964580" cy="121166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6" name="Line 20"/>
          <p:cNvSpPr>
            <a:spLocks noChangeShapeType="1"/>
          </p:cNvSpPr>
          <p:nvPr/>
        </p:nvSpPr>
        <p:spPr bwMode="auto">
          <a:xfrm flipH="1">
            <a:off x="9116616" y="4217271"/>
            <a:ext cx="0" cy="2364092"/>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9" name="Line 20"/>
          <p:cNvSpPr>
            <a:spLocks noChangeShapeType="1"/>
          </p:cNvSpPr>
          <p:nvPr/>
        </p:nvSpPr>
        <p:spPr bwMode="auto">
          <a:xfrm>
            <a:off x="2934896" y="5953466"/>
            <a:ext cx="6158040"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0" name="文本框 19"/>
          <p:cNvSpPr txBox="1"/>
          <p:nvPr/>
        </p:nvSpPr>
        <p:spPr>
          <a:xfrm>
            <a:off x="3593747" y="6066031"/>
            <a:ext cx="4465239"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从</a:t>
            </a:r>
            <a:r>
              <a:rPr lang="en-US" altLang="zh-CN" b="1" dirty="0">
                <a:solidFill>
                  <a:srgbClr val="C00000"/>
                </a:solidFill>
                <a:latin typeface="微软雅黑" panose="020B0503020204020204" pitchFamily="34" charset="-122"/>
                <a:ea typeface="微软雅黑" panose="020B0503020204020204" pitchFamily="34" charset="-122"/>
              </a:rPr>
              <a:t>off</a:t>
            </a:r>
            <a:r>
              <a:rPr lang="zh-CN" altLang="en-US" b="1" dirty="0">
                <a:solidFill>
                  <a:srgbClr val="C00000"/>
                </a:solidFill>
                <a:latin typeface="微软雅黑" panose="020B0503020204020204" pitchFamily="34" charset="-122"/>
                <a:ea typeface="微软雅黑" panose="020B0503020204020204" pitchFamily="34" charset="-122"/>
              </a:rPr>
              <a:t>开始的</a:t>
            </a:r>
            <a:r>
              <a:rPr lang="en-US" altLang="zh-CN" b="1" dirty="0" err="1">
                <a:solidFill>
                  <a:srgbClr val="C00000"/>
                </a:solidFill>
                <a:latin typeface="微软雅黑" panose="020B0503020204020204" pitchFamily="34" charset="-122"/>
                <a:ea typeface="微软雅黑" panose="020B0503020204020204" pitchFamily="34" charset="-122"/>
              </a:rPr>
              <a:t>len</a:t>
            </a:r>
            <a:r>
              <a:rPr lang="zh-CN" altLang="en-US" b="1" dirty="0">
                <a:solidFill>
                  <a:srgbClr val="C00000"/>
                </a:solidFill>
                <a:latin typeface="微软雅黑" panose="020B0503020204020204" pitchFamily="34" charset="-122"/>
                <a:ea typeface="微软雅黑" panose="020B0503020204020204" pitchFamily="34" charset="-122"/>
              </a:rPr>
              <a:t>个字节数据将被写到流中</a:t>
            </a:r>
          </a:p>
        </p:txBody>
      </p:sp>
      <p:sp>
        <p:nvSpPr>
          <p:cNvPr id="21" name="圆角矩形 20"/>
          <p:cNvSpPr/>
          <p:nvPr/>
        </p:nvSpPr>
        <p:spPr>
          <a:xfrm>
            <a:off x="4644679" y="3130833"/>
            <a:ext cx="1062884" cy="44090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Line 20"/>
          <p:cNvSpPr>
            <a:spLocks noChangeShapeType="1"/>
          </p:cNvSpPr>
          <p:nvPr/>
        </p:nvSpPr>
        <p:spPr bwMode="auto">
          <a:xfrm flipH="1">
            <a:off x="5026002" y="3569569"/>
            <a:ext cx="120286" cy="2296518"/>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extLst>
      <p:ext uri="{BB962C8B-B14F-4D97-AF65-F5344CB8AC3E}">
        <p14:creationId xmlns:p14="http://schemas.microsoft.com/office/powerpoint/2010/main" val="2096335097"/>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：字节输出流的统一数据写入方法</a:t>
            </a:r>
            <a:endParaRPr lang="en-US" altLang="zh-CN" dirty="0"/>
          </a:p>
        </p:txBody>
      </p:sp>
      <p:sp>
        <p:nvSpPr>
          <p:cNvPr id="3" name="内容占位符 2"/>
          <p:cNvSpPr>
            <a:spLocks noGrp="1"/>
          </p:cNvSpPr>
          <p:nvPr>
            <p:ph idx="1"/>
          </p:nvPr>
        </p:nvSpPr>
        <p:spPr/>
        <p:txBody>
          <a:bodyPr/>
          <a:lstStyle/>
          <a:p>
            <a:r>
              <a:rPr lang="en-US" altLang="zh-CN" dirty="0" err="1"/>
              <a:t>OutputStream</a:t>
            </a:r>
            <a:r>
              <a:rPr lang="zh-CN" altLang="en-US" dirty="0"/>
              <a:t>其他的重要方法：</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278056054"/>
              </p:ext>
            </p:extLst>
          </p:nvPr>
        </p:nvGraphicFramePr>
        <p:xfrm>
          <a:off x="323760" y="1695632"/>
          <a:ext cx="11517689" cy="2073728"/>
        </p:xfrm>
        <a:graphic>
          <a:graphicData uri="http://schemas.openxmlformats.org/drawingml/2006/table">
            <a:tbl>
              <a:tblPr firstRow="1" bandRow="1">
                <a:tableStyleId>{93296810-A885-4BE3-A3E7-6D5BEEA58F35}</a:tableStyleId>
              </a:tblPr>
              <a:tblGrid>
                <a:gridCol w="2990940">
                  <a:extLst>
                    <a:ext uri="{9D8B030D-6E8A-4147-A177-3AD203B41FA5}">
                      <a16:colId xmlns:a16="http://schemas.microsoft.com/office/drawing/2014/main" val="20000"/>
                    </a:ext>
                  </a:extLst>
                </a:gridCol>
                <a:gridCol w="8526749">
                  <a:extLst>
                    <a:ext uri="{9D8B030D-6E8A-4147-A177-3AD203B41FA5}">
                      <a16:colId xmlns:a16="http://schemas.microsoft.com/office/drawing/2014/main" val="20001"/>
                    </a:ext>
                  </a:extLst>
                </a:gridCol>
              </a:tblGrid>
              <a:tr h="590368">
                <a:tc>
                  <a:txBody>
                    <a:bodyPr/>
                    <a:lstStyle/>
                    <a:p>
                      <a:pPr algn="ctr"/>
                      <a:r>
                        <a:rPr lang="zh-CN" altLang="en-US" sz="2400" dirty="0">
                          <a:latin typeface="微软雅黑" panose="020B0503020204020204" pitchFamily="34" charset="-122"/>
                          <a:ea typeface="微软雅黑" panose="020B0503020204020204" pitchFamily="34" charset="-122"/>
                        </a:rPr>
                        <a:t>方法签名</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说明</a:t>
                      </a:r>
                    </a:p>
                  </a:txBody>
                  <a:tcPr anchor="ctr"/>
                </a:tc>
                <a:extLst>
                  <a:ext uri="{0D108BD9-81ED-4DB2-BD59-A6C34878D82A}">
                    <a16:rowId xmlns:a16="http://schemas.microsoft.com/office/drawing/2014/main" val="10000"/>
                  </a:ext>
                </a:extLst>
              </a:tr>
              <a:tr h="370840">
                <a:tc>
                  <a:txBody>
                    <a:bodyPr/>
                    <a:lstStyle/>
                    <a:p>
                      <a:r>
                        <a:rPr lang="en-US" altLang="zh-CN" dirty="0">
                          <a:latin typeface="微软雅黑" panose="020B0503020204020204" pitchFamily="34" charset="-122"/>
                          <a:ea typeface="微软雅黑" panose="020B0503020204020204" pitchFamily="34" charset="-122"/>
                        </a:rPr>
                        <a:t>void close()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sz="1800" kern="1200" dirty="0">
                          <a:effectLst/>
                          <a:latin typeface="微软雅黑" panose="020B0503020204020204" pitchFamily="34" charset="-122"/>
                          <a:ea typeface="微软雅黑" panose="020B0503020204020204" pitchFamily="34" charset="-122"/>
                        </a:rPr>
                        <a:t>关闭此输出流并释放与此流有关的所有系统资源</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r h="370840">
                <a:tc>
                  <a:txBody>
                    <a:bodyPr/>
                    <a:lstStyle/>
                    <a:p>
                      <a:r>
                        <a:rPr lang="en-US" altLang="zh-CN" dirty="0">
                          <a:latin typeface="微软雅黑" panose="020B0503020204020204" pitchFamily="34" charset="-122"/>
                          <a:ea typeface="微软雅黑" panose="020B0503020204020204" pitchFamily="34" charset="-122"/>
                        </a:rPr>
                        <a:t>void flush()</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sz="1800" kern="1200" dirty="0">
                          <a:effectLst/>
                          <a:latin typeface="微软雅黑" panose="020B0503020204020204" pitchFamily="34" charset="-122"/>
                          <a:ea typeface="微软雅黑" panose="020B0503020204020204" pitchFamily="34" charset="-122"/>
                        </a:rPr>
                        <a:t>刷新此输出流并强制写出所有缓冲的输出字节</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r h="370840">
                <a:tc>
                  <a:txBody>
                    <a:bodyPr/>
                    <a:lstStyle/>
                    <a:p>
                      <a:r>
                        <a:rPr lang="en-US" altLang="zh-CN" dirty="0">
                          <a:latin typeface="微软雅黑" panose="020B0503020204020204" pitchFamily="34" charset="-122"/>
                          <a:ea typeface="微软雅黑" panose="020B0503020204020204" pitchFamily="34" charset="-122"/>
                        </a:rPr>
                        <a:t>abstract void</a:t>
                      </a:r>
                      <a:r>
                        <a:rPr lang="en-US" altLang="zh-CN" baseline="0"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write(</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b)</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sz="1800" kern="1200" dirty="0">
                          <a:effectLst/>
                          <a:latin typeface="微软雅黑" panose="020B0503020204020204" pitchFamily="34" charset="-122"/>
                          <a:ea typeface="微软雅黑" panose="020B0503020204020204" pitchFamily="34" charset="-122"/>
                        </a:rPr>
                        <a:t>将指定的字节写入此输出流</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3"/>
                  </a:ext>
                </a:extLst>
              </a:tr>
              <a:tr h="370840">
                <a:tc>
                  <a:txBody>
                    <a:bodyPr/>
                    <a:lstStyle/>
                    <a:p>
                      <a:r>
                        <a:rPr lang="en-US" altLang="zh-CN" dirty="0">
                          <a:latin typeface="微软雅黑" panose="020B0503020204020204" pitchFamily="34" charset="-122"/>
                          <a:ea typeface="微软雅黑" panose="020B0503020204020204" pitchFamily="34" charset="-122"/>
                        </a:rPr>
                        <a:t>void write(byte[] b)</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a:latin typeface="微软雅黑" panose="020B0503020204020204" pitchFamily="34" charset="-122"/>
                          <a:ea typeface="微软雅黑" panose="020B0503020204020204" pitchFamily="34" charset="-122"/>
                        </a:rPr>
                        <a:t>相当于调用</a:t>
                      </a:r>
                      <a:r>
                        <a:rPr lang="en-US" altLang="zh-CN" dirty="0">
                          <a:latin typeface="微软雅黑" panose="020B0503020204020204" pitchFamily="34" charset="-122"/>
                          <a:ea typeface="微软雅黑" panose="020B0503020204020204" pitchFamily="34" charset="-122"/>
                        </a:rPr>
                        <a:t>write(b,0,b.length)</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98675430"/>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7</a:t>
            </a:r>
            <a:r>
              <a:rPr lang="zh-CN" altLang="en-US" dirty="0"/>
              <a:t>： </a:t>
            </a:r>
            <a:r>
              <a:rPr lang="en-US" altLang="zh-CN" dirty="0" err="1"/>
              <a:t>DataOutput</a:t>
            </a:r>
            <a:endParaRPr lang="zh-CN" altLang="en-US" dirty="0"/>
          </a:p>
        </p:txBody>
      </p:sp>
      <p:sp>
        <p:nvSpPr>
          <p:cNvPr id="3" name="内容占位符 2"/>
          <p:cNvSpPr>
            <a:spLocks noGrp="1"/>
          </p:cNvSpPr>
          <p:nvPr>
            <p:ph idx="1"/>
          </p:nvPr>
        </p:nvSpPr>
        <p:spPr/>
        <p:txBody>
          <a:bodyPr>
            <a:normAutofit/>
          </a:bodyPr>
          <a:lstStyle/>
          <a:p>
            <a:r>
              <a:rPr lang="en-US" altLang="zh-CN" dirty="0" err="1"/>
              <a:t>DataOutput</a:t>
            </a:r>
            <a:r>
              <a:rPr lang="zh-CN" altLang="en-US" dirty="0"/>
              <a:t>接口规定一组操作，用于以一种与机器无关（当前操作系统等）的方式，直接向流中写入基本类型的数据和字符串：</a:t>
            </a:r>
            <a:endParaRPr lang="en-US" altLang="zh-CN" dirty="0"/>
          </a:p>
          <a:p>
            <a:pPr lvl="1"/>
            <a:r>
              <a:rPr lang="en-US" altLang="zh-CN" dirty="0" err="1"/>
              <a:t>DataInput</a:t>
            </a:r>
            <a:r>
              <a:rPr lang="zh-CN" altLang="en-US" dirty="0"/>
              <a:t>对基本数据类型的写入分别提供了不同的方法，方法名满足</a:t>
            </a:r>
            <a:r>
              <a:rPr lang="en-US" altLang="zh-CN" b="1" dirty="0" err="1">
                <a:solidFill>
                  <a:srgbClr val="C00000"/>
                </a:solidFill>
              </a:rPr>
              <a:t>writeXXX</a:t>
            </a:r>
            <a:r>
              <a:rPr lang="en-US" altLang="zh-CN" b="1" dirty="0">
                <a:solidFill>
                  <a:srgbClr val="C00000"/>
                </a:solidFill>
              </a:rPr>
              <a:t>()</a:t>
            </a:r>
            <a:r>
              <a:rPr lang="zh-CN" altLang="en-US" dirty="0"/>
              <a:t>的规律，其中</a:t>
            </a:r>
            <a:r>
              <a:rPr lang="en-US" altLang="zh-CN" dirty="0"/>
              <a:t>XXX</a:t>
            </a:r>
            <a:r>
              <a:rPr lang="zh-CN" altLang="en-US" dirty="0"/>
              <a:t>即为基本类型说明符（首字母大写），如</a:t>
            </a:r>
            <a:r>
              <a:rPr lang="en-US" altLang="zh-CN" dirty="0" err="1"/>
              <a:t>writeInt</a:t>
            </a:r>
            <a:r>
              <a:rPr lang="en-US" altLang="zh-CN" dirty="0"/>
              <a:t>()</a:t>
            </a:r>
            <a:r>
              <a:rPr lang="zh-CN" altLang="en-US" dirty="0"/>
              <a:t>表示向流中写入一个</a:t>
            </a:r>
            <a:r>
              <a:rPr lang="en-US" altLang="zh-CN" dirty="0" err="1"/>
              <a:t>int</a:t>
            </a:r>
            <a:r>
              <a:rPr lang="zh-CN" altLang="en-US" dirty="0"/>
              <a:t>型数据</a:t>
            </a:r>
            <a:endParaRPr lang="en-US" altLang="zh-CN" dirty="0"/>
          </a:p>
          <a:p>
            <a:pPr lvl="1"/>
            <a:r>
              <a:rPr lang="zh-CN" altLang="en-US" dirty="0"/>
              <a:t>写入字符串的方法为</a:t>
            </a:r>
            <a:r>
              <a:rPr lang="en-US" altLang="zh-CN" b="1" dirty="0" err="1">
                <a:solidFill>
                  <a:srgbClr val="C00000"/>
                </a:solidFill>
              </a:rPr>
              <a:t>writeUTF</a:t>
            </a:r>
            <a:r>
              <a:rPr lang="en-US" altLang="zh-CN" b="1" dirty="0">
                <a:solidFill>
                  <a:srgbClr val="C00000"/>
                </a:solidFill>
              </a:rPr>
              <a:t>()</a:t>
            </a:r>
            <a:r>
              <a:rPr lang="zh-CN" altLang="en-US" dirty="0"/>
              <a:t>，该方法的功能声明将标准的</a:t>
            </a:r>
            <a:r>
              <a:rPr lang="en-US" altLang="zh-CN" dirty="0"/>
              <a:t>UTF-8</a:t>
            </a:r>
            <a:r>
              <a:rPr lang="zh-CN" altLang="en-US" dirty="0"/>
              <a:t>字符编码表示形式做出了稍许修改</a:t>
            </a:r>
          </a:p>
        </p:txBody>
      </p:sp>
    </p:spTree>
    <p:extLst>
      <p:ext uri="{BB962C8B-B14F-4D97-AF65-F5344CB8AC3E}">
        <p14:creationId xmlns:p14="http://schemas.microsoft.com/office/powerpoint/2010/main" val="167849443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a:t>
            </a:r>
            <a:r>
              <a:rPr lang="en-US" altLang="zh-CN" dirty="0"/>
              <a:t>【</a:t>
            </a:r>
            <a:r>
              <a:rPr lang="zh-CN" altLang="en-US" dirty="0"/>
              <a:t>文件</a:t>
            </a:r>
            <a:r>
              <a:rPr lang="en-US" altLang="zh-CN" dirty="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a:t>知识点</a:t>
            </a:r>
            <a:r>
              <a:rPr lang="en-US" altLang="zh-CN" dirty="0"/>
              <a:t>1</a:t>
            </a:r>
            <a:r>
              <a:rPr lang="zh-CN" altLang="en-US" dirty="0"/>
              <a:t>：</a:t>
            </a:r>
            <a:r>
              <a:rPr lang="en-US" altLang="zh-CN" dirty="0"/>
              <a:t> File</a:t>
            </a:r>
            <a:r>
              <a:rPr lang="zh-CN" altLang="en-US" dirty="0"/>
              <a:t>类型</a:t>
            </a:r>
          </a:p>
          <a:p>
            <a:r>
              <a:rPr lang="zh-CN" altLang="en-US" dirty="0"/>
              <a:t>知识点</a:t>
            </a:r>
            <a:r>
              <a:rPr lang="en-US" altLang="zh-CN" dirty="0"/>
              <a:t>2</a:t>
            </a:r>
            <a:r>
              <a:rPr lang="zh-CN" altLang="en-US" dirty="0"/>
              <a:t>：</a:t>
            </a:r>
            <a:r>
              <a:rPr lang="en-US" altLang="zh-CN" dirty="0"/>
              <a:t>File</a:t>
            </a:r>
            <a:r>
              <a:rPr lang="zh-CN" altLang="en-US" dirty="0"/>
              <a:t>对文件的基础操作</a:t>
            </a:r>
          </a:p>
        </p:txBody>
      </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8</a:t>
            </a:r>
            <a:r>
              <a:rPr lang="zh-CN" altLang="en-US" dirty="0"/>
              <a:t>：常见字节输出流工具的作用与使用</a:t>
            </a:r>
            <a:endParaRPr lang="en-US" altLang="zh-CN" dirty="0"/>
          </a:p>
        </p:txBody>
      </p:sp>
      <p:sp>
        <p:nvSpPr>
          <p:cNvPr id="3" name="内容占位符 2"/>
          <p:cNvSpPr>
            <a:spLocks noGrp="1"/>
          </p:cNvSpPr>
          <p:nvPr>
            <p:ph idx="1"/>
          </p:nvPr>
        </p:nvSpPr>
        <p:spPr/>
        <p:txBody>
          <a:bodyPr>
            <a:normAutofit fontScale="92500"/>
          </a:bodyPr>
          <a:lstStyle/>
          <a:p>
            <a:r>
              <a:rPr lang="zh-CN" altLang="en-US" dirty="0"/>
              <a:t>在使用输出流之前需要了解一下</a:t>
            </a:r>
            <a:r>
              <a:rPr lang="en-US" altLang="zh-CN" dirty="0" err="1"/>
              <a:t>FilterOutputStream</a:t>
            </a:r>
            <a:r>
              <a:rPr lang="en-US" altLang="zh-CN" dirty="0"/>
              <a:t> </a:t>
            </a:r>
            <a:r>
              <a:rPr lang="zh-CN" altLang="en-US" dirty="0"/>
              <a:t>的作用</a:t>
            </a:r>
            <a:endParaRPr lang="en-US" altLang="zh-CN" dirty="0"/>
          </a:p>
          <a:p>
            <a:r>
              <a:rPr lang="en-US" altLang="zh-CN" dirty="0" err="1"/>
              <a:t>FilterOutputStream</a:t>
            </a:r>
            <a:r>
              <a:rPr lang="zh-CN" altLang="en-US" dirty="0"/>
              <a:t>是用来封装其它的输出流，并为它们提供额外的功能。它的实现主要包括</a:t>
            </a:r>
            <a:r>
              <a:rPr lang="en-US" altLang="zh-CN" dirty="0" err="1"/>
              <a:t>BufferedOutputStream</a:t>
            </a:r>
            <a:r>
              <a:rPr lang="en-US" altLang="zh-CN" dirty="0"/>
              <a:t>, </a:t>
            </a:r>
            <a:r>
              <a:rPr lang="en-US" altLang="zh-CN" dirty="0" err="1"/>
              <a:t>DataOutputStream</a:t>
            </a:r>
            <a:r>
              <a:rPr lang="zh-CN" altLang="en-US" dirty="0"/>
              <a:t>和</a:t>
            </a:r>
            <a:r>
              <a:rPr lang="en-US" altLang="zh-CN" dirty="0" err="1"/>
              <a:t>PrintStream</a:t>
            </a:r>
            <a:endParaRPr lang="en-US" altLang="zh-CN" dirty="0"/>
          </a:p>
          <a:p>
            <a:pPr lvl="1"/>
            <a:r>
              <a:rPr lang="en-US" altLang="zh-CN" dirty="0" err="1"/>
              <a:t>BufferedOutputStream</a:t>
            </a:r>
            <a:r>
              <a:rPr lang="zh-CN" altLang="en-US" dirty="0"/>
              <a:t>的作用就是为输出流提供缓冲功能</a:t>
            </a:r>
            <a:endParaRPr lang="en-US" altLang="zh-CN" dirty="0"/>
          </a:p>
          <a:p>
            <a:pPr lvl="1"/>
            <a:r>
              <a:rPr lang="en-US" altLang="zh-CN" dirty="0" err="1"/>
              <a:t>DataOutputStream</a:t>
            </a:r>
            <a:r>
              <a:rPr lang="en-US" altLang="zh-CN" dirty="0"/>
              <a:t> </a:t>
            </a:r>
            <a:r>
              <a:rPr lang="zh-CN" altLang="en-US" dirty="0"/>
              <a:t>是用来装饰其它输出流，它实现了</a:t>
            </a:r>
            <a:r>
              <a:rPr lang="en-US" altLang="zh-CN" b="1" dirty="0" err="1">
                <a:solidFill>
                  <a:srgbClr val="C00000"/>
                </a:solidFill>
              </a:rPr>
              <a:t>DataOutput</a:t>
            </a:r>
            <a:r>
              <a:rPr lang="zh-CN" altLang="en-US" b="1" dirty="0">
                <a:solidFill>
                  <a:srgbClr val="C00000"/>
                </a:solidFill>
              </a:rPr>
              <a:t>接口</a:t>
            </a:r>
            <a:r>
              <a:rPr lang="zh-CN" altLang="en-US" dirty="0"/>
              <a:t>，将</a:t>
            </a:r>
            <a:r>
              <a:rPr lang="en-US" altLang="zh-CN" dirty="0" err="1"/>
              <a:t>DataOutputStream</a:t>
            </a:r>
            <a:r>
              <a:rPr lang="zh-CN" altLang="en-US" dirty="0"/>
              <a:t>和</a:t>
            </a:r>
            <a:r>
              <a:rPr lang="en-US" altLang="zh-CN" dirty="0" err="1"/>
              <a:t>DataInputStream</a:t>
            </a:r>
            <a:r>
              <a:rPr lang="zh-CN" altLang="en-US" dirty="0"/>
              <a:t>输入流配合使用，允许应用程序以与机器无关方式从底层输入流中读写基本 </a:t>
            </a:r>
            <a:r>
              <a:rPr lang="en-US" altLang="zh-CN" dirty="0"/>
              <a:t>Java </a:t>
            </a:r>
            <a:r>
              <a:rPr lang="zh-CN" altLang="en-US" dirty="0"/>
              <a:t>数据类型和字符串</a:t>
            </a:r>
            <a:endParaRPr lang="en-US" altLang="zh-CN" dirty="0"/>
          </a:p>
          <a:p>
            <a:pPr lvl="1"/>
            <a:r>
              <a:rPr lang="en-US" altLang="zh-CN" dirty="0" err="1"/>
              <a:t>PrintStream</a:t>
            </a:r>
            <a:r>
              <a:rPr lang="en-US" altLang="zh-CN" dirty="0"/>
              <a:t> </a:t>
            </a:r>
            <a:r>
              <a:rPr lang="zh-CN" altLang="en-US" dirty="0"/>
              <a:t>是用来装饰其它输出流。它能为其他输出流添加了功能，使它们能够方便地打印各种数据值表示形式</a:t>
            </a:r>
          </a:p>
        </p:txBody>
      </p:sp>
    </p:spTree>
    <p:extLst>
      <p:ext uri="{BB962C8B-B14F-4D97-AF65-F5344CB8AC3E}">
        <p14:creationId xmlns:p14="http://schemas.microsoft.com/office/powerpoint/2010/main" val="2889076098"/>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8</a:t>
            </a:r>
            <a:r>
              <a:rPr lang="zh-CN" altLang="en-US" dirty="0"/>
              <a:t>：常见字节输出流工具的作用与使用</a:t>
            </a:r>
          </a:p>
        </p:txBody>
      </p:sp>
      <p:sp>
        <p:nvSpPr>
          <p:cNvPr id="3" name="内容占位符 2"/>
          <p:cNvSpPr>
            <a:spLocks noGrp="1"/>
          </p:cNvSpPr>
          <p:nvPr>
            <p:ph idx="1"/>
          </p:nvPr>
        </p:nvSpPr>
        <p:spPr/>
        <p:txBody>
          <a:bodyPr/>
          <a:lstStyle/>
          <a:p>
            <a:r>
              <a:rPr lang="zh-CN" altLang="en-US" dirty="0"/>
              <a:t>为了解决之前提出的向数据文件中写入持久化运算结果的问题，我们需要使用</a:t>
            </a:r>
            <a:r>
              <a:rPr lang="en-US" altLang="zh-CN" dirty="0" err="1"/>
              <a:t>FileOutputStream</a:t>
            </a:r>
            <a:r>
              <a:rPr lang="zh-CN" altLang="en-US" dirty="0"/>
              <a:t>类，它称为文件输出流，继承于</a:t>
            </a:r>
            <a:r>
              <a:rPr lang="en-US" altLang="zh-CN" dirty="0" err="1"/>
              <a:t>OutputStream</a:t>
            </a:r>
            <a:r>
              <a:rPr lang="zh-CN" altLang="en-US" dirty="0"/>
              <a:t>类，是进行文件内容写操作的最基本类工具</a:t>
            </a:r>
          </a:p>
          <a:p>
            <a:r>
              <a:rPr lang="en-US" altLang="zh-CN" dirty="0" err="1"/>
              <a:t>FileOutputStream</a:t>
            </a:r>
            <a:r>
              <a:rPr lang="zh-CN" altLang="en-US" dirty="0"/>
              <a:t>能够将内存中的数据输出到文件中</a:t>
            </a:r>
          </a:p>
        </p:txBody>
      </p:sp>
    </p:spTree>
    <p:extLst>
      <p:ext uri="{BB962C8B-B14F-4D97-AF65-F5344CB8AC3E}">
        <p14:creationId xmlns:p14="http://schemas.microsoft.com/office/powerpoint/2010/main" val="3034338276"/>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8</a:t>
            </a:r>
            <a:r>
              <a:rPr lang="zh-CN" altLang="en-US" dirty="0"/>
              <a:t>：常见字节输出流工具的作用与使用</a:t>
            </a:r>
          </a:p>
        </p:txBody>
      </p:sp>
      <p:sp>
        <p:nvSpPr>
          <p:cNvPr id="3" name="内容占位符 2"/>
          <p:cNvSpPr>
            <a:spLocks noGrp="1"/>
          </p:cNvSpPr>
          <p:nvPr>
            <p:ph idx="1"/>
          </p:nvPr>
        </p:nvSpPr>
        <p:spPr/>
        <p:txBody>
          <a:bodyPr/>
          <a:lstStyle/>
          <a:p>
            <a:r>
              <a:rPr lang="en-US" altLang="zh-CN" dirty="0" err="1"/>
              <a:t>FileOutputStream</a:t>
            </a:r>
            <a:r>
              <a:rPr lang="zh-CN" altLang="en-US" dirty="0"/>
              <a:t>类的构造方法有</a:t>
            </a:r>
            <a:r>
              <a:rPr lang="en-US" altLang="zh-CN" dirty="0"/>
              <a:t>5</a:t>
            </a:r>
            <a:r>
              <a:rPr lang="zh-CN" altLang="en-US" dirty="0"/>
              <a:t>种重载方式，以下是常用的几种：</a:t>
            </a:r>
            <a:endParaRPr lang="en-US" altLang="zh-CN" dirty="0"/>
          </a:p>
          <a:p>
            <a:endParaRPr lang="zh-CN" altLang="en-US" dirty="0"/>
          </a:p>
        </p:txBody>
      </p:sp>
      <p:graphicFrame>
        <p:nvGraphicFramePr>
          <p:cNvPr id="4" name="Group 4"/>
          <p:cNvGraphicFramePr>
            <a:graphicFrameLocks noGrp="1"/>
          </p:cNvGraphicFramePr>
          <p:nvPr>
            <p:extLst>
              <p:ext uri="{D42A27DB-BD31-4B8C-83A1-F6EECF244321}">
                <p14:modId xmlns:p14="http://schemas.microsoft.com/office/powerpoint/2010/main" val="3523492124"/>
              </p:ext>
            </p:extLst>
          </p:nvPr>
        </p:nvGraphicFramePr>
        <p:xfrm>
          <a:off x="251335" y="1753280"/>
          <a:ext cx="11662539" cy="3991764"/>
        </p:xfrm>
        <a:graphic>
          <a:graphicData uri="http://schemas.openxmlformats.org/drawingml/2006/table">
            <a:tbl>
              <a:tblPr firstRow="1" bandRow="1">
                <a:tableStyleId>{93296810-A885-4BE3-A3E7-6D5BEEA58F35}</a:tableStyleId>
              </a:tblPr>
              <a:tblGrid>
                <a:gridCol w="4287186">
                  <a:extLst>
                    <a:ext uri="{9D8B030D-6E8A-4147-A177-3AD203B41FA5}">
                      <a16:colId xmlns:a16="http://schemas.microsoft.com/office/drawing/2014/main" val="20000"/>
                    </a:ext>
                  </a:extLst>
                </a:gridCol>
                <a:gridCol w="7375353">
                  <a:extLst>
                    <a:ext uri="{9D8B030D-6E8A-4147-A177-3AD203B41FA5}">
                      <a16:colId xmlns:a16="http://schemas.microsoft.com/office/drawing/2014/main" val="20001"/>
                    </a:ext>
                  </a:extLst>
                </a:gridCol>
              </a:tblGrid>
              <a:tr h="663348">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2400" u="none" strike="noStrike" cap="none" normalizeH="0" baseline="0" dirty="0">
                          <a:ln>
                            <a:noFill/>
                          </a:ln>
                          <a:effectLst/>
                          <a:latin typeface="微软雅黑" panose="020B0503020204020204" pitchFamily="34" charset="-122"/>
                          <a:ea typeface="微软雅黑" panose="020B0503020204020204" pitchFamily="34" charset="-122"/>
                        </a:rPr>
                        <a:t>构 造 方 法</a:t>
                      </a:r>
                      <a:endParaRPr kumimoji="0" 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2400" u="none" strike="noStrike" cap="none" normalizeH="0" baseline="0" dirty="0">
                          <a:ln>
                            <a:noFill/>
                          </a:ln>
                          <a:effectLst/>
                          <a:latin typeface="微软雅黑" panose="020B0503020204020204" pitchFamily="34" charset="-122"/>
                          <a:ea typeface="微软雅黑" panose="020B0503020204020204" pitchFamily="34" charset="-122"/>
                        </a:rPr>
                        <a:t>说    明</a:t>
                      </a:r>
                      <a:endParaRPr kumimoji="0" 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0000"/>
                  </a:ext>
                </a:extLst>
              </a:tr>
              <a:tr h="515456">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FileOutputStream</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(File </a:t>
                      </a: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file</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a:t>
                      </a:r>
                    </a:p>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throws </a:t>
                      </a: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FileNotFoundException</a:t>
                      </a:r>
                      <a:endParaRPr kumimoji="0" lang="en-US" sz="1800" b="1" i="0" u="none" strike="noStrike" cap="none" normalizeH="0" baseline="0" dirty="0">
                        <a:ln>
                          <a:noFill/>
                        </a:ln>
                        <a:solidFill>
                          <a:srgbClr val="FF3300"/>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a:ln>
                            <a:noFill/>
                          </a:ln>
                          <a:effectLst/>
                          <a:latin typeface="微软雅黑" panose="020B0503020204020204" pitchFamily="34" charset="-122"/>
                          <a:ea typeface="微软雅黑" panose="020B0503020204020204" pitchFamily="34" charset="-122"/>
                        </a:rPr>
                        <a:t>使用</a:t>
                      </a:r>
                      <a:r>
                        <a:rPr kumimoji="0" lang="en-US" sz="1800" u="none" strike="noStrike" cap="none" normalizeH="0" baseline="0">
                          <a:ln>
                            <a:noFill/>
                          </a:ln>
                          <a:effectLst/>
                          <a:latin typeface="微软雅黑" panose="020B0503020204020204" pitchFamily="34" charset="-122"/>
                          <a:ea typeface="微软雅黑" panose="020B0503020204020204" pitchFamily="34" charset="-122"/>
                        </a:rPr>
                        <a:t>File</a:t>
                      </a:r>
                      <a:r>
                        <a:rPr kumimoji="0" lang="zh-CN" sz="1800" u="none" strike="noStrike" cap="none" normalizeH="0" baseline="0">
                          <a:ln>
                            <a:noFill/>
                          </a:ln>
                          <a:effectLst/>
                          <a:latin typeface="微软雅黑" panose="020B0503020204020204" pitchFamily="34" charset="-122"/>
                          <a:ea typeface="微软雅黑" panose="020B0503020204020204" pitchFamily="34" charset="-122"/>
                        </a:rPr>
                        <a:t>对象创建文件输出流对象，如果文件打开失败，将抛出异常</a:t>
                      </a:r>
                      <a:endParaRPr kumimoji="0" 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0001"/>
                  </a:ext>
                </a:extLst>
              </a:tr>
              <a:tr h="520891">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FileOutputStream</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(File </a:t>
                      </a: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file</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 </a:t>
                      </a: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boolean</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 append)</a:t>
                      </a:r>
                    </a:p>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throws </a:t>
                      </a: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FileNotFoundException</a:t>
                      </a:r>
                      <a:endParaRPr kumimoji="0" lang="en-US" sz="1800" b="1" i="0" u="none" strike="noStrike" cap="none" normalizeH="0" baseline="0" dirty="0">
                        <a:ln>
                          <a:noFill/>
                        </a:ln>
                        <a:solidFill>
                          <a:srgbClr val="FF3300"/>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使用</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File</a:t>
                      </a: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对象创建文件输出流对象，并由参数</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append</a:t>
                      </a: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指定是否追加文件内容，</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true</a:t>
                      </a: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为追加，</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false</a:t>
                      </a: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为不追加</a:t>
                      </a:r>
                      <a:r>
                        <a:rPr kumimoji="0" lang="zh-CN" altLang="en-US" sz="1800" u="none" strike="noStrike" cap="none" normalizeH="0" baseline="0" dirty="0">
                          <a:ln>
                            <a:noFill/>
                          </a:ln>
                          <a:effectLst/>
                          <a:latin typeface="微软雅黑" panose="020B0503020204020204" pitchFamily="34" charset="-122"/>
                          <a:ea typeface="微软雅黑" panose="020B0503020204020204" pitchFamily="34" charset="-122"/>
                        </a:rPr>
                        <a:t>（将会直接删除以前的文件内容）</a:t>
                      </a: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，异常情况同上</a:t>
                      </a:r>
                      <a:endParaRPr kumimoji="0" 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0002"/>
                  </a:ext>
                </a:extLst>
              </a:tr>
              <a:tr h="515456">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FileOutputStream</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(String name)</a:t>
                      </a:r>
                    </a:p>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throws </a:t>
                      </a: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FileNotFoundException</a:t>
                      </a:r>
                      <a:endParaRPr kumimoji="0" 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直接使用文件名或路径创建文件输出流对象，异常情况同上</a:t>
                      </a:r>
                      <a:endParaRPr kumimoji="0" 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0003"/>
                  </a:ext>
                </a:extLst>
              </a:tr>
              <a:tr h="515456">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FileOutputStream</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(String name, </a:t>
                      </a: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boolean</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 append) </a:t>
                      </a:r>
                    </a:p>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throws </a:t>
                      </a: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FileNotFoundException</a:t>
                      </a:r>
                      <a:endParaRPr kumimoji="0" 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直接使用文件名或路径创建文件输出流对象，并由参数</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append</a:t>
                      </a: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指定是否追加，异常情况同上</a:t>
                      </a:r>
                      <a:endParaRPr kumimoji="0" 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22895650"/>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8</a:t>
            </a:r>
            <a:r>
              <a:rPr lang="zh-CN" altLang="en-US" dirty="0"/>
              <a:t>：常见字节输出流工具的作用与使用</a:t>
            </a:r>
          </a:p>
        </p:txBody>
      </p:sp>
      <p:sp>
        <p:nvSpPr>
          <p:cNvPr id="3" name="内容占位符 2"/>
          <p:cNvSpPr>
            <a:spLocks noGrp="1"/>
          </p:cNvSpPr>
          <p:nvPr>
            <p:ph idx="1"/>
          </p:nvPr>
        </p:nvSpPr>
        <p:spPr/>
        <p:txBody>
          <a:bodyPr/>
          <a:lstStyle/>
          <a:p>
            <a:r>
              <a:rPr lang="en-US" altLang="zh-CN" dirty="0" err="1"/>
              <a:t>FileOutputStream</a:t>
            </a:r>
            <a:r>
              <a:rPr lang="zh-CN" altLang="en-US" dirty="0"/>
              <a:t>和</a:t>
            </a:r>
            <a:r>
              <a:rPr lang="en-US" altLang="zh-CN" dirty="0" err="1"/>
              <a:t>DataOutputStream</a:t>
            </a:r>
            <a:r>
              <a:rPr lang="zh-CN" altLang="en-US" dirty="0"/>
              <a:t>结合使用示例（课堂案例：</a:t>
            </a:r>
            <a:r>
              <a:rPr lang="en-US" altLang="zh-CN" dirty="0">
                <a:hlinkClick r:id="rId2" action="ppaction://hlinkfile"/>
              </a:rPr>
              <a:t>FileWithDataOutputStreamTest.java</a:t>
            </a:r>
            <a:r>
              <a:rPr lang="zh-CN" altLang="en-US" dirty="0"/>
              <a:t>）：</a:t>
            </a:r>
            <a:endParaRPr lang="en-US" altLang="zh-CN" dirty="0"/>
          </a:p>
          <a:p>
            <a:endParaRPr lang="en-US" altLang="zh-CN" dirty="0"/>
          </a:p>
          <a:p>
            <a:endParaRPr lang="en-US" altLang="zh-CN" dirty="0"/>
          </a:p>
          <a:p>
            <a:endParaRPr lang="zh-CN" altLang="en-US" dirty="0"/>
          </a:p>
        </p:txBody>
      </p:sp>
      <p:pic>
        <p:nvPicPr>
          <p:cNvPr id="5" name="图片 4"/>
          <p:cNvPicPr>
            <a:picLocks noChangeAspect="1"/>
          </p:cNvPicPr>
          <p:nvPr/>
        </p:nvPicPr>
        <p:blipFill>
          <a:blip r:embed="rId3"/>
          <a:stretch>
            <a:fillRect/>
          </a:stretch>
        </p:blipFill>
        <p:spPr>
          <a:xfrm>
            <a:off x="6606706" y="4691609"/>
            <a:ext cx="4040624" cy="1662872"/>
          </a:xfrm>
          <a:prstGeom prst="rect">
            <a:avLst/>
          </a:prstGeom>
          <a:blipFill>
            <a:blip r:embed="rId4"/>
            <a:stretch>
              <a:fillRect/>
            </a:stretch>
          </a:blipFill>
          <a:ln w="101600">
            <a:solidFill>
              <a:srgbClr val="339933">
                <a:alpha val="96000"/>
              </a:srgbClr>
            </a:solidFill>
          </a:ln>
        </p:spPr>
      </p:pic>
      <p:pic>
        <p:nvPicPr>
          <p:cNvPr id="6" name="图片 5"/>
          <p:cNvPicPr>
            <a:picLocks noChangeAspect="1"/>
          </p:cNvPicPr>
          <p:nvPr/>
        </p:nvPicPr>
        <p:blipFill>
          <a:blip r:embed="rId5"/>
          <a:stretch>
            <a:fillRect/>
          </a:stretch>
        </p:blipFill>
        <p:spPr>
          <a:xfrm>
            <a:off x="8562332" y="1998656"/>
            <a:ext cx="3057525" cy="981075"/>
          </a:xfrm>
          <a:prstGeom prst="rect">
            <a:avLst/>
          </a:prstGeom>
          <a:blipFill>
            <a:blip r:embed="rId4"/>
            <a:stretch>
              <a:fillRect/>
            </a:stretch>
          </a:blipFill>
          <a:ln w="101600">
            <a:solidFill>
              <a:srgbClr val="339933">
                <a:alpha val="96000"/>
              </a:srgbClr>
            </a:solidFill>
          </a:ln>
        </p:spPr>
      </p:pic>
      <p:sp>
        <p:nvSpPr>
          <p:cNvPr id="9" name="圆角矩形 8"/>
          <p:cNvSpPr/>
          <p:nvPr/>
        </p:nvSpPr>
        <p:spPr>
          <a:xfrm>
            <a:off x="8849377" y="2555188"/>
            <a:ext cx="880186" cy="27771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6"/>
          <a:stretch>
            <a:fillRect/>
          </a:stretch>
        </p:blipFill>
        <p:spPr>
          <a:xfrm>
            <a:off x="568985" y="2424380"/>
            <a:ext cx="5655306" cy="3955297"/>
          </a:xfrm>
          <a:prstGeom prst="rect">
            <a:avLst/>
          </a:prstGeom>
          <a:blipFill>
            <a:blip r:embed="rId4"/>
            <a:stretch>
              <a:fillRect/>
            </a:stretch>
          </a:blipFill>
          <a:ln w="101600">
            <a:solidFill>
              <a:srgbClr val="339933">
                <a:alpha val="96000"/>
              </a:srgbClr>
            </a:solidFill>
          </a:ln>
        </p:spPr>
      </p:pic>
      <p:sp>
        <p:nvSpPr>
          <p:cNvPr id="7" name="圆角矩形 6"/>
          <p:cNvSpPr/>
          <p:nvPr/>
        </p:nvSpPr>
        <p:spPr>
          <a:xfrm>
            <a:off x="1603349" y="3363689"/>
            <a:ext cx="4323924" cy="440872"/>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Line 20"/>
          <p:cNvSpPr>
            <a:spLocks noChangeShapeType="1"/>
          </p:cNvSpPr>
          <p:nvPr/>
        </p:nvSpPr>
        <p:spPr bwMode="auto">
          <a:xfrm flipV="1">
            <a:off x="5927273" y="2677885"/>
            <a:ext cx="2922104" cy="858378"/>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1" name="圆角矩形 10"/>
          <p:cNvSpPr/>
          <p:nvPr/>
        </p:nvSpPr>
        <p:spPr>
          <a:xfrm>
            <a:off x="1603349" y="3804561"/>
            <a:ext cx="3948365" cy="81642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525901" y="1678740"/>
            <a:ext cx="1762956" cy="2308324"/>
          </a:xfrm>
          <a:prstGeom prst="rect">
            <a:avLst/>
          </a:prstGeom>
          <a:solidFill>
            <a:schemeClr val="bg1"/>
          </a:solidFill>
          <a:ln>
            <a:solidFill>
              <a:srgbClr val="C00000"/>
            </a:solidFill>
          </a:ln>
        </p:spPr>
        <p:txBody>
          <a:bodyPr wrap="square" rtlCol="0">
            <a:spAutoFit/>
          </a:bodyPr>
          <a:lstStyle>
            <a:defPPr>
              <a:defRPr lang="zh-CN"/>
            </a:defPPr>
            <a:lvl1pPr algn="ctr">
              <a:defRPr b="1">
                <a:solidFill>
                  <a:srgbClr val="C00000"/>
                </a:solidFill>
                <a:latin typeface="微软雅黑" panose="020B0503020204020204" pitchFamily="34" charset="-122"/>
                <a:ea typeface="微软雅黑" panose="020B0503020204020204" pitchFamily="34" charset="-122"/>
              </a:defRPr>
            </a:lvl1pPr>
          </a:lstStyle>
          <a:p>
            <a:r>
              <a:rPr lang="zh-CN" altLang="en-US" dirty="0"/>
              <a:t>如果</a:t>
            </a:r>
            <a:r>
              <a:rPr lang="en-US" altLang="zh-CN" dirty="0" err="1"/>
              <a:t>FileOutputStream</a:t>
            </a:r>
            <a:r>
              <a:rPr lang="zh-CN" altLang="en-US" dirty="0"/>
              <a:t>构造器第二个参数为</a:t>
            </a:r>
            <a:r>
              <a:rPr lang="en-US" altLang="zh-CN" dirty="0"/>
              <a:t>false</a:t>
            </a:r>
            <a:r>
              <a:rPr lang="zh-CN" altLang="en-US" dirty="0"/>
              <a:t>（默认值），则每次都会将原有文件删除</a:t>
            </a:r>
          </a:p>
        </p:txBody>
      </p:sp>
      <p:sp>
        <p:nvSpPr>
          <p:cNvPr id="14" name="文本框 13"/>
          <p:cNvSpPr txBox="1"/>
          <p:nvPr/>
        </p:nvSpPr>
        <p:spPr>
          <a:xfrm>
            <a:off x="5737351" y="4005287"/>
            <a:ext cx="6009970"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将文件输出流用</a:t>
            </a:r>
            <a:r>
              <a:rPr lang="en-US" altLang="zh-CN" b="1" dirty="0" err="1">
                <a:solidFill>
                  <a:srgbClr val="C00000"/>
                </a:solidFill>
                <a:latin typeface="微软雅黑" panose="020B0503020204020204" pitchFamily="34" charset="-122"/>
                <a:ea typeface="微软雅黑" panose="020B0503020204020204" pitchFamily="34" charset="-122"/>
              </a:rPr>
              <a:t>DataOutputStream</a:t>
            </a:r>
            <a:r>
              <a:rPr lang="zh-CN" altLang="en-US" b="1" dirty="0">
                <a:solidFill>
                  <a:srgbClr val="C00000"/>
                </a:solidFill>
                <a:latin typeface="微软雅黑" panose="020B0503020204020204" pitchFamily="34" charset="-122"/>
                <a:ea typeface="微软雅黑" panose="020B0503020204020204" pitchFamily="34" charset="-122"/>
              </a:rPr>
              <a:t>包装起来并依次写入数据</a:t>
            </a:r>
          </a:p>
        </p:txBody>
      </p:sp>
      <p:sp>
        <p:nvSpPr>
          <p:cNvPr id="15" name="右箭头 14"/>
          <p:cNvSpPr/>
          <p:nvPr/>
        </p:nvSpPr>
        <p:spPr>
          <a:xfrm rot="10800000">
            <a:off x="5252174" y="4100084"/>
            <a:ext cx="507716" cy="290697"/>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2479621" y="5545466"/>
            <a:ext cx="1700493" cy="23484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8288857" y="4969249"/>
            <a:ext cx="1700493" cy="23484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Line 20"/>
          <p:cNvSpPr>
            <a:spLocks noChangeShapeType="1"/>
          </p:cNvSpPr>
          <p:nvPr/>
        </p:nvSpPr>
        <p:spPr bwMode="auto">
          <a:xfrm flipV="1">
            <a:off x="4183219" y="5120641"/>
            <a:ext cx="4105638" cy="580099"/>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9" name="文本框 18"/>
          <p:cNvSpPr txBox="1"/>
          <p:nvPr/>
        </p:nvSpPr>
        <p:spPr>
          <a:xfrm>
            <a:off x="5126990" y="4969249"/>
            <a:ext cx="1762956" cy="1200329"/>
          </a:xfrm>
          <a:prstGeom prst="rect">
            <a:avLst/>
          </a:prstGeom>
          <a:solidFill>
            <a:schemeClr val="bg1"/>
          </a:solidFill>
          <a:ln>
            <a:solidFill>
              <a:srgbClr val="C00000"/>
            </a:solidFill>
          </a:ln>
        </p:spPr>
        <p:txBody>
          <a:bodyPr wrap="square" rtlCol="0">
            <a:spAutoFit/>
          </a:bodyPr>
          <a:lstStyle>
            <a:defPPr>
              <a:defRPr lang="zh-CN"/>
            </a:defPPr>
            <a:lvl1pPr algn="ctr">
              <a:defRPr b="1">
                <a:solidFill>
                  <a:srgbClr val="C00000"/>
                </a:solidFill>
                <a:latin typeface="微软雅黑" panose="020B0503020204020204" pitchFamily="34" charset="-122"/>
                <a:ea typeface="微软雅黑" panose="020B0503020204020204" pitchFamily="34" charset="-122"/>
              </a:defRPr>
            </a:lvl1pPr>
          </a:lstStyle>
          <a:p>
            <a:r>
              <a:rPr lang="zh-CN" altLang="en-US" dirty="0"/>
              <a:t>输入输出流使用完毕后需要关闭（后创建，先关闭）</a:t>
            </a:r>
          </a:p>
        </p:txBody>
      </p:sp>
    </p:spTree>
    <p:extLst>
      <p:ext uri="{BB962C8B-B14F-4D97-AF65-F5344CB8AC3E}">
        <p14:creationId xmlns:p14="http://schemas.microsoft.com/office/powerpoint/2010/main" val="2057325487"/>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9</a:t>
            </a:r>
            <a:r>
              <a:rPr lang="zh-CN" altLang="en-US" dirty="0"/>
              <a:t>：字节输入流</a:t>
            </a:r>
          </a:p>
        </p:txBody>
      </p:sp>
      <p:sp>
        <p:nvSpPr>
          <p:cNvPr id="3" name="内容占位符 2"/>
          <p:cNvSpPr>
            <a:spLocks noGrp="1"/>
          </p:cNvSpPr>
          <p:nvPr>
            <p:ph idx="1"/>
          </p:nvPr>
        </p:nvSpPr>
        <p:spPr/>
        <p:txBody>
          <a:bodyPr/>
          <a:lstStyle/>
          <a:p>
            <a:r>
              <a:rPr lang="en-US" altLang="zh-CN" dirty="0"/>
              <a:t>Java</a:t>
            </a:r>
            <a:r>
              <a:rPr lang="zh-CN" altLang="en-US" dirty="0"/>
              <a:t>的</a:t>
            </a:r>
            <a:r>
              <a:rPr lang="en-US" altLang="zh-CN" dirty="0"/>
              <a:t>IO</a:t>
            </a:r>
            <a:r>
              <a:rPr lang="zh-CN" altLang="en-US" dirty="0"/>
              <a:t>模型设计非常优秀，它使用</a:t>
            </a:r>
            <a:r>
              <a:rPr lang="en-US" altLang="zh-CN" dirty="0"/>
              <a:t>Decorator</a:t>
            </a:r>
            <a:r>
              <a:rPr lang="zh-CN" altLang="en-US" dirty="0"/>
              <a:t>模式，按功能划分</a:t>
            </a:r>
            <a:r>
              <a:rPr lang="en-US" altLang="zh-CN" dirty="0"/>
              <a:t>Stream</a:t>
            </a:r>
            <a:r>
              <a:rPr lang="zh-CN" altLang="en-US" dirty="0"/>
              <a:t>，我们可以动态装配这些</a:t>
            </a:r>
            <a:r>
              <a:rPr lang="en-US" altLang="zh-CN" dirty="0"/>
              <a:t>Stream</a:t>
            </a:r>
            <a:r>
              <a:rPr lang="zh-CN" altLang="en-US" dirty="0"/>
              <a:t>，以便获得需要的功能。例如需要一个具有缓冲的文件输入流，则应当组合使用</a:t>
            </a:r>
            <a:r>
              <a:rPr lang="en-US" altLang="zh-CN" dirty="0" err="1"/>
              <a:t>FileInputStream</a:t>
            </a:r>
            <a:r>
              <a:rPr lang="zh-CN" altLang="en-US" dirty="0"/>
              <a:t>和</a:t>
            </a:r>
            <a:r>
              <a:rPr lang="en-US" altLang="zh-CN" dirty="0" err="1"/>
              <a:t>BufferedInputStream</a:t>
            </a:r>
            <a:endParaRPr lang="en-US" altLang="zh-CN" dirty="0"/>
          </a:p>
          <a:p>
            <a:r>
              <a:rPr lang="en-US" altLang="zh-CN" dirty="0" err="1"/>
              <a:t>InputStream</a:t>
            </a:r>
            <a:r>
              <a:rPr lang="zh-CN" altLang="en-US" dirty="0"/>
              <a:t>也是一个抽象类，提供了</a:t>
            </a:r>
            <a:r>
              <a:rPr lang="en-US" altLang="zh-CN" dirty="0"/>
              <a:t>Java</a:t>
            </a:r>
            <a:r>
              <a:rPr lang="zh-CN" altLang="en-US" dirty="0"/>
              <a:t>中从流中以字节为单位读取数据的公开接口，大部分字节输入流都继承自</a:t>
            </a:r>
            <a:r>
              <a:rPr lang="en-US" altLang="zh-CN" dirty="0" err="1"/>
              <a:t>InputStream</a:t>
            </a:r>
            <a:r>
              <a:rPr lang="zh-CN" altLang="en-US" dirty="0"/>
              <a:t>类</a:t>
            </a:r>
          </a:p>
        </p:txBody>
      </p:sp>
    </p:spTree>
    <p:extLst>
      <p:ext uri="{BB962C8B-B14F-4D97-AF65-F5344CB8AC3E}">
        <p14:creationId xmlns:p14="http://schemas.microsoft.com/office/powerpoint/2010/main" val="1366908345"/>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6570" y="2318582"/>
            <a:ext cx="11573813" cy="816504"/>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10</a:t>
            </a:r>
            <a:r>
              <a:rPr lang="zh-CN" altLang="en-US" dirty="0"/>
              <a:t>：字节输入流的统一数据读取方法</a:t>
            </a:r>
            <a:endParaRPr lang="en-US" altLang="zh-CN" dirty="0"/>
          </a:p>
        </p:txBody>
      </p:sp>
      <p:sp>
        <p:nvSpPr>
          <p:cNvPr id="3" name="内容占位符 2"/>
          <p:cNvSpPr>
            <a:spLocks noGrp="1"/>
          </p:cNvSpPr>
          <p:nvPr>
            <p:ph idx="1"/>
          </p:nvPr>
        </p:nvSpPr>
        <p:spPr/>
        <p:txBody>
          <a:bodyPr/>
          <a:lstStyle/>
          <a:p>
            <a:r>
              <a:rPr lang="en-US" altLang="zh-CN" dirty="0" err="1"/>
              <a:t>InputStream</a:t>
            </a:r>
            <a:r>
              <a:rPr lang="zh-CN" altLang="en-US" dirty="0"/>
              <a:t>提供了针对数据流读取的公共接口，其中比较重要的数据读取方法如下：</a:t>
            </a:r>
            <a:endParaRPr lang="en-US" altLang="zh-CN" dirty="0"/>
          </a:p>
          <a:p>
            <a:pPr marL="228600" lvl="1">
              <a:spcBef>
                <a:spcPts val="1000"/>
              </a:spcBef>
              <a:buNone/>
            </a:pPr>
            <a:r>
              <a:rPr lang="en-US" altLang="zh-CN" sz="2800" b="1" dirty="0">
                <a:solidFill>
                  <a:schemeClr val="bg1"/>
                </a:solidFill>
              </a:rPr>
              <a:t>	</a:t>
            </a:r>
            <a:r>
              <a:rPr lang="en-US" altLang="zh-CN" sz="2800" b="1" dirty="0" err="1">
                <a:solidFill>
                  <a:schemeClr val="bg1"/>
                </a:solidFill>
              </a:rPr>
              <a:t>int</a:t>
            </a:r>
            <a:r>
              <a:rPr lang="en-US" altLang="zh-CN" sz="2800" b="1" dirty="0">
                <a:solidFill>
                  <a:schemeClr val="bg1"/>
                </a:solidFill>
              </a:rPr>
              <a:t> read(byte[] b, </a:t>
            </a:r>
            <a:r>
              <a:rPr lang="en-US" altLang="zh-CN" sz="2800" b="1" dirty="0" err="1">
                <a:solidFill>
                  <a:schemeClr val="bg1"/>
                </a:solidFill>
              </a:rPr>
              <a:t>int</a:t>
            </a:r>
            <a:r>
              <a:rPr lang="en-US" altLang="zh-CN" sz="2800" b="1" dirty="0">
                <a:solidFill>
                  <a:schemeClr val="bg1"/>
                </a:solidFill>
              </a:rPr>
              <a:t> off, </a:t>
            </a:r>
            <a:r>
              <a:rPr lang="en-US" altLang="zh-CN" sz="2800" b="1" dirty="0" err="1">
                <a:solidFill>
                  <a:schemeClr val="bg1"/>
                </a:solidFill>
              </a:rPr>
              <a:t>int</a:t>
            </a:r>
            <a:r>
              <a:rPr lang="en-US" altLang="zh-CN" sz="2800" b="1" dirty="0">
                <a:solidFill>
                  <a:schemeClr val="bg1"/>
                </a:solidFill>
              </a:rPr>
              <a:t> </a:t>
            </a:r>
            <a:r>
              <a:rPr lang="en-US" altLang="zh-CN" sz="2800" b="1" dirty="0" err="1">
                <a:solidFill>
                  <a:schemeClr val="bg1"/>
                </a:solidFill>
              </a:rPr>
              <a:t>len</a:t>
            </a:r>
            <a:r>
              <a:rPr lang="en-US" altLang="zh-CN" sz="2800" b="1" dirty="0">
                <a:solidFill>
                  <a:schemeClr val="bg1"/>
                </a:solidFill>
              </a:rPr>
              <a:t>) </a:t>
            </a:r>
          </a:p>
          <a:p>
            <a:endParaRPr lang="en-US" altLang="zh-CN" dirty="0"/>
          </a:p>
          <a:p>
            <a:endParaRPr lang="en-US" altLang="zh-CN" dirty="0"/>
          </a:p>
          <a:p>
            <a:endParaRPr lang="zh-CN" altLang="en-US" dirty="0"/>
          </a:p>
        </p:txBody>
      </p:sp>
      <p:sp>
        <p:nvSpPr>
          <p:cNvPr id="5" name="圆角矩形 4"/>
          <p:cNvSpPr/>
          <p:nvPr/>
        </p:nvSpPr>
        <p:spPr>
          <a:xfrm>
            <a:off x="357218" y="2481906"/>
            <a:ext cx="638826" cy="44090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16200000">
            <a:off x="340418" y="3048051"/>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86570" y="3623515"/>
            <a:ext cx="1479430" cy="2585323"/>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返回值表示本次读取实际读取到的字节个数，如果已经到流的末尾，不能读取到任何数据，则返回</a:t>
            </a:r>
            <a:r>
              <a:rPr lang="en-US" altLang="zh-CN" b="1" dirty="0">
                <a:solidFill>
                  <a:srgbClr val="C00000"/>
                </a:solidFill>
                <a:latin typeface="微软雅黑" panose="020B0503020204020204" pitchFamily="34" charset="-122"/>
                <a:ea typeface="微软雅黑" panose="020B0503020204020204" pitchFamily="34" charset="-122"/>
              </a:rPr>
              <a:t>-1</a:t>
            </a:r>
            <a:endParaRPr lang="zh-CN" altLang="en-US" b="1" dirty="0">
              <a:solidFill>
                <a:srgbClr val="C00000"/>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926186200"/>
              </p:ext>
            </p:extLst>
          </p:nvPr>
        </p:nvGraphicFramePr>
        <p:xfrm>
          <a:off x="2415299" y="4172466"/>
          <a:ext cx="3545115" cy="700921"/>
        </p:xfrm>
        <a:graphic>
          <a:graphicData uri="http://schemas.openxmlformats.org/drawingml/2006/table">
            <a:tbl>
              <a:tblPr bandCol="1">
                <a:effectLst/>
                <a:tableStyleId>{638B1855-1B75-4FBE-930C-398BA8C253C6}</a:tableStyleId>
              </a:tblPr>
              <a:tblGrid>
                <a:gridCol w="709023">
                  <a:extLst>
                    <a:ext uri="{9D8B030D-6E8A-4147-A177-3AD203B41FA5}">
                      <a16:colId xmlns:a16="http://schemas.microsoft.com/office/drawing/2014/main" val="20000"/>
                    </a:ext>
                  </a:extLst>
                </a:gridCol>
                <a:gridCol w="709023">
                  <a:extLst>
                    <a:ext uri="{9D8B030D-6E8A-4147-A177-3AD203B41FA5}">
                      <a16:colId xmlns:a16="http://schemas.microsoft.com/office/drawing/2014/main" val="20001"/>
                    </a:ext>
                  </a:extLst>
                </a:gridCol>
                <a:gridCol w="709023">
                  <a:extLst>
                    <a:ext uri="{9D8B030D-6E8A-4147-A177-3AD203B41FA5}">
                      <a16:colId xmlns:a16="http://schemas.microsoft.com/office/drawing/2014/main" val="20002"/>
                    </a:ext>
                  </a:extLst>
                </a:gridCol>
                <a:gridCol w="709023">
                  <a:extLst>
                    <a:ext uri="{9D8B030D-6E8A-4147-A177-3AD203B41FA5}">
                      <a16:colId xmlns:a16="http://schemas.microsoft.com/office/drawing/2014/main" val="20003"/>
                    </a:ext>
                  </a:extLst>
                </a:gridCol>
                <a:gridCol w="709023">
                  <a:extLst>
                    <a:ext uri="{9D8B030D-6E8A-4147-A177-3AD203B41FA5}">
                      <a16:colId xmlns:a16="http://schemas.microsoft.com/office/drawing/2014/main" val="20004"/>
                    </a:ext>
                  </a:extLst>
                </a:gridCol>
              </a:tblGrid>
              <a:tr h="700921">
                <a:tc>
                  <a:txBody>
                    <a:bodyPr/>
                    <a:lstStyle/>
                    <a:p>
                      <a:endParaRPr lang="zh-CN" altLang="en-US" dirty="0"/>
                    </a:p>
                  </a:txBody>
                  <a:tcPr>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algn="ctr"/>
                      <a:r>
                        <a:rPr lang="en-US" altLang="zh-CN" sz="1400" dirty="0">
                          <a:latin typeface="微软雅黑" panose="020B0503020204020204" pitchFamily="34" charset="-122"/>
                          <a:ea typeface="微软雅黑" panose="020B0503020204020204" pitchFamily="34" charset="-122"/>
                        </a:rPr>
                        <a:t>index=off</a:t>
                      </a:r>
                      <a:endParaRPr lang="zh-CN" altLang="en-US" sz="1400" dirty="0">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0"/>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100037267"/>
              </p:ext>
            </p:extLst>
          </p:nvPr>
        </p:nvGraphicFramePr>
        <p:xfrm>
          <a:off x="7199269" y="4156137"/>
          <a:ext cx="4254138" cy="700921"/>
        </p:xfrm>
        <a:graphic>
          <a:graphicData uri="http://schemas.openxmlformats.org/drawingml/2006/table">
            <a:tbl>
              <a:tblPr bandCol="1">
                <a:effectLst/>
                <a:tableStyleId>{638B1855-1B75-4FBE-930C-398BA8C253C6}</a:tableStyleId>
              </a:tblPr>
              <a:tblGrid>
                <a:gridCol w="709023">
                  <a:extLst>
                    <a:ext uri="{9D8B030D-6E8A-4147-A177-3AD203B41FA5}">
                      <a16:colId xmlns:a16="http://schemas.microsoft.com/office/drawing/2014/main" val="20000"/>
                    </a:ext>
                  </a:extLst>
                </a:gridCol>
                <a:gridCol w="709023">
                  <a:extLst>
                    <a:ext uri="{9D8B030D-6E8A-4147-A177-3AD203B41FA5}">
                      <a16:colId xmlns:a16="http://schemas.microsoft.com/office/drawing/2014/main" val="20001"/>
                    </a:ext>
                  </a:extLst>
                </a:gridCol>
                <a:gridCol w="709023">
                  <a:extLst>
                    <a:ext uri="{9D8B030D-6E8A-4147-A177-3AD203B41FA5}">
                      <a16:colId xmlns:a16="http://schemas.microsoft.com/office/drawing/2014/main" val="20002"/>
                    </a:ext>
                  </a:extLst>
                </a:gridCol>
                <a:gridCol w="709023">
                  <a:extLst>
                    <a:ext uri="{9D8B030D-6E8A-4147-A177-3AD203B41FA5}">
                      <a16:colId xmlns:a16="http://schemas.microsoft.com/office/drawing/2014/main" val="20003"/>
                    </a:ext>
                  </a:extLst>
                </a:gridCol>
                <a:gridCol w="709023">
                  <a:extLst>
                    <a:ext uri="{9D8B030D-6E8A-4147-A177-3AD203B41FA5}">
                      <a16:colId xmlns:a16="http://schemas.microsoft.com/office/drawing/2014/main" val="20004"/>
                    </a:ext>
                  </a:extLst>
                </a:gridCol>
                <a:gridCol w="709023">
                  <a:extLst>
                    <a:ext uri="{9D8B030D-6E8A-4147-A177-3AD203B41FA5}">
                      <a16:colId xmlns:a16="http://schemas.microsoft.com/office/drawing/2014/main" val="20005"/>
                    </a:ext>
                  </a:extLst>
                </a:gridCol>
              </a:tblGrid>
              <a:tr h="700921">
                <a:tc>
                  <a:txBody>
                    <a:bodyPr/>
                    <a:lstStyle/>
                    <a:p>
                      <a:pPr marL="0" algn="l" defTabSz="914400" rtl="0" eaLnBrk="1" latinLnBrk="0" hangingPunct="1"/>
                      <a:endParaRPr lang="zh-CN" altLang="en-US" sz="1800" kern="1200" dirty="0">
                        <a:solidFill>
                          <a:schemeClr val="lt1"/>
                        </a:solidFill>
                        <a:latin typeface="+mn-lt"/>
                        <a:ea typeface="+mn-ea"/>
                        <a:cs typeface="+mn-cs"/>
                      </a:endParaRPr>
                    </a:p>
                  </a:txBody>
                  <a:tcPr>
                    <a:lnR w="28575" cap="flat" cmpd="sng" algn="ctr">
                      <a:solidFill>
                        <a:schemeClr val="bg1"/>
                      </a:solidFill>
                      <a:prstDash val="solid"/>
                      <a:round/>
                      <a:headEnd type="none" w="med" len="med"/>
                      <a:tailEnd type="none" w="med" len="med"/>
                    </a:lnR>
                  </a:tcPr>
                </a:tc>
                <a:tc>
                  <a:txBody>
                    <a:bodyPr/>
                    <a:lstStyle/>
                    <a:p>
                      <a:pPr algn="ctr"/>
                      <a:r>
                        <a:rPr lang="zh-CN" altLang="en-US" sz="1200" dirty="0">
                          <a:latin typeface="微软雅黑" panose="020B0503020204020204" pitchFamily="34" charset="-122"/>
                          <a:ea typeface="微软雅黑" panose="020B0503020204020204" pitchFamily="34" charset="-122"/>
                        </a:rPr>
                        <a:t>最后一个数据</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0"/>
                  </a:ext>
                </a:extLst>
              </a:tr>
            </a:tbl>
          </a:graphicData>
        </a:graphic>
      </p:graphicFrame>
      <p:sp>
        <p:nvSpPr>
          <p:cNvPr id="10" name="文本框 9"/>
          <p:cNvSpPr txBox="1"/>
          <p:nvPr/>
        </p:nvSpPr>
        <p:spPr>
          <a:xfrm>
            <a:off x="6214183" y="4172466"/>
            <a:ext cx="919706"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
        <p:nvSpPr>
          <p:cNvPr id="13" name="矩形 12"/>
          <p:cNvSpPr/>
          <p:nvPr/>
        </p:nvSpPr>
        <p:spPr>
          <a:xfrm>
            <a:off x="2251493" y="3984170"/>
            <a:ext cx="9495827" cy="1028701"/>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0423531" y="3313319"/>
            <a:ext cx="1586760"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用于数据读取操作的</a:t>
            </a:r>
            <a:r>
              <a:rPr lang="en-US" altLang="zh-CN" b="1" dirty="0">
                <a:solidFill>
                  <a:srgbClr val="C00000"/>
                </a:solidFill>
                <a:latin typeface="微软雅黑" panose="020B0503020204020204" pitchFamily="34" charset="-122"/>
                <a:ea typeface="微软雅黑" panose="020B0503020204020204" pitchFamily="34" charset="-122"/>
              </a:rPr>
              <a:t>byte[]</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5" name="Line 20"/>
          <p:cNvSpPr>
            <a:spLocks noChangeShapeType="1"/>
          </p:cNvSpPr>
          <p:nvPr/>
        </p:nvSpPr>
        <p:spPr bwMode="auto">
          <a:xfrm flipH="1">
            <a:off x="3826323" y="3623515"/>
            <a:ext cx="0" cy="2353692"/>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6" name="Line 20"/>
          <p:cNvSpPr>
            <a:spLocks noChangeShapeType="1"/>
          </p:cNvSpPr>
          <p:nvPr/>
        </p:nvSpPr>
        <p:spPr bwMode="auto">
          <a:xfrm>
            <a:off x="2792186" y="2922815"/>
            <a:ext cx="326571" cy="1061356"/>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7" name="圆角矩形 16"/>
          <p:cNvSpPr/>
          <p:nvPr/>
        </p:nvSpPr>
        <p:spPr>
          <a:xfrm>
            <a:off x="1776473" y="2481906"/>
            <a:ext cx="1342284" cy="44090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3182059" y="2485338"/>
            <a:ext cx="1062884" cy="44090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Line 20"/>
          <p:cNvSpPr>
            <a:spLocks noChangeShapeType="1"/>
          </p:cNvSpPr>
          <p:nvPr/>
        </p:nvSpPr>
        <p:spPr bwMode="auto">
          <a:xfrm>
            <a:off x="3850003" y="2911817"/>
            <a:ext cx="284467" cy="1260647"/>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0" name="Line 20"/>
          <p:cNvSpPr>
            <a:spLocks noChangeShapeType="1"/>
          </p:cNvSpPr>
          <p:nvPr/>
        </p:nvSpPr>
        <p:spPr bwMode="auto">
          <a:xfrm>
            <a:off x="3826323" y="3820886"/>
            <a:ext cx="6160881"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1" name="Line 20"/>
          <p:cNvSpPr>
            <a:spLocks noChangeShapeType="1"/>
          </p:cNvSpPr>
          <p:nvPr/>
        </p:nvSpPr>
        <p:spPr bwMode="auto">
          <a:xfrm flipH="1">
            <a:off x="10010884" y="3613115"/>
            <a:ext cx="0" cy="2364092"/>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2" name="文本框 21"/>
          <p:cNvSpPr txBox="1"/>
          <p:nvPr/>
        </p:nvSpPr>
        <p:spPr>
          <a:xfrm>
            <a:off x="4797998" y="3446754"/>
            <a:ext cx="5410382"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可以用于存放本次读取数据的长度：</a:t>
            </a:r>
            <a:r>
              <a:rPr lang="en-US" altLang="zh-CN" b="1" dirty="0" err="1">
                <a:solidFill>
                  <a:srgbClr val="C00000"/>
                </a:solidFill>
                <a:latin typeface="微软雅黑" panose="020B0503020204020204" pitchFamily="34" charset="-122"/>
                <a:ea typeface="微软雅黑" panose="020B0503020204020204" pitchFamily="34" charset="-122"/>
              </a:rPr>
              <a:t>len</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3" name="Line 20"/>
          <p:cNvSpPr>
            <a:spLocks noChangeShapeType="1"/>
          </p:cNvSpPr>
          <p:nvPr/>
        </p:nvSpPr>
        <p:spPr bwMode="auto">
          <a:xfrm flipH="1">
            <a:off x="8599709" y="4172464"/>
            <a:ext cx="0" cy="2353692"/>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4" name="Line 20"/>
          <p:cNvSpPr>
            <a:spLocks noChangeShapeType="1"/>
          </p:cNvSpPr>
          <p:nvPr/>
        </p:nvSpPr>
        <p:spPr bwMode="auto">
          <a:xfrm>
            <a:off x="3829164" y="5349310"/>
            <a:ext cx="4770545"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5" name="文本框 24"/>
          <p:cNvSpPr txBox="1"/>
          <p:nvPr/>
        </p:nvSpPr>
        <p:spPr>
          <a:xfrm>
            <a:off x="4134470" y="5542031"/>
            <a:ext cx="4465239"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实际读取的数据，个数即为方法的返回值</a:t>
            </a:r>
          </a:p>
        </p:txBody>
      </p:sp>
      <p:sp>
        <p:nvSpPr>
          <p:cNvPr id="26" name="圆角矩形 25"/>
          <p:cNvSpPr/>
          <p:nvPr/>
        </p:nvSpPr>
        <p:spPr>
          <a:xfrm>
            <a:off x="4297973" y="2477690"/>
            <a:ext cx="1062884" cy="44090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Line 20"/>
          <p:cNvSpPr>
            <a:spLocks noChangeShapeType="1"/>
          </p:cNvSpPr>
          <p:nvPr/>
        </p:nvSpPr>
        <p:spPr bwMode="auto">
          <a:xfrm flipH="1">
            <a:off x="4657589" y="2916426"/>
            <a:ext cx="44019" cy="81942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8" name="Line 20"/>
          <p:cNvSpPr>
            <a:spLocks noChangeShapeType="1"/>
          </p:cNvSpPr>
          <p:nvPr/>
        </p:nvSpPr>
        <p:spPr bwMode="auto">
          <a:xfrm flipH="1" flipV="1">
            <a:off x="940052" y="2971854"/>
            <a:ext cx="3304891" cy="2377456"/>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extLst>
      <p:ext uri="{BB962C8B-B14F-4D97-AF65-F5344CB8AC3E}">
        <p14:creationId xmlns:p14="http://schemas.microsoft.com/office/powerpoint/2010/main" val="2510884970"/>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10</a:t>
            </a:r>
            <a:r>
              <a:rPr lang="zh-CN" altLang="en-US" dirty="0"/>
              <a:t>：字节输入流的统一数据读取方法</a:t>
            </a:r>
          </a:p>
        </p:txBody>
      </p:sp>
      <p:sp>
        <p:nvSpPr>
          <p:cNvPr id="3" name="内容占位符 2"/>
          <p:cNvSpPr>
            <a:spLocks noGrp="1"/>
          </p:cNvSpPr>
          <p:nvPr>
            <p:ph idx="1"/>
          </p:nvPr>
        </p:nvSpPr>
        <p:spPr/>
        <p:txBody>
          <a:bodyPr/>
          <a:lstStyle/>
          <a:p>
            <a:r>
              <a:rPr lang="en-US" altLang="zh-CN" dirty="0" err="1"/>
              <a:t>InputStream</a:t>
            </a:r>
            <a:r>
              <a:rPr lang="zh-CN" altLang="en-US" dirty="0"/>
              <a:t>其他的重要方法：</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675981639"/>
              </p:ext>
            </p:extLst>
          </p:nvPr>
        </p:nvGraphicFramePr>
        <p:xfrm>
          <a:off x="323760" y="1695632"/>
          <a:ext cx="11517689" cy="2444568"/>
        </p:xfrm>
        <a:graphic>
          <a:graphicData uri="http://schemas.openxmlformats.org/drawingml/2006/table">
            <a:tbl>
              <a:tblPr firstRow="1" bandRow="1">
                <a:tableStyleId>{93296810-A885-4BE3-A3E7-6D5BEEA58F35}</a:tableStyleId>
              </a:tblPr>
              <a:tblGrid>
                <a:gridCol w="2543507">
                  <a:extLst>
                    <a:ext uri="{9D8B030D-6E8A-4147-A177-3AD203B41FA5}">
                      <a16:colId xmlns:a16="http://schemas.microsoft.com/office/drawing/2014/main" val="20000"/>
                    </a:ext>
                  </a:extLst>
                </a:gridCol>
                <a:gridCol w="8974182">
                  <a:extLst>
                    <a:ext uri="{9D8B030D-6E8A-4147-A177-3AD203B41FA5}">
                      <a16:colId xmlns:a16="http://schemas.microsoft.com/office/drawing/2014/main" val="20001"/>
                    </a:ext>
                  </a:extLst>
                </a:gridCol>
              </a:tblGrid>
              <a:tr h="590368">
                <a:tc>
                  <a:txBody>
                    <a:bodyPr/>
                    <a:lstStyle/>
                    <a:p>
                      <a:pPr algn="ctr"/>
                      <a:r>
                        <a:rPr lang="zh-CN" altLang="en-US" sz="2400" dirty="0">
                          <a:latin typeface="微软雅黑" panose="020B0503020204020204" pitchFamily="34" charset="-122"/>
                          <a:ea typeface="微软雅黑" panose="020B0503020204020204" pitchFamily="34" charset="-122"/>
                        </a:rPr>
                        <a:t>方法签名</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说明</a:t>
                      </a:r>
                    </a:p>
                  </a:txBody>
                  <a:tcPr anchor="ctr"/>
                </a:tc>
                <a:extLst>
                  <a:ext uri="{0D108BD9-81ED-4DB2-BD59-A6C34878D82A}">
                    <a16:rowId xmlns:a16="http://schemas.microsoft.com/office/drawing/2014/main" val="10000"/>
                  </a:ext>
                </a:extLst>
              </a:tr>
              <a:tr h="370840">
                <a:tc>
                  <a:txBody>
                    <a:bodyPr/>
                    <a:lstStyle/>
                    <a:p>
                      <a:r>
                        <a:rPr lang="en-US" altLang="zh-CN" dirty="0">
                          <a:latin typeface="微软雅黑" panose="020B0503020204020204" pitchFamily="34" charset="-122"/>
                          <a:ea typeface="微软雅黑" panose="020B0503020204020204" pitchFamily="34" charset="-122"/>
                        </a:rPr>
                        <a:t>void close()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sz="1800" kern="1200" dirty="0">
                          <a:effectLst/>
                          <a:latin typeface="微软雅黑" panose="020B0503020204020204" pitchFamily="34" charset="-122"/>
                          <a:ea typeface="微软雅黑" panose="020B0503020204020204" pitchFamily="34" charset="-122"/>
                        </a:rPr>
                        <a:t>关闭此输入流并释放与该流关联的所有系统资源</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r h="370840">
                <a:tc>
                  <a:txBody>
                    <a:bodyPr/>
                    <a:lstStyle/>
                    <a:p>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available()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sz="1800" kern="1200" dirty="0">
                          <a:effectLst/>
                          <a:latin typeface="微软雅黑" panose="020B0503020204020204" pitchFamily="34" charset="-122"/>
                          <a:ea typeface="微软雅黑" panose="020B0503020204020204" pitchFamily="34" charset="-122"/>
                        </a:rPr>
                        <a:t>返回此输入流下一个方法调用可以不受阻塞地从此输入流读取（或跳过）的估计字节数</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r h="370840">
                <a:tc>
                  <a:txBody>
                    <a:bodyPr/>
                    <a:lstStyle/>
                    <a:p>
                      <a:r>
                        <a:rPr lang="en-US" altLang="zh-CN" dirty="0">
                          <a:latin typeface="微软雅黑" panose="020B0503020204020204" pitchFamily="34" charset="-122"/>
                          <a:ea typeface="微软雅黑" panose="020B0503020204020204" pitchFamily="34" charset="-122"/>
                        </a:rPr>
                        <a:t>long skip(long n)</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sz="1800" kern="1200" dirty="0">
                          <a:effectLst/>
                          <a:latin typeface="微软雅黑" panose="020B0503020204020204" pitchFamily="34" charset="-122"/>
                          <a:ea typeface="微软雅黑" panose="020B0503020204020204" pitchFamily="34" charset="-122"/>
                        </a:rPr>
                        <a:t>跳过和丢弃此输入流中数据的 </a:t>
                      </a:r>
                      <a:r>
                        <a:rPr lang="en-US" altLang="zh-CN" dirty="0">
                          <a:latin typeface="微软雅黑" panose="020B0503020204020204" pitchFamily="34" charset="-122"/>
                          <a:ea typeface="微软雅黑" panose="020B0503020204020204" pitchFamily="34" charset="-122"/>
                        </a:rPr>
                        <a:t>n</a:t>
                      </a:r>
                      <a:r>
                        <a:rPr lang="zh-CN" altLang="en-US" sz="1800" kern="1200" dirty="0">
                          <a:effectLst/>
                          <a:latin typeface="微软雅黑" panose="020B0503020204020204" pitchFamily="34" charset="-122"/>
                          <a:ea typeface="微软雅黑" panose="020B0503020204020204" pitchFamily="34" charset="-122"/>
                        </a:rPr>
                        <a:t> 个字节</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3"/>
                  </a:ext>
                </a:extLst>
              </a:tr>
              <a:tr h="370840">
                <a:tc>
                  <a:txBody>
                    <a:bodyPr/>
                    <a:lstStyle/>
                    <a:p>
                      <a:r>
                        <a:rPr lang="en-US" altLang="zh-CN" dirty="0">
                          <a:latin typeface="微软雅黑" panose="020B0503020204020204" pitchFamily="34" charset="-122"/>
                          <a:ea typeface="微软雅黑" panose="020B0503020204020204" pitchFamily="34" charset="-122"/>
                        </a:rPr>
                        <a:t>abstract  </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read()</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sz="1800" kern="1200" dirty="0">
                          <a:effectLst/>
                          <a:latin typeface="微软雅黑" panose="020B0503020204020204" pitchFamily="34" charset="-122"/>
                          <a:ea typeface="微软雅黑" panose="020B0503020204020204" pitchFamily="34" charset="-122"/>
                        </a:rPr>
                        <a:t>从输入流中读取数据的下一个字节</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4"/>
                  </a:ext>
                </a:extLst>
              </a:tr>
              <a:tr h="370840">
                <a:tc>
                  <a:txBody>
                    <a:bodyPr/>
                    <a:lstStyle/>
                    <a:p>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read(byte[] b)</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a:latin typeface="微软雅黑" panose="020B0503020204020204" pitchFamily="34" charset="-122"/>
                          <a:ea typeface="微软雅黑" panose="020B0503020204020204" pitchFamily="34" charset="-122"/>
                        </a:rPr>
                        <a:t>相当于调用</a:t>
                      </a:r>
                      <a:r>
                        <a:rPr lang="en-US" altLang="zh-CN" dirty="0">
                          <a:latin typeface="微软雅黑" panose="020B0503020204020204" pitchFamily="34" charset="-122"/>
                          <a:ea typeface="微软雅黑" panose="020B0503020204020204" pitchFamily="34" charset="-122"/>
                        </a:rPr>
                        <a:t>read(b,0,b.length)</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84589077"/>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11</a:t>
            </a:r>
            <a:r>
              <a:rPr lang="zh-CN" altLang="en-US" dirty="0"/>
              <a:t>： </a:t>
            </a:r>
            <a:r>
              <a:rPr lang="en-US" altLang="zh-CN" dirty="0" err="1"/>
              <a:t>DataInput</a:t>
            </a:r>
            <a:endParaRPr lang="zh-CN" altLang="en-US" dirty="0"/>
          </a:p>
        </p:txBody>
      </p:sp>
      <p:sp>
        <p:nvSpPr>
          <p:cNvPr id="3" name="内容占位符 2"/>
          <p:cNvSpPr>
            <a:spLocks noGrp="1"/>
          </p:cNvSpPr>
          <p:nvPr>
            <p:ph idx="1"/>
          </p:nvPr>
        </p:nvSpPr>
        <p:spPr/>
        <p:txBody>
          <a:bodyPr>
            <a:normAutofit fontScale="92500"/>
          </a:bodyPr>
          <a:lstStyle/>
          <a:p>
            <a:r>
              <a:rPr lang="en-US" altLang="zh-CN" dirty="0" err="1"/>
              <a:t>DataInput</a:t>
            </a:r>
            <a:r>
              <a:rPr lang="zh-CN" altLang="en-US" dirty="0"/>
              <a:t>接口规定一组操作，用于以一种与机器无关（当前操作系统等）的方式，直接在流中读取基本类型的数据和字符串：</a:t>
            </a:r>
            <a:endParaRPr lang="en-US" altLang="zh-CN" dirty="0"/>
          </a:p>
          <a:p>
            <a:pPr lvl="1"/>
            <a:r>
              <a:rPr lang="en-US" altLang="zh-CN" dirty="0" err="1"/>
              <a:t>DataInput</a:t>
            </a:r>
            <a:r>
              <a:rPr lang="zh-CN" altLang="en-US" dirty="0"/>
              <a:t>对基本数据类型的读取分别提供了不同的方法，方法名满足</a:t>
            </a:r>
            <a:r>
              <a:rPr lang="en-US" altLang="zh-CN" b="1" dirty="0" err="1">
                <a:solidFill>
                  <a:srgbClr val="C00000"/>
                </a:solidFill>
              </a:rPr>
              <a:t>readXXX</a:t>
            </a:r>
            <a:r>
              <a:rPr lang="en-US" altLang="zh-CN" b="1" dirty="0">
                <a:solidFill>
                  <a:srgbClr val="C00000"/>
                </a:solidFill>
              </a:rPr>
              <a:t>()</a:t>
            </a:r>
            <a:r>
              <a:rPr lang="zh-CN" altLang="en-US" dirty="0"/>
              <a:t>的规律，其中</a:t>
            </a:r>
            <a:r>
              <a:rPr lang="en-US" altLang="zh-CN" dirty="0"/>
              <a:t>XXX</a:t>
            </a:r>
            <a:r>
              <a:rPr lang="zh-CN" altLang="en-US" dirty="0"/>
              <a:t>即为基本类型说明符（首字母大写），如</a:t>
            </a:r>
            <a:r>
              <a:rPr lang="en-US" altLang="zh-CN" dirty="0" err="1"/>
              <a:t>readInt</a:t>
            </a:r>
            <a:r>
              <a:rPr lang="en-US" altLang="zh-CN" dirty="0"/>
              <a:t>()</a:t>
            </a:r>
            <a:r>
              <a:rPr lang="zh-CN" altLang="en-US" dirty="0"/>
              <a:t>表示从流中读取一个</a:t>
            </a:r>
            <a:r>
              <a:rPr lang="en-US" altLang="zh-CN" dirty="0" err="1"/>
              <a:t>int</a:t>
            </a:r>
            <a:r>
              <a:rPr lang="zh-CN" altLang="en-US" dirty="0"/>
              <a:t>型数据</a:t>
            </a:r>
            <a:endParaRPr lang="en-US" altLang="zh-CN" dirty="0"/>
          </a:p>
          <a:p>
            <a:pPr lvl="1"/>
            <a:r>
              <a:rPr lang="zh-CN" altLang="en-US" dirty="0"/>
              <a:t>读取字符串的方法为</a:t>
            </a:r>
            <a:r>
              <a:rPr lang="en-US" altLang="zh-CN" b="1" dirty="0" err="1">
                <a:solidFill>
                  <a:srgbClr val="C00000"/>
                </a:solidFill>
              </a:rPr>
              <a:t>readUTF</a:t>
            </a:r>
            <a:r>
              <a:rPr lang="en-US" altLang="zh-CN" b="1" dirty="0">
                <a:solidFill>
                  <a:srgbClr val="C00000"/>
                </a:solidFill>
              </a:rPr>
              <a:t>()</a:t>
            </a:r>
            <a:r>
              <a:rPr lang="zh-CN" altLang="en-US" dirty="0"/>
              <a:t>，该方法的功能声明将标准的</a:t>
            </a:r>
            <a:r>
              <a:rPr lang="en-US" altLang="zh-CN" dirty="0"/>
              <a:t>UTF-8</a:t>
            </a:r>
            <a:r>
              <a:rPr lang="zh-CN" altLang="en-US" dirty="0"/>
              <a:t>字符编码表示形式做出了稍许修改，接口还提供了</a:t>
            </a:r>
            <a:r>
              <a:rPr lang="en-US" altLang="zh-CN" dirty="0" err="1"/>
              <a:t>readLine</a:t>
            </a:r>
            <a:r>
              <a:rPr lang="en-US" altLang="zh-CN" dirty="0"/>
              <a:t>()</a:t>
            </a:r>
            <a:r>
              <a:rPr lang="zh-CN" altLang="en-US" dirty="0"/>
              <a:t>方法，但是在一些常用的实现中不建议使用</a:t>
            </a:r>
            <a:endParaRPr lang="en-US" altLang="zh-CN" dirty="0"/>
          </a:p>
          <a:p>
            <a:pPr marL="228600" lvl="1">
              <a:spcBef>
                <a:spcPts val="1000"/>
              </a:spcBef>
            </a:pPr>
            <a:r>
              <a:rPr lang="zh-CN" altLang="en-US" sz="2800" dirty="0"/>
              <a:t>事实上，</a:t>
            </a:r>
            <a:r>
              <a:rPr lang="en-US" altLang="zh-CN" sz="2800" dirty="0" err="1"/>
              <a:t>DataInput</a:t>
            </a:r>
            <a:r>
              <a:rPr lang="zh-CN" altLang="en-US" sz="2800" dirty="0"/>
              <a:t>和</a:t>
            </a:r>
            <a:r>
              <a:rPr lang="en-US" altLang="zh-CN" sz="2800" dirty="0" err="1"/>
              <a:t>DataOutput</a:t>
            </a:r>
            <a:r>
              <a:rPr lang="zh-CN" altLang="en-US" sz="2800" dirty="0"/>
              <a:t>对应，即</a:t>
            </a:r>
            <a:r>
              <a:rPr lang="en-US" altLang="zh-CN" sz="2800" dirty="0" err="1"/>
              <a:t>DataInput</a:t>
            </a:r>
            <a:r>
              <a:rPr lang="zh-CN" altLang="en-US" sz="2800" dirty="0"/>
              <a:t>读取由</a:t>
            </a:r>
            <a:r>
              <a:rPr lang="en-US" altLang="zh-CN" sz="2800" dirty="0" err="1"/>
              <a:t>DataOutput</a:t>
            </a:r>
            <a:r>
              <a:rPr lang="zh-CN" altLang="en-US" sz="2800" dirty="0"/>
              <a:t>写入的数据</a:t>
            </a:r>
          </a:p>
        </p:txBody>
      </p:sp>
    </p:spTree>
    <p:extLst>
      <p:ext uri="{BB962C8B-B14F-4D97-AF65-F5344CB8AC3E}">
        <p14:creationId xmlns:p14="http://schemas.microsoft.com/office/powerpoint/2010/main" val="967909337"/>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12</a:t>
            </a:r>
            <a:r>
              <a:rPr lang="zh-CN" altLang="en-US" dirty="0"/>
              <a:t>：常见的字节输入流工具的作用与使用</a:t>
            </a:r>
          </a:p>
        </p:txBody>
      </p:sp>
      <p:sp>
        <p:nvSpPr>
          <p:cNvPr id="3" name="内容占位符 2"/>
          <p:cNvSpPr>
            <a:spLocks noGrp="1"/>
          </p:cNvSpPr>
          <p:nvPr>
            <p:ph idx="1"/>
          </p:nvPr>
        </p:nvSpPr>
        <p:spPr/>
        <p:txBody>
          <a:bodyPr/>
          <a:lstStyle/>
          <a:p>
            <a:r>
              <a:rPr lang="zh-CN" altLang="en-US" dirty="0"/>
              <a:t>读取由刚才输出流示例生成的数据文件（课堂案例：</a:t>
            </a:r>
            <a:r>
              <a:rPr lang="en-US" altLang="zh-CN" dirty="0">
                <a:hlinkClick r:id="rId2" action="ppaction://hlinkfile"/>
              </a:rPr>
              <a:t>FileWithDataInputStreamTest.java</a:t>
            </a:r>
            <a:r>
              <a:rPr lang="zh-CN" altLang="en-US" dirty="0"/>
              <a:t>） ：</a:t>
            </a:r>
          </a:p>
        </p:txBody>
      </p:sp>
      <p:pic>
        <p:nvPicPr>
          <p:cNvPr id="4" name="图片 3"/>
          <p:cNvPicPr>
            <a:picLocks noChangeAspect="1"/>
          </p:cNvPicPr>
          <p:nvPr/>
        </p:nvPicPr>
        <p:blipFill>
          <a:blip r:embed="rId3"/>
          <a:stretch>
            <a:fillRect/>
          </a:stretch>
        </p:blipFill>
        <p:spPr>
          <a:xfrm>
            <a:off x="503464" y="2276884"/>
            <a:ext cx="7301593" cy="4401501"/>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6175196" y="4477634"/>
            <a:ext cx="5572125" cy="733425"/>
          </a:xfrm>
          <a:prstGeom prst="rect">
            <a:avLst/>
          </a:prstGeom>
          <a:blipFill>
            <a:blip r:embed="rId4"/>
            <a:stretch>
              <a:fillRect/>
            </a:stretch>
          </a:blipFill>
          <a:ln w="101600">
            <a:solidFill>
              <a:srgbClr val="339933">
                <a:alpha val="96000"/>
              </a:srgbClr>
            </a:solidFill>
          </a:ln>
        </p:spPr>
      </p:pic>
      <p:sp>
        <p:nvSpPr>
          <p:cNvPr id="6" name="圆角矩形 5"/>
          <p:cNvSpPr/>
          <p:nvPr/>
        </p:nvSpPr>
        <p:spPr>
          <a:xfrm>
            <a:off x="1182107" y="3323846"/>
            <a:ext cx="6655608" cy="39906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121951" y="2946904"/>
            <a:ext cx="4070049" cy="1200329"/>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注意读取的顺序和之前写入的顺序必须严格一致（流是有序的结构），否则不能读取到正确的数据，严重情况下会导致线程阻塞</a:t>
            </a:r>
          </a:p>
        </p:txBody>
      </p:sp>
      <p:sp>
        <p:nvSpPr>
          <p:cNvPr id="8" name="右箭头 7"/>
          <p:cNvSpPr/>
          <p:nvPr/>
        </p:nvSpPr>
        <p:spPr>
          <a:xfrm rot="10800000">
            <a:off x="7614235" y="3401035"/>
            <a:ext cx="507716" cy="290697"/>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6131591" y="4836031"/>
            <a:ext cx="4785754" cy="25757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0"/>
          <p:cNvSpPr>
            <a:spLocks noChangeShapeType="1"/>
          </p:cNvSpPr>
          <p:nvPr/>
        </p:nvSpPr>
        <p:spPr bwMode="auto">
          <a:xfrm>
            <a:off x="5437412" y="3722914"/>
            <a:ext cx="2453219" cy="104696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extLst>
      <p:ext uri="{BB962C8B-B14F-4D97-AF65-F5344CB8AC3E}">
        <p14:creationId xmlns:p14="http://schemas.microsoft.com/office/powerpoint/2010/main" val="4103909574"/>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12</a:t>
            </a:r>
            <a:r>
              <a:rPr lang="zh-CN" altLang="en-US" dirty="0"/>
              <a:t>：常见的字节输入流工具的作用与使用</a:t>
            </a:r>
          </a:p>
        </p:txBody>
      </p:sp>
      <p:sp>
        <p:nvSpPr>
          <p:cNvPr id="3" name="内容占位符 2"/>
          <p:cNvSpPr>
            <a:spLocks noGrp="1"/>
          </p:cNvSpPr>
          <p:nvPr>
            <p:ph idx="1"/>
          </p:nvPr>
        </p:nvSpPr>
        <p:spPr/>
        <p:txBody>
          <a:bodyPr>
            <a:normAutofit fontScale="77500" lnSpcReduction="20000"/>
          </a:bodyPr>
          <a:lstStyle/>
          <a:p>
            <a:r>
              <a:rPr lang="zh-CN" altLang="en-US" dirty="0"/>
              <a:t>也可以通过输入输出流进行文件移动或拷贝操作</a:t>
            </a:r>
            <a:r>
              <a:rPr lang="en-US" altLang="zh-CN" dirty="0"/>
              <a:t>(</a:t>
            </a:r>
            <a:r>
              <a:rPr lang="zh-CN" altLang="en-US" dirty="0"/>
              <a:t>课堂案例：</a:t>
            </a:r>
            <a:r>
              <a:rPr lang="en-US" altLang="zh-CN" dirty="0">
                <a:hlinkClick r:id="rId2" action="ppaction://hlinkfile"/>
              </a:rPr>
              <a:t>FileCopy.java</a:t>
            </a:r>
            <a:r>
              <a:rPr lang="en-US" altLang="zh-CN" dirty="0"/>
              <a:t>)</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如果利用</a:t>
            </a:r>
            <a:r>
              <a:rPr lang="en-US" altLang="zh-CN" dirty="0" err="1"/>
              <a:t>nio</a:t>
            </a:r>
            <a:r>
              <a:rPr lang="zh-CN" altLang="en-US" dirty="0"/>
              <a:t>进行文件拷贝操作，在高并发情况下，效率将比传统</a:t>
            </a:r>
            <a:r>
              <a:rPr lang="en-US" altLang="zh-CN" dirty="0"/>
              <a:t>IO</a:t>
            </a:r>
            <a:r>
              <a:rPr lang="zh-CN" altLang="en-US" dirty="0"/>
              <a:t>更高（</a:t>
            </a:r>
            <a:r>
              <a:rPr lang="en-US" altLang="zh-CN" dirty="0" err="1"/>
              <a:t>nio</a:t>
            </a:r>
            <a:r>
              <a:rPr lang="zh-CN" altLang="en-US" dirty="0"/>
              <a:t>小节介绍），但是需要注意，在</a:t>
            </a:r>
            <a:r>
              <a:rPr lang="en-US" altLang="zh-CN" dirty="0"/>
              <a:t>JDK1.4+</a:t>
            </a:r>
            <a:r>
              <a:rPr lang="zh-CN" altLang="en-US" dirty="0"/>
              <a:t>的版本上大部分</a:t>
            </a:r>
            <a:r>
              <a:rPr lang="en-US" altLang="zh-CN" dirty="0"/>
              <a:t>IO</a:t>
            </a:r>
            <a:r>
              <a:rPr lang="zh-CN" altLang="en-US" dirty="0"/>
              <a:t>工具都利用</a:t>
            </a:r>
            <a:r>
              <a:rPr lang="en-US" altLang="zh-CN" dirty="0"/>
              <a:t>NIO</a:t>
            </a:r>
            <a:r>
              <a:rPr lang="zh-CN" altLang="en-US" dirty="0"/>
              <a:t>的块操作模式重新实现，所以性能有很大进步</a:t>
            </a:r>
            <a:endParaRPr lang="en-US" altLang="zh-CN" dirty="0"/>
          </a:p>
          <a:p>
            <a:endParaRPr lang="en-US" altLang="zh-CN" dirty="0"/>
          </a:p>
        </p:txBody>
      </p:sp>
      <p:pic>
        <p:nvPicPr>
          <p:cNvPr id="4" name="图片 3"/>
          <p:cNvPicPr>
            <a:picLocks noChangeAspect="1"/>
          </p:cNvPicPr>
          <p:nvPr/>
        </p:nvPicPr>
        <p:blipFill>
          <a:blip r:embed="rId3"/>
          <a:stretch>
            <a:fillRect/>
          </a:stretch>
        </p:blipFill>
        <p:spPr>
          <a:xfrm>
            <a:off x="506865" y="1715179"/>
            <a:ext cx="8924925" cy="2905125"/>
          </a:xfrm>
          <a:prstGeom prst="rect">
            <a:avLst/>
          </a:prstGeom>
          <a:blipFill>
            <a:blip r:embed="rId4"/>
            <a:stretch>
              <a:fillRect/>
            </a:stretch>
          </a:blipFill>
          <a:ln w="101600">
            <a:solidFill>
              <a:srgbClr val="339933">
                <a:alpha val="96000"/>
              </a:srgbClr>
            </a:solidFill>
          </a:ln>
        </p:spPr>
      </p:pic>
      <p:sp>
        <p:nvSpPr>
          <p:cNvPr id="5" name="圆角矩形 4"/>
          <p:cNvSpPr/>
          <p:nvPr/>
        </p:nvSpPr>
        <p:spPr>
          <a:xfrm>
            <a:off x="1252983" y="3034624"/>
            <a:ext cx="6655608" cy="68976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121952" y="2946904"/>
            <a:ext cx="2834520" cy="1200329"/>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重复读取输入流中的数据并原样写入到输出流中，直到到达输入流的末尾</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读取操作返回</a:t>
            </a:r>
            <a:r>
              <a:rPr lang="en-US" altLang="zh-CN" b="1" dirty="0">
                <a:solidFill>
                  <a:srgbClr val="C00000"/>
                </a:solidFill>
                <a:latin typeface="微软雅黑" panose="020B0503020204020204" pitchFamily="34" charset="-122"/>
                <a:ea typeface="微软雅黑" panose="020B0503020204020204" pitchFamily="34" charset="-122"/>
              </a:rPr>
              <a:t>-1)</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 name="右箭头 6"/>
          <p:cNvSpPr/>
          <p:nvPr/>
        </p:nvSpPr>
        <p:spPr>
          <a:xfrm rot="10800000">
            <a:off x="7661418" y="3256371"/>
            <a:ext cx="507716" cy="290697"/>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6205373" y="2119303"/>
            <a:ext cx="2579397" cy="27189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rot="10800000">
            <a:off x="8741347" y="2109902"/>
            <a:ext cx="507716" cy="290697"/>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9205105" y="1869377"/>
            <a:ext cx="2834520" cy="923330"/>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如果调用该</a:t>
            </a:r>
            <a:r>
              <a:rPr lang="en-US" altLang="zh-CN" b="1" dirty="0">
                <a:solidFill>
                  <a:srgbClr val="C00000"/>
                </a:solidFill>
                <a:latin typeface="微软雅黑" panose="020B0503020204020204" pitchFamily="34" charset="-122"/>
                <a:ea typeface="微软雅黑" panose="020B0503020204020204" pitchFamily="34" charset="-122"/>
              </a:rPr>
              <a:t>File</a:t>
            </a:r>
            <a:r>
              <a:rPr lang="zh-CN" altLang="en-US" b="1" dirty="0">
                <a:solidFill>
                  <a:srgbClr val="C00000"/>
                </a:solidFill>
                <a:latin typeface="微软雅黑" panose="020B0503020204020204" pitchFamily="34" charset="-122"/>
                <a:ea typeface="微软雅黑" panose="020B0503020204020204" pitchFamily="34" charset="-122"/>
              </a:rPr>
              <a:t>对象的</a:t>
            </a:r>
            <a:r>
              <a:rPr lang="en-US" altLang="zh-CN" b="1" dirty="0">
                <a:solidFill>
                  <a:srgbClr val="C00000"/>
                </a:solidFill>
                <a:latin typeface="微软雅黑" panose="020B0503020204020204" pitchFamily="34" charset="-122"/>
                <a:ea typeface="微软雅黑" panose="020B0503020204020204" pitchFamily="34" charset="-122"/>
              </a:rPr>
              <a:t>delete()</a:t>
            </a:r>
            <a:r>
              <a:rPr lang="zh-CN" altLang="en-US" b="1" dirty="0">
                <a:solidFill>
                  <a:srgbClr val="C00000"/>
                </a:solidFill>
                <a:latin typeface="微软雅黑" panose="020B0503020204020204" pitchFamily="34" charset="-122"/>
                <a:ea typeface="微软雅黑" panose="020B0503020204020204" pitchFamily="34" charset="-122"/>
              </a:rPr>
              <a:t>方法，就由拷贝变成了移动</a:t>
            </a:r>
          </a:p>
        </p:txBody>
      </p:sp>
      <p:pic>
        <p:nvPicPr>
          <p:cNvPr id="11" name="图片 10"/>
          <p:cNvPicPr>
            <a:picLocks noChangeAspect="1"/>
          </p:cNvPicPr>
          <p:nvPr/>
        </p:nvPicPr>
        <p:blipFill>
          <a:blip r:embed="rId5"/>
          <a:stretch>
            <a:fillRect/>
          </a:stretch>
        </p:blipFill>
        <p:spPr>
          <a:xfrm>
            <a:off x="3923196" y="3652417"/>
            <a:ext cx="3571875" cy="1143000"/>
          </a:xfrm>
          <a:prstGeom prst="rect">
            <a:avLst/>
          </a:prstGeom>
          <a:blipFill>
            <a:blip r:embed="rId4"/>
            <a:stretch>
              <a:fillRect/>
            </a:stretch>
          </a:blipFill>
          <a:ln w="101600">
            <a:solidFill>
              <a:srgbClr val="339933">
                <a:alpha val="96000"/>
              </a:srgbClr>
            </a:solidFill>
          </a:ln>
        </p:spPr>
      </p:pic>
      <p:sp>
        <p:nvSpPr>
          <p:cNvPr id="12" name="圆角矩形 11"/>
          <p:cNvSpPr/>
          <p:nvPr/>
        </p:nvSpPr>
        <p:spPr>
          <a:xfrm>
            <a:off x="3822815" y="4232802"/>
            <a:ext cx="2579397" cy="33141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rot="5400000">
            <a:off x="6798360" y="3606644"/>
            <a:ext cx="507716" cy="290697"/>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386140" y="3992050"/>
            <a:ext cx="1275278"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Tree>
    <p:extLst>
      <p:ext uri="{BB962C8B-B14F-4D97-AF65-F5344CB8AC3E}">
        <p14:creationId xmlns:p14="http://schemas.microsoft.com/office/powerpoint/2010/main" val="332978382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t>：</a:t>
            </a:r>
            <a:r>
              <a:rPr lang="en-US" altLang="zh-CN" dirty="0"/>
              <a:t> File</a:t>
            </a:r>
            <a:r>
              <a:rPr lang="zh-CN" altLang="en-US" dirty="0"/>
              <a:t>类型</a:t>
            </a:r>
          </a:p>
        </p:txBody>
      </p:sp>
      <p:sp>
        <p:nvSpPr>
          <p:cNvPr id="3" name="内容占位符 2"/>
          <p:cNvSpPr>
            <a:spLocks noGrp="1"/>
          </p:cNvSpPr>
          <p:nvPr>
            <p:ph idx="1"/>
          </p:nvPr>
        </p:nvSpPr>
        <p:spPr/>
        <p:txBody>
          <a:bodyPr/>
          <a:lstStyle/>
          <a:p>
            <a:r>
              <a:rPr lang="zh-CN" altLang="en-US" dirty="0"/>
              <a:t>什么是文件？</a:t>
            </a:r>
          </a:p>
          <a:p>
            <a:pPr lvl="1"/>
            <a:r>
              <a:rPr lang="zh-CN" altLang="en-US" dirty="0"/>
              <a:t>文件可以认为是相关记录或存放在一起的</a:t>
            </a:r>
            <a:r>
              <a:rPr lang="zh-CN" altLang="en-US" b="1" dirty="0">
                <a:solidFill>
                  <a:srgbClr val="C00000"/>
                </a:solidFill>
              </a:rPr>
              <a:t>数据的集合</a:t>
            </a:r>
            <a:endParaRPr lang="zh-CN" altLang="en-US" dirty="0"/>
          </a:p>
          <a:p>
            <a:r>
              <a:rPr lang="zh-CN" altLang="en-US" dirty="0"/>
              <a:t>文件一般是存放在存储设备上的，例如：硬盘、光盘和移动存储设备等等</a:t>
            </a:r>
          </a:p>
        </p:txBody>
      </p:sp>
      <p:pic>
        <p:nvPicPr>
          <p:cNvPr id="2052" name="Picture 4" descr="https://timgsa.baidu.com/timg?image&amp;quality=80&amp;size=b9999_10000&amp;sec=1489990889291&amp;di=2ea4e2da78a486f29997136b8ed302e6&amp;imgtype=0&amp;src=http%3A%2F%2Fd.hiphotos.baidu.com%2Fzhidao%2Fpic%2Fitem%2F500fd9f9d72a60592e1291442834349b033bba69.jpg"/>
          <p:cNvPicPr>
            <a:picLocks noChangeAspect="1" noChangeArrowheads="1"/>
          </p:cNvPicPr>
          <p:nvPr/>
        </p:nvPicPr>
        <p:blipFill rotWithShape="1">
          <a:blip r:embed="rId2">
            <a:extLst>
              <a:ext uri="{28A0092B-C50C-407E-A947-70E740481C1C}">
                <a14:useLocalDpi xmlns:a14="http://schemas.microsoft.com/office/drawing/2010/main" val="0"/>
              </a:ext>
            </a:extLst>
          </a:blip>
          <a:srcRect l="64905" t="35430" r="4566" b="13744"/>
          <a:stretch/>
        </p:blipFill>
        <p:spPr bwMode="auto">
          <a:xfrm>
            <a:off x="2416627" y="3259120"/>
            <a:ext cx="2244644" cy="145531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timgsa.baidu.com/timg?image&amp;quality=80&amp;size=b9999_10000&amp;sec=1489990991415&amp;di=8985abe26804aa0796af11b3cfe68f3b&amp;imgtype=0&amp;src=http%3A%2F%2Fimg.web07.cn%2Fuploads%2FPng%2Fc120419%2F1334P235b50-151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1150" y="3152394"/>
            <a:ext cx="1611030" cy="161103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timgsa.baidu.com/timg?image&amp;quality=80&amp;size=b9999_10000&amp;sec=1489991015352&amp;di=52418004316ec231923d5ea509eed626&amp;imgtype=0&amp;src=http%3A%2F%2Fm.qqzhi.com%2Fupload%2Fimg_3_2785749472D872786681_2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5800" y="3178648"/>
            <a:ext cx="1535791" cy="153579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timgsa.baidu.com/timg?image&amp;quality=80&amp;size=b9999_10000&amp;sec=1489991453613&amp;di=a8fdec90b2ac38079d36272e3e445dcd&amp;imgtype=0&amp;src=http%3A%2F%2Fpic.58pic.com%2F58pic%2F15%2F56%2F76%2F91X58PICFn8_102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01150" y="5143235"/>
            <a:ext cx="1714765" cy="1714765"/>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2139039" y="3037116"/>
            <a:ext cx="8131629" cy="1877786"/>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rot="16200000">
            <a:off x="6122320" y="4971868"/>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913308" y="5929986"/>
            <a:ext cx="694365"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数据文件</a:t>
            </a:r>
          </a:p>
        </p:txBody>
      </p:sp>
      <p:sp>
        <p:nvSpPr>
          <p:cNvPr id="14" name="文本框 13"/>
          <p:cNvSpPr txBox="1"/>
          <p:nvPr/>
        </p:nvSpPr>
        <p:spPr>
          <a:xfrm>
            <a:off x="9116095" y="3037116"/>
            <a:ext cx="120425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存储设备</a:t>
            </a:r>
          </a:p>
        </p:txBody>
      </p:sp>
    </p:spTree>
    <p:extLst>
      <p:ext uri="{BB962C8B-B14F-4D97-AF65-F5344CB8AC3E}">
        <p14:creationId xmlns:p14="http://schemas.microsoft.com/office/powerpoint/2010/main" val="2217734338"/>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6570" y="3216653"/>
            <a:ext cx="11573813" cy="1518633"/>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12</a:t>
            </a:r>
            <a:r>
              <a:rPr lang="zh-CN" altLang="en-US" dirty="0"/>
              <a:t>：常见的字节输入流工具的作用与使用</a:t>
            </a:r>
          </a:p>
        </p:txBody>
      </p:sp>
      <p:sp>
        <p:nvSpPr>
          <p:cNvPr id="3" name="内容占位符 2"/>
          <p:cNvSpPr>
            <a:spLocks noGrp="1"/>
          </p:cNvSpPr>
          <p:nvPr>
            <p:ph idx="1"/>
          </p:nvPr>
        </p:nvSpPr>
        <p:spPr/>
        <p:txBody>
          <a:bodyPr>
            <a:normAutofit fontScale="85000" lnSpcReduction="10000"/>
          </a:bodyPr>
          <a:lstStyle/>
          <a:p>
            <a:r>
              <a:rPr lang="zh-CN" altLang="en-US" dirty="0"/>
              <a:t>缓存的新应用之一就是回推的实现。回推用于输入流，以允许读取字节，然后再将它们返回（回推）到流中，</a:t>
            </a:r>
            <a:r>
              <a:rPr lang="en-US" altLang="zh-CN" dirty="0" err="1"/>
              <a:t>PushbackInputStream</a:t>
            </a:r>
            <a:r>
              <a:rPr lang="zh-CN" altLang="en-US" dirty="0"/>
              <a:t>类实现了这一思想，提供了一种机制，可以“偷窥”来自输入流的内容而不对它们进行破坏</a:t>
            </a:r>
            <a:endParaRPr lang="en-US" altLang="zh-CN" dirty="0"/>
          </a:p>
          <a:p>
            <a:r>
              <a:rPr lang="en-US" altLang="zh-CN" dirty="0" err="1"/>
              <a:t>PushbackInputStream</a:t>
            </a:r>
            <a:r>
              <a:rPr lang="zh-CN" altLang="en-US" dirty="0"/>
              <a:t>类具有以下构造函数：</a:t>
            </a:r>
          </a:p>
          <a:p>
            <a:pPr marL="228600" lvl="1">
              <a:lnSpc>
                <a:spcPct val="170000"/>
              </a:lnSpc>
              <a:spcBef>
                <a:spcPts val="1000"/>
              </a:spcBef>
              <a:buNone/>
            </a:pPr>
            <a:r>
              <a:rPr lang="en-US" altLang="zh-CN" sz="3000" b="1" dirty="0" err="1">
                <a:solidFill>
                  <a:schemeClr val="bg1"/>
                </a:solidFill>
              </a:rPr>
              <a:t>PushbackInputStream</a:t>
            </a:r>
            <a:r>
              <a:rPr lang="en-US" altLang="zh-CN" sz="3000" b="1" dirty="0">
                <a:solidFill>
                  <a:schemeClr val="bg1"/>
                </a:solidFill>
              </a:rPr>
              <a:t>(</a:t>
            </a:r>
            <a:r>
              <a:rPr lang="en-US" altLang="zh-CN" sz="3000" b="1" dirty="0" err="1">
                <a:solidFill>
                  <a:schemeClr val="bg1"/>
                </a:solidFill>
              </a:rPr>
              <a:t>InputStream</a:t>
            </a:r>
            <a:r>
              <a:rPr lang="en-US" altLang="zh-CN" sz="3000" b="1" dirty="0">
                <a:solidFill>
                  <a:schemeClr val="bg1"/>
                </a:solidFill>
              </a:rPr>
              <a:t> </a:t>
            </a:r>
            <a:r>
              <a:rPr lang="en-US" altLang="zh-CN" sz="3000" b="1" dirty="0" err="1">
                <a:solidFill>
                  <a:schemeClr val="bg1"/>
                </a:solidFill>
              </a:rPr>
              <a:t>inputStream</a:t>
            </a:r>
            <a:r>
              <a:rPr lang="en-US" altLang="zh-CN" sz="3000" b="1" dirty="0">
                <a:solidFill>
                  <a:schemeClr val="bg1"/>
                </a:solidFill>
              </a:rPr>
              <a:t>)</a:t>
            </a:r>
          </a:p>
          <a:p>
            <a:pPr marL="228600" lvl="1">
              <a:lnSpc>
                <a:spcPct val="170000"/>
              </a:lnSpc>
              <a:spcBef>
                <a:spcPts val="1000"/>
              </a:spcBef>
              <a:buNone/>
            </a:pPr>
            <a:r>
              <a:rPr lang="en-US" altLang="zh-CN" sz="3000" b="1" dirty="0" err="1">
                <a:solidFill>
                  <a:schemeClr val="bg1"/>
                </a:solidFill>
              </a:rPr>
              <a:t>PushbackInputStream</a:t>
            </a:r>
            <a:r>
              <a:rPr lang="en-US" altLang="zh-CN" sz="3000" b="1" dirty="0">
                <a:solidFill>
                  <a:schemeClr val="bg1"/>
                </a:solidFill>
              </a:rPr>
              <a:t>(</a:t>
            </a:r>
            <a:r>
              <a:rPr lang="en-US" altLang="zh-CN" sz="3000" b="1" dirty="0" err="1">
                <a:solidFill>
                  <a:schemeClr val="bg1"/>
                </a:solidFill>
              </a:rPr>
              <a:t>InputStream</a:t>
            </a:r>
            <a:r>
              <a:rPr lang="en-US" altLang="zh-CN" sz="3000" b="1" dirty="0">
                <a:solidFill>
                  <a:schemeClr val="bg1"/>
                </a:solidFill>
              </a:rPr>
              <a:t> </a:t>
            </a:r>
            <a:r>
              <a:rPr lang="en-US" altLang="zh-CN" sz="3000" b="1" dirty="0" err="1">
                <a:solidFill>
                  <a:schemeClr val="bg1"/>
                </a:solidFill>
              </a:rPr>
              <a:t>inputStream,int</a:t>
            </a:r>
            <a:r>
              <a:rPr lang="en-US" altLang="zh-CN" sz="3000" b="1" dirty="0">
                <a:solidFill>
                  <a:schemeClr val="bg1"/>
                </a:solidFill>
              </a:rPr>
              <a:t> </a:t>
            </a:r>
            <a:r>
              <a:rPr lang="en-US" altLang="zh-CN" sz="3000" b="1" dirty="0" err="1">
                <a:solidFill>
                  <a:schemeClr val="bg1"/>
                </a:solidFill>
              </a:rPr>
              <a:t>numBytes</a:t>
            </a:r>
            <a:r>
              <a:rPr lang="en-US" altLang="zh-CN" sz="3000" b="1" dirty="0">
                <a:solidFill>
                  <a:schemeClr val="bg1"/>
                </a:solidFill>
              </a:rPr>
              <a:t>)</a:t>
            </a:r>
          </a:p>
          <a:p>
            <a:r>
              <a:rPr lang="zh-CN" altLang="en-US" dirty="0"/>
              <a:t>第一种形式创建的流对象允许将一个字节返回到输入流； 第二种形式创建的流对象具有一个长度为</a:t>
            </a:r>
            <a:r>
              <a:rPr lang="en-US" altLang="zh-CN" dirty="0" err="1"/>
              <a:t>numBytes</a:t>
            </a:r>
            <a:r>
              <a:rPr lang="zh-CN" altLang="en-US" dirty="0"/>
              <a:t>的回推缓存，从而允许将多个字节回推到输入流中</a:t>
            </a:r>
          </a:p>
        </p:txBody>
      </p:sp>
    </p:spTree>
    <p:extLst>
      <p:ext uri="{BB962C8B-B14F-4D97-AF65-F5344CB8AC3E}">
        <p14:creationId xmlns:p14="http://schemas.microsoft.com/office/powerpoint/2010/main" val="2438778315"/>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6570" y="2106387"/>
            <a:ext cx="11792070" cy="2188027"/>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12</a:t>
            </a:r>
            <a:r>
              <a:rPr lang="zh-CN" altLang="en-US" dirty="0"/>
              <a:t>：常见的字节输入流工具的作用与使用</a:t>
            </a:r>
          </a:p>
        </p:txBody>
      </p:sp>
      <p:sp>
        <p:nvSpPr>
          <p:cNvPr id="3" name="内容占位符 2"/>
          <p:cNvSpPr>
            <a:spLocks noGrp="1"/>
          </p:cNvSpPr>
          <p:nvPr>
            <p:ph idx="1"/>
          </p:nvPr>
        </p:nvSpPr>
        <p:spPr/>
        <p:txBody>
          <a:bodyPr>
            <a:normAutofit fontScale="85000" lnSpcReduction="10000"/>
          </a:bodyPr>
          <a:lstStyle/>
          <a:p>
            <a:r>
              <a:rPr lang="zh-CN" altLang="en-US" dirty="0"/>
              <a:t>除了熟悉的来自</a:t>
            </a:r>
            <a:r>
              <a:rPr lang="en-US" altLang="zh-CN" dirty="0" err="1"/>
              <a:t>InputStream</a:t>
            </a:r>
            <a:r>
              <a:rPr lang="zh-CN" altLang="en-US" dirty="0"/>
              <a:t>的方法外，</a:t>
            </a:r>
            <a:r>
              <a:rPr lang="en-US" altLang="zh-CN" dirty="0" err="1"/>
              <a:t>PushbackInputStream</a:t>
            </a:r>
            <a:r>
              <a:rPr lang="zh-CN" altLang="en-US" dirty="0"/>
              <a:t>类还提供了</a:t>
            </a:r>
            <a:r>
              <a:rPr lang="en-US" altLang="zh-CN" dirty="0"/>
              <a:t>unread()</a:t>
            </a:r>
            <a:r>
              <a:rPr lang="zh-CN" altLang="en-US" dirty="0"/>
              <a:t>方法：</a:t>
            </a:r>
            <a:endParaRPr lang="en-US" altLang="zh-CN" dirty="0"/>
          </a:p>
          <a:p>
            <a:pPr marL="228600" lvl="1">
              <a:lnSpc>
                <a:spcPct val="180000"/>
              </a:lnSpc>
              <a:spcBef>
                <a:spcPts val="1000"/>
              </a:spcBef>
              <a:buNone/>
            </a:pPr>
            <a:r>
              <a:rPr lang="en-US" altLang="zh-CN" sz="2800" b="1" dirty="0">
                <a:solidFill>
                  <a:schemeClr val="bg1"/>
                </a:solidFill>
              </a:rPr>
              <a:t>void unread(</a:t>
            </a:r>
            <a:r>
              <a:rPr lang="en-US" altLang="zh-CN" sz="2800" b="1" dirty="0" err="1">
                <a:solidFill>
                  <a:schemeClr val="bg1"/>
                </a:solidFill>
              </a:rPr>
              <a:t>int</a:t>
            </a:r>
            <a:r>
              <a:rPr lang="en-US" altLang="zh-CN" sz="2800" b="1" dirty="0">
                <a:solidFill>
                  <a:schemeClr val="bg1"/>
                </a:solidFill>
              </a:rPr>
              <a:t> b)</a:t>
            </a:r>
          </a:p>
          <a:p>
            <a:pPr marL="228600" lvl="1">
              <a:lnSpc>
                <a:spcPct val="180000"/>
              </a:lnSpc>
              <a:spcBef>
                <a:spcPts val="1000"/>
              </a:spcBef>
              <a:buNone/>
            </a:pPr>
            <a:r>
              <a:rPr lang="en-US" altLang="zh-CN" sz="2800" b="1" dirty="0">
                <a:solidFill>
                  <a:schemeClr val="bg1"/>
                </a:solidFill>
              </a:rPr>
              <a:t>void unread(byte[] buffer)</a:t>
            </a:r>
          </a:p>
          <a:p>
            <a:pPr marL="228600" lvl="1">
              <a:lnSpc>
                <a:spcPct val="180000"/>
              </a:lnSpc>
              <a:spcBef>
                <a:spcPts val="1000"/>
              </a:spcBef>
              <a:buNone/>
            </a:pPr>
            <a:r>
              <a:rPr lang="en-US" altLang="zh-CN" sz="2800" b="1" dirty="0">
                <a:solidFill>
                  <a:schemeClr val="bg1"/>
                </a:solidFill>
              </a:rPr>
              <a:t>void unread(byte[] </a:t>
            </a:r>
            <a:r>
              <a:rPr lang="en-US" altLang="zh-CN" sz="2800" b="1" dirty="0" err="1">
                <a:solidFill>
                  <a:schemeClr val="bg1"/>
                </a:solidFill>
              </a:rPr>
              <a:t>buffer,int</a:t>
            </a:r>
            <a:r>
              <a:rPr lang="en-US" altLang="zh-CN" sz="2800" b="1" dirty="0">
                <a:solidFill>
                  <a:schemeClr val="bg1"/>
                </a:solidFill>
              </a:rPr>
              <a:t> </a:t>
            </a:r>
            <a:r>
              <a:rPr lang="en-US" altLang="zh-CN" sz="2800" b="1" dirty="0" err="1">
                <a:solidFill>
                  <a:schemeClr val="bg1"/>
                </a:solidFill>
              </a:rPr>
              <a:t>offset,int</a:t>
            </a:r>
            <a:r>
              <a:rPr lang="en-US" altLang="zh-CN" sz="2800" b="1" dirty="0">
                <a:solidFill>
                  <a:schemeClr val="bg1"/>
                </a:solidFill>
              </a:rPr>
              <a:t> </a:t>
            </a:r>
            <a:r>
              <a:rPr lang="en-US" altLang="zh-CN" sz="2800" b="1" dirty="0" err="1">
                <a:solidFill>
                  <a:schemeClr val="bg1"/>
                </a:solidFill>
              </a:rPr>
              <a:t>numBytes</a:t>
            </a:r>
            <a:r>
              <a:rPr lang="en-US" altLang="zh-CN" sz="2800" b="1" dirty="0">
                <a:solidFill>
                  <a:schemeClr val="bg1"/>
                </a:solidFill>
              </a:rPr>
              <a:t>)</a:t>
            </a:r>
          </a:p>
          <a:p>
            <a:r>
              <a:rPr lang="zh-CN" altLang="en-US" dirty="0"/>
              <a:t>第一种形式回推</a:t>
            </a:r>
            <a:r>
              <a:rPr lang="en-US" altLang="zh-CN" dirty="0"/>
              <a:t>b</a:t>
            </a:r>
            <a:r>
              <a:rPr lang="zh-CN" altLang="en-US" dirty="0"/>
              <a:t>的低字节，这会使得后续的</a:t>
            </a:r>
            <a:r>
              <a:rPr lang="en-US" altLang="zh-CN" dirty="0"/>
              <a:t>read()</a:t>
            </a:r>
            <a:r>
              <a:rPr lang="zh-CN" altLang="en-US" dirty="0"/>
              <a:t>调用会把这个字节再次读取出来。第二种形式回推</a:t>
            </a:r>
            <a:r>
              <a:rPr lang="en-US" altLang="zh-CN" dirty="0"/>
              <a:t>buffer</a:t>
            </a:r>
            <a:r>
              <a:rPr lang="zh-CN" altLang="en-US" dirty="0"/>
              <a:t>中的字节。第三种形式回推</a:t>
            </a:r>
            <a:r>
              <a:rPr lang="en-US" altLang="zh-CN" dirty="0"/>
              <a:t>buffer</a:t>
            </a:r>
            <a:r>
              <a:rPr lang="zh-CN" altLang="en-US" dirty="0"/>
              <a:t>中从</a:t>
            </a:r>
            <a:r>
              <a:rPr lang="en-US" altLang="zh-CN" dirty="0"/>
              <a:t>offset</a:t>
            </a:r>
            <a:r>
              <a:rPr lang="zh-CN" altLang="en-US" dirty="0"/>
              <a:t>开始的</a:t>
            </a:r>
            <a:r>
              <a:rPr lang="en-US" altLang="zh-CN" dirty="0" err="1"/>
              <a:t>numBytes</a:t>
            </a:r>
            <a:r>
              <a:rPr lang="zh-CN" altLang="en-US" dirty="0"/>
              <a:t>个字节。当回推缓存已满时，如果试图回推字节，就会抛出</a:t>
            </a:r>
            <a:r>
              <a:rPr lang="en-US" altLang="zh-CN" dirty="0" err="1"/>
              <a:t>IOException</a:t>
            </a:r>
            <a:r>
              <a:rPr lang="zh-CN" altLang="en-US" dirty="0"/>
              <a:t>异常</a:t>
            </a:r>
          </a:p>
        </p:txBody>
      </p:sp>
    </p:spTree>
    <p:extLst>
      <p:ext uri="{BB962C8B-B14F-4D97-AF65-F5344CB8AC3E}">
        <p14:creationId xmlns:p14="http://schemas.microsoft.com/office/powerpoint/2010/main" val="3850459171"/>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12</a:t>
            </a:r>
            <a:r>
              <a:rPr lang="zh-CN" altLang="en-US" dirty="0"/>
              <a:t>：常见的字节输入流工具的作用与使用</a:t>
            </a:r>
          </a:p>
        </p:txBody>
      </p:sp>
      <p:sp>
        <p:nvSpPr>
          <p:cNvPr id="3" name="内容占位符 2"/>
          <p:cNvSpPr>
            <a:spLocks noGrp="1"/>
          </p:cNvSpPr>
          <p:nvPr>
            <p:ph idx="1"/>
          </p:nvPr>
        </p:nvSpPr>
        <p:spPr/>
        <p:txBody>
          <a:bodyPr/>
          <a:lstStyle/>
          <a:p>
            <a:r>
              <a:rPr lang="en-US" altLang="zh-CN" dirty="0" err="1"/>
              <a:t>PushbackInputStream</a:t>
            </a:r>
            <a:r>
              <a:rPr lang="zh-CN" altLang="en-US" dirty="0"/>
              <a:t>示例（</a:t>
            </a:r>
            <a:r>
              <a:rPr lang="en-US" altLang="zh-CN" dirty="0">
                <a:hlinkClick r:id="rId2" action="ppaction://hlinkfile"/>
              </a:rPr>
              <a:t>PushbackInputStreamDemo.java</a:t>
            </a:r>
            <a:r>
              <a:rPr lang="zh-CN" altLang="en-US" dirty="0"/>
              <a:t>）：</a:t>
            </a:r>
          </a:p>
        </p:txBody>
      </p:sp>
      <p:pic>
        <p:nvPicPr>
          <p:cNvPr id="4" name="图片 3"/>
          <p:cNvPicPr>
            <a:picLocks noChangeAspect="1"/>
          </p:cNvPicPr>
          <p:nvPr/>
        </p:nvPicPr>
        <p:blipFill>
          <a:blip r:embed="rId3"/>
          <a:stretch>
            <a:fillRect/>
          </a:stretch>
        </p:blipFill>
        <p:spPr>
          <a:xfrm>
            <a:off x="476249" y="1657350"/>
            <a:ext cx="9410700" cy="2857500"/>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7807779" y="3835787"/>
            <a:ext cx="1638300" cy="2114550"/>
          </a:xfrm>
          <a:prstGeom prst="rect">
            <a:avLst/>
          </a:prstGeom>
          <a:blipFill>
            <a:blip r:embed="rId4"/>
            <a:stretch>
              <a:fillRect/>
            </a:stretch>
          </a:blipFill>
          <a:ln w="101600">
            <a:solidFill>
              <a:srgbClr val="339933">
                <a:alpha val="96000"/>
              </a:srgbClr>
            </a:solidFill>
          </a:ln>
        </p:spPr>
      </p:pic>
      <p:sp>
        <p:nvSpPr>
          <p:cNvPr id="6" name="圆角矩形 5"/>
          <p:cNvSpPr/>
          <p:nvPr/>
        </p:nvSpPr>
        <p:spPr>
          <a:xfrm>
            <a:off x="7692687" y="4771828"/>
            <a:ext cx="765514" cy="19205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2326029" y="3412671"/>
            <a:ext cx="3944141" cy="21084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20"/>
          <p:cNvSpPr>
            <a:spLocks noChangeShapeType="1"/>
          </p:cNvSpPr>
          <p:nvPr/>
        </p:nvSpPr>
        <p:spPr bwMode="auto">
          <a:xfrm>
            <a:off x="6041571" y="3623515"/>
            <a:ext cx="1849060" cy="1146361"/>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0" name="右箭头 9"/>
          <p:cNvSpPr/>
          <p:nvPr/>
        </p:nvSpPr>
        <p:spPr>
          <a:xfrm rot="5400000">
            <a:off x="8711057" y="3436581"/>
            <a:ext cx="507716" cy="290697"/>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298837" y="3821987"/>
            <a:ext cx="1275278"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Tree>
    <p:extLst>
      <p:ext uri="{BB962C8B-B14F-4D97-AF65-F5344CB8AC3E}">
        <p14:creationId xmlns:p14="http://schemas.microsoft.com/office/powerpoint/2010/main" val="2868728548"/>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12</a:t>
            </a:r>
            <a:r>
              <a:rPr lang="zh-CN" altLang="en-US" dirty="0"/>
              <a:t>：常见的字节输入流工具的作用与使用</a:t>
            </a:r>
          </a:p>
        </p:txBody>
      </p:sp>
      <p:sp>
        <p:nvSpPr>
          <p:cNvPr id="3" name="内容占位符 2"/>
          <p:cNvSpPr>
            <a:spLocks noGrp="1"/>
          </p:cNvSpPr>
          <p:nvPr>
            <p:ph idx="1"/>
          </p:nvPr>
        </p:nvSpPr>
        <p:spPr/>
        <p:txBody>
          <a:bodyPr/>
          <a:lstStyle/>
          <a:p>
            <a:r>
              <a:rPr lang="zh-CN" altLang="en-US" dirty="0"/>
              <a:t>同时推回一个缓冲（</a:t>
            </a:r>
            <a:r>
              <a:rPr lang="en-US" altLang="zh-CN" dirty="0">
                <a:hlinkClick r:id="rId2" action="ppaction://hlinkfile"/>
              </a:rPr>
              <a:t>PushbackInputStreamDemo1.java</a:t>
            </a:r>
            <a:r>
              <a:rPr lang="zh-CN" altLang="en-US" dirty="0"/>
              <a:t>）：</a:t>
            </a:r>
          </a:p>
        </p:txBody>
      </p:sp>
      <p:pic>
        <p:nvPicPr>
          <p:cNvPr id="4" name="图片 3"/>
          <p:cNvPicPr>
            <a:picLocks noChangeAspect="1"/>
          </p:cNvPicPr>
          <p:nvPr/>
        </p:nvPicPr>
        <p:blipFill>
          <a:blip r:embed="rId3"/>
          <a:stretch>
            <a:fillRect/>
          </a:stretch>
        </p:blipFill>
        <p:spPr>
          <a:xfrm>
            <a:off x="453799" y="1715861"/>
            <a:ext cx="10696575" cy="3295650"/>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7255397" y="4274738"/>
            <a:ext cx="3609975" cy="1571625"/>
          </a:xfrm>
          <a:prstGeom prst="rect">
            <a:avLst/>
          </a:prstGeom>
          <a:blipFill>
            <a:blip r:embed="rId4"/>
            <a:stretch>
              <a:fillRect/>
            </a:stretch>
          </a:blipFill>
          <a:ln w="101600">
            <a:solidFill>
              <a:srgbClr val="339933">
                <a:alpha val="96000"/>
              </a:srgbClr>
            </a:solidFill>
          </a:ln>
        </p:spPr>
      </p:pic>
      <p:sp>
        <p:nvSpPr>
          <p:cNvPr id="6" name="右箭头 5"/>
          <p:cNvSpPr/>
          <p:nvPr/>
        </p:nvSpPr>
        <p:spPr>
          <a:xfrm rot="5400000">
            <a:off x="9921309" y="4139382"/>
            <a:ext cx="507716" cy="290697"/>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509089" y="4524788"/>
            <a:ext cx="1275278"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
        <p:nvSpPr>
          <p:cNvPr id="8" name="圆角矩形 7"/>
          <p:cNvSpPr/>
          <p:nvPr/>
        </p:nvSpPr>
        <p:spPr>
          <a:xfrm>
            <a:off x="7125117" y="5137211"/>
            <a:ext cx="765514" cy="19205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076694" y="3672502"/>
            <a:ext cx="8520549" cy="28447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0"/>
          <p:cNvSpPr>
            <a:spLocks noChangeShapeType="1"/>
          </p:cNvSpPr>
          <p:nvPr/>
        </p:nvSpPr>
        <p:spPr bwMode="auto">
          <a:xfrm>
            <a:off x="5201073" y="3951607"/>
            <a:ext cx="1924044" cy="1185604"/>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extLst>
      <p:ext uri="{BB962C8B-B14F-4D97-AF65-F5344CB8AC3E}">
        <p14:creationId xmlns:p14="http://schemas.microsoft.com/office/powerpoint/2010/main" val="2611573595"/>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12</a:t>
            </a:r>
            <a:r>
              <a:rPr lang="zh-CN" altLang="en-US" dirty="0"/>
              <a:t>：常见的字节输入流工具的作用与使用</a:t>
            </a:r>
          </a:p>
        </p:txBody>
      </p:sp>
      <p:sp>
        <p:nvSpPr>
          <p:cNvPr id="3" name="内容占位符 2"/>
          <p:cNvSpPr>
            <a:spLocks noGrp="1"/>
          </p:cNvSpPr>
          <p:nvPr>
            <p:ph idx="1"/>
          </p:nvPr>
        </p:nvSpPr>
        <p:spPr/>
        <p:txBody>
          <a:bodyPr/>
          <a:lstStyle/>
          <a:p>
            <a:r>
              <a:rPr lang="en-US" altLang="zh-CN" dirty="0" err="1"/>
              <a:t>PushbackInputStream</a:t>
            </a:r>
            <a:r>
              <a:rPr lang="zh-CN" altLang="en-US" dirty="0"/>
              <a:t>对象会使得</a:t>
            </a:r>
            <a:r>
              <a:rPr lang="en-US" altLang="zh-CN" dirty="0" err="1"/>
              <a:t>InputStream</a:t>
            </a:r>
            <a:r>
              <a:rPr lang="zh-CN" altLang="en-US" dirty="0"/>
              <a:t>对象（用于创建</a:t>
            </a:r>
            <a:r>
              <a:rPr lang="en-US" altLang="zh-CN" dirty="0" err="1"/>
              <a:t>PushbackInputStream</a:t>
            </a:r>
            <a:r>
              <a:rPr lang="zh-CN" altLang="en-US" dirty="0"/>
              <a:t>对象）的</a:t>
            </a:r>
            <a:r>
              <a:rPr lang="en-US" altLang="zh-CN" dirty="0"/>
              <a:t>mark()</a:t>
            </a:r>
            <a:r>
              <a:rPr lang="zh-CN" altLang="en-US" dirty="0"/>
              <a:t>或</a:t>
            </a:r>
            <a:r>
              <a:rPr lang="en-US" altLang="zh-CN" dirty="0"/>
              <a:t>reset()</a:t>
            </a:r>
            <a:r>
              <a:rPr lang="zh-CN" altLang="en-US" dirty="0"/>
              <a:t>方法无效。对于准备使用</a:t>
            </a:r>
            <a:r>
              <a:rPr lang="en-US" altLang="zh-CN" dirty="0"/>
              <a:t>mark()</a:t>
            </a:r>
            <a:r>
              <a:rPr lang="zh-CN" altLang="en-US" dirty="0"/>
              <a:t>或</a:t>
            </a:r>
            <a:r>
              <a:rPr lang="en-US" altLang="zh-CN" dirty="0"/>
              <a:t>reset()</a:t>
            </a:r>
            <a:r>
              <a:rPr lang="zh-CN" altLang="en-US" dirty="0"/>
              <a:t>方法的任何流来说，都应当使用</a:t>
            </a:r>
            <a:r>
              <a:rPr lang="en-US" altLang="zh-CN" dirty="0" err="1"/>
              <a:t>markSupported</a:t>
            </a:r>
            <a:r>
              <a:rPr lang="en-US" altLang="zh-CN" dirty="0"/>
              <a:t>()</a:t>
            </a:r>
            <a:r>
              <a:rPr lang="zh-CN" altLang="en-US" dirty="0"/>
              <a:t>方法进行检查</a:t>
            </a:r>
          </a:p>
        </p:txBody>
      </p:sp>
    </p:spTree>
    <p:extLst>
      <p:ext uri="{BB962C8B-B14F-4D97-AF65-F5344CB8AC3E}">
        <p14:creationId xmlns:p14="http://schemas.microsoft.com/office/powerpoint/2010/main" val="1723804873"/>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12</a:t>
            </a:r>
            <a:r>
              <a:rPr lang="zh-CN" altLang="en-US" dirty="0"/>
              <a:t>：常见的字节输入流工具的作用与使用</a:t>
            </a:r>
          </a:p>
        </p:txBody>
      </p:sp>
      <p:sp>
        <p:nvSpPr>
          <p:cNvPr id="3" name="内容占位符 2"/>
          <p:cNvSpPr>
            <a:spLocks noGrp="1"/>
          </p:cNvSpPr>
          <p:nvPr>
            <p:ph idx="1"/>
          </p:nvPr>
        </p:nvSpPr>
        <p:spPr/>
        <p:txBody>
          <a:bodyPr/>
          <a:lstStyle/>
          <a:p>
            <a:r>
              <a:rPr lang="zh-CN" altLang="en-US" dirty="0"/>
              <a:t>程序对应的基本输入为键盘输入，基本输出为显示器输出。</a:t>
            </a:r>
            <a:r>
              <a:rPr lang="en-US" altLang="zh-CN" dirty="0"/>
              <a:t>Java</a:t>
            </a:r>
            <a:r>
              <a:rPr lang="zh-CN" altLang="en-US" dirty="0"/>
              <a:t>中，</a:t>
            </a:r>
            <a:r>
              <a:rPr lang="en-US" altLang="zh-CN" dirty="0"/>
              <a:t>System</a:t>
            </a:r>
            <a:r>
              <a:rPr lang="zh-CN" altLang="en-US" dirty="0"/>
              <a:t>类的</a:t>
            </a:r>
            <a:r>
              <a:rPr lang="en-US" altLang="zh-CN" dirty="0"/>
              <a:t>in</a:t>
            </a:r>
            <a:r>
              <a:rPr lang="zh-CN" altLang="en-US" dirty="0"/>
              <a:t>和</a:t>
            </a:r>
            <a:r>
              <a:rPr lang="en-US" altLang="zh-CN" dirty="0"/>
              <a:t>out</a:t>
            </a:r>
            <a:r>
              <a:rPr lang="zh-CN" altLang="en-US" dirty="0"/>
              <a:t>两个成员代表了基本输入输出的抽象</a:t>
            </a:r>
            <a:endParaRPr lang="en-US" altLang="zh-CN" dirty="0"/>
          </a:p>
          <a:p>
            <a:r>
              <a:rPr lang="en-US" altLang="zh-CN" dirty="0"/>
              <a:t>System.in:</a:t>
            </a:r>
          </a:p>
          <a:p>
            <a:pPr lvl="1"/>
            <a:r>
              <a:rPr lang="zh-CN" altLang="en-US" dirty="0"/>
              <a:t>基本输入，对应</a:t>
            </a:r>
            <a:r>
              <a:rPr lang="en-US" altLang="zh-CN" dirty="0" err="1"/>
              <a:t>InputStream</a:t>
            </a:r>
            <a:endParaRPr lang="en-US" altLang="zh-CN" dirty="0"/>
          </a:p>
          <a:p>
            <a:r>
              <a:rPr lang="en-US" altLang="zh-CN" dirty="0" err="1"/>
              <a:t>System.out</a:t>
            </a:r>
            <a:r>
              <a:rPr lang="en-US" altLang="zh-CN" dirty="0"/>
              <a:t>:</a:t>
            </a:r>
          </a:p>
          <a:p>
            <a:pPr lvl="1"/>
            <a:r>
              <a:rPr lang="zh-CN" altLang="en-US" dirty="0"/>
              <a:t>基本输出，对应</a:t>
            </a:r>
            <a:r>
              <a:rPr lang="en-US" altLang="zh-CN" dirty="0" err="1"/>
              <a:t>PrintStream</a:t>
            </a:r>
            <a:endParaRPr lang="zh-CN" altLang="en-US" dirty="0"/>
          </a:p>
        </p:txBody>
      </p:sp>
    </p:spTree>
    <p:extLst>
      <p:ext uri="{BB962C8B-B14F-4D97-AF65-F5344CB8AC3E}">
        <p14:creationId xmlns:p14="http://schemas.microsoft.com/office/powerpoint/2010/main" val="810764766"/>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13</a:t>
            </a:r>
            <a:r>
              <a:rPr lang="zh-CN" altLang="en-US" dirty="0"/>
              <a:t>： </a:t>
            </a:r>
            <a:r>
              <a:rPr lang="en-US" altLang="zh-CN" dirty="0" err="1"/>
              <a:t>RandomAccessFile</a:t>
            </a:r>
            <a:endParaRPr lang="zh-CN" altLang="en-US" dirty="0"/>
          </a:p>
        </p:txBody>
      </p:sp>
      <p:sp>
        <p:nvSpPr>
          <p:cNvPr id="3" name="内容占位符 2"/>
          <p:cNvSpPr>
            <a:spLocks noGrp="1"/>
          </p:cNvSpPr>
          <p:nvPr>
            <p:ph idx="1"/>
          </p:nvPr>
        </p:nvSpPr>
        <p:spPr/>
        <p:txBody>
          <a:bodyPr>
            <a:normAutofit/>
          </a:bodyPr>
          <a:lstStyle/>
          <a:p>
            <a:r>
              <a:rPr lang="zh-CN" altLang="en-US" dirty="0"/>
              <a:t>之前通过流访问文件都是循序访问的，在某些时候我们需要对文件进行随机访问，就需要借助与</a:t>
            </a:r>
            <a:r>
              <a:rPr lang="en-US" altLang="zh-CN" dirty="0" err="1"/>
              <a:t>RandomAccessFile</a:t>
            </a:r>
            <a:r>
              <a:rPr lang="zh-CN" altLang="en-US" dirty="0"/>
              <a:t>工具</a:t>
            </a:r>
            <a:endParaRPr lang="en-US" altLang="zh-CN" dirty="0"/>
          </a:p>
          <a:p>
            <a:pPr lvl="1"/>
            <a:r>
              <a:rPr lang="en-US" altLang="zh-CN" sz="2200" dirty="0" err="1"/>
              <a:t>RandomAccessFile</a:t>
            </a:r>
            <a:r>
              <a:rPr lang="zh-CN" altLang="en-US" sz="2200" dirty="0"/>
              <a:t>类可以在文件中</a:t>
            </a:r>
            <a:r>
              <a:rPr lang="zh-CN" altLang="en-US" sz="2200" b="1" dirty="0">
                <a:solidFill>
                  <a:srgbClr val="C00000"/>
                </a:solidFill>
              </a:rPr>
              <a:t>任何位置</a:t>
            </a:r>
            <a:r>
              <a:rPr lang="zh-CN" altLang="en-US" sz="2200" dirty="0"/>
              <a:t>查找或写入数据</a:t>
            </a:r>
            <a:endParaRPr lang="en-US" altLang="zh-CN" sz="2200" dirty="0"/>
          </a:p>
          <a:p>
            <a:pPr lvl="1"/>
            <a:r>
              <a:rPr lang="en-US" altLang="zh-CN" sz="2200" dirty="0" err="1"/>
              <a:t>RandomAccessFile</a:t>
            </a:r>
            <a:r>
              <a:rPr lang="zh-CN" altLang="en-US" sz="2200" b="1" dirty="0">
                <a:solidFill>
                  <a:srgbClr val="C00000"/>
                </a:solidFill>
              </a:rPr>
              <a:t>同时实现了</a:t>
            </a:r>
            <a:r>
              <a:rPr lang="en-US" altLang="zh-CN" sz="2200" b="1" dirty="0" err="1">
                <a:solidFill>
                  <a:srgbClr val="C00000"/>
                </a:solidFill>
              </a:rPr>
              <a:t>DataInput</a:t>
            </a:r>
            <a:r>
              <a:rPr lang="zh-CN" altLang="en-US" sz="2200" b="1" dirty="0">
                <a:solidFill>
                  <a:srgbClr val="C00000"/>
                </a:solidFill>
              </a:rPr>
              <a:t>和</a:t>
            </a:r>
            <a:r>
              <a:rPr lang="en-US" altLang="zh-CN" sz="2200" b="1" dirty="0" err="1">
                <a:solidFill>
                  <a:srgbClr val="C00000"/>
                </a:solidFill>
              </a:rPr>
              <a:t>DataOutput</a:t>
            </a:r>
            <a:r>
              <a:rPr lang="zh-CN" altLang="en-US" sz="2200" b="1" dirty="0">
                <a:solidFill>
                  <a:srgbClr val="C00000"/>
                </a:solidFill>
              </a:rPr>
              <a:t>接口</a:t>
            </a:r>
            <a:endParaRPr lang="en-US" altLang="zh-CN" sz="2200" b="1" dirty="0">
              <a:solidFill>
                <a:srgbClr val="C00000"/>
              </a:solidFill>
            </a:endParaRPr>
          </a:p>
          <a:p>
            <a:pPr lvl="1"/>
            <a:r>
              <a:rPr lang="zh-CN" altLang="en-US" sz="2200" dirty="0"/>
              <a:t>磁盘文件都是可以随机访问的， 但是从网络而来的数据流却不是</a:t>
            </a:r>
            <a:endParaRPr lang="en-US" altLang="zh-CN" sz="2200" dirty="0"/>
          </a:p>
          <a:p>
            <a:endParaRPr lang="zh-CN" altLang="en-US" sz="2600" dirty="0"/>
          </a:p>
        </p:txBody>
      </p:sp>
    </p:spTree>
    <p:extLst>
      <p:ext uri="{BB962C8B-B14F-4D97-AF65-F5344CB8AC3E}">
        <p14:creationId xmlns:p14="http://schemas.microsoft.com/office/powerpoint/2010/main" val="1342649069"/>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6570" y="2318581"/>
            <a:ext cx="11573813" cy="1551289"/>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13</a:t>
            </a:r>
            <a:r>
              <a:rPr lang="zh-CN" altLang="en-US" dirty="0"/>
              <a:t>： </a:t>
            </a:r>
            <a:r>
              <a:rPr lang="en-US" altLang="zh-CN" dirty="0" err="1"/>
              <a:t>RandomAccessFile</a:t>
            </a:r>
            <a:endParaRPr lang="zh-CN" altLang="en-US" dirty="0"/>
          </a:p>
        </p:txBody>
      </p:sp>
      <p:sp>
        <p:nvSpPr>
          <p:cNvPr id="3" name="内容占位符 2"/>
          <p:cNvSpPr>
            <a:spLocks noGrp="1"/>
          </p:cNvSpPr>
          <p:nvPr>
            <p:ph idx="1"/>
          </p:nvPr>
        </p:nvSpPr>
        <p:spPr/>
        <p:txBody>
          <a:bodyPr>
            <a:normAutofit/>
          </a:bodyPr>
          <a:lstStyle/>
          <a:p>
            <a:r>
              <a:rPr lang="zh-CN" altLang="en-US" dirty="0"/>
              <a:t>通过构造器打开一个随机访问文件工具对象，通过参数可以确定只用于读取数据或同时用于读写：</a:t>
            </a:r>
            <a:endParaRPr lang="en-US" altLang="zh-CN" dirty="0"/>
          </a:p>
          <a:p>
            <a:pPr marL="228600" lvl="1">
              <a:spcBef>
                <a:spcPts val="1000"/>
              </a:spcBef>
              <a:buNone/>
            </a:pPr>
            <a:r>
              <a:rPr lang="en-US" altLang="zh-CN" sz="2800" b="1" dirty="0" err="1">
                <a:solidFill>
                  <a:schemeClr val="bg1"/>
                </a:solidFill>
              </a:rPr>
              <a:t>RandomAccessFile</a:t>
            </a:r>
            <a:r>
              <a:rPr lang="en-US" altLang="zh-CN" sz="2800" b="1" dirty="0">
                <a:solidFill>
                  <a:schemeClr val="bg1"/>
                </a:solidFill>
              </a:rPr>
              <a:t> in= new </a:t>
            </a:r>
            <a:r>
              <a:rPr lang="en-US" altLang="zh-CN" sz="2800" b="1" dirty="0" err="1">
                <a:solidFill>
                  <a:schemeClr val="bg1"/>
                </a:solidFill>
              </a:rPr>
              <a:t>RandomAccessFile</a:t>
            </a:r>
            <a:r>
              <a:rPr lang="en-US" altLang="zh-CN" sz="2800" b="1" dirty="0">
                <a:solidFill>
                  <a:schemeClr val="bg1"/>
                </a:solidFill>
              </a:rPr>
              <a:t>("</a:t>
            </a:r>
            <a:r>
              <a:rPr lang="en-US" altLang="zh-CN" sz="2800" b="1" dirty="0" err="1">
                <a:solidFill>
                  <a:schemeClr val="bg1"/>
                </a:solidFill>
              </a:rPr>
              <a:t>data.bin</a:t>
            </a:r>
            <a:r>
              <a:rPr lang="en-US" altLang="zh-CN" sz="2800" b="1" dirty="0">
                <a:solidFill>
                  <a:schemeClr val="bg1"/>
                </a:solidFill>
              </a:rPr>
              <a:t>", "r");</a:t>
            </a:r>
          </a:p>
          <a:p>
            <a:pPr marL="228600" lvl="1">
              <a:spcBef>
                <a:spcPts val="1000"/>
              </a:spcBef>
              <a:buNone/>
            </a:pPr>
            <a:r>
              <a:rPr lang="en-US" altLang="zh-CN" sz="2800" b="1" dirty="0" err="1">
                <a:solidFill>
                  <a:schemeClr val="bg1"/>
                </a:solidFill>
              </a:rPr>
              <a:t>RandomAccessFile</a:t>
            </a:r>
            <a:r>
              <a:rPr lang="en-US" altLang="zh-CN" sz="2800" b="1" dirty="0">
                <a:solidFill>
                  <a:schemeClr val="bg1"/>
                </a:solidFill>
              </a:rPr>
              <a:t> </a:t>
            </a:r>
            <a:r>
              <a:rPr lang="en-US" altLang="zh-CN" sz="2800" b="1" dirty="0" err="1">
                <a:solidFill>
                  <a:schemeClr val="bg1"/>
                </a:solidFill>
              </a:rPr>
              <a:t>inOut</a:t>
            </a:r>
            <a:r>
              <a:rPr lang="en-US" altLang="zh-CN" sz="2800" b="1" dirty="0">
                <a:solidFill>
                  <a:schemeClr val="bg1"/>
                </a:solidFill>
              </a:rPr>
              <a:t> = new </a:t>
            </a:r>
            <a:r>
              <a:rPr lang="en-US" altLang="zh-CN" sz="2800" b="1" dirty="0" err="1">
                <a:solidFill>
                  <a:schemeClr val="bg1"/>
                </a:solidFill>
              </a:rPr>
              <a:t>RandomAccessFile</a:t>
            </a:r>
            <a:r>
              <a:rPr lang="en-US" altLang="zh-CN" sz="2800" b="1" dirty="0">
                <a:solidFill>
                  <a:schemeClr val="bg1"/>
                </a:solidFill>
              </a:rPr>
              <a:t>("</a:t>
            </a:r>
            <a:r>
              <a:rPr lang="en-US" altLang="zh-CN" sz="2800" b="1" dirty="0" err="1">
                <a:solidFill>
                  <a:schemeClr val="bg1"/>
                </a:solidFill>
              </a:rPr>
              <a:t>data.bin</a:t>
            </a:r>
            <a:r>
              <a:rPr lang="en-US" altLang="zh-CN" sz="2800" b="1" dirty="0">
                <a:solidFill>
                  <a:schemeClr val="bg1"/>
                </a:solidFill>
              </a:rPr>
              <a:t>", "</a:t>
            </a:r>
            <a:r>
              <a:rPr lang="en-US" altLang="zh-CN" sz="2800" b="1" dirty="0" err="1">
                <a:solidFill>
                  <a:schemeClr val="bg1"/>
                </a:solidFill>
              </a:rPr>
              <a:t>rw</a:t>
            </a:r>
            <a:r>
              <a:rPr lang="en-US" altLang="zh-CN" sz="2800" b="1" dirty="0">
                <a:solidFill>
                  <a:schemeClr val="bg1"/>
                </a:solidFill>
              </a:rPr>
              <a:t>");</a:t>
            </a:r>
          </a:p>
          <a:p>
            <a:r>
              <a:rPr lang="en-US" altLang="zh-CN" b="1" dirty="0"/>
              <a:t>seek </a:t>
            </a:r>
            <a:r>
              <a:rPr lang="zh-CN" altLang="en-US" b="1" dirty="0"/>
              <a:t>方法：</a:t>
            </a:r>
            <a:endParaRPr lang="en-US" altLang="zh-CN" b="1" dirty="0"/>
          </a:p>
          <a:p>
            <a:pPr lvl="1"/>
            <a:r>
              <a:rPr lang="zh-CN" altLang="en-US" dirty="0"/>
              <a:t>随机访问文件有一个表示下一个将被读入或写出的字节所处的位置的文件指针， </a:t>
            </a:r>
            <a:r>
              <a:rPr lang="en-US" altLang="zh-CN" dirty="0"/>
              <a:t>seek</a:t>
            </a:r>
            <a:r>
              <a:rPr lang="zh-CN" altLang="en-US" dirty="0"/>
              <a:t>方法可以将这个文件指针设置到文件中任意字节的位置</a:t>
            </a:r>
            <a:endParaRPr lang="en-US" altLang="zh-CN" dirty="0"/>
          </a:p>
          <a:p>
            <a:endParaRPr lang="en-US" altLang="zh-CN" dirty="0"/>
          </a:p>
          <a:p>
            <a:endParaRPr lang="zh-CN" altLang="en-US" dirty="0"/>
          </a:p>
        </p:txBody>
      </p:sp>
      <p:sp>
        <p:nvSpPr>
          <p:cNvPr id="5" name="圆角矩形 4"/>
          <p:cNvSpPr/>
          <p:nvPr/>
        </p:nvSpPr>
        <p:spPr>
          <a:xfrm>
            <a:off x="9448230" y="2534630"/>
            <a:ext cx="855100" cy="38818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5400000">
            <a:off x="9786377" y="2176301"/>
            <a:ext cx="507716" cy="37222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0161799" y="4128936"/>
            <a:ext cx="1585522"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读写方式打开</a:t>
            </a:r>
          </a:p>
        </p:txBody>
      </p:sp>
      <p:sp>
        <p:nvSpPr>
          <p:cNvPr id="8" name="文本框 7"/>
          <p:cNvSpPr txBox="1"/>
          <p:nvPr/>
        </p:nvSpPr>
        <p:spPr>
          <a:xfrm>
            <a:off x="9402595" y="1690183"/>
            <a:ext cx="1602861"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只读方式打开</a:t>
            </a:r>
          </a:p>
        </p:txBody>
      </p:sp>
      <p:sp>
        <p:nvSpPr>
          <p:cNvPr id="9" name="圆角矩形 8"/>
          <p:cNvSpPr/>
          <p:nvPr/>
        </p:nvSpPr>
        <p:spPr>
          <a:xfrm>
            <a:off x="10226347" y="3284957"/>
            <a:ext cx="855100" cy="43722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rot="16200000">
            <a:off x="10586151" y="3688966"/>
            <a:ext cx="507716" cy="37222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7667456"/>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6570" y="3935182"/>
            <a:ext cx="11573813" cy="1289957"/>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4" name="矩形 3"/>
          <p:cNvSpPr/>
          <p:nvPr/>
        </p:nvSpPr>
        <p:spPr>
          <a:xfrm>
            <a:off x="186570" y="2106383"/>
            <a:ext cx="11573813" cy="1224643"/>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13</a:t>
            </a:r>
            <a:r>
              <a:rPr lang="zh-CN" altLang="en-US" dirty="0"/>
              <a:t>： </a:t>
            </a:r>
            <a:r>
              <a:rPr lang="en-US" altLang="zh-CN" dirty="0" err="1"/>
              <a:t>RandomAccessFile</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使用</a:t>
            </a:r>
            <a:r>
              <a:rPr lang="en-US" altLang="zh-CN" dirty="0" err="1"/>
              <a:t>RandomAccessFile</a:t>
            </a:r>
            <a:r>
              <a:rPr lang="zh-CN" altLang="en-US" dirty="0"/>
              <a:t>工具要点：</a:t>
            </a:r>
            <a:endParaRPr lang="en-US" altLang="zh-CN" dirty="0"/>
          </a:p>
          <a:p>
            <a:pPr lvl="1">
              <a:lnSpc>
                <a:spcPct val="160000"/>
              </a:lnSpc>
            </a:pPr>
            <a:r>
              <a:rPr lang="zh-CN" altLang="en-US" dirty="0"/>
              <a:t>假设想读入第三条数据： </a:t>
            </a:r>
            <a:endParaRPr lang="en-US" altLang="zh-CN" dirty="0"/>
          </a:p>
          <a:p>
            <a:pPr marL="228600" lvl="1">
              <a:lnSpc>
                <a:spcPct val="160000"/>
              </a:lnSpc>
              <a:spcBef>
                <a:spcPts val="1000"/>
              </a:spcBef>
              <a:buNone/>
            </a:pPr>
            <a:r>
              <a:rPr lang="en-US" altLang="zh-CN" sz="3000" b="1" dirty="0">
                <a:solidFill>
                  <a:schemeClr val="bg1"/>
                </a:solidFill>
              </a:rPr>
              <a:t>long n = 3; </a:t>
            </a:r>
          </a:p>
          <a:p>
            <a:pPr marL="228600" lvl="1">
              <a:lnSpc>
                <a:spcPct val="160000"/>
              </a:lnSpc>
              <a:spcBef>
                <a:spcPts val="1000"/>
              </a:spcBef>
              <a:buNone/>
            </a:pPr>
            <a:r>
              <a:rPr lang="en-US" altLang="zh-CN" sz="3000" b="1" dirty="0" err="1">
                <a:solidFill>
                  <a:schemeClr val="bg1"/>
                </a:solidFill>
              </a:rPr>
              <a:t>in.seek</a:t>
            </a:r>
            <a:r>
              <a:rPr lang="en-US" altLang="zh-CN" sz="3000" b="1" dirty="0">
                <a:solidFill>
                  <a:schemeClr val="bg1"/>
                </a:solidFill>
              </a:rPr>
              <a:t>((n-1) * RECORD_SIZE);</a:t>
            </a:r>
          </a:p>
          <a:p>
            <a:pPr lvl="1">
              <a:lnSpc>
                <a:spcPct val="160000"/>
              </a:lnSpc>
            </a:pPr>
            <a:r>
              <a:rPr lang="zh-CN" altLang="en-US" dirty="0"/>
              <a:t>如果希望修改数据，切记将文件指针重置到希望写入文件的开始处： </a:t>
            </a:r>
            <a:endParaRPr lang="en-US" altLang="zh-CN" dirty="0"/>
          </a:p>
          <a:p>
            <a:pPr marL="228600" lvl="1">
              <a:lnSpc>
                <a:spcPct val="160000"/>
              </a:lnSpc>
              <a:spcBef>
                <a:spcPts val="1000"/>
              </a:spcBef>
              <a:buNone/>
            </a:pPr>
            <a:r>
              <a:rPr lang="en-US" altLang="zh-CN" sz="3000" b="1" dirty="0" err="1">
                <a:solidFill>
                  <a:schemeClr val="bg1"/>
                </a:solidFill>
              </a:rPr>
              <a:t>in.seek</a:t>
            </a:r>
            <a:r>
              <a:rPr lang="en-US" altLang="zh-CN" sz="3000" b="1" dirty="0">
                <a:solidFill>
                  <a:schemeClr val="bg1"/>
                </a:solidFill>
              </a:rPr>
              <a:t>((n-1) * RECORD_SIZE); </a:t>
            </a:r>
          </a:p>
          <a:p>
            <a:pPr marL="228600" lvl="1">
              <a:lnSpc>
                <a:spcPct val="160000"/>
              </a:lnSpc>
              <a:spcBef>
                <a:spcPts val="1000"/>
              </a:spcBef>
              <a:buNone/>
            </a:pPr>
            <a:r>
              <a:rPr lang="en-US" altLang="zh-CN" sz="3000" b="1" dirty="0" err="1">
                <a:solidFill>
                  <a:schemeClr val="bg1"/>
                </a:solidFill>
              </a:rPr>
              <a:t>e.writeData</a:t>
            </a:r>
            <a:r>
              <a:rPr lang="en-US" altLang="zh-CN" sz="3000" b="1" dirty="0">
                <a:solidFill>
                  <a:schemeClr val="bg1"/>
                </a:solidFill>
              </a:rPr>
              <a:t>(out);</a:t>
            </a:r>
          </a:p>
          <a:p>
            <a:pPr lvl="1">
              <a:lnSpc>
                <a:spcPct val="160000"/>
              </a:lnSpc>
            </a:pPr>
            <a:r>
              <a:rPr lang="en-US" altLang="zh-CN" b="1" dirty="0"/>
              <a:t>length()</a:t>
            </a:r>
            <a:r>
              <a:rPr lang="zh-CN" altLang="en-US" b="1" dirty="0"/>
              <a:t>方法</a:t>
            </a:r>
            <a:r>
              <a:rPr lang="en-US" altLang="zh-CN" b="1" dirty="0"/>
              <a:t>:</a:t>
            </a:r>
          </a:p>
          <a:p>
            <a:pPr lvl="2">
              <a:lnSpc>
                <a:spcPct val="160000"/>
              </a:lnSpc>
            </a:pPr>
            <a:r>
              <a:rPr lang="zh-CN" altLang="en-US" dirty="0"/>
              <a:t>确定文件大小，使用 </a:t>
            </a:r>
            <a:r>
              <a:rPr lang="en-US" altLang="zh-CN" dirty="0"/>
              <a:t>length </a:t>
            </a:r>
            <a:r>
              <a:rPr lang="zh-CN" altLang="en-US" dirty="0"/>
              <a:t>方法；</a:t>
            </a:r>
          </a:p>
          <a:p>
            <a:endParaRPr lang="zh-CN" altLang="en-US" dirty="0"/>
          </a:p>
        </p:txBody>
      </p:sp>
    </p:spTree>
    <p:extLst>
      <p:ext uri="{BB962C8B-B14F-4D97-AF65-F5344CB8AC3E}">
        <p14:creationId xmlns:p14="http://schemas.microsoft.com/office/powerpoint/2010/main" val="3897610902"/>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13</a:t>
            </a:r>
            <a:r>
              <a:rPr lang="zh-CN" altLang="en-US" dirty="0"/>
              <a:t>： </a:t>
            </a:r>
            <a:r>
              <a:rPr lang="en-US" altLang="zh-CN" dirty="0" err="1"/>
              <a:t>RandomAccessFile</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err="1"/>
              <a:t>RandomAccessFile</a:t>
            </a:r>
            <a:r>
              <a:rPr lang="zh-CN" altLang="en-US" dirty="0"/>
              <a:t>的具体使用参见课堂案例（课堂案例：</a:t>
            </a:r>
            <a:r>
              <a:rPr lang="en-US" altLang="zh-CN" dirty="0">
                <a:hlinkClick r:id="rId2" action="ppaction://hlinkfile"/>
              </a:rPr>
              <a:t>RandomFileTest.java</a:t>
            </a:r>
            <a:r>
              <a:rPr lang="zh-CN" altLang="en-US" dirty="0"/>
              <a:t>）</a:t>
            </a:r>
            <a:endParaRPr lang="en-US" altLang="zh-CN" dirty="0"/>
          </a:p>
          <a:p>
            <a:pPr>
              <a:lnSpc>
                <a:spcPct val="160000"/>
              </a:lnSpc>
            </a:pPr>
            <a:r>
              <a:rPr lang="zh-CN" altLang="en-US" dirty="0"/>
              <a:t>整数和浮点值在二进制格式中都有固定的尺寸， 但处理字符串就存在麻烦，之前提到过如果使用</a:t>
            </a:r>
            <a:r>
              <a:rPr lang="en-US" altLang="zh-CN" dirty="0" err="1"/>
              <a:t>writeUTF</a:t>
            </a:r>
            <a:r>
              <a:rPr lang="en-US" altLang="zh-CN" dirty="0"/>
              <a:t>()</a:t>
            </a:r>
            <a:r>
              <a:rPr lang="zh-CN" altLang="en-US" dirty="0"/>
              <a:t>实际是对</a:t>
            </a:r>
            <a:r>
              <a:rPr lang="en-US" altLang="zh-CN" dirty="0"/>
              <a:t>Unicode</a:t>
            </a:r>
            <a:r>
              <a:rPr lang="zh-CN" altLang="en-US" dirty="0"/>
              <a:t>编码做了简单的处理，每个字符长度并不相同，因此在示例代码中我们提供了两个自定义方法来读写具有固定尺寸的字符串：</a:t>
            </a:r>
          </a:p>
          <a:p>
            <a:pPr lvl="1">
              <a:lnSpc>
                <a:spcPct val="160000"/>
              </a:lnSpc>
            </a:pPr>
            <a:r>
              <a:rPr lang="en-US" altLang="zh-CN" dirty="0" err="1"/>
              <a:t>writeFixedString</a:t>
            </a:r>
            <a:r>
              <a:rPr lang="en-US" altLang="zh-CN" dirty="0"/>
              <a:t> </a:t>
            </a:r>
            <a:r>
              <a:rPr lang="zh-CN" altLang="en-US" dirty="0"/>
              <a:t>方法： </a:t>
            </a:r>
            <a:endParaRPr lang="en-US" altLang="zh-CN" dirty="0"/>
          </a:p>
          <a:p>
            <a:pPr lvl="2">
              <a:lnSpc>
                <a:spcPct val="160000"/>
              </a:lnSpc>
            </a:pPr>
            <a:r>
              <a:rPr lang="zh-CN" altLang="en-US" dirty="0"/>
              <a:t>写出从字符串开头开始的指定数量的字符编码</a:t>
            </a:r>
          </a:p>
          <a:p>
            <a:pPr lvl="1">
              <a:lnSpc>
                <a:spcPct val="160000"/>
              </a:lnSpc>
            </a:pPr>
            <a:r>
              <a:rPr lang="en-US" altLang="zh-CN" dirty="0" err="1"/>
              <a:t>readFixedString</a:t>
            </a:r>
            <a:r>
              <a:rPr lang="en-US" altLang="zh-CN" dirty="0"/>
              <a:t> </a:t>
            </a:r>
            <a:r>
              <a:rPr lang="zh-CN" altLang="en-US" dirty="0"/>
              <a:t>方法：</a:t>
            </a:r>
            <a:endParaRPr lang="en-US" altLang="zh-CN" dirty="0"/>
          </a:p>
          <a:p>
            <a:pPr lvl="2">
              <a:lnSpc>
                <a:spcPct val="160000"/>
              </a:lnSpc>
            </a:pPr>
            <a:r>
              <a:rPr lang="zh-CN" altLang="en-US" dirty="0"/>
              <a:t>从输入流中读入字符，直至读入参数个字符编码， 或者直至到具有</a:t>
            </a:r>
            <a:r>
              <a:rPr lang="en-US" altLang="zh-CN" dirty="0"/>
              <a:t>0</a:t>
            </a:r>
            <a:r>
              <a:rPr lang="zh-CN" altLang="en-US" dirty="0"/>
              <a:t>值的字符值，然后跳过输入字段中剩余的</a:t>
            </a:r>
            <a:r>
              <a:rPr lang="en-US" altLang="zh-CN" dirty="0"/>
              <a:t>0</a:t>
            </a:r>
            <a:r>
              <a:rPr lang="zh-CN" altLang="en-US" dirty="0"/>
              <a:t>值；为了提高效率，使用 </a:t>
            </a:r>
            <a:r>
              <a:rPr lang="en-US" altLang="zh-CN" dirty="0" err="1"/>
              <a:t>StringBuilder</a:t>
            </a:r>
            <a:r>
              <a:rPr lang="en-US" altLang="zh-CN" dirty="0"/>
              <a:t> </a:t>
            </a:r>
            <a:r>
              <a:rPr lang="zh-CN" altLang="en-US" dirty="0"/>
              <a:t>类来读入字符串</a:t>
            </a:r>
          </a:p>
          <a:p>
            <a:endParaRPr lang="zh-CN" altLang="en-US" dirty="0"/>
          </a:p>
        </p:txBody>
      </p:sp>
    </p:spTree>
    <p:extLst>
      <p:ext uri="{BB962C8B-B14F-4D97-AF65-F5344CB8AC3E}">
        <p14:creationId xmlns:p14="http://schemas.microsoft.com/office/powerpoint/2010/main" val="5275361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507" y="3737818"/>
            <a:ext cx="11573813" cy="808901"/>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1</a:t>
            </a:r>
            <a:r>
              <a:rPr lang="zh-CN" altLang="en-US" dirty="0"/>
              <a:t>：</a:t>
            </a:r>
            <a:r>
              <a:rPr lang="en-US" altLang="zh-CN" dirty="0"/>
              <a:t> File</a:t>
            </a:r>
            <a:r>
              <a:rPr lang="zh-CN" altLang="en-US" dirty="0"/>
              <a:t>类型</a:t>
            </a:r>
          </a:p>
        </p:txBody>
      </p:sp>
      <p:sp>
        <p:nvSpPr>
          <p:cNvPr id="3" name="内容占位符 2"/>
          <p:cNvSpPr>
            <a:spLocks noGrp="1"/>
          </p:cNvSpPr>
          <p:nvPr>
            <p:ph idx="1"/>
          </p:nvPr>
        </p:nvSpPr>
        <p:spPr/>
        <p:txBody>
          <a:bodyPr/>
          <a:lstStyle/>
          <a:p>
            <a:r>
              <a:rPr lang="en-US" altLang="zh-CN" b="1" dirty="0"/>
              <a:t>java.io</a:t>
            </a:r>
            <a:r>
              <a:rPr lang="zh-CN" altLang="zh-CN" dirty="0"/>
              <a:t>包是</a:t>
            </a:r>
            <a:r>
              <a:rPr lang="en-US" altLang="zh-CN" dirty="0"/>
              <a:t>JDK</a:t>
            </a:r>
            <a:r>
              <a:rPr lang="zh-CN" altLang="zh-CN" dirty="0"/>
              <a:t>内置的包，其中包含一系列对文件和目录的属性进行操作，对文件进行读写操作的类；</a:t>
            </a:r>
          </a:p>
          <a:p>
            <a:r>
              <a:rPr lang="zh-CN" altLang="zh-CN" dirty="0"/>
              <a:t>程序中如果要使用到该包中的类，对文件或流进行操作，则必须显式地声明如下语句：</a:t>
            </a:r>
          </a:p>
          <a:p>
            <a:pPr marL="228600" lvl="1">
              <a:spcBef>
                <a:spcPts val="1000"/>
              </a:spcBef>
              <a:buNone/>
            </a:pPr>
            <a:r>
              <a:rPr lang="en-US" altLang="zh-CN" sz="2800" b="1" dirty="0">
                <a:solidFill>
                  <a:schemeClr val="bg1"/>
                </a:solidFill>
              </a:rPr>
              <a:t>import java.io.*;</a:t>
            </a:r>
          </a:p>
          <a:p>
            <a:endParaRPr lang="zh-CN" altLang="en-US" dirty="0"/>
          </a:p>
        </p:txBody>
      </p:sp>
    </p:spTree>
    <p:extLst>
      <p:ext uri="{BB962C8B-B14F-4D97-AF65-F5344CB8AC3E}">
        <p14:creationId xmlns:p14="http://schemas.microsoft.com/office/powerpoint/2010/main" val="2322715672"/>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14</a:t>
            </a:r>
            <a:r>
              <a:rPr lang="zh-CN" altLang="en-US" dirty="0"/>
              <a:t>： </a:t>
            </a:r>
            <a:r>
              <a:rPr lang="en-US" altLang="zh-CN" dirty="0" err="1"/>
              <a:t>ByteArrayOutpuStream</a:t>
            </a:r>
            <a:r>
              <a:rPr lang="en-US" altLang="zh-CN" dirty="0"/>
              <a:t>/</a:t>
            </a:r>
            <a:r>
              <a:rPr lang="en-US" altLang="zh-CN" dirty="0" err="1"/>
              <a:t>ByteArrayInputStream</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之前曾经提到过，在</a:t>
            </a:r>
            <a:r>
              <a:rPr lang="en-US" altLang="zh-CN" dirty="0"/>
              <a:t>Java</a:t>
            </a:r>
            <a:r>
              <a:rPr lang="zh-CN" altLang="en-US" dirty="0"/>
              <a:t>中最适于用作内存数据缓存的类型是</a:t>
            </a:r>
            <a:r>
              <a:rPr lang="en-US" altLang="zh-CN" dirty="0" err="1"/>
              <a:t>byta</a:t>
            </a:r>
            <a:r>
              <a:rPr lang="en-US" altLang="zh-CN" dirty="0"/>
              <a:t>[]</a:t>
            </a:r>
            <a:r>
              <a:rPr lang="zh-CN" altLang="en-US" dirty="0"/>
              <a:t>，原因在于</a:t>
            </a:r>
            <a:r>
              <a:rPr lang="en-US" altLang="zh-CN" dirty="0"/>
              <a:t>Java</a:t>
            </a:r>
            <a:r>
              <a:rPr lang="zh-CN" altLang="en-US" dirty="0"/>
              <a:t>中所有能够表达的数据类型占用空间都是</a:t>
            </a:r>
            <a:r>
              <a:rPr lang="en-US" altLang="zh-CN" dirty="0"/>
              <a:t>byte</a:t>
            </a:r>
            <a:r>
              <a:rPr lang="zh-CN" altLang="en-US" dirty="0"/>
              <a:t>数据占用空间的整数倍</a:t>
            </a:r>
            <a:endParaRPr lang="en-US" altLang="zh-CN" dirty="0"/>
          </a:p>
          <a:p>
            <a:r>
              <a:rPr lang="zh-CN" altLang="en-US" dirty="0"/>
              <a:t>在之前的输入输出流示例中，我们都将程序的数据源或数据持久化目标谁定为了磁盘文件，而在很多时候我们的程序运算中间结果只需要将数据缓存在内存中以便于后续进行传输或最终的持久化</a:t>
            </a:r>
            <a:endParaRPr lang="en-US" altLang="zh-CN" dirty="0"/>
          </a:p>
          <a:p>
            <a:r>
              <a:rPr lang="en-US" altLang="zh-CN" dirty="0" err="1"/>
              <a:t>ByteArrayOutputStream</a:t>
            </a:r>
            <a:r>
              <a:rPr lang="en-US" altLang="zh-CN" dirty="0"/>
              <a:t>/</a:t>
            </a:r>
            <a:r>
              <a:rPr lang="en-US" altLang="zh-CN" dirty="0" err="1"/>
              <a:t>ByteArrayInputStream</a:t>
            </a:r>
            <a:r>
              <a:rPr lang="zh-CN" altLang="en-US" dirty="0"/>
              <a:t>这一对输入输出工具为我们提供了在内存中利用</a:t>
            </a:r>
            <a:r>
              <a:rPr lang="en-US" altLang="zh-CN" dirty="0"/>
              <a:t>byte[]</a:t>
            </a:r>
            <a:r>
              <a:rPr lang="zh-CN" altLang="en-US" dirty="0"/>
              <a:t>进行缓冲流操作的工具</a:t>
            </a:r>
          </a:p>
        </p:txBody>
      </p:sp>
    </p:spTree>
    <p:extLst>
      <p:ext uri="{BB962C8B-B14F-4D97-AF65-F5344CB8AC3E}">
        <p14:creationId xmlns:p14="http://schemas.microsoft.com/office/powerpoint/2010/main" val="3525546816"/>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14</a:t>
            </a:r>
            <a:r>
              <a:rPr lang="zh-CN" altLang="en-US" dirty="0"/>
              <a:t>： </a:t>
            </a:r>
            <a:r>
              <a:rPr lang="en-US" altLang="zh-CN" dirty="0" err="1"/>
              <a:t>ByteArrayOutpuStream</a:t>
            </a:r>
            <a:r>
              <a:rPr lang="en-US" altLang="zh-CN" dirty="0"/>
              <a:t>/</a:t>
            </a:r>
            <a:r>
              <a:rPr lang="en-US" altLang="zh-CN" dirty="0" err="1"/>
              <a:t>ByteArrayInputStream</a:t>
            </a:r>
            <a:endParaRPr lang="zh-CN" altLang="en-US" dirty="0"/>
          </a:p>
        </p:txBody>
      </p:sp>
      <p:sp>
        <p:nvSpPr>
          <p:cNvPr id="3" name="内容占位符 2"/>
          <p:cNvSpPr>
            <a:spLocks noGrp="1"/>
          </p:cNvSpPr>
          <p:nvPr>
            <p:ph idx="1"/>
          </p:nvPr>
        </p:nvSpPr>
        <p:spPr/>
        <p:txBody>
          <a:bodyPr/>
          <a:lstStyle/>
          <a:p>
            <a:r>
              <a:rPr lang="en-US" altLang="zh-CN" dirty="0" err="1"/>
              <a:t>ByteArrayOutputStream</a:t>
            </a:r>
            <a:r>
              <a:rPr lang="zh-CN" altLang="en-US" dirty="0"/>
              <a:t>提供工具将内存中以串行序列存在的流式数据以一个字节为单位进行切分，形成一个</a:t>
            </a:r>
            <a:r>
              <a:rPr lang="en-US" altLang="zh-CN" dirty="0"/>
              <a:t>byte[]</a:t>
            </a:r>
            <a:r>
              <a:rPr lang="zh-CN" altLang="en-US" dirty="0"/>
              <a:t>数组</a:t>
            </a:r>
            <a:endParaRPr lang="en-US" altLang="zh-CN" dirty="0"/>
          </a:p>
          <a:p>
            <a:r>
              <a:rPr lang="zh-CN" altLang="en-US" dirty="0"/>
              <a:t>而</a:t>
            </a:r>
            <a:r>
              <a:rPr lang="en-US" altLang="zh-CN" dirty="0" err="1"/>
              <a:t>ByteArrayInputStream</a:t>
            </a:r>
            <a:r>
              <a:rPr lang="zh-CN" altLang="en-US" dirty="0"/>
              <a:t>则正好相反，提供工具将内存中的</a:t>
            </a:r>
            <a:r>
              <a:rPr lang="en-US" altLang="zh-CN" dirty="0"/>
              <a:t>byte[]</a:t>
            </a:r>
            <a:r>
              <a:rPr lang="zh-CN" altLang="en-US" dirty="0"/>
              <a:t>数组中的数据进行串行序列化拼接，形成一个可供操作的流式数据</a:t>
            </a:r>
            <a:endParaRPr lang="en-US" altLang="zh-CN" dirty="0"/>
          </a:p>
          <a:p>
            <a:r>
              <a:rPr lang="zh-CN" altLang="en-US" dirty="0"/>
              <a:t>从功能上看，</a:t>
            </a:r>
            <a:r>
              <a:rPr lang="en-US" altLang="zh-CN" dirty="0" err="1"/>
              <a:t>ByteArrayOutpuStream</a:t>
            </a:r>
            <a:r>
              <a:rPr lang="zh-CN" altLang="en-US" dirty="0"/>
              <a:t>可以将任意数据组合转换为</a:t>
            </a:r>
            <a:r>
              <a:rPr lang="en-US" altLang="zh-CN" dirty="0"/>
              <a:t>byte[]</a:t>
            </a:r>
            <a:r>
              <a:rPr lang="zh-CN" altLang="en-US" dirty="0"/>
              <a:t>，而</a:t>
            </a:r>
            <a:r>
              <a:rPr lang="en-US" altLang="zh-CN" dirty="0" err="1"/>
              <a:t>ByteArrayInputStream</a:t>
            </a:r>
            <a:r>
              <a:rPr lang="zh-CN" altLang="en-US" dirty="0"/>
              <a:t>可以将这个数组还原，从而以流的形式读取任意数据组合</a:t>
            </a:r>
          </a:p>
        </p:txBody>
      </p:sp>
    </p:spTree>
    <p:extLst>
      <p:ext uri="{BB962C8B-B14F-4D97-AF65-F5344CB8AC3E}">
        <p14:creationId xmlns:p14="http://schemas.microsoft.com/office/powerpoint/2010/main" val="2588521376"/>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14</a:t>
            </a:r>
            <a:r>
              <a:rPr lang="zh-CN" altLang="en-US" dirty="0"/>
              <a:t>： </a:t>
            </a:r>
            <a:r>
              <a:rPr lang="en-US" altLang="zh-CN" dirty="0" err="1"/>
              <a:t>ByteArrayOutpuStream</a:t>
            </a:r>
            <a:r>
              <a:rPr lang="en-US" altLang="zh-CN" dirty="0"/>
              <a:t>/</a:t>
            </a:r>
            <a:r>
              <a:rPr lang="en-US" altLang="zh-CN" dirty="0" err="1"/>
              <a:t>ByteArrayInputStream</a:t>
            </a:r>
            <a:endParaRPr lang="zh-CN" altLang="en-US" dirty="0"/>
          </a:p>
        </p:txBody>
      </p:sp>
      <p:sp>
        <p:nvSpPr>
          <p:cNvPr id="3" name="内容占位符 2"/>
          <p:cNvSpPr>
            <a:spLocks noGrp="1"/>
          </p:cNvSpPr>
          <p:nvPr>
            <p:ph idx="1"/>
          </p:nvPr>
        </p:nvSpPr>
        <p:spPr/>
        <p:txBody>
          <a:bodyPr/>
          <a:lstStyle/>
          <a:p>
            <a:r>
              <a:rPr lang="zh-CN" altLang="en-US" dirty="0"/>
              <a:t>利用</a:t>
            </a:r>
            <a:r>
              <a:rPr lang="en-US" altLang="zh-CN" dirty="0"/>
              <a:t>byte[]</a:t>
            </a:r>
            <a:r>
              <a:rPr lang="zh-CN" altLang="en-US" dirty="0"/>
              <a:t>数组在内存中缓存数据并还原（课堂案例：</a:t>
            </a:r>
            <a:r>
              <a:rPr lang="en-US" altLang="zh-CN" dirty="0">
                <a:hlinkClick r:id="rId2" action="ppaction://hlinkfile"/>
              </a:rPr>
              <a:t>ByteArrayBufferTest.java</a:t>
            </a:r>
            <a:r>
              <a:rPr lang="zh-CN" altLang="en-US" dirty="0"/>
              <a:t>）：</a:t>
            </a:r>
          </a:p>
        </p:txBody>
      </p:sp>
      <p:pic>
        <p:nvPicPr>
          <p:cNvPr id="4" name="图片 3"/>
          <p:cNvPicPr>
            <a:picLocks noChangeAspect="1"/>
          </p:cNvPicPr>
          <p:nvPr/>
        </p:nvPicPr>
        <p:blipFill>
          <a:blip r:embed="rId3"/>
          <a:stretch>
            <a:fillRect/>
          </a:stretch>
        </p:blipFill>
        <p:spPr>
          <a:xfrm>
            <a:off x="434766" y="2357009"/>
            <a:ext cx="9639300" cy="3990975"/>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7317922" y="3830411"/>
            <a:ext cx="3924300" cy="666750"/>
          </a:xfrm>
          <a:prstGeom prst="rect">
            <a:avLst/>
          </a:prstGeom>
          <a:blipFill>
            <a:blip r:embed="rId4"/>
            <a:stretch>
              <a:fillRect/>
            </a:stretch>
          </a:blipFill>
          <a:ln w="101600">
            <a:solidFill>
              <a:srgbClr val="339933">
                <a:alpha val="96000"/>
              </a:srgbClr>
            </a:solidFill>
          </a:ln>
        </p:spPr>
      </p:pic>
      <p:sp>
        <p:nvSpPr>
          <p:cNvPr id="6" name="右箭头 5"/>
          <p:cNvSpPr/>
          <p:nvPr/>
        </p:nvSpPr>
        <p:spPr>
          <a:xfrm rot="5400000">
            <a:off x="9766646" y="3482778"/>
            <a:ext cx="507716" cy="290697"/>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354426" y="3868184"/>
            <a:ext cx="1275278"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
        <p:nvSpPr>
          <p:cNvPr id="8" name="圆角矩形 7"/>
          <p:cNvSpPr/>
          <p:nvPr/>
        </p:nvSpPr>
        <p:spPr>
          <a:xfrm>
            <a:off x="1169643" y="4076318"/>
            <a:ext cx="4120813" cy="283409"/>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rot="10800000">
            <a:off x="5159490" y="4052850"/>
            <a:ext cx="507716" cy="37222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623274" y="3938113"/>
            <a:ext cx="1602861"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将流中的数据转换为</a:t>
            </a:r>
            <a:r>
              <a:rPr lang="en-US" altLang="zh-CN" b="1" dirty="0">
                <a:solidFill>
                  <a:srgbClr val="C00000"/>
                </a:solidFill>
                <a:latin typeface="微软雅黑" panose="020B0503020204020204" pitchFamily="34" charset="-122"/>
                <a:ea typeface="微软雅黑" panose="020B0503020204020204" pitchFamily="34" charset="-122"/>
              </a:rPr>
              <a:t>byte[]</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1323610" y="3182165"/>
            <a:ext cx="6007919" cy="295821"/>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rot="10800000">
            <a:off x="7206024" y="3122604"/>
            <a:ext cx="507716" cy="37222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669808" y="3007867"/>
            <a:ext cx="3879812"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利用</a:t>
            </a:r>
            <a:r>
              <a:rPr lang="en-US" altLang="zh-CN" b="1" dirty="0" err="1">
                <a:solidFill>
                  <a:srgbClr val="C00000"/>
                </a:solidFill>
                <a:latin typeface="微软雅黑" panose="020B0503020204020204" pitchFamily="34" charset="-122"/>
                <a:ea typeface="微软雅黑" panose="020B0503020204020204" pitchFamily="34" charset="-122"/>
              </a:rPr>
              <a:t>DataOutputStream</a:t>
            </a:r>
            <a:r>
              <a:rPr lang="zh-CN" altLang="en-US" b="1" dirty="0">
                <a:solidFill>
                  <a:srgbClr val="C00000"/>
                </a:solidFill>
                <a:latin typeface="微软雅黑" panose="020B0503020204020204" pitchFamily="34" charset="-122"/>
                <a:ea typeface="微软雅黑" panose="020B0503020204020204" pitchFamily="34" charset="-122"/>
              </a:rPr>
              <a:t>包装，方便写入数据</a:t>
            </a:r>
          </a:p>
        </p:txBody>
      </p:sp>
      <p:sp>
        <p:nvSpPr>
          <p:cNvPr id="14" name="圆角矩形 13"/>
          <p:cNvSpPr/>
          <p:nvPr/>
        </p:nvSpPr>
        <p:spPr>
          <a:xfrm>
            <a:off x="1292534" y="4913886"/>
            <a:ext cx="8569923" cy="719471"/>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rot="16200000">
            <a:off x="7598738" y="5515153"/>
            <a:ext cx="507716" cy="37222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424704" y="5937503"/>
            <a:ext cx="396302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将</a:t>
            </a:r>
            <a:r>
              <a:rPr lang="en-US" altLang="zh-CN" b="1" dirty="0">
                <a:solidFill>
                  <a:srgbClr val="C00000"/>
                </a:solidFill>
                <a:latin typeface="微软雅黑" panose="020B0503020204020204" pitchFamily="34" charset="-122"/>
                <a:ea typeface="微软雅黑" panose="020B0503020204020204" pitchFamily="34" charset="-122"/>
              </a:rPr>
              <a:t>byte[]</a:t>
            </a:r>
            <a:r>
              <a:rPr lang="zh-CN" altLang="en-US" b="1" dirty="0">
                <a:solidFill>
                  <a:srgbClr val="C00000"/>
                </a:solidFill>
                <a:latin typeface="微软雅黑" panose="020B0503020204020204" pitchFamily="34" charset="-122"/>
                <a:ea typeface="微软雅黑" panose="020B0503020204020204" pitchFamily="34" charset="-122"/>
              </a:rPr>
              <a:t>还原为流并读取数据</a:t>
            </a:r>
          </a:p>
        </p:txBody>
      </p:sp>
    </p:spTree>
    <p:extLst>
      <p:ext uri="{BB962C8B-B14F-4D97-AF65-F5344CB8AC3E}">
        <p14:creationId xmlns:p14="http://schemas.microsoft.com/office/powerpoint/2010/main" val="646345381"/>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15</a:t>
            </a:r>
            <a:r>
              <a:rPr lang="zh-CN" altLang="en-US" dirty="0"/>
              <a:t>：字符输出流</a:t>
            </a:r>
          </a:p>
        </p:txBody>
      </p:sp>
      <p:sp>
        <p:nvSpPr>
          <p:cNvPr id="3" name="内容占位符 2"/>
          <p:cNvSpPr>
            <a:spLocks noGrp="1"/>
          </p:cNvSpPr>
          <p:nvPr>
            <p:ph idx="1"/>
          </p:nvPr>
        </p:nvSpPr>
        <p:spPr/>
        <p:txBody>
          <a:bodyPr/>
          <a:lstStyle/>
          <a:p>
            <a:r>
              <a:rPr lang="en-US" altLang="zh-CN" dirty="0" err="1"/>
              <a:t>FileInputStram</a:t>
            </a:r>
            <a:r>
              <a:rPr lang="zh-CN" altLang="en-US" dirty="0"/>
              <a:t>类和</a:t>
            </a:r>
            <a:r>
              <a:rPr lang="en-US" altLang="zh-CN" dirty="0" err="1"/>
              <a:t>FileOutputStream</a:t>
            </a:r>
            <a:r>
              <a:rPr lang="zh-CN" altLang="en-US" dirty="0"/>
              <a:t>类虽然可以高效率地读</a:t>
            </a:r>
            <a:r>
              <a:rPr lang="en-US" altLang="zh-CN" dirty="0"/>
              <a:t>/</a:t>
            </a:r>
            <a:r>
              <a:rPr lang="zh-CN" altLang="en-US" dirty="0"/>
              <a:t>写文件，但对于</a:t>
            </a:r>
            <a:r>
              <a:rPr lang="en-US" altLang="zh-CN" dirty="0"/>
              <a:t>Unicode</a:t>
            </a:r>
            <a:r>
              <a:rPr lang="zh-CN" altLang="en-US" dirty="0"/>
              <a:t>编码的文件，我们需要自行将读取到的字节数据根据编码规则还原为字符串，因此使用它们有可能出现乱码</a:t>
            </a:r>
          </a:p>
          <a:p>
            <a:r>
              <a:rPr lang="zh-CN" altLang="en-US" dirty="0"/>
              <a:t>考虑到</a:t>
            </a:r>
            <a:r>
              <a:rPr lang="en-US" altLang="zh-CN" dirty="0"/>
              <a:t>Java</a:t>
            </a:r>
            <a:r>
              <a:rPr lang="zh-CN" altLang="en-US" dirty="0"/>
              <a:t>是跨平台的语言，要经常操作</a:t>
            </a:r>
            <a:r>
              <a:rPr lang="en-US" altLang="zh-CN" dirty="0"/>
              <a:t>Unicode</a:t>
            </a:r>
            <a:r>
              <a:rPr lang="zh-CN" altLang="en-US" dirty="0"/>
              <a:t>编码的文件，使用基于字符为读、写基本单元的字符流操作文件是有必要的</a:t>
            </a:r>
            <a:r>
              <a:rPr lang="en-US" altLang="zh-CN" dirty="0"/>
              <a:t>,</a:t>
            </a:r>
            <a:r>
              <a:rPr lang="zh-CN" altLang="en-US" dirty="0"/>
              <a:t>以字符为单位进行数据输出的工具继承自</a:t>
            </a:r>
            <a:r>
              <a:rPr lang="en-US" altLang="zh-CN" dirty="0"/>
              <a:t>Writer</a:t>
            </a:r>
            <a:endParaRPr lang="zh-CN" altLang="en-US" dirty="0"/>
          </a:p>
        </p:txBody>
      </p:sp>
    </p:spTree>
    <p:extLst>
      <p:ext uri="{BB962C8B-B14F-4D97-AF65-F5344CB8AC3E}">
        <p14:creationId xmlns:p14="http://schemas.microsoft.com/office/powerpoint/2010/main" val="1435941109"/>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507" y="2268166"/>
            <a:ext cx="11573813" cy="816504"/>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normAutofit/>
          </a:bodyPr>
          <a:lstStyle/>
          <a:p>
            <a:r>
              <a:rPr lang="zh-CN" altLang="en-US" dirty="0"/>
              <a:t>知识点</a:t>
            </a:r>
            <a:r>
              <a:rPr lang="en-US" altLang="zh-CN" dirty="0"/>
              <a:t>16</a:t>
            </a:r>
            <a:r>
              <a:rPr lang="zh-CN" altLang="en-US" dirty="0"/>
              <a:t>：字符输出流的统一数据写入方法</a:t>
            </a:r>
          </a:p>
        </p:txBody>
      </p:sp>
      <p:sp>
        <p:nvSpPr>
          <p:cNvPr id="3" name="内容占位符 2"/>
          <p:cNvSpPr>
            <a:spLocks noGrp="1"/>
          </p:cNvSpPr>
          <p:nvPr>
            <p:ph idx="1"/>
          </p:nvPr>
        </p:nvSpPr>
        <p:spPr/>
        <p:txBody>
          <a:bodyPr/>
          <a:lstStyle/>
          <a:p>
            <a:r>
              <a:rPr lang="en-US" altLang="zh-CN" dirty="0"/>
              <a:t>Writer</a:t>
            </a:r>
            <a:r>
              <a:rPr lang="zh-CN" altLang="en-US" dirty="0"/>
              <a:t>和</a:t>
            </a:r>
            <a:r>
              <a:rPr lang="en-US" altLang="zh-CN" dirty="0" err="1"/>
              <a:t>OutputStream</a:t>
            </a:r>
            <a:r>
              <a:rPr lang="zh-CN" altLang="en-US" dirty="0"/>
              <a:t>类似也提供了统一的往流中写入数据的方法，和</a:t>
            </a:r>
            <a:r>
              <a:rPr lang="en-US" altLang="zh-CN" dirty="0" err="1"/>
              <a:t>OutputStream</a:t>
            </a:r>
            <a:r>
              <a:rPr lang="zh-CN" altLang="en-US" dirty="0"/>
              <a:t>不同的是，写入数据的单位由字节变成了字符：</a:t>
            </a:r>
            <a:endParaRPr lang="en-US" altLang="zh-CN" dirty="0"/>
          </a:p>
          <a:p>
            <a:pPr marL="228600" lvl="1">
              <a:lnSpc>
                <a:spcPct val="140000"/>
              </a:lnSpc>
              <a:spcBef>
                <a:spcPts val="1000"/>
              </a:spcBef>
              <a:buNone/>
            </a:pPr>
            <a:r>
              <a:rPr lang="en-US" altLang="zh-CN" sz="2600" b="1" dirty="0">
                <a:solidFill>
                  <a:schemeClr val="bg1"/>
                </a:solidFill>
              </a:rPr>
              <a:t>	abstract void write(char[] </a:t>
            </a:r>
            <a:r>
              <a:rPr lang="en-US" altLang="zh-CN" sz="2600" b="1" dirty="0" err="1">
                <a:solidFill>
                  <a:schemeClr val="bg1"/>
                </a:solidFill>
              </a:rPr>
              <a:t>cbuf</a:t>
            </a:r>
            <a:r>
              <a:rPr lang="en-US" altLang="zh-CN" sz="2600" b="1" dirty="0">
                <a:solidFill>
                  <a:schemeClr val="bg1"/>
                </a:solidFill>
              </a:rPr>
              <a:t>, </a:t>
            </a:r>
            <a:r>
              <a:rPr lang="en-US" altLang="zh-CN" sz="2600" b="1" dirty="0" err="1">
                <a:solidFill>
                  <a:schemeClr val="bg1"/>
                </a:solidFill>
              </a:rPr>
              <a:t>int</a:t>
            </a:r>
            <a:r>
              <a:rPr lang="en-US" altLang="zh-CN" sz="2600" b="1" dirty="0">
                <a:solidFill>
                  <a:schemeClr val="bg1"/>
                </a:solidFill>
              </a:rPr>
              <a:t> off, </a:t>
            </a:r>
            <a:r>
              <a:rPr lang="en-US" altLang="zh-CN" sz="2600" b="1" dirty="0" err="1">
                <a:solidFill>
                  <a:schemeClr val="bg1"/>
                </a:solidFill>
              </a:rPr>
              <a:t>int</a:t>
            </a:r>
            <a:r>
              <a:rPr lang="en-US" altLang="zh-CN" sz="2600" b="1" dirty="0">
                <a:solidFill>
                  <a:schemeClr val="bg1"/>
                </a:solidFill>
              </a:rPr>
              <a:t> </a:t>
            </a:r>
            <a:r>
              <a:rPr lang="en-US" altLang="zh-CN" sz="2600" b="1" dirty="0" err="1">
                <a:solidFill>
                  <a:schemeClr val="bg1"/>
                </a:solidFill>
              </a:rPr>
              <a:t>len</a:t>
            </a:r>
            <a:r>
              <a:rPr lang="en-US" altLang="zh-CN" sz="2600" b="1" dirty="0">
                <a:solidFill>
                  <a:schemeClr val="bg1"/>
                </a:solidFill>
              </a:rPr>
              <a:t>) </a:t>
            </a:r>
          </a:p>
          <a:p>
            <a:endParaRPr lang="en-US" altLang="zh-CN" dirty="0"/>
          </a:p>
          <a:p>
            <a:endParaRPr lang="en-US" altLang="zh-CN" dirty="0"/>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571963851"/>
              </p:ext>
            </p:extLst>
          </p:nvPr>
        </p:nvGraphicFramePr>
        <p:xfrm>
          <a:off x="1521031" y="4107145"/>
          <a:ext cx="3545115" cy="700921"/>
        </p:xfrm>
        <a:graphic>
          <a:graphicData uri="http://schemas.openxmlformats.org/drawingml/2006/table">
            <a:tbl>
              <a:tblPr bandCol="1">
                <a:effectLst/>
                <a:tableStyleId>{638B1855-1B75-4FBE-930C-398BA8C253C6}</a:tableStyleId>
              </a:tblPr>
              <a:tblGrid>
                <a:gridCol w="709023">
                  <a:extLst>
                    <a:ext uri="{9D8B030D-6E8A-4147-A177-3AD203B41FA5}">
                      <a16:colId xmlns:a16="http://schemas.microsoft.com/office/drawing/2014/main" val="20000"/>
                    </a:ext>
                  </a:extLst>
                </a:gridCol>
                <a:gridCol w="709023">
                  <a:extLst>
                    <a:ext uri="{9D8B030D-6E8A-4147-A177-3AD203B41FA5}">
                      <a16:colId xmlns:a16="http://schemas.microsoft.com/office/drawing/2014/main" val="20001"/>
                    </a:ext>
                  </a:extLst>
                </a:gridCol>
                <a:gridCol w="709023">
                  <a:extLst>
                    <a:ext uri="{9D8B030D-6E8A-4147-A177-3AD203B41FA5}">
                      <a16:colId xmlns:a16="http://schemas.microsoft.com/office/drawing/2014/main" val="20002"/>
                    </a:ext>
                  </a:extLst>
                </a:gridCol>
                <a:gridCol w="709023">
                  <a:extLst>
                    <a:ext uri="{9D8B030D-6E8A-4147-A177-3AD203B41FA5}">
                      <a16:colId xmlns:a16="http://schemas.microsoft.com/office/drawing/2014/main" val="20003"/>
                    </a:ext>
                  </a:extLst>
                </a:gridCol>
                <a:gridCol w="709023">
                  <a:extLst>
                    <a:ext uri="{9D8B030D-6E8A-4147-A177-3AD203B41FA5}">
                      <a16:colId xmlns:a16="http://schemas.microsoft.com/office/drawing/2014/main" val="20004"/>
                    </a:ext>
                  </a:extLst>
                </a:gridCol>
              </a:tblGrid>
              <a:tr h="700921">
                <a:tc>
                  <a:txBody>
                    <a:bodyPr/>
                    <a:lstStyle/>
                    <a:p>
                      <a:endParaRPr lang="zh-CN" altLang="en-US" dirty="0"/>
                    </a:p>
                  </a:txBody>
                  <a:tcPr>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algn="ctr"/>
                      <a:r>
                        <a:rPr lang="en-US" altLang="zh-CN" sz="1400" dirty="0">
                          <a:latin typeface="微软雅黑" panose="020B0503020204020204" pitchFamily="34" charset="-122"/>
                          <a:ea typeface="微软雅黑" panose="020B0503020204020204" pitchFamily="34" charset="-122"/>
                        </a:rPr>
                        <a:t>index=off</a:t>
                      </a:r>
                      <a:endParaRPr lang="zh-CN" altLang="en-US" sz="1400" dirty="0">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883322401"/>
              </p:ext>
            </p:extLst>
          </p:nvPr>
        </p:nvGraphicFramePr>
        <p:xfrm>
          <a:off x="6305001" y="4090816"/>
          <a:ext cx="4254138" cy="700921"/>
        </p:xfrm>
        <a:graphic>
          <a:graphicData uri="http://schemas.openxmlformats.org/drawingml/2006/table">
            <a:tbl>
              <a:tblPr bandCol="1">
                <a:effectLst/>
                <a:tableStyleId>{638B1855-1B75-4FBE-930C-398BA8C253C6}</a:tableStyleId>
              </a:tblPr>
              <a:tblGrid>
                <a:gridCol w="709023">
                  <a:extLst>
                    <a:ext uri="{9D8B030D-6E8A-4147-A177-3AD203B41FA5}">
                      <a16:colId xmlns:a16="http://schemas.microsoft.com/office/drawing/2014/main" val="20000"/>
                    </a:ext>
                  </a:extLst>
                </a:gridCol>
                <a:gridCol w="709023">
                  <a:extLst>
                    <a:ext uri="{9D8B030D-6E8A-4147-A177-3AD203B41FA5}">
                      <a16:colId xmlns:a16="http://schemas.microsoft.com/office/drawing/2014/main" val="20001"/>
                    </a:ext>
                  </a:extLst>
                </a:gridCol>
                <a:gridCol w="709023">
                  <a:extLst>
                    <a:ext uri="{9D8B030D-6E8A-4147-A177-3AD203B41FA5}">
                      <a16:colId xmlns:a16="http://schemas.microsoft.com/office/drawing/2014/main" val="20002"/>
                    </a:ext>
                  </a:extLst>
                </a:gridCol>
                <a:gridCol w="709023">
                  <a:extLst>
                    <a:ext uri="{9D8B030D-6E8A-4147-A177-3AD203B41FA5}">
                      <a16:colId xmlns:a16="http://schemas.microsoft.com/office/drawing/2014/main" val="20003"/>
                    </a:ext>
                  </a:extLst>
                </a:gridCol>
                <a:gridCol w="709023">
                  <a:extLst>
                    <a:ext uri="{9D8B030D-6E8A-4147-A177-3AD203B41FA5}">
                      <a16:colId xmlns:a16="http://schemas.microsoft.com/office/drawing/2014/main" val="20004"/>
                    </a:ext>
                  </a:extLst>
                </a:gridCol>
                <a:gridCol w="709023">
                  <a:extLst>
                    <a:ext uri="{9D8B030D-6E8A-4147-A177-3AD203B41FA5}">
                      <a16:colId xmlns:a16="http://schemas.microsoft.com/office/drawing/2014/main" val="20005"/>
                    </a:ext>
                  </a:extLst>
                </a:gridCol>
              </a:tblGrid>
              <a:tr h="700921">
                <a:tc>
                  <a:txBody>
                    <a:bodyPr/>
                    <a:lstStyle/>
                    <a:p>
                      <a:pPr marL="0" algn="l" defTabSz="914400" rtl="0" eaLnBrk="1" latinLnBrk="0" hangingPunct="1"/>
                      <a:endParaRPr lang="zh-CN" altLang="en-US" sz="1800" kern="1200" dirty="0">
                        <a:solidFill>
                          <a:schemeClr val="lt1"/>
                        </a:solidFill>
                        <a:latin typeface="+mn-lt"/>
                        <a:ea typeface="+mn-ea"/>
                        <a:cs typeface="+mn-cs"/>
                      </a:endParaRPr>
                    </a:p>
                  </a:txBody>
                  <a:tcPr>
                    <a:lnR w="28575" cap="flat" cmpd="sng" algn="ctr">
                      <a:solidFill>
                        <a:schemeClr val="bg1"/>
                      </a:solidFill>
                      <a:prstDash val="solid"/>
                      <a:round/>
                      <a:headEnd type="none" w="med" len="med"/>
                      <a:tailEnd type="none" w="med" len="med"/>
                    </a:lnR>
                  </a:tcPr>
                </a:tc>
                <a:tc>
                  <a:txBody>
                    <a:bodyPr/>
                    <a:lstStyle/>
                    <a:p>
                      <a:pPr algn="ctr"/>
                      <a:endParaRPr lang="zh-CN" altLang="en-US" sz="1200" dirty="0">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最后一个字符</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0"/>
                  </a:ext>
                </a:extLst>
              </a:tr>
            </a:tbl>
          </a:graphicData>
        </a:graphic>
      </p:graphicFrame>
      <p:sp>
        <p:nvSpPr>
          <p:cNvPr id="7" name="文本框 6"/>
          <p:cNvSpPr txBox="1"/>
          <p:nvPr/>
        </p:nvSpPr>
        <p:spPr>
          <a:xfrm>
            <a:off x="5319915" y="4107145"/>
            <a:ext cx="919706"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
        <p:nvSpPr>
          <p:cNvPr id="8" name="矩形 7"/>
          <p:cNvSpPr/>
          <p:nvPr/>
        </p:nvSpPr>
        <p:spPr>
          <a:xfrm>
            <a:off x="1357225" y="3918849"/>
            <a:ext cx="9495827" cy="1028701"/>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256142" y="3242933"/>
            <a:ext cx="2887090"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用于写入流的数据载体</a:t>
            </a:r>
            <a:r>
              <a:rPr lang="en-US" altLang="zh-CN" b="1" dirty="0">
                <a:solidFill>
                  <a:srgbClr val="C00000"/>
                </a:solidFill>
                <a:latin typeface="微软雅黑" panose="020B0503020204020204" pitchFamily="34" charset="-122"/>
                <a:ea typeface="微软雅黑" panose="020B0503020204020204" pitchFamily="34" charset="-122"/>
              </a:rPr>
              <a:t>(char[])</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0" name="Line 20"/>
          <p:cNvSpPr>
            <a:spLocks noChangeShapeType="1"/>
          </p:cNvSpPr>
          <p:nvPr/>
        </p:nvSpPr>
        <p:spPr bwMode="auto">
          <a:xfrm flipH="1">
            <a:off x="2932055" y="4227671"/>
            <a:ext cx="0" cy="1373029"/>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1" name="Line 20"/>
          <p:cNvSpPr>
            <a:spLocks noChangeShapeType="1"/>
          </p:cNvSpPr>
          <p:nvPr/>
        </p:nvSpPr>
        <p:spPr bwMode="auto">
          <a:xfrm flipH="1">
            <a:off x="3326043" y="2906481"/>
            <a:ext cx="518735" cy="106118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2" name="圆角矩形 11"/>
          <p:cNvSpPr/>
          <p:nvPr/>
        </p:nvSpPr>
        <p:spPr>
          <a:xfrm>
            <a:off x="3329838" y="2465572"/>
            <a:ext cx="1605207" cy="44090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4933031" y="2469004"/>
            <a:ext cx="1062884" cy="44090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Line 20"/>
          <p:cNvSpPr>
            <a:spLocks noChangeShapeType="1"/>
          </p:cNvSpPr>
          <p:nvPr/>
        </p:nvSpPr>
        <p:spPr bwMode="auto">
          <a:xfrm flipH="1">
            <a:off x="3490636" y="2895483"/>
            <a:ext cx="1929600" cy="121166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5" name="Line 20"/>
          <p:cNvSpPr>
            <a:spLocks noChangeShapeType="1"/>
          </p:cNvSpPr>
          <p:nvPr/>
        </p:nvSpPr>
        <p:spPr bwMode="auto">
          <a:xfrm flipH="1">
            <a:off x="9116616" y="4217271"/>
            <a:ext cx="0" cy="1383429"/>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6" name="Line 20"/>
          <p:cNvSpPr>
            <a:spLocks noChangeShapeType="1"/>
          </p:cNvSpPr>
          <p:nvPr/>
        </p:nvSpPr>
        <p:spPr bwMode="auto">
          <a:xfrm>
            <a:off x="2934896" y="5283989"/>
            <a:ext cx="6158040"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7" name="文本框 16"/>
          <p:cNvSpPr txBox="1"/>
          <p:nvPr/>
        </p:nvSpPr>
        <p:spPr>
          <a:xfrm>
            <a:off x="3593747" y="5396554"/>
            <a:ext cx="4465239"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从</a:t>
            </a:r>
            <a:r>
              <a:rPr lang="en-US" altLang="zh-CN" b="1" dirty="0">
                <a:solidFill>
                  <a:srgbClr val="C00000"/>
                </a:solidFill>
                <a:latin typeface="微软雅黑" panose="020B0503020204020204" pitchFamily="34" charset="-122"/>
                <a:ea typeface="微软雅黑" panose="020B0503020204020204" pitchFamily="34" charset="-122"/>
              </a:rPr>
              <a:t>off</a:t>
            </a:r>
            <a:r>
              <a:rPr lang="zh-CN" altLang="en-US" b="1" dirty="0">
                <a:solidFill>
                  <a:srgbClr val="C00000"/>
                </a:solidFill>
                <a:latin typeface="微软雅黑" panose="020B0503020204020204" pitchFamily="34" charset="-122"/>
                <a:ea typeface="微软雅黑" panose="020B0503020204020204" pitchFamily="34" charset="-122"/>
              </a:rPr>
              <a:t>开始的</a:t>
            </a:r>
            <a:r>
              <a:rPr lang="en-US" altLang="zh-CN" b="1" dirty="0" err="1">
                <a:solidFill>
                  <a:srgbClr val="C00000"/>
                </a:solidFill>
                <a:latin typeface="微软雅黑" panose="020B0503020204020204" pitchFamily="34" charset="-122"/>
                <a:ea typeface="微软雅黑" panose="020B0503020204020204" pitchFamily="34" charset="-122"/>
              </a:rPr>
              <a:t>len</a:t>
            </a:r>
            <a:r>
              <a:rPr lang="zh-CN" altLang="en-US" b="1" dirty="0">
                <a:solidFill>
                  <a:srgbClr val="C00000"/>
                </a:solidFill>
                <a:latin typeface="微软雅黑" panose="020B0503020204020204" pitchFamily="34" charset="-122"/>
                <a:ea typeface="微软雅黑" panose="020B0503020204020204" pitchFamily="34" charset="-122"/>
              </a:rPr>
              <a:t>个字符数据将被写到流中</a:t>
            </a:r>
          </a:p>
        </p:txBody>
      </p:sp>
      <p:sp>
        <p:nvSpPr>
          <p:cNvPr id="18" name="圆角矩形 17"/>
          <p:cNvSpPr/>
          <p:nvPr/>
        </p:nvSpPr>
        <p:spPr>
          <a:xfrm>
            <a:off x="6016287" y="2461356"/>
            <a:ext cx="1062884" cy="44090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Line 20"/>
          <p:cNvSpPr>
            <a:spLocks noChangeShapeType="1"/>
          </p:cNvSpPr>
          <p:nvPr/>
        </p:nvSpPr>
        <p:spPr bwMode="auto">
          <a:xfrm>
            <a:off x="6697053" y="2909911"/>
            <a:ext cx="178166" cy="2374077"/>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extLst>
      <p:ext uri="{BB962C8B-B14F-4D97-AF65-F5344CB8AC3E}">
        <p14:creationId xmlns:p14="http://schemas.microsoft.com/office/powerpoint/2010/main" val="313433422"/>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16</a:t>
            </a:r>
            <a:r>
              <a:rPr lang="zh-CN" altLang="en-US" dirty="0"/>
              <a:t>：字符输出流的统一数据写入方法</a:t>
            </a:r>
          </a:p>
        </p:txBody>
      </p:sp>
      <p:sp>
        <p:nvSpPr>
          <p:cNvPr id="3" name="内容占位符 2"/>
          <p:cNvSpPr>
            <a:spLocks noGrp="1"/>
          </p:cNvSpPr>
          <p:nvPr>
            <p:ph idx="1"/>
          </p:nvPr>
        </p:nvSpPr>
        <p:spPr/>
        <p:txBody>
          <a:bodyPr/>
          <a:lstStyle/>
          <a:p>
            <a:r>
              <a:rPr lang="en-US" altLang="zh-CN" dirty="0"/>
              <a:t>Writer</a:t>
            </a:r>
            <a:r>
              <a:rPr lang="zh-CN" altLang="en-US" dirty="0"/>
              <a:t>的其他重要方法：</a:t>
            </a:r>
          </a:p>
        </p:txBody>
      </p:sp>
      <p:graphicFrame>
        <p:nvGraphicFramePr>
          <p:cNvPr id="4" name="表格 3"/>
          <p:cNvGraphicFramePr>
            <a:graphicFrameLocks noGrp="1"/>
          </p:cNvGraphicFramePr>
          <p:nvPr>
            <p:extLst>
              <p:ext uri="{D42A27DB-BD31-4B8C-83A1-F6EECF244321}">
                <p14:modId xmlns:p14="http://schemas.microsoft.com/office/powerpoint/2010/main" val="8513937"/>
              </p:ext>
            </p:extLst>
          </p:nvPr>
        </p:nvGraphicFramePr>
        <p:xfrm>
          <a:off x="323760" y="1695632"/>
          <a:ext cx="11517689" cy="2800168"/>
        </p:xfrm>
        <a:graphic>
          <a:graphicData uri="http://schemas.openxmlformats.org/drawingml/2006/table">
            <a:tbl>
              <a:tblPr firstRow="1" bandRow="1">
                <a:tableStyleId>{93296810-A885-4BE3-A3E7-6D5BEEA58F35}</a:tableStyleId>
              </a:tblPr>
              <a:tblGrid>
                <a:gridCol w="4248240">
                  <a:extLst>
                    <a:ext uri="{9D8B030D-6E8A-4147-A177-3AD203B41FA5}">
                      <a16:colId xmlns:a16="http://schemas.microsoft.com/office/drawing/2014/main" val="20000"/>
                    </a:ext>
                  </a:extLst>
                </a:gridCol>
                <a:gridCol w="7269449">
                  <a:extLst>
                    <a:ext uri="{9D8B030D-6E8A-4147-A177-3AD203B41FA5}">
                      <a16:colId xmlns:a16="http://schemas.microsoft.com/office/drawing/2014/main" val="20001"/>
                    </a:ext>
                  </a:extLst>
                </a:gridCol>
              </a:tblGrid>
              <a:tr h="590368">
                <a:tc>
                  <a:txBody>
                    <a:bodyPr/>
                    <a:lstStyle/>
                    <a:p>
                      <a:pPr algn="ctr"/>
                      <a:r>
                        <a:rPr lang="zh-CN" altLang="en-US" sz="2400" dirty="0">
                          <a:latin typeface="微软雅黑" panose="020B0503020204020204" pitchFamily="34" charset="-122"/>
                          <a:ea typeface="微软雅黑" panose="020B0503020204020204" pitchFamily="34" charset="-122"/>
                        </a:rPr>
                        <a:t>方法签名</a:t>
                      </a:r>
                    </a:p>
                  </a:txBody>
                  <a:tcPr anchor="ctr"/>
                </a:tc>
                <a:tc>
                  <a:txBody>
                    <a:bodyPr/>
                    <a:lstStyle/>
                    <a:p>
                      <a:pPr algn="ctr"/>
                      <a:r>
                        <a:rPr lang="zh-CN" altLang="en-US" sz="2400" dirty="0">
                          <a:latin typeface="微软雅黑" panose="020B0503020204020204" pitchFamily="34" charset="-122"/>
                          <a:ea typeface="微软雅黑" panose="020B0503020204020204" pitchFamily="34" charset="-122"/>
                        </a:rPr>
                        <a:t>说明</a:t>
                      </a:r>
                    </a:p>
                  </a:txBody>
                  <a:tcPr anchor="ctr"/>
                </a:tc>
                <a:extLst>
                  <a:ext uri="{0D108BD9-81ED-4DB2-BD59-A6C34878D82A}">
                    <a16:rowId xmlns:a16="http://schemas.microsoft.com/office/drawing/2014/main" val="10000"/>
                  </a:ext>
                </a:extLst>
              </a:tr>
              <a:tr h="370840">
                <a:tc>
                  <a:txBody>
                    <a:bodyPr/>
                    <a:lstStyle/>
                    <a:p>
                      <a:r>
                        <a:rPr lang="en-US" altLang="zh-CN" dirty="0">
                          <a:latin typeface="微软雅黑" panose="020B0503020204020204" pitchFamily="34" charset="-122"/>
                          <a:ea typeface="微软雅黑" panose="020B0503020204020204" pitchFamily="34" charset="-122"/>
                        </a:rPr>
                        <a:t>abstract void close()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sz="1800" kern="1200" dirty="0">
                          <a:effectLst/>
                          <a:latin typeface="微软雅黑" panose="020B0503020204020204" pitchFamily="34" charset="-122"/>
                          <a:ea typeface="微软雅黑" panose="020B0503020204020204" pitchFamily="34" charset="-122"/>
                        </a:rPr>
                        <a:t>关闭此流，但要先刷新它</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r h="370840">
                <a:tc>
                  <a:txBody>
                    <a:bodyPr/>
                    <a:lstStyle/>
                    <a:p>
                      <a:r>
                        <a:rPr lang="en-US" altLang="zh-CN" dirty="0">
                          <a:latin typeface="微软雅黑" panose="020B0503020204020204" pitchFamily="34" charset="-122"/>
                          <a:ea typeface="微软雅黑" panose="020B0503020204020204" pitchFamily="34" charset="-122"/>
                        </a:rPr>
                        <a:t>abstract void flush()</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sz="1800" kern="1200" dirty="0">
                          <a:effectLst/>
                          <a:latin typeface="微软雅黑" panose="020B0503020204020204" pitchFamily="34" charset="-122"/>
                          <a:ea typeface="微软雅黑" panose="020B0503020204020204" pitchFamily="34" charset="-122"/>
                        </a:rPr>
                        <a:t>刷新该流的缓冲</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r h="370840">
                <a:tc>
                  <a:txBody>
                    <a:bodyPr/>
                    <a:lstStyle/>
                    <a:p>
                      <a:r>
                        <a:rPr lang="en-US" altLang="zh-CN" dirty="0">
                          <a:latin typeface="微软雅黑" panose="020B0503020204020204" pitchFamily="34" charset="-122"/>
                          <a:ea typeface="微软雅黑" panose="020B0503020204020204" pitchFamily="34" charset="-122"/>
                        </a:rPr>
                        <a:t>void write(char[] </a:t>
                      </a:r>
                      <a:r>
                        <a:rPr lang="en-US" altLang="zh-CN" dirty="0" err="1">
                          <a:latin typeface="微软雅黑" panose="020B0503020204020204" pitchFamily="34" charset="-122"/>
                          <a:ea typeface="微软雅黑" panose="020B0503020204020204" pitchFamily="34" charset="-122"/>
                        </a:rPr>
                        <a:t>cbuf</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a:latin typeface="微软雅黑" panose="020B0503020204020204" pitchFamily="34" charset="-122"/>
                          <a:ea typeface="微软雅黑" panose="020B0503020204020204" pitchFamily="34" charset="-122"/>
                        </a:rPr>
                        <a:t>写入字符数组，调用</a:t>
                      </a:r>
                      <a:r>
                        <a:rPr lang="en-US" altLang="zh-CN" dirty="0">
                          <a:latin typeface="微软雅黑" panose="020B0503020204020204" pitchFamily="34" charset="-122"/>
                          <a:ea typeface="微软雅黑" panose="020B0503020204020204" pitchFamily="34" charset="-122"/>
                        </a:rPr>
                        <a:t>write(cbuf,0,cbuf.length)</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3"/>
                  </a:ext>
                </a:extLst>
              </a:tr>
              <a:tr h="123613">
                <a:tc>
                  <a:txBody>
                    <a:bodyPr/>
                    <a:lstStyle/>
                    <a:p>
                      <a:r>
                        <a:rPr lang="en-US" altLang="zh-CN" dirty="0">
                          <a:latin typeface="微软雅黑" panose="020B0503020204020204" pitchFamily="34" charset="-122"/>
                          <a:ea typeface="微软雅黑" panose="020B0503020204020204" pitchFamily="34" charset="-122"/>
                        </a:rPr>
                        <a:t>void write(</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c)</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a:latin typeface="微软雅黑" panose="020B0503020204020204" pitchFamily="34" charset="-122"/>
                          <a:ea typeface="微软雅黑" panose="020B0503020204020204" pitchFamily="34" charset="-122"/>
                        </a:rPr>
                        <a:t>写入单个字符</a:t>
                      </a:r>
                    </a:p>
                  </a:txBody>
                  <a:tcPr/>
                </a:tc>
                <a:extLst>
                  <a:ext uri="{0D108BD9-81ED-4DB2-BD59-A6C34878D82A}">
                    <a16:rowId xmlns:a16="http://schemas.microsoft.com/office/drawing/2014/main" val="10004"/>
                  </a:ext>
                </a:extLst>
              </a:tr>
              <a:tr h="242147">
                <a:tc>
                  <a:txBody>
                    <a:bodyPr/>
                    <a:lstStyle/>
                    <a:p>
                      <a:r>
                        <a:rPr lang="en-US" altLang="zh-CN" dirty="0">
                          <a:latin typeface="微软雅黑" panose="020B0503020204020204" pitchFamily="34" charset="-122"/>
                          <a:ea typeface="微软雅黑" panose="020B0503020204020204" pitchFamily="34" charset="-122"/>
                        </a:rPr>
                        <a:t>void write(String </a:t>
                      </a:r>
                      <a:r>
                        <a:rPr lang="en-US" altLang="zh-CN" dirty="0" err="1">
                          <a:latin typeface="微软雅黑" panose="020B0503020204020204" pitchFamily="34" charset="-122"/>
                          <a:ea typeface="微软雅黑" panose="020B0503020204020204" pitchFamily="34" charset="-122"/>
                        </a:rPr>
                        <a:t>str</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off, </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len</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a:latin typeface="微软雅黑" panose="020B0503020204020204" pitchFamily="34" charset="-122"/>
                          <a:ea typeface="微软雅黑" panose="020B0503020204020204" pitchFamily="34" charset="-122"/>
                        </a:rPr>
                        <a:t>写入字符串的某一部分</a:t>
                      </a:r>
                    </a:p>
                  </a:txBody>
                  <a:tcPr/>
                </a:tc>
                <a:extLst>
                  <a:ext uri="{0D108BD9-81ED-4DB2-BD59-A6C34878D82A}">
                    <a16:rowId xmlns:a16="http://schemas.microsoft.com/office/drawing/2014/main" val="10005"/>
                  </a:ext>
                </a:extLst>
              </a:tr>
              <a:tr h="123613">
                <a:tc>
                  <a:txBody>
                    <a:bodyPr/>
                    <a:lstStyle/>
                    <a:p>
                      <a:r>
                        <a:rPr lang="en-US" altLang="zh-CN" dirty="0">
                          <a:latin typeface="微软雅黑" panose="020B0503020204020204" pitchFamily="34" charset="-122"/>
                          <a:ea typeface="微软雅黑" panose="020B0503020204020204" pitchFamily="34" charset="-122"/>
                        </a:rPr>
                        <a:t>void write(String </a:t>
                      </a:r>
                      <a:r>
                        <a:rPr lang="en-US" altLang="zh-CN" dirty="0" err="1">
                          <a:latin typeface="微软雅黑" panose="020B0503020204020204" pitchFamily="34" charset="-122"/>
                          <a:ea typeface="微软雅黑" panose="020B0503020204020204" pitchFamily="34" charset="-122"/>
                        </a:rPr>
                        <a:t>str</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a:latin typeface="微软雅黑" panose="020B0503020204020204" pitchFamily="34" charset="-122"/>
                          <a:ea typeface="微软雅黑" panose="020B0503020204020204" pitchFamily="34" charset="-122"/>
                        </a:rPr>
                        <a:t>写入字符串</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调用</a:t>
                      </a:r>
                      <a:r>
                        <a:rPr lang="en-US" altLang="zh-CN" dirty="0">
                          <a:latin typeface="微软雅黑" panose="020B0503020204020204" pitchFamily="34" charset="-122"/>
                          <a:ea typeface="微软雅黑" panose="020B0503020204020204" pitchFamily="34" charset="-122"/>
                        </a:rPr>
                        <a:t>write(str,0,str.length())</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53245057"/>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17</a:t>
            </a:r>
            <a:r>
              <a:rPr lang="zh-CN" altLang="en-US" dirty="0"/>
              <a:t>：字符输出流工具的作用与使用</a:t>
            </a:r>
            <a:endParaRPr lang="en-US" altLang="zh-CN" dirty="0"/>
          </a:p>
        </p:txBody>
      </p:sp>
      <p:sp>
        <p:nvSpPr>
          <p:cNvPr id="3" name="内容占位符 2"/>
          <p:cNvSpPr>
            <a:spLocks noGrp="1"/>
          </p:cNvSpPr>
          <p:nvPr>
            <p:ph idx="1"/>
          </p:nvPr>
        </p:nvSpPr>
        <p:spPr/>
        <p:txBody>
          <a:bodyPr>
            <a:normAutofit/>
          </a:bodyPr>
          <a:lstStyle/>
          <a:p>
            <a:r>
              <a:rPr lang="en-US" altLang="zh-CN" dirty="0" err="1"/>
              <a:t>FileWriter</a:t>
            </a:r>
            <a:r>
              <a:rPr lang="zh-CN" altLang="en-US" dirty="0"/>
              <a:t>类称为文件写入流，以字符流的形式对文件进行写操作，其构造方法有</a:t>
            </a:r>
            <a:r>
              <a:rPr lang="en-US" altLang="zh-CN" dirty="0"/>
              <a:t>5</a:t>
            </a:r>
            <a:r>
              <a:rPr lang="zh-CN" altLang="en-US" dirty="0"/>
              <a:t>种重载，以下是常用的几种：</a:t>
            </a:r>
          </a:p>
          <a:p>
            <a:endParaRPr lang="zh-CN" altLang="en-US" dirty="0"/>
          </a:p>
          <a:p>
            <a:endParaRPr lang="zh-CN" altLang="en-US" dirty="0"/>
          </a:p>
          <a:p>
            <a:endParaRPr lang="zh-CN" altLang="en-US" dirty="0"/>
          </a:p>
          <a:p>
            <a:endParaRPr lang="zh-CN" altLang="en-US" dirty="0"/>
          </a:p>
          <a:p>
            <a:endParaRPr lang="zh-CN" altLang="en-US" dirty="0"/>
          </a:p>
        </p:txBody>
      </p:sp>
      <p:graphicFrame>
        <p:nvGraphicFramePr>
          <p:cNvPr id="4" name="Group 4"/>
          <p:cNvGraphicFramePr>
            <a:graphicFrameLocks noGrp="1"/>
          </p:cNvGraphicFramePr>
          <p:nvPr>
            <p:extLst>
              <p:ext uri="{D42A27DB-BD31-4B8C-83A1-F6EECF244321}">
                <p14:modId xmlns:p14="http://schemas.microsoft.com/office/powerpoint/2010/main" val="300566963"/>
              </p:ext>
            </p:extLst>
          </p:nvPr>
        </p:nvGraphicFramePr>
        <p:xfrm>
          <a:off x="414754" y="2339068"/>
          <a:ext cx="11335702" cy="3461494"/>
        </p:xfrm>
        <a:graphic>
          <a:graphicData uri="http://schemas.openxmlformats.org/drawingml/2006/table">
            <a:tbl>
              <a:tblPr firstRow="1" bandRow="1">
                <a:tableStyleId>{93296810-A885-4BE3-A3E7-6D5BEEA58F35}</a:tableStyleId>
              </a:tblPr>
              <a:tblGrid>
                <a:gridCol w="4892032">
                  <a:extLst>
                    <a:ext uri="{9D8B030D-6E8A-4147-A177-3AD203B41FA5}">
                      <a16:colId xmlns:a16="http://schemas.microsoft.com/office/drawing/2014/main" val="20000"/>
                    </a:ext>
                  </a:extLst>
                </a:gridCol>
                <a:gridCol w="6443670">
                  <a:extLst>
                    <a:ext uri="{9D8B030D-6E8A-4147-A177-3AD203B41FA5}">
                      <a16:colId xmlns:a16="http://schemas.microsoft.com/office/drawing/2014/main" val="20001"/>
                    </a:ext>
                  </a:extLst>
                </a:gridCol>
              </a:tblGrid>
              <a:tr h="681718">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2400" u="none" strike="noStrike" cap="none" normalizeH="0" baseline="0" dirty="0">
                          <a:ln>
                            <a:noFill/>
                          </a:ln>
                          <a:effectLst/>
                          <a:latin typeface="微软雅黑" panose="020B0503020204020204" pitchFamily="34" charset="-122"/>
                          <a:ea typeface="微软雅黑" panose="020B0503020204020204" pitchFamily="34" charset="-122"/>
                        </a:rPr>
                        <a:t>构 造 方 法</a:t>
                      </a:r>
                      <a:endParaRPr kumimoji="0" 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2400" u="none" strike="noStrike" cap="none" normalizeH="0" baseline="0" dirty="0">
                          <a:ln>
                            <a:noFill/>
                          </a:ln>
                          <a:effectLst/>
                          <a:latin typeface="微软雅黑" panose="020B0503020204020204" pitchFamily="34" charset="-122"/>
                          <a:ea typeface="微软雅黑" panose="020B0503020204020204" pitchFamily="34" charset="-122"/>
                        </a:rPr>
                        <a:t>说    明</a:t>
                      </a:r>
                      <a:endParaRPr kumimoji="0" 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0000"/>
                  </a:ext>
                </a:extLst>
              </a:tr>
              <a:tr h="417381">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FileWriter</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(File </a:t>
                      </a: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file</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a:t>
                      </a:r>
                    </a:p>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throws </a:t>
                      </a: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IOException</a:t>
                      </a:r>
                      <a:endParaRPr kumimoji="0" lang="en-US" sz="1800" b="1" i="0" u="none" strike="noStrike" cap="none" normalizeH="0" baseline="0" dirty="0">
                        <a:ln>
                          <a:noFill/>
                        </a:ln>
                        <a:solidFill>
                          <a:srgbClr val="FF3300"/>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使用</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File</a:t>
                      </a: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对象创建文件写入流对象，如果文件打开失败，将抛出异常，必须捕捉</a:t>
                      </a:r>
                      <a:endParaRPr kumimoji="0" 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0001"/>
                  </a:ext>
                </a:extLst>
              </a:tr>
              <a:tr h="417381">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FileWriter</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(File </a:t>
                      </a: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file</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 </a:t>
                      </a: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boolean</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 append)</a:t>
                      </a:r>
                    </a:p>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throws </a:t>
                      </a: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IOException</a:t>
                      </a:r>
                      <a:endParaRPr kumimoji="0" lang="en-US" sz="1800" b="1" i="0" u="none" strike="noStrike" cap="none" normalizeH="0" baseline="0" dirty="0">
                        <a:ln>
                          <a:noFill/>
                        </a:ln>
                        <a:solidFill>
                          <a:srgbClr val="FF3300"/>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使用</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File</a:t>
                      </a: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对象创建文件写入流对象，并由参数</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append</a:t>
                      </a: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指定是否追加，异常情况同上</a:t>
                      </a:r>
                      <a:endParaRPr kumimoji="0" 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0002"/>
                  </a:ext>
                </a:extLst>
              </a:tr>
              <a:tr h="417381">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FileWriter</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(String name)</a:t>
                      </a:r>
                    </a:p>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throws </a:t>
                      </a: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IOException</a:t>
                      </a:r>
                      <a:endParaRPr kumimoji="0" 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直接使用文件名或路径创建文件写入流对象，异常情况同上</a:t>
                      </a:r>
                      <a:endParaRPr kumimoji="0" 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0003"/>
                  </a:ext>
                </a:extLst>
              </a:tr>
              <a:tr h="417381">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a:ln>
                            <a:noFill/>
                          </a:ln>
                          <a:effectLst/>
                          <a:latin typeface="微软雅黑" panose="020B0503020204020204" pitchFamily="34" charset="-122"/>
                          <a:ea typeface="微软雅黑" panose="020B0503020204020204" pitchFamily="34" charset="-122"/>
                        </a:rPr>
                        <a:t>FileWriter(String name, boolean append)</a:t>
                      </a:r>
                    </a:p>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a:ln>
                            <a:noFill/>
                          </a:ln>
                          <a:effectLst/>
                          <a:latin typeface="微软雅黑" panose="020B0503020204020204" pitchFamily="34" charset="-122"/>
                          <a:ea typeface="微软雅黑" panose="020B0503020204020204" pitchFamily="34" charset="-122"/>
                        </a:rPr>
                        <a:t>throws IOException</a:t>
                      </a:r>
                      <a:endParaRPr kumimoji="0" 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直接使用文件名或路径创建文件写入流对象，并由参数</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append</a:t>
                      </a: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指定是否追加，异常情况同上</a:t>
                      </a:r>
                      <a:endParaRPr kumimoji="0" 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53187557"/>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17</a:t>
            </a:r>
            <a:r>
              <a:rPr lang="zh-CN" altLang="en-US" dirty="0"/>
              <a:t>：字符输出流工具的作用与使用</a:t>
            </a:r>
          </a:p>
        </p:txBody>
      </p:sp>
      <p:sp>
        <p:nvSpPr>
          <p:cNvPr id="3" name="内容占位符 2"/>
          <p:cNvSpPr>
            <a:spLocks noGrp="1"/>
          </p:cNvSpPr>
          <p:nvPr>
            <p:ph idx="1"/>
          </p:nvPr>
        </p:nvSpPr>
        <p:spPr/>
        <p:txBody>
          <a:bodyPr/>
          <a:lstStyle/>
          <a:p>
            <a:r>
              <a:rPr lang="en-US" altLang="zh-CN" dirty="0" err="1"/>
              <a:t>FileWriter</a:t>
            </a:r>
            <a:r>
              <a:rPr lang="zh-CN" altLang="en-US" dirty="0"/>
              <a:t>基础示例：</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559254" y="1764166"/>
            <a:ext cx="8591550" cy="1533525"/>
          </a:xfrm>
          <a:prstGeom prst="rect">
            <a:avLst/>
          </a:prstGeom>
          <a:blipFill>
            <a:blip r:embed="rId3"/>
            <a:stretch>
              <a:fillRect/>
            </a:stretch>
          </a:blipFill>
          <a:ln w="101600">
            <a:solidFill>
              <a:srgbClr val="339933">
                <a:alpha val="96000"/>
              </a:srgbClr>
            </a:solidFill>
          </a:ln>
        </p:spPr>
      </p:pic>
      <p:sp>
        <p:nvSpPr>
          <p:cNvPr id="5" name="圆角矩形 4"/>
          <p:cNvSpPr/>
          <p:nvPr/>
        </p:nvSpPr>
        <p:spPr>
          <a:xfrm>
            <a:off x="1338334" y="2147565"/>
            <a:ext cx="7691366" cy="25273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10800000">
            <a:off x="9015772" y="2093708"/>
            <a:ext cx="507716" cy="37222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564741" y="1315191"/>
            <a:ext cx="2551878" cy="2308324"/>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构建针对文件的字符输出流，和</a:t>
            </a:r>
            <a:r>
              <a:rPr lang="en-US" altLang="zh-CN" b="1" dirty="0" err="1">
                <a:solidFill>
                  <a:srgbClr val="C00000"/>
                </a:solidFill>
                <a:latin typeface="微软雅黑" panose="020B0503020204020204" pitchFamily="34" charset="-122"/>
                <a:ea typeface="微软雅黑" panose="020B0503020204020204" pitchFamily="34" charset="-122"/>
              </a:rPr>
              <a:t>FileOutputStream</a:t>
            </a:r>
            <a:r>
              <a:rPr lang="zh-CN" altLang="en-US" b="1" dirty="0">
                <a:solidFill>
                  <a:srgbClr val="C00000"/>
                </a:solidFill>
                <a:latin typeface="微软雅黑" panose="020B0503020204020204" pitchFamily="34" charset="-122"/>
                <a:ea typeface="微软雅黑" panose="020B0503020204020204" pitchFamily="34" charset="-122"/>
              </a:rPr>
              <a:t>一样，第二个参数代表是否在现有的文件上追加内容，如果为</a:t>
            </a:r>
            <a:r>
              <a:rPr lang="en-US" altLang="zh-CN" b="1" dirty="0">
                <a:solidFill>
                  <a:srgbClr val="C00000"/>
                </a:solidFill>
                <a:latin typeface="微软雅黑" panose="020B0503020204020204" pitchFamily="34" charset="-122"/>
                <a:ea typeface="微软雅黑" panose="020B0503020204020204" pitchFamily="34" charset="-122"/>
              </a:rPr>
              <a:t>false</a:t>
            </a:r>
            <a:r>
              <a:rPr lang="zh-CN" altLang="en-US" b="1" dirty="0">
                <a:solidFill>
                  <a:srgbClr val="C00000"/>
                </a:solidFill>
                <a:latin typeface="微软雅黑" panose="020B0503020204020204" pitchFamily="34" charset="-122"/>
                <a:ea typeface="微软雅黑" panose="020B0503020204020204" pitchFamily="34" charset="-122"/>
              </a:rPr>
              <a:t>，则每次都要新建一个文件（</a:t>
            </a:r>
            <a:r>
              <a:rPr lang="en-US" altLang="zh-CN" b="1" dirty="0">
                <a:solidFill>
                  <a:srgbClr val="C00000"/>
                </a:solidFill>
                <a:latin typeface="微软雅黑" panose="020B0503020204020204" pitchFamily="34" charset="-122"/>
                <a:ea typeface="微软雅黑" panose="020B0503020204020204" pitchFamily="34" charset="-122"/>
              </a:rPr>
              <a:t>false</a:t>
            </a:r>
            <a:r>
              <a:rPr lang="zh-CN" altLang="en-US" b="1" dirty="0">
                <a:solidFill>
                  <a:srgbClr val="C00000"/>
                </a:solidFill>
                <a:latin typeface="微软雅黑" panose="020B0503020204020204" pitchFamily="34" charset="-122"/>
                <a:ea typeface="微软雅黑" panose="020B0503020204020204" pitchFamily="34" charset="-122"/>
              </a:rPr>
              <a:t>为默认值）</a:t>
            </a:r>
          </a:p>
        </p:txBody>
      </p:sp>
      <p:sp>
        <p:nvSpPr>
          <p:cNvPr id="8" name="圆角矩形 7"/>
          <p:cNvSpPr/>
          <p:nvPr/>
        </p:nvSpPr>
        <p:spPr>
          <a:xfrm>
            <a:off x="1338334" y="2400301"/>
            <a:ext cx="4180723" cy="24492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rot="16200000">
            <a:off x="3672398" y="2636679"/>
            <a:ext cx="507716" cy="37222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08536" y="3060614"/>
            <a:ext cx="2551878"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写入数据</a:t>
            </a:r>
          </a:p>
        </p:txBody>
      </p:sp>
      <p:pic>
        <p:nvPicPr>
          <p:cNvPr id="11" name="图片 10"/>
          <p:cNvPicPr>
            <a:picLocks noChangeAspect="1"/>
          </p:cNvPicPr>
          <p:nvPr/>
        </p:nvPicPr>
        <p:blipFill>
          <a:blip r:embed="rId4"/>
          <a:stretch>
            <a:fillRect/>
          </a:stretch>
        </p:blipFill>
        <p:spPr>
          <a:xfrm>
            <a:off x="5069681" y="2952934"/>
            <a:ext cx="3409950" cy="1104900"/>
          </a:xfrm>
          <a:prstGeom prst="rect">
            <a:avLst/>
          </a:prstGeom>
          <a:blipFill>
            <a:blip r:embed="rId3"/>
            <a:stretch>
              <a:fillRect/>
            </a:stretch>
          </a:blipFill>
          <a:ln w="101600">
            <a:solidFill>
              <a:srgbClr val="339933">
                <a:alpha val="96000"/>
              </a:srgbClr>
            </a:solidFill>
          </a:ln>
        </p:spPr>
      </p:pic>
      <p:pic>
        <p:nvPicPr>
          <p:cNvPr id="12" name="图片 11"/>
          <p:cNvPicPr>
            <a:picLocks noChangeAspect="1"/>
          </p:cNvPicPr>
          <p:nvPr/>
        </p:nvPicPr>
        <p:blipFill>
          <a:blip r:embed="rId5"/>
          <a:stretch>
            <a:fillRect/>
          </a:stretch>
        </p:blipFill>
        <p:spPr>
          <a:xfrm>
            <a:off x="2207975" y="4373853"/>
            <a:ext cx="4953000" cy="1143000"/>
          </a:xfrm>
          <a:prstGeom prst="rect">
            <a:avLst/>
          </a:prstGeom>
          <a:blipFill>
            <a:blip r:embed="rId3"/>
            <a:stretch>
              <a:fillRect/>
            </a:stretch>
          </a:blipFill>
          <a:ln w="101600">
            <a:solidFill>
              <a:srgbClr val="339933">
                <a:alpha val="96000"/>
              </a:srgbClr>
            </a:solidFill>
          </a:ln>
        </p:spPr>
      </p:pic>
      <p:sp>
        <p:nvSpPr>
          <p:cNvPr id="13" name="圆角矩形 12"/>
          <p:cNvSpPr/>
          <p:nvPr/>
        </p:nvSpPr>
        <p:spPr>
          <a:xfrm>
            <a:off x="5088907" y="3838711"/>
            <a:ext cx="1540493" cy="21912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2207975" y="4726230"/>
            <a:ext cx="3572339" cy="40776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rot="5400000">
            <a:off x="7573195" y="2819498"/>
            <a:ext cx="507716" cy="290697"/>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7160975" y="3204904"/>
            <a:ext cx="1275278"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
        <p:nvSpPr>
          <p:cNvPr id="17" name="Line 20"/>
          <p:cNvSpPr>
            <a:spLocks noChangeShapeType="1"/>
          </p:cNvSpPr>
          <p:nvPr/>
        </p:nvSpPr>
        <p:spPr bwMode="auto">
          <a:xfrm>
            <a:off x="6178327" y="2382597"/>
            <a:ext cx="113695" cy="1456114"/>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8" name="Line 20"/>
          <p:cNvSpPr>
            <a:spLocks noChangeShapeType="1"/>
          </p:cNvSpPr>
          <p:nvPr/>
        </p:nvSpPr>
        <p:spPr bwMode="auto">
          <a:xfrm>
            <a:off x="3015279" y="2653036"/>
            <a:ext cx="175344" cy="2073193"/>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extLst>
      <p:ext uri="{BB962C8B-B14F-4D97-AF65-F5344CB8AC3E}">
        <p14:creationId xmlns:p14="http://schemas.microsoft.com/office/powerpoint/2010/main" val="2149498281"/>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17</a:t>
            </a:r>
            <a:r>
              <a:rPr lang="zh-CN" altLang="en-US" dirty="0"/>
              <a:t>：字符输出流工具的作用与使用</a:t>
            </a:r>
          </a:p>
        </p:txBody>
      </p:sp>
      <p:sp>
        <p:nvSpPr>
          <p:cNvPr id="3" name="内容占位符 2"/>
          <p:cNvSpPr>
            <a:spLocks noGrp="1"/>
          </p:cNvSpPr>
          <p:nvPr>
            <p:ph idx="1"/>
          </p:nvPr>
        </p:nvSpPr>
        <p:spPr/>
        <p:txBody>
          <a:bodyPr/>
          <a:lstStyle/>
          <a:p>
            <a:r>
              <a:rPr lang="en-US" altLang="zh-CN" dirty="0" err="1"/>
              <a:t>FileReader</a:t>
            </a:r>
            <a:r>
              <a:rPr lang="zh-CN" altLang="en-US" dirty="0"/>
              <a:t>将逐个向文件写入字符，效率比较低下，因此一般将该类对象包装到缓冲流中进行操作（课堂案例：</a:t>
            </a:r>
            <a:r>
              <a:rPr lang="en-US" altLang="zh-CN" dirty="0">
                <a:hlinkClick r:id="rId2" action="ppaction://hlinkfile"/>
              </a:rPr>
              <a:t>FileWriterWithBufferedWriter.java</a:t>
            </a:r>
            <a:r>
              <a:rPr lang="zh-CN" altLang="en-US" dirty="0"/>
              <a:t>）：</a:t>
            </a:r>
          </a:p>
          <a:p>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653144" y="2975202"/>
            <a:ext cx="8991600" cy="1952625"/>
          </a:xfrm>
          <a:prstGeom prst="rect">
            <a:avLst/>
          </a:prstGeom>
          <a:blipFill>
            <a:blip r:embed="rId4"/>
            <a:stretch>
              <a:fillRect/>
            </a:stretch>
          </a:blipFill>
          <a:ln w="101600">
            <a:solidFill>
              <a:srgbClr val="339933">
                <a:alpha val="96000"/>
              </a:srgbClr>
            </a:solidFill>
          </a:ln>
        </p:spPr>
      </p:pic>
      <p:pic>
        <p:nvPicPr>
          <p:cNvPr id="6" name="图片 5"/>
          <p:cNvPicPr>
            <a:picLocks noChangeAspect="1"/>
          </p:cNvPicPr>
          <p:nvPr/>
        </p:nvPicPr>
        <p:blipFill>
          <a:blip r:embed="rId5"/>
          <a:stretch>
            <a:fillRect/>
          </a:stretch>
        </p:blipFill>
        <p:spPr>
          <a:xfrm>
            <a:off x="3858985" y="4441370"/>
            <a:ext cx="3657600" cy="1304925"/>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6"/>
          <a:stretch>
            <a:fillRect/>
          </a:stretch>
        </p:blipFill>
        <p:spPr>
          <a:xfrm>
            <a:off x="7074200" y="5341482"/>
            <a:ext cx="4114800" cy="809625"/>
          </a:xfrm>
          <a:prstGeom prst="rect">
            <a:avLst/>
          </a:prstGeom>
          <a:blipFill>
            <a:blip r:embed="rId4"/>
            <a:stretch>
              <a:fillRect/>
            </a:stretch>
          </a:blipFill>
          <a:ln w="101600">
            <a:solidFill>
              <a:srgbClr val="339933">
                <a:alpha val="96000"/>
              </a:srgbClr>
            </a:solidFill>
          </a:ln>
        </p:spPr>
      </p:pic>
      <p:sp>
        <p:nvSpPr>
          <p:cNvPr id="7" name="圆角矩形 6"/>
          <p:cNvSpPr/>
          <p:nvPr/>
        </p:nvSpPr>
        <p:spPr>
          <a:xfrm>
            <a:off x="1285112" y="3561003"/>
            <a:ext cx="5344288" cy="24355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rot="10800000">
            <a:off x="6544231" y="3488970"/>
            <a:ext cx="507716" cy="38540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051947" y="3497007"/>
            <a:ext cx="2674952"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利用缓冲流提高性能</a:t>
            </a:r>
          </a:p>
        </p:txBody>
      </p:sp>
    </p:spTree>
    <p:extLst>
      <p:ext uri="{BB962C8B-B14F-4D97-AF65-F5344CB8AC3E}">
        <p14:creationId xmlns:p14="http://schemas.microsoft.com/office/powerpoint/2010/main" val="2191003415"/>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17</a:t>
            </a:r>
            <a:r>
              <a:rPr lang="zh-CN" altLang="en-US" dirty="0"/>
              <a:t>：字符输出流工具的作用与使用</a:t>
            </a:r>
          </a:p>
        </p:txBody>
      </p:sp>
      <p:sp>
        <p:nvSpPr>
          <p:cNvPr id="3" name="内容占位符 2"/>
          <p:cNvSpPr>
            <a:spLocks noGrp="1"/>
          </p:cNvSpPr>
          <p:nvPr>
            <p:ph idx="1"/>
          </p:nvPr>
        </p:nvSpPr>
        <p:spPr/>
        <p:txBody>
          <a:bodyPr/>
          <a:lstStyle/>
          <a:p>
            <a:r>
              <a:rPr lang="zh-CN" altLang="en-US" dirty="0"/>
              <a:t>还可以使用</a:t>
            </a:r>
            <a:r>
              <a:rPr lang="en-US" altLang="zh-CN" dirty="0" err="1"/>
              <a:t>PrintWriter</a:t>
            </a:r>
            <a:r>
              <a:rPr lang="zh-CN" altLang="en-US" dirty="0"/>
              <a:t>对流进行包装，提供更方便的字符输出格式控制（课堂案例：</a:t>
            </a:r>
            <a:r>
              <a:rPr lang="en-US" altLang="zh-CN" dirty="0">
                <a:hlinkClick r:id="rId2" action="ppaction://hlinkfile"/>
              </a:rPr>
              <a:t>FileWriterWithPrintWriter.java</a:t>
            </a:r>
            <a:r>
              <a:rPr lang="zh-CN" altLang="en-US" dirty="0"/>
              <a:t>）：</a:t>
            </a:r>
          </a:p>
        </p:txBody>
      </p:sp>
      <p:pic>
        <p:nvPicPr>
          <p:cNvPr id="5" name="图片 4"/>
          <p:cNvPicPr>
            <a:picLocks noChangeAspect="1"/>
          </p:cNvPicPr>
          <p:nvPr/>
        </p:nvPicPr>
        <p:blipFill>
          <a:blip r:embed="rId3"/>
          <a:stretch>
            <a:fillRect/>
          </a:stretch>
        </p:blipFill>
        <p:spPr>
          <a:xfrm>
            <a:off x="515711" y="2418602"/>
            <a:ext cx="8972550" cy="2409825"/>
          </a:xfrm>
          <a:prstGeom prst="rect">
            <a:avLst/>
          </a:prstGeom>
          <a:blipFill>
            <a:blip r:embed="rId4"/>
            <a:stretch>
              <a:fillRect/>
            </a:stretch>
          </a:blipFill>
          <a:ln w="101600">
            <a:solidFill>
              <a:srgbClr val="339933">
                <a:alpha val="96000"/>
              </a:srgbClr>
            </a:solidFill>
          </a:ln>
        </p:spPr>
      </p:pic>
      <p:pic>
        <p:nvPicPr>
          <p:cNvPr id="6" name="图片 5"/>
          <p:cNvPicPr>
            <a:picLocks noChangeAspect="1"/>
          </p:cNvPicPr>
          <p:nvPr/>
        </p:nvPicPr>
        <p:blipFill>
          <a:blip r:embed="rId5"/>
          <a:stretch>
            <a:fillRect/>
          </a:stretch>
        </p:blipFill>
        <p:spPr>
          <a:xfrm>
            <a:off x="5806847" y="4246508"/>
            <a:ext cx="5248275" cy="1133475"/>
          </a:xfrm>
          <a:prstGeom prst="rect">
            <a:avLst/>
          </a:prstGeom>
          <a:blipFill>
            <a:blip r:embed="rId4"/>
            <a:stretch>
              <a:fillRect/>
            </a:stretch>
          </a:blipFill>
          <a:ln w="101600">
            <a:solidFill>
              <a:srgbClr val="339933">
                <a:alpha val="96000"/>
              </a:srgbClr>
            </a:solidFill>
          </a:ln>
        </p:spPr>
      </p:pic>
      <p:sp>
        <p:nvSpPr>
          <p:cNvPr id="7" name="圆角矩形 6"/>
          <p:cNvSpPr/>
          <p:nvPr/>
        </p:nvSpPr>
        <p:spPr>
          <a:xfrm>
            <a:off x="1199942" y="3278507"/>
            <a:ext cx="5344288" cy="24355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rot="16200000">
            <a:off x="3427740" y="3997375"/>
            <a:ext cx="507716" cy="38540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392814" y="4443936"/>
            <a:ext cx="1609172" cy="1200329"/>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类似于</a:t>
            </a:r>
            <a:r>
              <a:rPr lang="en-US" altLang="zh-CN" b="1" dirty="0">
                <a:solidFill>
                  <a:srgbClr val="C00000"/>
                </a:solidFill>
                <a:latin typeface="微软雅黑" panose="020B0503020204020204" pitchFamily="34" charset="-122"/>
                <a:ea typeface="微软雅黑" panose="020B0503020204020204" pitchFamily="34" charset="-122"/>
              </a:rPr>
              <a:t>C</a:t>
            </a:r>
            <a:r>
              <a:rPr lang="zh-CN" altLang="en-US" b="1" dirty="0">
                <a:solidFill>
                  <a:srgbClr val="C00000"/>
                </a:solidFill>
                <a:latin typeface="微软雅黑" panose="020B0503020204020204" pitchFamily="34" charset="-122"/>
                <a:ea typeface="微软雅黑" panose="020B0503020204020204" pitchFamily="34" charset="-122"/>
              </a:rPr>
              <a:t>语言的</a:t>
            </a:r>
            <a:r>
              <a:rPr lang="en-US" altLang="zh-CN" b="1" dirty="0" err="1">
                <a:solidFill>
                  <a:srgbClr val="C00000"/>
                </a:solidFill>
                <a:latin typeface="微软雅黑" panose="020B0503020204020204" pitchFamily="34" charset="-122"/>
                <a:ea typeface="微软雅黑" panose="020B0503020204020204" pitchFamily="34" charset="-122"/>
              </a:rPr>
              <a:t>printf</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方法，控制输出格式</a:t>
            </a:r>
          </a:p>
        </p:txBody>
      </p:sp>
      <p:sp>
        <p:nvSpPr>
          <p:cNvPr id="10" name="圆角矩形 9"/>
          <p:cNvSpPr/>
          <p:nvPr/>
        </p:nvSpPr>
        <p:spPr>
          <a:xfrm>
            <a:off x="1199942" y="3694952"/>
            <a:ext cx="5344288" cy="24355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rot="10800000">
            <a:off x="6441391" y="3242803"/>
            <a:ext cx="507716" cy="38540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979520" y="3212578"/>
            <a:ext cx="5132372"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利用</a:t>
            </a:r>
            <a:r>
              <a:rPr lang="en-US" altLang="zh-CN" b="1" dirty="0" err="1">
                <a:solidFill>
                  <a:srgbClr val="C00000"/>
                </a:solidFill>
                <a:latin typeface="微软雅黑" panose="020B0503020204020204" pitchFamily="34" charset="-122"/>
                <a:ea typeface="微软雅黑" panose="020B0503020204020204" pitchFamily="34" charset="-122"/>
              </a:rPr>
              <a:t>println</a:t>
            </a:r>
            <a:r>
              <a:rPr lang="zh-CN" altLang="en-US" b="1" dirty="0">
                <a:solidFill>
                  <a:srgbClr val="C00000"/>
                </a:solidFill>
                <a:latin typeface="微软雅黑" panose="020B0503020204020204" pitchFamily="34" charset="-122"/>
                <a:ea typeface="微软雅黑" panose="020B0503020204020204" pitchFamily="34" charset="-122"/>
              </a:rPr>
              <a:t>输出一行，输出后自动换行，</a:t>
            </a:r>
            <a:r>
              <a:rPr lang="en-US" altLang="zh-CN" b="1" dirty="0">
                <a:solidFill>
                  <a:srgbClr val="C00000"/>
                </a:solidFill>
                <a:latin typeface="微软雅黑" panose="020B0503020204020204" pitchFamily="34" charset="-122"/>
                <a:ea typeface="微软雅黑" panose="020B0503020204020204" pitchFamily="34" charset="-122"/>
              </a:rPr>
              <a:t>print()</a:t>
            </a:r>
            <a:r>
              <a:rPr lang="zh-CN" altLang="en-US" b="1" dirty="0">
                <a:solidFill>
                  <a:srgbClr val="C00000"/>
                </a:solidFill>
                <a:latin typeface="微软雅黑" panose="020B0503020204020204" pitchFamily="34" charset="-122"/>
                <a:ea typeface="微软雅黑" panose="020B0503020204020204" pitchFamily="34" charset="-122"/>
              </a:rPr>
              <a:t>方法输出后不自动换行</a:t>
            </a:r>
          </a:p>
        </p:txBody>
      </p:sp>
    </p:spTree>
    <p:extLst>
      <p:ext uri="{BB962C8B-B14F-4D97-AF65-F5344CB8AC3E}">
        <p14:creationId xmlns:p14="http://schemas.microsoft.com/office/powerpoint/2010/main" val="282654238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a:t>
            </a:r>
            <a:r>
              <a:rPr lang="en-US" altLang="zh-CN" dirty="0"/>
              <a:t> File</a:t>
            </a:r>
            <a:r>
              <a:rPr lang="zh-CN" altLang="en-US" dirty="0"/>
              <a:t>类型</a:t>
            </a:r>
          </a:p>
        </p:txBody>
      </p:sp>
      <p:sp>
        <p:nvSpPr>
          <p:cNvPr id="3" name="内容占位符 2"/>
          <p:cNvSpPr>
            <a:spLocks noGrp="1"/>
          </p:cNvSpPr>
          <p:nvPr>
            <p:ph idx="1"/>
          </p:nvPr>
        </p:nvSpPr>
        <p:spPr/>
        <p:txBody>
          <a:bodyPr/>
          <a:lstStyle/>
          <a:p>
            <a:r>
              <a:rPr lang="zh-CN" altLang="en-US" dirty="0"/>
              <a:t>文件系统的一般文件组织形式：</a:t>
            </a:r>
          </a:p>
        </p:txBody>
      </p:sp>
      <p:pic>
        <p:nvPicPr>
          <p:cNvPr id="3074" name="Picture 2" descr="https://timgsa.baidu.com/timg?image&amp;quality=80&amp;size=b9999_10000&amp;sec=1489997301129&amp;di=19b1e207f72dd3420af6cd6f833eed78&amp;imgtype=0&amp;src=http%3A%2F%2Fimages.fondcool.com%2Fdownload%2F20151102%2F201511020826171797.jpg"/>
          <p:cNvPicPr>
            <a:picLocks noChangeAspect="1" noChangeArrowheads="1"/>
          </p:cNvPicPr>
          <p:nvPr/>
        </p:nvPicPr>
        <p:blipFill rotWithShape="1">
          <a:blip r:embed="rId2">
            <a:extLst>
              <a:ext uri="{28A0092B-C50C-407E-A947-70E740481C1C}">
                <a14:useLocalDpi xmlns:a14="http://schemas.microsoft.com/office/drawing/2010/main" val="0"/>
              </a:ext>
            </a:extLst>
          </a:blip>
          <a:srcRect r="21151"/>
          <a:stretch/>
        </p:blipFill>
        <p:spPr bwMode="auto">
          <a:xfrm>
            <a:off x="2062454" y="3139860"/>
            <a:ext cx="3426301" cy="3257164"/>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9636223" y="12337462"/>
            <a:ext cx="171213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文件夹目录</a:t>
            </a:r>
          </a:p>
        </p:txBody>
      </p:sp>
      <p:sp>
        <p:nvSpPr>
          <p:cNvPr id="7" name="文本框 6"/>
          <p:cNvSpPr txBox="1"/>
          <p:nvPr/>
        </p:nvSpPr>
        <p:spPr>
          <a:xfrm>
            <a:off x="856894" y="13933772"/>
            <a:ext cx="171213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文件夹目录</a:t>
            </a:r>
          </a:p>
        </p:txBody>
      </p:sp>
      <p:pic>
        <p:nvPicPr>
          <p:cNvPr id="4" name="图片 3"/>
          <p:cNvPicPr>
            <a:picLocks noChangeAspect="1"/>
          </p:cNvPicPr>
          <p:nvPr/>
        </p:nvPicPr>
        <p:blipFill>
          <a:blip r:embed="rId3"/>
          <a:stretch>
            <a:fillRect/>
          </a:stretch>
        </p:blipFill>
        <p:spPr>
          <a:xfrm>
            <a:off x="3489276" y="1547765"/>
            <a:ext cx="1066800" cy="1133475"/>
          </a:xfrm>
          <a:prstGeom prst="rect">
            <a:avLst/>
          </a:prstGeom>
        </p:spPr>
      </p:pic>
      <p:pic>
        <p:nvPicPr>
          <p:cNvPr id="6" name="图片 5"/>
          <p:cNvPicPr>
            <a:picLocks noChangeAspect="1"/>
          </p:cNvPicPr>
          <p:nvPr/>
        </p:nvPicPr>
        <p:blipFill>
          <a:blip r:embed="rId4"/>
          <a:stretch>
            <a:fillRect/>
          </a:stretch>
        </p:blipFill>
        <p:spPr>
          <a:xfrm>
            <a:off x="1081835" y="2846495"/>
            <a:ext cx="1028700" cy="1085850"/>
          </a:xfrm>
          <a:prstGeom prst="rect">
            <a:avLst/>
          </a:prstGeom>
        </p:spPr>
      </p:pic>
      <p:pic>
        <p:nvPicPr>
          <p:cNvPr id="9" name="图片 8"/>
          <p:cNvPicPr>
            <a:picLocks noChangeAspect="1"/>
          </p:cNvPicPr>
          <p:nvPr/>
        </p:nvPicPr>
        <p:blipFill>
          <a:blip r:embed="rId5"/>
          <a:stretch>
            <a:fillRect/>
          </a:stretch>
        </p:blipFill>
        <p:spPr>
          <a:xfrm>
            <a:off x="840819" y="4346022"/>
            <a:ext cx="1095375" cy="1057275"/>
          </a:xfrm>
          <a:prstGeom prst="rect">
            <a:avLst/>
          </a:prstGeom>
        </p:spPr>
      </p:pic>
      <p:pic>
        <p:nvPicPr>
          <p:cNvPr id="10" name="图片 9"/>
          <p:cNvPicPr>
            <a:picLocks noChangeAspect="1"/>
          </p:cNvPicPr>
          <p:nvPr/>
        </p:nvPicPr>
        <p:blipFill>
          <a:blip r:embed="rId6"/>
          <a:stretch>
            <a:fillRect/>
          </a:stretch>
        </p:blipFill>
        <p:spPr>
          <a:xfrm>
            <a:off x="2236471" y="1834490"/>
            <a:ext cx="1019175" cy="1047750"/>
          </a:xfrm>
          <a:prstGeom prst="rect">
            <a:avLst/>
          </a:prstGeom>
        </p:spPr>
      </p:pic>
      <p:pic>
        <p:nvPicPr>
          <p:cNvPr id="11" name="图片 10"/>
          <p:cNvPicPr>
            <a:picLocks noChangeAspect="1"/>
          </p:cNvPicPr>
          <p:nvPr/>
        </p:nvPicPr>
        <p:blipFill>
          <a:blip r:embed="rId7"/>
          <a:stretch>
            <a:fillRect/>
          </a:stretch>
        </p:blipFill>
        <p:spPr>
          <a:xfrm>
            <a:off x="4979339" y="1623965"/>
            <a:ext cx="981075" cy="1057275"/>
          </a:xfrm>
          <a:prstGeom prst="rect">
            <a:avLst/>
          </a:prstGeom>
        </p:spPr>
      </p:pic>
      <p:pic>
        <p:nvPicPr>
          <p:cNvPr id="12" name="图片 11"/>
          <p:cNvPicPr>
            <a:picLocks noChangeAspect="1"/>
          </p:cNvPicPr>
          <p:nvPr/>
        </p:nvPicPr>
        <p:blipFill>
          <a:blip r:embed="rId8"/>
          <a:stretch>
            <a:fillRect/>
          </a:stretch>
        </p:blipFill>
        <p:spPr>
          <a:xfrm>
            <a:off x="1712961" y="5713911"/>
            <a:ext cx="1076325" cy="1047750"/>
          </a:xfrm>
          <a:prstGeom prst="rect">
            <a:avLst/>
          </a:prstGeom>
        </p:spPr>
      </p:pic>
      <p:pic>
        <p:nvPicPr>
          <p:cNvPr id="13" name="图片 12"/>
          <p:cNvPicPr>
            <a:picLocks noChangeAspect="1"/>
          </p:cNvPicPr>
          <p:nvPr/>
        </p:nvPicPr>
        <p:blipFill>
          <a:blip r:embed="rId9"/>
          <a:stretch>
            <a:fillRect/>
          </a:stretch>
        </p:blipFill>
        <p:spPr>
          <a:xfrm>
            <a:off x="6506425" y="2358365"/>
            <a:ext cx="1076325" cy="1066800"/>
          </a:xfrm>
          <a:prstGeom prst="rect">
            <a:avLst/>
          </a:prstGeom>
        </p:spPr>
      </p:pic>
      <p:pic>
        <p:nvPicPr>
          <p:cNvPr id="14" name="图片 13"/>
          <p:cNvPicPr>
            <a:picLocks noChangeAspect="1"/>
          </p:cNvPicPr>
          <p:nvPr/>
        </p:nvPicPr>
        <p:blipFill>
          <a:blip r:embed="rId10"/>
          <a:stretch>
            <a:fillRect/>
          </a:stretch>
        </p:blipFill>
        <p:spPr>
          <a:xfrm>
            <a:off x="7044587" y="3514734"/>
            <a:ext cx="1066800" cy="1038225"/>
          </a:xfrm>
          <a:prstGeom prst="rect">
            <a:avLst/>
          </a:prstGeom>
        </p:spPr>
      </p:pic>
      <p:pic>
        <p:nvPicPr>
          <p:cNvPr id="18" name="Picture 2" descr="https://timgsa.baidu.com/timg?image&amp;quality=80&amp;size=b9999_10000&amp;sec=1489997301129&amp;di=19b1e207f72dd3420af6cd6f833eed78&amp;imgtype=0&amp;src=http%3A%2F%2Fimages.fondcool.com%2Fdownload%2F20151102%2F201511020826171797.jpg"/>
          <p:cNvPicPr>
            <a:picLocks noChangeAspect="1" noChangeArrowheads="1"/>
          </p:cNvPicPr>
          <p:nvPr/>
        </p:nvPicPr>
        <p:blipFill rotWithShape="1">
          <a:blip r:embed="rId2">
            <a:extLst>
              <a:ext uri="{28A0092B-C50C-407E-A947-70E740481C1C}">
                <a14:useLocalDpi xmlns:a14="http://schemas.microsoft.com/office/drawing/2010/main" val="0"/>
              </a:ext>
            </a:extLst>
          </a:blip>
          <a:srcRect l="21932" r="21151"/>
          <a:stretch/>
        </p:blipFill>
        <p:spPr bwMode="auto">
          <a:xfrm>
            <a:off x="6330386" y="4768442"/>
            <a:ext cx="1428402" cy="1881117"/>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框 19"/>
          <p:cNvSpPr txBox="1"/>
          <p:nvPr/>
        </p:nvSpPr>
        <p:spPr>
          <a:xfrm>
            <a:off x="3630917" y="6345637"/>
            <a:ext cx="1464173"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文件夹目录</a:t>
            </a:r>
          </a:p>
        </p:txBody>
      </p:sp>
      <p:sp>
        <p:nvSpPr>
          <p:cNvPr id="21" name="文本框 20"/>
          <p:cNvSpPr txBox="1"/>
          <p:nvPr/>
        </p:nvSpPr>
        <p:spPr>
          <a:xfrm>
            <a:off x="7123728" y="6471190"/>
            <a:ext cx="1767891"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子文件夹目录</a:t>
            </a:r>
          </a:p>
        </p:txBody>
      </p:sp>
      <p:sp>
        <p:nvSpPr>
          <p:cNvPr id="22" name="Line 20"/>
          <p:cNvSpPr>
            <a:spLocks noChangeShapeType="1"/>
          </p:cNvSpPr>
          <p:nvPr/>
        </p:nvSpPr>
        <p:spPr bwMode="auto">
          <a:xfrm>
            <a:off x="2062454" y="3817683"/>
            <a:ext cx="1283378" cy="1222051"/>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6" name="椭圆 15"/>
          <p:cNvSpPr/>
          <p:nvPr/>
        </p:nvSpPr>
        <p:spPr>
          <a:xfrm>
            <a:off x="2873650" y="2604901"/>
            <a:ext cx="342900" cy="3429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4179778" y="2358365"/>
            <a:ext cx="342900" cy="3429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678047" y="2358365"/>
            <a:ext cx="342900" cy="3429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6665475" y="3061603"/>
            <a:ext cx="342900" cy="3429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7079481" y="4234579"/>
            <a:ext cx="342900" cy="3429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330386" y="6086884"/>
            <a:ext cx="342900" cy="3429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2476665" y="6397024"/>
            <a:ext cx="342900" cy="3429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627014" y="5039735"/>
            <a:ext cx="342900" cy="3429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844734" y="3568783"/>
            <a:ext cx="342900" cy="3429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3226594" y="4922053"/>
            <a:ext cx="548348" cy="54834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Line 20"/>
          <p:cNvSpPr>
            <a:spLocks noChangeShapeType="1"/>
          </p:cNvSpPr>
          <p:nvPr/>
        </p:nvSpPr>
        <p:spPr bwMode="auto">
          <a:xfrm>
            <a:off x="1936194" y="5188614"/>
            <a:ext cx="1280356"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4" name="Line 20"/>
          <p:cNvSpPr>
            <a:spLocks noChangeShapeType="1"/>
          </p:cNvSpPr>
          <p:nvPr/>
        </p:nvSpPr>
        <p:spPr bwMode="auto">
          <a:xfrm flipV="1">
            <a:off x="2699898" y="5341014"/>
            <a:ext cx="669052" cy="110387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5" name="Line 20"/>
          <p:cNvSpPr>
            <a:spLocks noChangeShapeType="1"/>
          </p:cNvSpPr>
          <p:nvPr/>
        </p:nvSpPr>
        <p:spPr bwMode="auto">
          <a:xfrm>
            <a:off x="3117050" y="2974606"/>
            <a:ext cx="355042" cy="1947448"/>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6" name="Line 20"/>
          <p:cNvSpPr>
            <a:spLocks noChangeShapeType="1"/>
          </p:cNvSpPr>
          <p:nvPr/>
        </p:nvSpPr>
        <p:spPr bwMode="auto">
          <a:xfrm flipH="1">
            <a:off x="3630916" y="2701265"/>
            <a:ext cx="679325" cy="2240813"/>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7" name="Line 20"/>
          <p:cNvSpPr>
            <a:spLocks noChangeShapeType="1"/>
          </p:cNvSpPr>
          <p:nvPr/>
        </p:nvSpPr>
        <p:spPr bwMode="auto">
          <a:xfrm flipH="1">
            <a:off x="3741124" y="2604901"/>
            <a:ext cx="1981260" cy="2434833"/>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8" name="Line 20"/>
          <p:cNvSpPr>
            <a:spLocks noChangeShapeType="1"/>
          </p:cNvSpPr>
          <p:nvPr/>
        </p:nvSpPr>
        <p:spPr bwMode="auto">
          <a:xfrm flipH="1">
            <a:off x="3741124" y="3329958"/>
            <a:ext cx="2932162" cy="1856738"/>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39" name="Line 20"/>
          <p:cNvSpPr>
            <a:spLocks noChangeShapeType="1"/>
          </p:cNvSpPr>
          <p:nvPr/>
        </p:nvSpPr>
        <p:spPr bwMode="auto">
          <a:xfrm flipH="1">
            <a:off x="3723940" y="4396758"/>
            <a:ext cx="3355540" cy="88951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40" name="Line 20"/>
          <p:cNvSpPr>
            <a:spLocks noChangeShapeType="1"/>
          </p:cNvSpPr>
          <p:nvPr/>
        </p:nvSpPr>
        <p:spPr bwMode="auto">
          <a:xfrm flipH="1" flipV="1">
            <a:off x="3630916" y="5411418"/>
            <a:ext cx="2699470" cy="74687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41" name="矩形 40"/>
          <p:cNvSpPr/>
          <p:nvPr/>
        </p:nvSpPr>
        <p:spPr>
          <a:xfrm>
            <a:off x="9035001" y="3085959"/>
            <a:ext cx="2176188" cy="1692771"/>
          </a:xfrm>
          <a:prstGeom prst="rect">
            <a:avLst/>
          </a:prstGeom>
        </p:spPr>
        <p:txBody>
          <a:bodyPr wrap="square">
            <a:spAutoFit/>
          </a:bodyPr>
          <a:lstStyle/>
          <a:p>
            <a:r>
              <a:rPr lang="zh-CN" altLang="en-US" sz="2600" dirty="0">
                <a:latin typeface="微软雅黑 Light" panose="020B0502040204020203" pitchFamily="34" charset="-122"/>
                <a:ea typeface="微软雅黑 Light" panose="020B0502040204020203" pitchFamily="34" charset="-122"/>
              </a:rPr>
              <a:t>文件系统中由文件夹目录和数据文件构建成一颗树</a:t>
            </a:r>
          </a:p>
        </p:txBody>
      </p:sp>
      <p:sp>
        <p:nvSpPr>
          <p:cNvPr id="42" name="等腰三角形 41"/>
          <p:cNvSpPr/>
          <p:nvPr/>
        </p:nvSpPr>
        <p:spPr>
          <a:xfrm rot="16200000">
            <a:off x="8323037" y="3529471"/>
            <a:ext cx="751114" cy="64751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3203154"/>
      </p:ext>
    </p:extLst>
  </p:cSld>
  <p:clrMapOvr>
    <a:masterClrMapping/>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18</a:t>
            </a:r>
            <a:r>
              <a:rPr lang="zh-CN" altLang="en-US" dirty="0"/>
              <a:t>：字符输入流</a:t>
            </a:r>
          </a:p>
        </p:txBody>
      </p:sp>
      <p:sp>
        <p:nvSpPr>
          <p:cNvPr id="3" name="内容占位符 2"/>
          <p:cNvSpPr>
            <a:spLocks noGrp="1"/>
          </p:cNvSpPr>
          <p:nvPr>
            <p:ph idx="1"/>
          </p:nvPr>
        </p:nvSpPr>
        <p:spPr/>
        <p:txBody>
          <a:bodyPr/>
          <a:lstStyle/>
          <a:p>
            <a:r>
              <a:rPr lang="zh-CN" altLang="en-US" dirty="0"/>
              <a:t>以字符为单位进行数据读取的工具继承自</a:t>
            </a:r>
            <a:r>
              <a:rPr lang="en-US" altLang="zh-CN" dirty="0"/>
              <a:t>Reader</a:t>
            </a:r>
            <a:r>
              <a:rPr lang="zh-CN" altLang="en-US" dirty="0"/>
              <a:t>，</a:t>
            </a:r>
            <a:r>
              <a:rPr lang="en-US" altLang="zh-CN" dirty="0"/>
              <a:t>Reader</a:t>
            </a:r>
            <a:r>
              <a:rPr lang="zh-CN" altLang="en-US" dirty="0"/>
              <a:t>会将读取到的数据按照标准的规则转换为</a:t>
            </a:r>
            <a:r>
              <a:rPr lang="en-US" altLang="zh-CN" dirty="0"/>
              <a:t>Java</a:t>
            </a:r>
            <a:r>
              <a:rPr lang="zh-CN" altLang="en-US" dirty="0"/>
              <a:t>字符串对象</a:t>
            </a:r>
            <a:endParaRPr lang="en-US" altLang="zh-CN" dirty="0"/>
          </a:p>
          <a:p>
            <a:endParaRPr lang="zh-CN" altLang="en-US" dirty="0"/>
          </a:p>
        </p:txBody>
      </p:sp>
    </p:spTree>
    <p:extLst>
      <p:ext uri="{BB962C8B-B14F-4D97-AF65-F5344CB8AC3E}">
        <p14:creationId xmlns:p14="http://schemas.microsoft.com/office/powerpoint/2010/main" val="3973720052"/>
      </p:ext>
    </p:extLst>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6570" y="2922743"/>
            <a:ext cx="11573813" cy="816504"/>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normAutofit/>
          </a:bodyPr>
          <a:lstStyle/>
          <a:p>
            <a:r>
              <a:rPr lang="zh-CN" altLang="en-US" dirty="0"/>
              <a:t>知识点</a:t>
            </a:r>
            <a:r>
              <a:rPr lang="en-US" altLang="zh-CN" dirty="0"/>
              <a:t>19</a:t>
            </a:r>
            <a:r>
              <a:rPr lang="zh-CN" altLang="en-US" dirty="0"/>
              <a:t>：字符输入流的统一数据读取方法</a:t>
            </a:r>
          </a:p>
        </p:txBody>
      </p:sp>
      <p:sp>
        <p:nvSpPr>
          <p:cNvPr id="3" name="内容占位符 2"/>
          <p:cNvSpPr>
            <a:spLocks noGrp="1"/>
          </p:cNvSpPr>
          <p:nvPr>
            <p:ph idx="1"/>
          </p:nvPr>
        </p:nvSpPr>
        <p:spPr/>
        <p:txBody>
          <a:bodyPr/>
          <a:lstStyle/>
          <a:p>
            <a:r>
              <a:rPr lang="zh-CN" altLang="en-US" dirty="0"/>
              <a:t>字符输入流</a:t>
            </a:r>
            <a:r>
              <a:rPr lang="en-US" altLang="zh-CN" dirty="0"/>
              <a:t>Reader</a:t>
            </a:r>
            <a:r>
              <a:rPr lang="zh-CN" altLang="en-US" dirty="0"/>
              <a:t>也提供的统一读取数据的方法（和</a:t>
            </a:r>
            <a:r>
              <a:rPr lang="en-US" altLang="zh-CN" dirty="0" err="1"/>
              <a:t>InputStream</a:t>
            </a:r>
            <a:r>
              <a:rPr lang="zh-CN" altLang="en-US" dirty="0"/>
              <a:t>不同，实际开发时更多的调用不同</a:t>
            </a:r>
            <a:r>
              <a:rPr lang="en-US" altLang="zh-CN" dirty="0"/>
              <a:t>Reader</a:t>
            </a:r>
            <a:r>
              <a:rPr lang="zh-CN" altLang="en-US" dirty="0"/>
              <a:t>提供的特殊读取方法，如</a:t>
            </a:r>
            <a:r>
              <a:rPr lang="en-US" altLang="zh-CN" dirty="0" err="1"/>
              <a:t>BufferedReader</a:t>
            </a:r>
            <a:r>
              <a:rPr lang="zh-CN" altLang="en-US" dirty="0"/>
              <a:t>的</a:t>
            </a:r>
            <a:r>
              <a:rPr lang="en-US" altLang="zh-CN" dirty="0" err="1"/>
              <a:t>readLine</a:t>
            </a:r>
            <a:r>
              <a:rPr lang="en-US" altLang="zh-CN" dirty="0"/>
              <a:t>()</a:t>
            </a:r>
            <a:r>
              <a:rPr lang="zh-CN" altLang="en-US" dirty="0"/>
              <a:t>，能够简化操作）：</a:t>
            </a:r>
            <a:endParaRPr lang="en-US" altLang="zh-CN" dirty="0"/>
          </a:p>
          <a:p>
            <a:pPr marL="228600" lvl="1">
              <a:lnSpc>
                <a:spcPct val="140000"/>
              </a:lnSpc>
              <a:spcBef>
                <a:spcPts val="1000"/>
              </a:spcBef>
              <a:buNone/>
            </a:pPr>
            <a:r>
              <a:rPr lang="en-US" altLang="zh-CN" sz="2600" b="1" dirty="0">
                <a:solidFill>
                  <a:schemeClr val="bg1"/>
                </a:solidFill>
              </a:rPr>
              <a:t>abstract </a:t>
            </a:r>
            <a:r>
              <a:rPr lang="en-US" altLang="zh-CN" sz="2600" b="1" dirty="0" err="1">
                <a:solidFill>
                  <a:schemeClr val="bg1"/>
                </a:solidFill>
              </a:rPr>
              <a:t>int</a:t>
            </a:r>
            <a:r>
              <a:rPr lang="en-US" altLang="zh-CN" sz="2600" b="1" dirty="0">
                <a:solidFill>
                  <a:schemeClr val="bg1"/>
                </a:solidFill>
              </a:rPr>
              <a:t> read(char[] </a:t>
            </a:r>
            <a:r>
              <a:rPr lang="en-US" altLang="zh-CN" sz="2600" b="1" dirty="0" err="1">
                <a:solidFill>
                  <a:schemeClr val="bg1"/>
                </a:solidFill>
              </a:rPr>
              <a:t>cbuf</a:t>
            </a:r>
            <a:r>
              <a:rPr lang="en-US" altLang="zh-CN" sz="2600" b="1" dirty="0">
                <a:solidFill>
                  <a:schemeClr val="bg1"/>
                </a:solidFill>
              </a:rPr>
              <a:t>, </a:t>
            </a:r>
            <a:r>
              <a:rPr lang="en-US" altLang="zh-CN" sz="2600" b="1" dirty="0" err="1">
                <a:solidFill>
                  <a:schemeClr val="bg1"/>
                </a:solidFill>
              </a:rPr>
              <a:t>int</a:t>
            </a:r>
            <a:r>
              <a:rPr lang="en-US" altLang="zh-CN" sz="2600" b="1" dirty="0">
                <a:solidFill>
                  <a:schemeClr val="bg1"/>
                </a:solidFill>
              </a:rPr>
              <a:t> off, </a:t>
            </a:r>
            <a:r>
              <a:rPr lang="en-US" altLang="zh-CN" sz="2600" b="1" dirty="0" err="1">
                <a:solidFill>
                  <a:schemeClr val="bg1"/>
                </a:solidFill>
              </a:rPr>
              <a:t>int</a:t>
            </a:r>
            <a:r>
              <a:rPr lang="en-US" altLang="zh-CN" sz="2600" b="1" dirty="0">
                <a:solidFill>
                  <a:schemeClr val="bg1"/>
                </a:solidFill>
              </a:rPr>
              <a:t> </a:t>
            </a:r>
            <a:r>
              <a:rPr lang="en-US" altLang="zh-CN" sz="2600" b="1" dirty="0" err="1">
                <a:solidFill>
                  <a:schemeClr val="bg1"/>
                </a:solidFill>
              </a:rPr>
              <a:t>len</a:t>
            </a:r>
            <a:r>
              <a:rPr lang="en-US" altLang="zh-CN" sz="2600" b="1" dirty="0">
                <a:solidFill>
                  <a:schemeClr val="bg1"/>
                </a:solidFill>
              </a:rPr>
              <a:t>)</a:t>
            </a:r>
          </a:p>
          <a:p>
            <a:endParaRPr lang="zh-CN" altLang="en-US" dirty="0"/>
          </a:p>
        </p:txBody>
      </p:sp>
      <p:sp>
        <p:nvSpPr>
          <p:cNvPr id="5" name="圆角矩形 4"/>
          <p:cNvSpPr/>
          <p:nvPr/>
        </p:nvSpPr>
        <p:spPr>
          <a:xfrm>
            <a:off x="1451231" y="3086067"/>
            <a:ext cx="638826" cy="44090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16200000">
            <a:off x="1252040" y="3701327"/>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86569" y="4227676"/>
            <a:ext cx="2163350" cy="1754326"/>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返回值表示本次读取实际读取到的字符个数，如果已经到流的末尾，不能读取到任何数据，则返回</a:t>
            </a:r>
            <a:r>
              <a:rPr lang="en-US" altLang="zh-CN" b="1" dirty="0">
                <a:solidFill>
                  <a:srgbClr val="C00000"/>
                </a:solidFill>
                <a:latin typeface="微软雅黑" panose="020B0503020204020204" pitchFamily="34" charset="-122"/>
                <a:ea typeface="微软雅黑" panose="020B0503020204020204" pitchFamily="34" charset="-122"/>
              </a:rPr>
              <a:t>-1</a:t>
            </a:r>
            <a:endParaRPr lang="zh-CN" altLang="en-US" b="1" dirty="0">
              <a:solidFill>
                <a:srgbClr val="C00000"/>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767178648"/>
              </p:ext>
            </p:extLst>
          </p:nvPr>
        </p:nvGraphicFramePr>
        <p:xfrm>
          <a:off x="2415299" y="4776627"/>
          <a:ext cx="3545115" cy="700921"/>
        </p:xfrm>
        <a:graphic>
          <a:graphicData uri="http://schemas.openxmlformats.org/drawingml/2006/table">
            <a:tbl>
              <a:tblPr bandCol="1">
                <a:effectLst/>
                <a:tableStyleId>{638B1855-1B75-4FBE-930C-398BA8C253C6}</a:tableStyleId>
              </a:tblPr>
              <a:tblGrid>
                <a:gridCol w="709023">
                  <a:extLst>
                    <a:ext uri="{9D8B030D-6E8A-4147-A177-3AD203B41FA5}">
                      <a16:colId xmlns:a16="http://schemas.microsoft.com/office/drawing/2014/main" val="20000"/>
                    </a:ext>
                  </a:extLst>
                </a:gridCol>
                <a:gridCol w="709023">
                  <a:extLst>
                    <a:ext uri="{9D8B030D-6E8A-4147-A177-3AD203B41FA5}">
                      <a16:colId xmlns:a16="http://schemas.microsoft.com/office/drawing/2014/main" val="20001"/>
                    </a:ext>
                  </a:extLst>
                </a:gridCol>
                <a:gridCol w="709023">
                  <a:extLst>
                    <a:ext uri="{9D8B030D-6E8A-4147-A177-3AD203B41FA5}">
                      <a16:colId xmlns:a16="http://schemas.microsoft.com/office/drawing/2014/main" val="20002"/>
                    </a:ext>
                  </a:extLst>
                </a:gridCol>
                <a:gridCol w="709023">
                  <a:extLst>
                    <a:ext uri="{9D8B030D-6E8A-4147-A177-3AD203B41FA5}">
                      <a16:colId xmlns:a16="http://schemas.microsoft.com/office/drawing/2014/main" val="20003"/>
                    </a:ext>
                  </a:extLst>
                </a:gridCol>
                <a:gridCol w="709023">
                  <a:extLst>
                    <a:ext uri="{9D8B030D-6E8A-4147-A177-3AD203B41FA5}">
                      <a16:colId xmlns:a16="http://schemas.microsoft.com/office/drawing/2014/main" val="20004"/>
                    </a:ext>
                  </a:extLst>
                </a:gridCol>
              </a:tblGrid>
              <a:tr h="700921">
                <a:tc>
                  <a:txBody>
                    <a:bodyPr/>
                    <a:lstStyle/>
                    <a:p>
                      <a:endParaRPr lang="zh-CN" altLang="en-US" dirty="0"/>
                    </a:p>
                  </a:txBody>
                  <a:tcPr>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pPr algn="ctr"/>
                      <a:r>
                        <a:rPr lang="en-US" altLang="zh-CN" sz="1400" dirty="0">
                          <a:latin typeface="微软雅黑" panose="020B0503020204020204" pitchFamily="34" charset="-122"/>
                          <a:ea typeface="微软雅黑" panose="020B0503020204020204" pitchFamily="34" charset="-122"/>
                        </a:rPr>
                        <a:t>index=off</a:t>
                      </a:r>
                      <a:endParaRPr lang="zh-CN" altLang="en-US" sz="1400" dirty="0">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0"/>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265442156"/>
              </p:ext>
            </p:extLst>
          </p:nvPr>
        </p:nvGraphicFramePr>
        <p:xfrm>
          <a:off x="7199269" y="4760298"/>
          <a:ext cx="4254138" cy="700921"/>
        </p:xfrm>
        <a:graphic>
          <a:graphicData uri="http://schemas.openxmlformats.org/drawingml/2006/table">
            <a:tbl>
              <a:tblPr bandCol="1">
                <a:effectLst/>
                <a:tableStyleId>{638B1855-1B75-4FBE-930C-398BA8C253C6}</a:tableStyleId>
              </a:tblPr>
              <a:tblGrid>
                <a:gridCol w="709023">
                  <a:extLst>
                    <a:ext uri="{9D8B030D-6E8A-4147-A177-3AD203B41FA5}">
                      <a16:colId xmlns:a16="http://schemas.microsoft.com/office/drawing/2014/main" val="20000"/>
                    </a:ext>
                  </a:extLst>
                </a:gridCol>
                <a:gridCol w="709023">
                  <a:extLst>
                    <a:ext uri="{9D8B030D-6E8A-4147-A177-3AD203B41FA5}">
                      <a16:colId xmlns:a16="http://schemas.microsoft.com/office/drawing/2014/main" val="20001"/>
                    </a:ext>
                  </a:extLst>
                </a:gridCol>
                <a:gridCol w="709023">
                  <a:extLst>
                    <a:ext uri="{9D8B030D-6E8A-4147-A177-3AD203B41FA5}">
                      <a16:colId xmlns:a16="http://schemas.microsoft.com/office/drawing/2014/main" val="20002"/>
                    </a:ext>
                  </a:extLst>
                </a:gridCol>
                <a:gridCol w="709023">
                  <a:extLst>
                    <a:ext uri="{9D8B030D-6E8A-4147-A177-3AD203B41FA5}">
                      <a16:colId xmlns:a16="http://schemas.microsoft.com/office/drawing/2014/main" val="20003"/>
                    </a:ext>
                  </a:extLst>
                </a:gridCol>
                <a:gridCol w="709023">
                  <a:extLst>
                    <a:ext uri="{9D8B030D-6E8A-4147-A177-3AD203B41FA5}">
                      <a16:colId xmlns:a16="http://schemas.microsoft.com/office/drawing/2014/main" val="20004"/>
                    </a:ext>
                  </a:extLst>
                </a:gridCol>
                <a:gridCol w="709023">
                  <a:extLst>
                    <a:ext uri="{9D8B030D-6E8A-4147-A177-3AD203B41FA5}">
                      <a16:colId xmlns:a16="http://schemas.microsoft.com/office/drawing/2014/main" val="20005"/>
                    </a:ext>
                  </a:extLst>
                </a:gridCol>
              </a:tblGrid>
              <a:tr h="700921">
                <a:tc>
                  <a:txBody>
                    <a:bodyPr/>
                    <a:lstStyle/>
                    <a:p>
                      <a:pPr marL="0" algn="l" defTabSz="914400" rtl="0" eaLnBrk="1" latinLnBrk="0" hangingPunct="1"/>
                      <a:endParaRPr lang="zh-CN" altLang="en-US" sz="1800" kern="1200" dirty="0">
                        <a:solidFill>
                          <a:schemeClr val="lt1"/>
                        </a:solidFill>
                        <a:latin typeface="+mn-lt"/>
                        <a:ea typeface="+mn-ea"/>
                        <a:cs typeface="+mn-cs"/>
                      </a:endParaRPr>
                    </a:p>
                  </a:txBody>
                  <a:tcPr>
                    <a:lnR w="28575" cap="flat" cmpd="sng" algn="ctr">
                      <a:solidFill>
                        <a:schemeClr val="bg1"/>
                      </a:solidFill>
                      <a:prstDash val="solid"/>
                      <a:round/>
                      <a:headEnd type="none" w="med" len="med"/>
                      <a:tailEnd type="none" w="med" len="med"/>
                    </a:lnR>
                  </a:tcPr>
                </a:tc>
                <a:tc>
                  <a:txBody>
                    <a:bodyPr/>
                    <a:lstStyle/>
                    <a:p>
                      <a:pPr algn="ctr"/>
                      <a:r>
                        <a:rPr lang="zh-CN" altLang="en-US" sz="1200" dirty="0">
                          <a:latin typeface="微软雅黑" panose="020B0503020204020204" pitchFamily="34" charset="-122"/>
                          <a:ea typeface="微软雅黑" panose="020B0503020204020204" pitchFamily="34" charset="-122"/>
                        </a:rPr>
                        <a:t>最后一个字符</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endParaRPr lang="zh-CN" altLang="en-US" dirty="0"/>
                    </a:p>
                  </a:txBody>
                  <a:tcPr>
                    <a:lnL w="285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0"/>
                  </a:ext>
                </a:extLst>
              </a:tr>
            </a:tbl>
          </a:graphicData>
        </a:graphic>
      </p:graphicFrame>
      <p:sp>
        <p:nvSpPr>
          <p:cNvPr id="10" name="文本框 9"/>
          <p:cNvSpPr txBox="1"/>
          <p:nvPr/>
        </p:nvSpPr>
        <p:spPr>
          <a:xfrm>
            <a:off x="6214183" y="4776627"/>
            <a:ext cx="919706"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
        <p:nvSpPr>
          <p:cNvPr id="11" name="矩形 10"/>
          <p:cNvSpPr/>
          <p:nvPr/>
        </p:nvSpPr>
        <p:spPr>
          <a:xfrm>
            <a:off x="2251493" y="4588331"/>
            <a:ext cx="9495827" cy="1028701"/>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0423531" y="3917480"/>
            <a:ext cx="1586760"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用于数据读取操作的</a:t>
            </a:r>
            <a:r>
              <a:rPr lang="en-US" altLang="zh-CN" b="1" dirty="0">
                <a:solidFill>
                  <a:srgbClr val="C00000"/>
                </a:solidFill>
                <a:latin typeface="微软雅黑" panose="020B0503020204020204" pitchFamily="34" charset="-122"/>
                <a:ea typeface="微软雅黑" panose="020B0503020204020204" pitchFamily="34" charset="-122"/>
              </a:rPr>
              <a:t>char[]</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3" name="Line 20"/>
          <p:cNvSpPr>
            <a:spLocks noChangeShapeType="1"/>
          </p:cNvSpPr>
          <p:nvPr/>
        </p:nvSpPr>
        <p:spPr bwMode="auto">
          <a:xfrm flipH="1">
            <a:off x="3826323" y="4227676"/>
            <a:ext cx="0" cy="2353692"/>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4" name="Line 20"/>
          <p:cNvSpPr>
            <a:spLocks noChangeShapeType="1"/>
          </p:cNvSpPr>
          <p:nvPr/>
        </p:nvSpPr>
        <p:spPr bwMode="auto">
          <a:xfrm>
            <a:off x="2792186" y="3526976"/>
            <a:ext cx="326571" cy="1061356"/>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5" name="圆角矩形 14"/>
          <p:cNvSpPr/>
          <p:nvPr/>
        </p:nvSpPr>
        <p:spPr>
          <a:xfrm>
            <a:off x="2789130" y="3086067"/>
            <a:ext cx="1602258" cy="44090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4423039" y="3089499"/>
            <a:ext cx="1062884" cy="44090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Line 20"/>
          <p:cNvSpPr>
            <a:spLocks noChangeShapeType="1"/>
          </p:cNvSpPr>
          <p:nvPr/>
        </p:nvSpPr>
        <p:spPr bwMode="auto">
          <a:xfrm>
            <a:off x="4944016" y="3515978"/>
            <a:ext cx="284467" cy="1260647"/>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8" name="Line 20"/>
          <p:cNvSpPr>
            <a:spLocks noChangeShapeType="1"/>
          </p:cNvSpPr>
          <p:nvPr/>
        </p:nvSpPr>
        <p:spPr bwMode="auto">
          <a:xfrm>
            <a:off x="3826323" y="4425047"/>
            <a:ext cx="6160881"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9" name="Line 20"/>
          <p:cNvSpPr>
            <a:spLocks noChangeShapeType="1"/>
          </p:cNvSpPr>
          <p:nvPr/>
        </p:nvSpPr>
        <p:spPr bwMode="auto">
          <a:xfrm flipH="1">
            <a:off x="10010884" y="4217276"/>
            <a:ext cx="0" cy="2364092"/>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0" name="文本框 19"/>
          <p:cNvSpPr txBox="1"/>
          <p:nvPr/>
        </p:nvSpPr>
        <p:spPr>
          <a:xfrm>
            <a:off x="5482870" y="4086480"/>
            <a:ext cx="441131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可以用于存放本次读取数据的长度：</a:t>
            </a:r>
            <a:r>
              <a:rPr lang="en-US" altLang="zh-CN" b="1" dirty="0" err="1">
                <a:solidFill>
                  <a:srgbClr val="C00000"/>
                </a:solidFill>
                <a:latin typeface="微软雅黑" panose="020B0503020204020204" pitchFamily="34" charset="-122"/>
                <a:ea typeface="微软雅黑" panose="020B0503020204020204" pitchFamily="34" charset="-122"/>
              </a:rPr>
              <a:t>len</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1" name="Line 20"/>
          <p:cNvSpPr>
            <a:spLocks noChangeShapeType="1"/>
          </p:cNvSpPr>
          <p:nvPr/>
        </p:nvSpPr>
        <p:spPr bwMode="auto">
          <a:xfrm flipH="1">
            <a:off x="8599709" y="4776625"/>
            <a:ext cx="0" cy="1934418"/>
          </a:xfrm>
          <a:prstGeom prst="line">
            <a:avLst/>
          </a:prstGeom>
          <a:ln w="50800">
            <a:solidFill>
              <a:srgbClr val="C00000"/>
            </a:solidFill>
            <a:prstDash val="sysDash"/>
            <a:tailEnd type="non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2" name="Line 20"/>
          <p:cNvSpPr>
            <a:spLocks noChangeShapeType="1"/>
          </p:cNvSpPr>
          <p:nvPr/>
        </p:nvSpPr>
        <p:spPr bwMode="auto">
          <a:xfrm>
            <a:off x="3829164" y="5953471"/>
            <a:ext cx="4770545" cy="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3" name="文本框 22"/>
          <p:cNvSpPr txBox="1"/>
          <p:nvPr/>
        </p:nvSpPr>
        <p:spPr>
          <a:xfrm>
            <a:off x="4134470" y="6146192"/>
            <a:ext cx="4465239"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实际读取的字符，个数即为方法的返回值</a:t>
            </a:r>
          </a:p>
        </p:txBody>
      </p:sp>
      <p:sp>
        <p:nvSpPr>
          <p:cNvPr id="24" name="圆角矩形 23"/>
          <p:cNvSpPr/>
          <p:nvPr/>
        </p:nvSpPr>
        <p:spPr>
          <a:xfrm>
            <a:off x="5506289" y="3081851"/>
            <a:ext cx="1062884" cy="44090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Line 20"/>
          <p:cNvSpPr>
            <a:spLocks noChangeShapeType="1"/>
          </p:cNvSpPr>
          <p:nvPr/>
        </p:nvSpPr>
        <p:spPr bwMode="auto">
          <a:xfrm flipH="1">
            <a:off x="4657589" y="3520587"/>
            <a:ext cx="44019" cy="81942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6" name="Line 20"/>
          <p:cNvSpPr>
            <a:spLocks noChangeShapeType="1"/>
          </p:cNvSpPr>
          <p:nvPr/>
        </p:nvSpPr>
        <p:spPr bwMode="auto">
          <a:xfrm flipH="1" flipV="1">
            <a:off x="1858567" y="3526975"/>
            <a:ext cx="2386375" cy="2426496"/>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extLst>
      <p:ext uri="{BB962C8B-B14F-4D97-AF65-F5344CB8AC3E}">
        <p14:creationId xmlns:p14="http://schemas.microsoft.com/office/powerpoint/2010/main" val="966223760"/>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20</a:t>
            </a:r>
            <a:r>
              <a:rPr lang="zh-CN" altLang="en-US" dirty="0"/>
              <a:t>：常见的字符输入流工具的作用与使用</a:t>
            </a:r>
          </a:p>
        </p:txBody>
      </p:sp>
      <p:sp>
        <p:nvSpPr>
          <p:cNvPr id="3" name="内容占位符 2"/>
          <p:cNvSpPr>
            <a:spLocks noGrp="1"/>
          </p:cNvSpPr>
          <p:nvPr>
            <p:ph idx="1"/>
          </p:nvPr>
        </p:nvSpPr>
        <p:spPr/>
        <p:txBody>
          <a:bodyPr>
            <a:normAutofit/>
          </a:bodyPr>
          <a:lstStyle/>
          <a:p>
            <a:r>
              <a:rPr lang="en-US" altLang="zh-CN" dirty="0" err="1"/>
              <a:t>FileReader</a:t>
            </a:r>
            <a:r>
              <a:rPr lang="zh-CN" altLang="en-US" dirty="0"/>
              <a:t>类称为文件读取流，允许以字符流的形式对文件进行读操作，其构造方法有</a:t>
            </a:r>
            <a:r>
              <a:rPr lang="en-US" altLang="zh-CN" dirty="0"/>
              <a:t>3</a:t>
            </a:r>
            <a:r>
              <a:rPr lang="zh-CN" altLang="en-US" dirty="0"/>
              <a:t>种重载方式，以下是常用的几种：</a:t>
            </a:r>
          </a:p>
          <a:p>
            <a:endParaRPr lang="zh-CN" altLang="en-US" dirty="0"/>
          </a:p>
          <a:p>
            <a:endParaRPr lang="zh-CN" altLang="en-US" dirty="0"/>
          </a:p>
          <a:p>
            <a:endParaRPr lang="zh-CN" altLang="en-US" dirty="0"/>
          </a:p>
          <a:p>
            <a:r>
              <a:rPr lang="zh-CN" altLang="en-US" dirty="0"/>
              <a:t>与</a:t>
            </a:r>
            <a:r>
              <a:rPr lang="en-US" altLang="zh-CN" dirty="0" err="1"/>
              <a:t>FileWriter</a:t>
            </a:r>
            <a:r>
              <a:rPr lang="zh-CN" altLang="en-US" dirty="0"/>
              <a:t>相似，该类将从文件中逐个地读取字符，效率比较低下，因此一般也将该类对象包装到缓冲流中进行操作</a:t>
            </a:r>
          </a:p>
        </p:txBody>
      </p:sp>
      <p:graphicFrame>
        <p:nvGraphicFramePr>
          <p:cNvPr id="4" name="Group 4"/>
          <p:cNvGraphicFramePr>
            <a:graphicFrameLocks noGrp="1"/>
          </p:cNvGraphicFramePr>
          <p:nvPr>
            <p:extLst>
              <p:ext uri="{D42A27DB-BD31-4B8C-83A1-F6EECF244321}">
                <p14:modId xmlns:p14="http://schemas.microsoft.com/office/powerpoint/2010/main" val="1129940511"/>
              </p:ext>
            </p:extLst>
          </p:nvPr>
        </p:nvGraphicFramePr>
        <p:xfrm>
          <a:off x="248407" y="2387553"/>
          <a:ext cx="11668396" cy="1974137"/>
        </p:xfrm>
        <a:graphic>
          <a:graphicData uri="http://schemas.openxmlformats.org/drawingml/2006/table">
            <a:tbl>
              <a:tblPr firstRow="1" bandRow="1">
                <a:tableStyleId>{93296810-A885-4BE3-A3E7-6D5BEEA58F35}</a:tableStyleId>
              </a:tblPr>
              <a:tblGrid>
                <a:gridCol w="4107844">
                  <a:extLst>
                    <a:ext uri="{9D8B030D-6E8A-4147-A177-3AD203B41FA5}">
                      <a16:colId xmlns:a16="http://schemas.microsoft.com/office/drawing/2014/main" val="20000"/>
                    </a:ext>
                  </a:extLst>
                </a:gridCol>
                <a:gridCol w="7560552">
                  <a:extLst>
                    <a:ext uri="{9D8B030D-6E8A-4147-A177-3AD203B41FA5}">
                      <a16:colId xmlns:a16="http://schemas.microsoft.com/office/drawing/2014/main" val="20001"/>
                    </a:ext>
                  </a:extLst>
                </a:gridCol>
              </a:tblGrid>
              <a:tr h="584249">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2400" u="none" strike="noStrike" cap="none" normalizeH="0" baseline="0" dirty="0">
                          <a:ln>
                            <a:noFill/>
                          </a:ln>
                          <a:effectLst/>
                          <a:latin typeface="微软雅黑" panose="020B0503020204020204" pitchFamily="34" charset="-122"/>
                          <a:ea typeface="微软雅黑" panose="020B0503020204020204" pitchFamily="34" charset="-122"/>
                        </a:rPr>
                        <a:t>构 造 方 法</a:t>
                      </a:r>
                      <a:endParaRPr kumimoji="0" 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2400" u="none" strike="noStrike" cap="none" normalizeH="0" baseline="0" dirty="0">
                          <a:ln>
                            <a:noFill/>
                          </a:ln>
                          <a:effectLst/>
                          <a:latin typeface="微软雅黑" panose="020B0503020204020204" pitchFamily="34" charset="-122"/>
                          <a:ea typeface="微软雅黑" panose="020B0503020204020204" pitchFamily="34" charset="-122"/>
                        </a:rPr>
                        <a:t>说    明</a:t>
                      </a:r>
                      <a:endParaRPr kumimoji="0" 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0000"/>
                  </a:ext>
                </a:extLst>
              </a:tr>
              <a:tr h="509138">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FileReader</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(File </a:t>
                      </a: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file</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a:t>
                      </a:r>
                    </a:p>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throws </a:t>
                      </a: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FileNotFoundException</a:t>
                      </a:r>
                      <a:endParaRPr kumimoji="0" lang="en-US" sz="1800" b="1" i="0" u="none" strike="noStrike" cap="none" normalizeH="0" baseline="0" dirty="0">
                        <a:ln>
                          <a:noFill/>
                        </a:ln>
                        <a:solidFill>
                          <a:srgbClr val="FF3300"/>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使用</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File</a:t>
                      </a: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对象创建文件读取流对象，如果文件打开失败，将抛出异常</a:t>
                      </a:r>
                      <a:endParaRPr kumimoji="0" 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0001"/>
                  </a:ext>
                </a:extLst>
              </a:tr>
              <a:tr h="509138">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FileReader</a:t>
                      </a: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(String name)</a:t>
                      </a:r>
                    </a:p>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throws </a:t>
                      </a:r>
                      <a:r>
                        <a:rPr kumimoji="0" lang="en-US" sz="1800" u="none" strike="noStrike" cap="none" normalizeH="0" baseline="0" dirty="0" err="1">
                          <a:ln>
                            <a:noFill/>
                          </a:ln>
                          <a:effectLst/>
                          <a:latin typeface="微软雅黑" panose="020B0503020204020204" pitchFamily="34" charset="-122"/>
                          <a:ea typeface="微软雅黑" panose="020B0503020204020204" pitchFamily="34" charset="-122"/>
                        </a:rPr>
                        <a:t>FileNotFoundException</a:t>
                      </a:r>
                      <a:endParaRPr kumimoji="0" 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使用文件名或路径创建文件读取流对象，如果文件打开失败，将抛出异常</a:t>
                      </a:r>
                      <a:endParaRPr kumimoji="0" 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96998193"/>
      </p:ext>
    </p:extLst>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20</a:t>
            </a:r>
            <a:r>
              <a:rPr lang="zh-CN" altLang="en-US" dirty="0"/>
              <a:t>：常见的字符输入流工具的作用与使用</a:t>
            </a:r>
          </a:p>
        </p:txBody>
      </p:sp>
      <p:sp>
        <p:nvSpPr>
          <p:cNvPr id="3" name="内容占位符 2"/>
          <p:cNvSpPr>
            <a:spLocks noGrp="1"/>
          </p:cNvSpPr>
          <p:nvPr>
            <p:ph idx="1"/>
          </p:nvPr>
        </p:nvSpPr>
        <p:spPr/>
        <p:txBody>
          <a:bodyPr/>
          <a:lstStyle/>
          <a:p>
            <a:r>
              <a:rPr lang="zh-CN" altLang="en-US" dirty="0"/>
              <a:t>直接利用</a:t>
            </a:r>
            <a:r>
              <a:rPr lang="en-US" altLang="zh-CN" dirty="0" err="1"/>
              <a:t>FileReader</a:t>
            </a:r>
            <a:r>
              <a:rPr lang="zh-CN" altLang="en-US" dirty="0"/>
              <a:t>读取字符数据（课堂案例：</a:t>
            </a:r>
            <a:r>
              <a:rPr lang="en-US" altLang="zh-CN" dirty="0">
                <a:hlinkClick r:id="rId2" action="ppaction://hlinkfile"/>
              </a:rPr>
              <a:t>FileReaderTest.java</a:t>
            </a:r>
            <a:r>
              <a:rPr lang="zh-CN" altLang="en-US" dirty="0"/>
              <a:t>）：</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515710" y="1692047"/>
            <a:ext cx="8743950" cy="2428875"/>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7304569" y="3623515"/>
            <a:ext cx="4057650" cy="885825"/>
          </a:xfrm>
          <a:prstGeom prst="rect">
            <a:avLst/>
          </a:prstGeom>
          <a:blipFill>
            <a:blip r:embed="rId4"/>
            <a:stretch>
              <a:fillRect/>
            </a:stretch>
          </a:blipFill>
          <a:ln w="101600">
            <a:solidFill>
              <a:srgbClr val="339933">
                <a:alpha val="96000"/>
              </a:srgbClr>
            </a:solidFill>
          </a:ln>
        </p:spPr>
      </p:pic>
      <p:sp>
        <p:nvSpPr>
          <p:cNvPr id="6" name="圆角矩形 5"/>
          <p:cNvSpPr/>
          <p:nvPr/>
        </p:nvSpPr>
        <p:spPr>
          <a:xfrm>
            <a:off x="1711444" y="2971800"/>
            <a:ext cx="5097570" cy="26125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rot="16200000">
            <a:off x="4067801" y="3294465"/>
            <a:ext cx="507716" cy="38540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513680" y="3741027"/>
            <a:ext cx="3295334"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将字符数组中保存本次读取到的内容转换为字符串并输出</a:t>
            </a:r>
          </a:p>
        </p:txBody>
      </p:sp>
      <p:sp>
        <p:nvSpPr>
          <p:cNvPr id="9" name="右箭头 8"/>
          <p:cNvSpPr/>
          <p:nvPr/>
        </p:nvSpPr>
        <p:spPr>
          <a:xfrm rot="5400000">
            <a:off x="8676373" y="3185517"/>
            <a:ext cx="507716" cy="36828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225361" y="3609715"/>
            <a:ext cx="1275278"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Tree>
    <p:extLst>
      <p:ext uri="{BB962C8B-B14F-4D97-AF65-F5344CB8AC3E}">
        <p14:creationId xmlns:p14="http://schemas.microsoft.com/office/powerpoint/2010/main" val="636949532"/>
      </p:ext>
    </p:extLst>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20</a:t>
            </a:r>
            <a:r>
              <a:rPr lang="zh-CN" altLang="en-US" dirty="0"/>
              <a:t>：常见的字符输入流工具的作用与使用</a:t>
            </a:r>
          </a:p>
        </p:txBody>
      </p:sp>
      <p:sp>
        <p:nvSpPr>
          <p:cNvPr id="3" name="内容占位符 2"/>
          <p:cNvSpPr>
            <a:spLocks noGrp="1"/>
          </p:cNvSpPr>
          <p:nvPr>
            <p:ph idx="1"/>
          </p:nvPr>
        </p:nvSpPr>
        <p:spPr/>
        <p:txBody>
          <a:bodyPr/>
          <a:lstStyle/>
          <a:p>
            <a:r>
              <a:rPr lang="zh-CN" altLang="en-US" dirty="0"/>
              <a:t>利用缓冲流包装</a:t>
            </a:r>
            <a:r>
              <a:rPr lang="en-US" altLang="zh-CN" dirty="0" err="1"/>
              <a:t>FileReader</a:t>
            </a:r>
            <a:r>
              <a:rPr lang="en-US" altLang="zh-CN" dirty="0"/>
              <a:t>(</a:t>
            </a:r>
            <a:r>
              <a:rPr lang="zh-CN" altLang="en-US" dirty="0"/>
              <a:t>课堂案例：</a:t>
            </a:r>
            <a:r>
              <a:rPr lang="en-US" altLang="zh-CN" dirty="0">
                <a:hlinkClick r:id="rId2" action="ppaction://hlinkfile"/>
              </a:rPr>
              <a:t>FileReaderWithBufferedReader.java</a:t>
            </a:r>
            <a:r>
              <a:rPr lang="en-US" altLang="zh-CN" dirty="0"/>
              <a:t>)</a:t>
            </a:r>
            <a:r>
              <a:rPr lang="zh-CN" altLang="en-US" dirty="0"/>
              <a:t>：</a:t>
            </a:r>
          </a:p>
        </p:txBody>
      </p:sp>
      <p:pic>
        <p:nvPicPr>
          <p:cNvPr id="4" name="图片 3"/>
          <p:cNvPicPr>
            <a:picLocks noChangeAspect="1"/>
          </p:cNvPicPr>
          <p:nvPr/>
        </p:nvPicPr>
        <p:blipFill>
          <a:blip r:embed="rId3"/>
          <a:stretch>
            <a:fillRect/>
          </a:stretch>
        </p:blipFill>
        <p:spPr>
          <a:xfrm>
            <a:off x="522514" y="2337702"/>
            <a:ext cx="8534400" cy="2705100"/>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7527746" y="5042802"/>
            <a:ext cx="4219575" cy="942975"/>
          </a:xfrm>
          <a:prstGeom prst="rect">
            <a:avLst/>
          </a:prstGeom>
          <a:blipFill>
            <a:blip r:embed="rId4"/>
            <a:stretch>
              <a:fillRect/>
            </a:stretch>
          </a:blipFill>
          <a:ln w="101600">
            <a:solidFill>
              <a:srgbClr val="339933">
                <a:alpha val="96000"/>
              </a:srgbClr>
            </a:solidFill>
          </a:ln>
        </p:spPr>
      </p:pic>
      <p:sp>
        <p:nvSpPr>
          <p:cNvPr id="6" name="圆角矩形 5"/>
          <p:cNvSpPr/>
          <p:nvPr/>
        </p:nvSpPr>
        <p:spPr>
          <a:xfrm>
            <a:off x="1368544" y="3428995"/>
            <a:ext cx="5097570" cy="26125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rot="10800000">
            <a:off x="6301298" y="3334249"/>
            <a:ext cx="507716" cy="38540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792960" y="3268587"/>
            <a:ext cx="4735011" cy="923330"/>
          </a:xfrm>
          <a:prstGeom prst="rect">
            <a:avLst/>
          </a:prstGeom>
          <a:noFill/>
        </p:spPr>
        <p:txBody>
          <a:bodyPr wrap="square" rtlCol="0">
            <a:spAutoFit/>
          </a:bodyPr>
          <a:lstStyle/>
          <a:p>
            <a:r>
              <a:rPr lang="en-US" altLang="zh-CN" b="1" dirty="0" err="1">
                <a:solidFill>
                  <a:srgbClr val="C00000"/>
                </a:solidFill>
                <a:latin typeface="微软雅黑" panose="020B0503020204020204" pitchFamily="34" charset="-122"/>
                <a:ea typeface="微软雅黑" panose="020B0503020204020204" pitchFamily="34" charset="-122"/>
              </a:rPr>
              <a:t>BufferedReader</a:t>
            </a:r>
            <a:r>
              <a:rPr lang="zh-CN" altLang="en-US" b="1" dirty="0">
                <a:solidFill>
                  <a:srgbClr val="C00000"/>
                </a:solidFill>
                <a:latin typeface="微软雅黑" panose="020B0503020204020204" pitchFamily="34" charset="-122"/>
                <a:ea typeface="微软雅黑" panose="020B0503020204020204" pitchFamily="34" charset="-122"/>
              </a:rPr>
              <a:t>的</a:t>
            </a:r>
            <a:r>
              <a:rPr lang="en-US" altLang="zh-CN" b="1" dirty="0" err="1">
                <a:solidFill>
                  <a:srgbClr val="C00000"/>
                </a:solidFill>
                <a:latin typeface="微软雅黑" panose="020B0503020204020204" pitchFamily="34" charset="-122"/>
                <a:ea typeface="微软雅黑" panose="020B0503020204020204" pitchFamily="34" charset="-122"/>
              </a:rPr>
              <a:t>readLin</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方法一次性读取一行文本（以</a:t>
            </a:r>
            <a:r>
              <a:rPr lang="en-US" altLang="zh-CN" b="1" dirty="0">
                <a:solidFill>
                  <a:srgbClr val="C00000"/>
                </a:solidFill>
                <a:latin typeface="微软雅黑" panose="020B0503020204020204" pitchFamily="34" charset="-122"/>
                <a:ea typeface="微软雅黑" panose="020B0503020204020204" pitchFamily="34" charset="-122"/>
              </a:rPr>
              <a:t>\n</a:t>
            </a:r>
            <a:r>
              <a:rPr lang="zh-CN" altLang="en-US" b="1" dirty="0">
                <a:solidFill>
                  <a:srgbClr val="C00000"/>
                </a:solidFill>
                <a:latin typeface="微软雅黑" panose="020B0503020204020204" pitchFamily="34" charset="-122"/>
                <a:ea typeface="微软雅黑" panose="020B0503020204020204" pitchFamily="34" charset="-122"/>
              </a:rPr>
              <a:t>区分，如果读取到流的末尾，无法读取更多的数据，则返回</a:t>
            </a:r>
            <a:r>
              <a:rPr lang="en-US" altLang="zh-CN" b="1" dirty="0">
                <a:solidFill>
                  <a:srgbClr val="C00000"/>
                </a:solidFill>
                <a:latin typeface="微软雅黑" panose="020B0503020204020204" pitchFamily="34" charset="-122"/>
                <a:ea typeface="微软雅黑" panose="020B0503020204020204" pitchFamily="34" charset="-122"/>
              </a:rPr>
              <a:t>null</a:t>
            </a:r>
            <a:r>
              <a:rPr lang="zh-CN" altLang="en-US" b="1" dirty="0">
                <a:solidFill>
                  <a:srgbClr val="C00000"/>
                </a:solidFill>
                <a:latin typeface="微软雅黑" panose="020B0503020204020204" pitchFamily="34" charset="-122"/>
                <a:ea typeface="微软雅黑" panose="020B0503020204020204" pitchFamily="34" charset="-122"/>
              </a:rPr>
              <a:t>）</a:t>
            </a:r>
          </a:p>
        </p:txBody>
      </p:sp>
      <p:sp>
        <p:nvSpPr>
          <p:cNvPr id="9" name="右箭头 8"/>
          <p:cNvSpPr/>
          <p:nvPr/>
        </p:nvSpPr>
        <p:spPr>
          <a:xfrm rot="5400000">
            <a:off x="8054958" y="4604136"/>
            <a:ext cx="507716" cy="36828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7603946" y="5028334"/>
            <a:ext cx="1275278"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Tree>
    <p:extLst>
      <p:ext uri="{BB962C8B-B14F-4D97-AF65-F5344CB8AC3E}">
        <p14:creationId xmlns:p14="http://schemas.microsoft.com/office/powerpoint/2010/main" val="2719258853"/>
      </p:ext>
    </p:extLst>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20</a:t>
            </a:r>
            <a:r>
              <a:rPr lang="zh-CN" altLang="en-US" dirty="0"/>
              <a:t>：常见的字符输入流工具的作用与使用</a:t>
            </a:r>
          </a:p>
        </p:txBody>
      </p:sp>
      <p:sp>
        <p:nvSpPr>
          <p:cNvPr id="3" name="内容占位符 2"/>
          <p:cNvSpPr>
            <a:spLocks noGrp="1"/>
          </p:cNvSpPr>
          <p:nvPr>
            <p:ph idx="1"/>
          </p:nvPr>
        </p:nvSpPr>
        <p:spPr/>
        <p:txBody>
          <a:bodyPr/>
          <a:lstStyle/>
          <a:p>
            <a:r>
              <a:rPr lang="zh-CN" altLang="en-US" dirty="0"/>
              <a:t>和</a:t>
            </a:r>
            <a:r>
              <a:rPr lang="en-US" altLang="zh-CN" dirty="0" err="1"/>
              <a:t>PushbackInputStream</a:t>
            </a:r>
            <a:r>
              <a:rPr lang="zh-CN" altLang="en-US" dirty="0"/>
              <a:t>类似，</a:t>
            </a:r>
            <a:r>
              <a:rPr lang="en-US" altLang="zh-CN" dirty="0"/>
              <a:t>Java</a:t>
            </a:r>
            <a:r>
              <a:rPr lang="zh-CN" altLang="en-US" dirty="0"/>
              <a:t>也提供了</a:t>
            </a:r>
            <a:r>
              <a:rPr lang="en-US" altLang="zh-CN" dirty="0" err="1"/>
              <a:t>PushbackReader</a:t>
            </a:r>
            <a:r>
              <a:rPr lang="zh-CN" altLang="en-US" dirty="0"/>
              <a:t>，提供了在读取流的同时将字符推回流的能力，使用方法和</a:t>
            </a:r>
            <a:r>
              <a:rPr lang="en-US" altLang="zh-CN" dirty="0" err="1"/>
              <a:t>PushbackInputStream</a:t>
            </a:r>
            <a:r>
              <a:rPr lang="zh-CN" altLang="en-US" dirty="0"/>
              <a:t>类似</a:t>
            </a:r>
          </a:p>
        </p:txBody>
      </p:sp>
    </p:spTree>
    <p:extLst>
      <p:ext uri="{BB962C8B-B14F-4D97-AF65-F5344CB8AC3E}">
        <p14:creationId xmlns:p14="http://schemas.microsoft.com/office/powerpoint/2010/main" val="3263514782"/>
      </p:ext>
    </p:extLst>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21</a:t>
            </a:r>
            <a:r>
              <a:rPr lang="zh-CN" altLang="en-US" dirty="0"/>
              <a:t>：字节流与字符流的适配器</a:t>
            </a:r>
          </a:p>
        </p:txBody>
      </p:sp>
      <p:sp>
        <p:nvSpPr>
          <p:cNvPr id="3" name="内容占位符 2"/>
          <p:cNvSpPr>
            <a:spLocks noGrp="1"/>
          </p:cNvSpPr>
          <p:nvPr>
            <p:ph idx="1"/>
          </p:nvPr>
        </p:nvSpPr>
        <p:spPr/>
        <p:txBody>
          <a:bodyPr>
            <a:normAutofit fontScale="62500" lnSpcReduction="20000"/>
          </a:bodyPr>
          <a:lstStyle/>
          <a:p>
            <a:r>
              <a:rPr lang="zh-CN" altLang="en-US" dirty="0"/>
              <a:t>在某些时候虽然我们操作的是字符串，但是不得不面对数据来源是</a:t>
            </a:r>
            <a:r>
              <a:rPr lang="en-US" altLang="zh-CN" dirty="0" err="1"/>
              <a:t>InputStream</a:t>
            </a:r>
            <a:r>
              <a:rPr lang="zh-CN" altLang="en-US" dirty="0"/>
              <a:t>（字节输入流）的情况，在这种情况下，</a:t>
            </a:r>
            <a:r>
              <a:rPr lang="en-US" altLang="zh-CN" dirty="0"/>
              <a:t>Java</a:t>
            </a:r>
            <a:r>
              <a:rPr lang="zh-CN" altLang="en-US" dirty="0"/>
              <a:t>提供了将</a:t>
            </a:r>
            <a:r>
              <a:rPr lang="en-US" altLang="zh-CN" dirty="0" err="1"/>
              <a:t>InputStream</a:t>
            </a:r>
            <a:r>
              <a:rPr lang="zh-CN" altLang="en-US" dirty="0"/>
              <a:t>和</a:t>
            </a:r>
            <a:r>
              <a:rPr lang="en-US" altLang="zh-CN" dirty="0"/>
              <a:t>Reader</a:t>
            </a:r>
            <a:r>
              <a:rPr lang="zh-CN" altLang="en-US" dirty="0"/>
              <a:t>之间进行转换的工具，事实上，字节输出流和字符输出流之间也存在这种工具，称为：字节流与字符流的适配器：</a:t>
            </a:r>
            <a:endParaRPr lang="en-US" altLang="zh-CN" dirty="0"/>
          </a:p>
          <a:p>
            <a:r>
              <a:rPr lang="en-US" altLang="zh-CN" b="1" dirty="0" err="1"/>
              <a:t>InputStreamReader</a:t>
            </a:r>
            <a:r>
              <a:rPr lang="zh-CN" altLang="en-US" b="1" dirty="0"/>
              <a:t>：</a:t>
            </a:r>
            <a:endParaRPr lang="en-US" altLang="zh-CN" b="1" dirty="0"/>
          </a:p>
          <a:p>
            <a:pPr lvl="1"/>
            <a:r>
              <a:rPr lang="zh-CN" altLang="en-US" dirty="0"/>
              <a:t>字节流通向字符流的桥梁，它使用指定的 </a:t>
            </a:r>
            <a:r>
              <a:rPr lang="en-US" altLang="zh-CN" dirty="0"/>
              <a:t>charset </a:t>
            </a:r>
            <a:r>
              <a:rPr lang="zh-CN" altLang="en-US" dirty="0"/>
              <a:t>读取字节并将其解码为字符。它使用的字符集可以由名称指定或显式给定，或者可以接受平台默认的字符集</a:t>
            </a:r>
          </a:p>
          <a:p>
            <a:pPr lvl="1"/>
            <a:r>
              <a:rPr lang="zh-CN" altLang="en-US" dirty="0"/>
              <a:t>每次调用 </a:t>
            </a:r>
            <a:r>
              <a:rPr lang="en-US" altLang="zh-CN" dirty="0" err="1"/>
              <a:t>InputStreamReader</a:t>
            </a:r>
            <a:r>
              <a:rPr lang="en-US" altLang="zh-CN" dirty="0"/>
              <a:t> </a:t>
            </a:r>
            <a:r>
              <a:rPr lang="zh-CN" altLang="en-US" dirty="0"/>
              <a:t>中的一个 </a:t>
            </a:r>
            <a:r>
              <a:rPr lang="en-US" altLang="zh-CN" dirty="0"/>
              <a:t>read() </a:t>
            </a:r>
            <a:r>
              <a:rPr lang="zh-CN" altLang="en-US" dirty="0"/>
              <a:t>方法都会导致从底层输入流读取一个或多个字节。要启用从字节到字符的有效转换，可以提前从底层流读取更多的字节，使其超过满足当前读取操作所需的字节</a:t>
            </a:r>
            <a:endParaRPr lang="en-US" altLang="zh-CN" dirty="0"/>
          </a:p>
          <a:p>
            <a:pPr marL="228600" lvl="1">
              <a:spcBef>
                <a:spcPts val="1000"/>
              </a:spcBef>
            </a:pPr>
            <a:r>
              <a:rPr lang="en-US" altLang="zh-CN" sz="2900" b="1" dirty="0" err="1"/>
              <a:t>OutputStreamWriter</a:t>
            </a:r>
            <a:r>
              <a:rPr lang="zh-CN" altLang="en-US" sz="2900" b="1" dirty="0"/>
              <a:t>：</a:t>
            </a:r>
            <a:r>
              <a:rPr lang="en-US" altLang="zh-CN" sz="2900" b="1" dirty="0"/>
              <a:t> </a:t>
            </a:r>
          </a:p>
          <a:p>
            <a:pPr lvl="1"/>
            <a:r>
              <a:rPr lang="zh-CN" altLang="en-US" dirty="0"/>
              <a:t>字符流通向字节流的桥梁，使用指定的 </a:t>
            </a:r>
            <a:r>
              <a:rPr lang="en-US" altLang="zh-CN" dirty="0"/>
              <a:t>charset </a:t>
            </a:r>
            <a:r>
              <a:rPr lang="zh-CN" altLang="en-US" dirty="0"/>
              <a:t>将要写入流中的字符编码成字节。它使用的字符集可以由名称指定或显式给定，否则将接受平台默认的字符集</a:t>
            </a:r>
          </a:p>
          <a:p>
            <a:pPr lvl="1"/>
            <a:r>
              <a:rPr lang="zh-CN" altLang="en-US" dirty="0"/>
              <a:t>每次调用 </a:t>
            </a:r>
            <a:r>
              <a:rPr lang="en-US" altLang="zh-CN" dirty="0"/>
              <a:t>write() </a:t>
            </a:r>
            <a:r>
              <a:rPr lang="zh-CN" altLang="en-US" dirty="0"/>
              <a:t>方法都会导致在给定字符（或字符集）上调用编码转换器。在写入底层输出流之前，得到的这些字节将在缓冲区中累积。可以指定此缓冲区的大小，不过，默认的缓冲区对多数用途来说已足够大。注意，传递给 </a:t>
            </a:r>
            <a:r>
              <a:rPr lang="en-US" altLang="zh-CN" dirty="0"/>
              <a:t>write() </a:t>
            </a:r>
            <a:r>
              <a:rPr lang="zh-CN" altLang="en-US" dirty="0"/>
              <a:t>方法的字符没有缓冲</a:t>
            </a:r>
          </a:p>
        </p:txBody>
      </p:sp>
    </p:spTree>
    <p:extLst>
      <p:ext uri="{BB962C8B-B14F-4D97-AF65-F5344CB8AC3E}">
        <p14:creationId xmlns:p14="http://schemas.microsoft.com/office/powerpoint/2010/main" val="1319699202"/>
      </p:ext>
    </p:extLst>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21</a:t>
            </a:r>
            <a:r>
              <a:rPr lang="zh-CN" altLang="en-US" dirty="0"/>
              <a:t>：字节流与字符流的适配器</a:t>
            </a:r>
          </a:p>
        </p:txBody>
      </p:sp>
      <p:sp>
        <p:nvSpPr>
          <p:cNvPr id="3" name="内容占位符 2"/>
          <p:cNvSpPr>
            <a:spLocks noGrp="1"/>
          </p:cNvSpPr>
          <p:nvPr>
            <p:ph idx="1"/>
          </p:nvPr>
        </p:nvSpPr>
        <p:spPr/>
        <p:txBody>
          <a:bodyPr/>
          <a:lstStyle/>
          <a:p>
            <a:r>
              <a:rPr lang="zh-CN" altLang="en-US" dirty="0"/>
              <a:t>例如，为了提高效率，可以将代表基本输入的字节流</a:t>
            </a:r>
            <a:r>
              <a:rPr lang="en-US" altLang="zh-CN" dirty="0"/>
              <a:t>System.in</a:t>
            </a:r>
            <a:r>
              <a:rPr lang="zh-CN" altLang="en-US" dirty="0"/>
              <a:t>包装到</a:t>
            </a:r>
            <a:r>
              <a:rPr lang="en-US" altLang="zh-CN" dirty="0" err="1"/>
              <a:t>BufferedReader</a:t>
            </a:r>
            <a:r>
              <a:rPr lang="zh-CN" altLang="en-US" dirty="0"/>
              <a:t>中用以一次性捕获键盘输入的一行字符串数据：</a:t>
            </a:r>
          </a:p>
        </p:txBody>
      </p:sp>
      <p:pic>
        <p:nvPicPr>
          <p:cNvPr id="4" name="图片 3"/>
          <p:cNvPicPr>
            <a:picLocks noChangeAspect="1"/>
          </p:cNvPicPr>
          <p:nvPr/>
        </p:nvPicPr>
        <p:blipFill>
          <a:blip r:embed="rId2"/>
          <a:stretch>
            <a:fillRect/>
          </a:stretch>
        </p:blipFill>
        <p:spPr>
          <a:xfrm>
            <a:off x="538162" y="2365601"/>
            <a:ext cx="9972675" cy="2257425"/>
          </a:xfrm>
          <a:prstGeom prst="rect">
            <a:avLst/>
          </a:prstGeom>
          <a:blipFill>
            <a:blip r:embed="rId3"/>
            <a:stretch>
              <a:fillRect/>
            </a:stretch>
          </a:blipFill>
          <a:ln w="101600">
            <a:solidFill>
              <a:srgbClr val="339933">
                <a:alpha val="96000"/>
              </a:srgbClr>
            </a:solidFill>
          </a:ln>
        </p:spPr>
      </p:pic>
      <p:pic>
        <p:nvPicPr>
          <p:cNvPr id="5" name="图片 4"/>
          <p:cNvPicPr>
            <a:picLocks noChangeAspect="1"/>
          </p:cNvPicPr>
          <p:nvPr/>
        </p:nvPicPr>
        <p:blipFill>
          <a:blip r:embed="rId4"/>
          <a:stretch>
            <a:fillRect/>
          </a:stretch>
        </p:blipFill>
        <p:spPr>
          <a:xfrm>
            <a:off x="6670434" y="4399655"/>
            <a:ext cx="3505200" cy="1085850"/>
          </a:xfrm>
          <a:prstGeom prst="rect">
            <a:avLst/>
          </a:prstGeom>
          <a:blipFill>
            <a:blip r:embed="rId3"/>
            <a:stretch>
              <a:fillRect/>
            </a:stretch>
          </a:blipFill>
          <a:ln w="101600">
            <a:solidFill>
              <a:srgbClr val="339933">
                <a:alpha val="96000"/>
              </a:srgbClr>
            </a:solidFill>
          </a:ln>
        </p:spPr>
      </p:pic>
      <p:sp>
        <p:nvSpPr>
          <p:cNvPr id="6" name="圆角矩形 5"/>
          <p:cNvSpPr/>
          <p:nvPr/>
        </p:nvSpPr>
        <p:spPr>
          <a:xfrm>
            <a:off x="1205257" y="2824841"/>
            <a:ext cx="8869471" cy="228602"/>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rot="16200000">
            <a:off x="6295696" y="3114598"/>
            <a:ext cx="507716" cy="38540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60414" y="3562689"/>
            <a:ext cx="4735011"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通过适配器包装</a:t>
            </a:r>
            <a:r>
              <a:rPr lang="en-US" altLang="zh-CN" b="1" dirty="0">
                <a:solidFill>
                  <a:srgbClr val="C00000"/>
                </a:solidFill>
                <a:latin typeface="微软雅黑" panose="020B0503020204020204" pitchFamily="34" charset="-122"/>
                <a:ea typeface="微软雅黑" panose="020B0503020204020204" pitchFamily="34" charset="-122"/>
              </a:rPr>
              <a:t>System.in</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9" name="右箭头 8"/>
          <p:cNvSpPr/>
          <p:nvPr/>
        </p:nvSpPr>
        <p:spPr>
          <a:xfrm rot="5400000">
            <a:off x="9527493" y="3933987"/>
            <a:ext cx="507716" cy="36828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9076481" y="4358185"/>
            <a:ext cx="1275278"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Tree>
    <p:extLst>
      <p:ext uri="{BB962C8B-B14F-4D97-AF65-F5344CB8AC3E}">
        <p14:creationId xmlns:p14="http://schemas.microsoft.com/office/powerpoint/2010/main" val="1379844052"/>
      </p:ext>
    </p:extLst>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6570" y="4441370"/>
            <a:ext cx="11573813" cy="620489"/>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21</a:t>
            </a:r>
            <a:r>
              <a:rPr lang="zh-CN" altLang="en-US" dirty="0"/>
              <a:t>：字节流与字符流的适配器</a:t>
            </a:r>
          </a:p>
        </p:txBody>
      </p:sp>
      <p:sp>
        <p:nvSpPr>
          <p:cNvPr id="3" name="内容占位符 2"/>
          <p:cNvSpPr>
            <a:spLocks noGrp="1"/>
          </p:cNvSpPr>
          <p:nvPr>
            <p:ph idx="1"/>
          </p:nvPr>
        </p:nvSpPr>
        <p:spPr/>
        <p:txBody>
          <a:bodyPr/>
          <a:lstStyle/>
          <a:p>
            <a:r>
              <a:rPr lang="en-US" altLang="zh-CN" dirty="0"/>
              <a:t>Java</a:t>
            </a:r>
            <a:r>
              <a:rPr lang="zh-CN" altLang="en-US" dirty="0"/>
              <a:t>还提供了另一个包装工具来方便的进行流中数据的读取</a:t>
            </a:r>
            <a:r>
              <a:rPr lang="en-US" altLang="zh-CN" dirty="0"/>
              <a:t>:Scanner</a:t>
            </a:r>
          </a:p>
          <a:p>
            <a:r>
              <a:rPr lang="en-US" altLang="zh-CN" dirty="0"/>
              <a:t>Scanner</a:t>
            </a:r>
            <a:r>
              <a:rPr lang="zh-CN" altLang="en-US" dirty="0"/>
              <a:t>类位于</a:t>
            </a:r>
            <a:r>
              <a:rPr lang="en-US" altLang="zh-CN" dirty="0" err="1"/>
              <a:t>java.util</a:t>
            </a:r>
            <a:r>
              <a:rPr lang="zh-CN" altLang="en-US" dirty="0"/>
              <a:t>包中，不在</a:t>
            </a:r>
            <a:r>
              <a:rPr lang="en-US" altLang="zh-CN" dirty="0"/>
              <a:t>java.io</a:t>
            </a:r>
            <a:r>
              <a:rPr lang="zh-CN" altLang="en-US" dirty="0"/>
              <a:t>包中，不属于</a:t>
            </a:r>
            <a:r>
              <a:rPr lang="en-US" altLang="zh-CN" dirty="0"/>
              <a:t>IO</a:t>
            </a:r>
            <a:r>
              <a:rPr lang="zh-CN" altLang="en-US" dirty="0"/>
              <a:t>流</a:t>
            </a:r>
          </a:p>
          <a:p>
            <a:r>
              <a:rPr lang="en-US" altLang="zh-CN" dirty="0"/>
              <a:t>Scanner</a:t>
            </a:r>
            <a:r>
              <a:rPr lang="zh-CN" altLang="en-US" dirty="0"/>
              <a:t>是一个工具类，主要目标是简化文本的扫描，最常使用此类获取控制台输入</a:t>
            </a:r>
            <a:r>
              <a:rPr lang="en-US" altLang="zh-CN" dirty="0"/>
              <a:t>,Scanner</a:t>
            </a:r>
            <a:r>
              <a:rPr lang="zh-CN" altLang="en-US" dirty="0"/>
              <a:t>获取控制台输入的步骤</a:t>
            </a:r>
            <a:r>
              <a:rPr lang="en-US" altLang="zh-CN" dirty="0"/>
              <a:t>:</a:t>
            </a:r>
          </a:p>
          <a:p>
            <a:pPr>
              <a:lnSpc>
                <a:spcPts val="3500"/>
              </a:lnSpc>
            </a:pPr>
            <a:r>
              <a:rPr lang="zh-CN" altLang="en-US" dirty="0"/>
              <a:t>使用控制台输入创建</a:t>
            </a:r>
            <a:r>
              <a:rPr lang="en-US" altLang="zh-CN" dirty="0"/>
              <a:t>Scanner</a:t>
            </a:r>
            <a:r>
              <a:rPr lang="zh-CN" altLang="en-US" dirty="0"/>
              <a:t>对象</a:t>
            </a:r>
            <a:endParaRPr lang="en-US" altLang="zh-CN" dirty="0"/>
          </a:p>
          <a:p>
            <a:pPr marL="228600" lvl="1">
              <a:lnSpc>
                <a:spcPct val="140000"/>
              </a:lnSpc>
              <a:spcBef>
                <a:spcPts val="1000"/>
              </a:spcBef>
              <a:buNone/>
            </a:pPr>
            <a:r>
              <a:rPr lang="en-US" altLang="zh-CN" sz="2600" b="1" dirty="0">
                <a:solidFill>
                  <a:schemeClr val="bg1"/>
                </a:solidFill>
              </a:rPr>
              <a:t>Scanner  scanner=new  Scanner(System.in);</a:t>
            </a:r>
          </a:p>
          <a:p>
            <a:pPr>
              <a:lnSpc>
                <a:spcPts val="3500"/>
              </a:lnSpc>
            </a:pPr>
            <a:r>
              <a:rPr lang="zh-CN" altLang="en-US" dirty="0"/>
              <a:t>调用</a:t>
            </a:r>
            <a:r>
              <a:rPr lang="en-US" altLang="zh-CN" dirty="0"/>
              <a:t>Scanner</a:t>
            </a:r>
            <a:r>
              <a:rPr lang="zh-CN" altLang="en-US" dirty="0"/>
              <a:t>中的</a:t>
            </a:r>
            <a:r>
              <a:rPr lang="en-US" altLang="zh-CN" dirty="0" err="1"/>
              <a:t>nextXXX</a:t>
            </a:r>
            <a:r>
              <a:rPr lang="zh-CN" altLang="en-US" dirty="0"/>
              <a:t>方法，获得需要的数据类型</a:t>
            </a:r>
            <a:endParaRPr lang="en-US" altLang="zh-CN" dirty="0"/>
          </a:p>
          <a:p>
            <a:pPr>
              <a:lnSpc>
                <a:spcPts val="3500"/>
              </a:lnSpc>
            </a:pPr>
            <a:r>
              <a:rPr lang="zh-CN" altLang="en-US" dirty="0"/>
              <a:t>例如：</a:t>
            </a:r>
            <a:r>
              <a:rPr lang="en-US" altLang="zh-CN" dirty="0"/>
              <a:t>next</a:t>
            </a:r>
            <a:r>
              <a:rPr lang="zh-CN" altLang="en-US" dirty="0"/>
              <a:t>、</a:t>
            </a:r>
            <a:r>
              <a:rPr lang="en-US" altLang="zh-CN" dirty="0"/>
              <a:t> </a:t>
            </a:r>
            <a:r>
              <a:rPr lang="en-US" altLang="zh-CN" dirty="0" err="1"/>
              <a:t>nextLine</a:t>
            </a:r>
            <a:r>
              <a:rPr lang="zh-CN" altLang="en-US" dirty="0"/>
              <a:t>、</a:t>
            </a:r>
            <a:r>
              <a:rPr lang="en-US" altLang="zh-CN" dirty="0" err="1"/>
              <a:t>nextInt</a:t>
            </a:r>
            <a:r>
              <a:rPr lang="zh-CN" altLang="en-US" dirty="0"/>
              <a:t>、</a:t>
            </a:r>
            <a:r>
              <a:rPr lang="en-US" altLang="zh-CN" dirty="0" err="1"/>
              <a:t>nextByte</a:t>
            </a:r>
            <a:r>
              <a:rPr lang="zh-CN" altLang="en-US" dirty="0"/>
              <a:t>等</a:t>
            </a:r>
            <a:endParaRPr lang="en-US" altLang="zh-CN" dirty="0"/>
          </a:p>
          <a:p>
            <a:endParaRPr lang="zh-CN" altLang="en-US" dirty="0"/>
          </a:p>
        </p:txBody>
      </p:sp>
    </p:spTree>
    <p:extLst>
      <p:ext uri="{BB962C8B-B14F-4D97-AF65-F5344CB8AC3E}">
        <p14:creationId xmlns:p14="http://schemas.microsoft.com/office/powerpoint/2010/main" val="2982331850"/>
      </p:ext>
    </p:extLst>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21</a:t>
            </a:r>
            <a:r>
              <a:rPr lang="zh-CN" altLang="en-US" dirty="0"/>
              <a:t>：字节流与字符流的适配器</a:t>
            </a:r>
          </a:p>
        </p:txBody>
      </p:sp>
      <p:sp>
        <p:nvSpPr>
          <p:cNvPr id="3" name="内容占位符 2"/>
          <p:cNvSpPr>
            <a:spLocks noGrp="1"/>
          </p:cNvSpPr>
          <p:nvPr>
            <p:ph idx="1"/>
          </p:nvPr>
        </p:nvSpPr>
        <p:spPr/>
        <p:txBody>
          <a:bodyPr/>
          <a:lstStyle/>
          <a:p>
            <a:r>
              <a:rPr lang="zh-CN" altLang="en-US" dirty="0"/>
              <a:t>利用</a:t>
            </a:r>
            <a:r>
              <a:rPr lang="en-US" altLang="zh-CN" dirty="0"/>
              <a:t>Scanner</a:t>
            </a:r>
            <a:r>
              <a:rPr lang="zh-CN" altLang="en-US" dirty="0"/>
              <a:t>辅助流的访问示例（课堂案例：</a:t>
            </a:r>
            <a:r>
              <a:rPr lang="en-US" altLang="zh-CN" dirty="0">
                <a:hlinkClick r:id="rId2" action="ppaction://hlinkfile"/>
              </a:rPr>
              <a:t>ScannerTest.java</a:t>
            </a:r>
            <a:r>
              <a:rPr lang="zh-CN" altLang="en-US" dirty="0"/>
              <a:t>）：</a:t>
            </a:r>
            <a:endParaRPr lang="en-US" altLang="zh-CN" dirty="0"/>
          </a:p>
          <a:p>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591229" y="1754641"/>
            <a:ext cx="9115425" cy="2238375"/>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7247164" y="3598875"/>
            <a:ext cx="3314700" cy="1047750"/>
          </a:xfrm>
          <a:prstGeom prst="rect">
            <a:avLst/>
          </a:prstGeom>
          <a:blipFill>
            <a:blip r:embed="rId4"/>
            <a:stretch>
              <a:fillRect/>
            </a:stretch>
          </a:blipFill>
          <a:ln w="101600">
            <a:solidFill>
              <a:srgbClr val="339933">
                <a:alpha val="96000"/>
              </a:srgbClr>
            </a:solidFill>
          </a:ln>
        </p:spPr>
      </p:pic>
      <p:sp>
        <p:nvSpPr>
          <p:cNvPr id="6" name="右箭头 5"/>
          <p:cNvSpPr/>
          <p:nvPr/>
        </p:nvSpPr>
        <p:spPr>
          <a:xfrm rot="5400000">
            <a:off x="8808228" y="3111837"/>
            <a:ext cx="507716" cy="36828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357216" y="3536035"/>
            <a:ext cx="1275278"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Tree>
    <p:extLst>
      <p:ext uri="{BB962C8B-B14F-4D97-AF65-F5344CB8AC3E}">
        <p14:creationId xmlns:p14="http://schemas.microsoft.com/office/powerpoint/2010/main" val="48280862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a:t>
            </a:r>
            <a:r>
              <a:rPr lang="en-US" altLang="zh-CN" dirty="0"/>
              <a:t> File</a:t>
            </a:r>
            <a:r>
              <a:rPr lang="zh-CN" altLang="en-US" dirty="0"/>
              <a:t>类型</a:t>
            </a:r>
          </a:p>
        </p:txBody>
      </p:sp>
      <p:sp>
        <p:nvSpPr>
          <p:cNvPr id="3" name="内容占位符 2"/>
          <p:cNvSpPr>
            <a:spLocks noGrp="1"/>
          </p:cNvSpPr>
          <p:nvPr>
            <p:ph idx="1"/>
          </p:nvPr>
        </p:nvSpPr>
        <p:spPr/>
        <p:txBody>
          <a:bodyPr/>
          <a:lstStyle/>
          <a:p>
            <a:r>
              <a:rPr lang="en-US" altLang="zh-CN" dirty="0" err="1"/>
              <a:t>java.io.File</a:t>
            </a:r>
            <a:r>
              <a:rPr lang="zh-CN" altLang="zh-CN" dirty="0"/>
              <a:t>类的对象可以表示</a:t>
            </a:r>
            <a:r>
              <a:rPr lang="zh-CN" altLang="zh-CN" b="1" dirty="0">
                <a:solidFill>
                  <a:srgbClr val="C00000"/>
                </a:solidFill>
              </a:rPr>
              <a:t>文件</a:t>
            </a:r>
            <a:r>
              <a:rPr lang="zh-CN" altLang="en-US" b="1" dirty="0">
                <a:solidFill>
                  <a:srgbClr val="C00000"/>
                </a:solidFill>
              </a:rPr>
              <a:t>和</a:t>
            </a:r>
            <a:r>
              <a:rPr lang="zh-CN" altLang="zh-CN" b="1" dirty="0">
                <a:solidFill>
                  <a:srgbClr val="C00000"/>
                </a:solidFill>
              </a:rPr>
              <a:t>目录</a:t>
            </a:r>
            <a:r>
              <a:rPr lang="zh-CN" altLang="zh-CN" dirty="0"/>
              <a:t>，在程序中一个</a:t>
            </a:r>
            <a:r>
              <a:rPr lang="en-US" altLang="zh-CN" dirty="0"/>
              <a:t>File</a:t>
            </a:r>
            <a:r>
              <a:rPr lang="zh-CN" altLang="zh-CN" dirty="0"/>
              <a:t>类对象可以代表一个文件或目录</a:t>
            </a:r>
          </a:p>
          <a:p>
            <a:r>
              <a:rPr lang="zh-CN" altLang="zh-CN" dirty="0"/>
              <a:t>当创建一个</a:t>
            </a:r>
            <a:r>
              <a:rPr lang="en-US" altLang="zh-CN" dirty="0"/>
              <a:t>File</a:t>
            </a:r>
            <a:r>
              <a:rPr lang="zh-CN" altLang="zh-CN" dirty="0"/>
              <a:t>对象后，就可以利用它来对文件或目录的属性进行操作，如：文件名、最后修改日期、文件大小等等</a:t>
            </a:r>
          </a:p>
          <a:p>
            <a:r>
              <a:rPr lang="zh-CN" altLang="zh-CN" dirty="0"/>
              <a:t>需要注意的是，</a:t>
            </a:r>
            <a:r>
              <a:rPr lang="en-US" altLang="zh-CN" dirty="0"/>
              <a:t>File</a:t>
            </a:r>
            <a:r>
              <a:rPr lang="zh-CN" altLang="zh-CN" dirty="0"/>
              <a:t>对象</a:t>
            </a:r>
            <a:r>
              <a:rPr lang="zh-CN" altLang="zh-CN" b="1" dirty="0">
                <a:solidFill>
                  <a:srgbClr val="C00000"/>
                </a:solidFill>
              </a:rPr>
              <a:t>并不能直接对文件</a:t>
            </a:r>
            <a:r>
              <a:rPr lang="zh-CN" altLang="en-US" b="1" dirty="0">
                <a:solidFill>
                  <a:srgbClr val="C00000"/>
                </a:solidFill>
              </a:rPr>
              <a:t>内容</a:t>
            </a:r>
            <a:r>
              <a:rPr lang="zh-CN" altLang="zh-CN" b="1" dirty="0">
                <a:solidFill>
                  <a:srgbClr val="C00000"/>
                </a:solidFill>
              </a:rPr>
              <a:t>进行读</a:t>
            </a:r>
            <a:r>
              <a:rPr lang="en-US" altLang="zh-CN" b="1" dirty="0">
                <a:solidFill>
                  <a:srgbClr val="C00000"/>
                </a:solidFill>
              </a:rPr>
              <a:t>/</a:t>
            </a:r>
            <a:r>
              <a:rPr lang="zh-CN" altLang="zh-CN" b="1" dirty="0">
                <a:solidFill>
                  <a:srgbClr val="C00000"/>
                </a:solidFill>
              </a:rPr>
              <a:t>写操作</a:t>
            </a:r>
            <a:r>
              <a:rPr lang="zh-CN" altLang="zh-CN" dirty="0"/>
              <a:t>，只能查看文件的属性</a:t>
            </a:r>
          </a:p>
          <a:p>
            <a:endParaRPr lang="zh-CN" altLang="en-US" dirty="0"/>
          </a:p>
        </p:txBody>
      </p:sp>
    </p:spTree>
    <p:extLst>
      <p:ext uri="{BB962C8B-B14F-4D97-AF65-F5344CB8AC3E}">
        <p14:creationId xmlns:p14="http://schemas.microsoft.com/office/powerpoint/2010/main" val="3967303607"/>
      </p:ext>
    </p:extLst>
  </p:cSld>
  <p:clrMapOvr>
    <a:masterClrMapping/>
  </p:clrMapOvr>
  <p:transition spd="slow">
    <p:push di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本节总结提问</a:t>
            </a:r>
            <a:r>
              <a:rPr lang="en-US" altLang="zh-CN" dirty="0"/>
              <a:t>【</a:t>
            </a:r>
            <a:r>
              <a:rPr lang="zh-CN" altLang="en-US" dirty="0"/>
              <a:t>输入输出流</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java</a:t>
            </a:r>
            <a:r>
              <a:rPr lang="zh-CN" altLang="en-US" dirty="0"/>
              <a:t>中有几种类型的流？</a:t>
            </a:r>
            <a:r>
              <a:rPr lang="en-US" altLang="zh-CN" dirty="0" err="1"/>
              <a:t>jdk</a:t>
            </a:r>
            <a:r>
              <a:rPr lang="zh-CN" altLang="en-US" dirty="0"/>
              <a:t>为每种类型的流提供了一些抽象类以供继承，请说出它们分别是什么？</a:t>
            </a:r>
            <a:endParaRPr lang="en-US" altLang="zh-CN" dirty="0"/>
          </a:p>
          <a:p>
            <a:endParaRPr lang="en-US" altLang="zh-CN" dirty="0"/>
          </a:p>
        </p:txBody>
      </p:sp>
    </p:spTree>
    <p:extLst>
      <p:ext uri="{BB962C8B-B14F-4D97-AF65-F5344CB8AC3E}">
        <p14:creationId xmlns:p14="http://schemas.microsoft.com/office/powerpoint/2010/main" val="4091935418"/>
      </p:ext>
    </p:extLst>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a:t>
            </a:r>
            <a:r>
              <a:rPr lang="en-US" altLang="zh-CN" dirty="0"/>
              <a:t>【</a:t>
            </a:r>
            <a:r>
              <a:rPr lang="zh-CN" altLang="en-US" dirty="0"/>
              <a:t>输入输出流</a:t>
            </a:r>
            <a:r>
              <a:rPr lang="en-US" altLang="zh-CN" dirty="0"/>
              <a:t>】</a:t>
            </a:r>
            <a:endParaRPr lang="zh-CN" altLang="en-US" dirty="0"/>
          </a:p>
        </p:txBody>
      </p:sp>
      <p:sp>
        <p:nvSpPr>
          <p:cNvPr id="3" name="内容占位符 2"/>
          <p:cNvSpPr>
            <a:spLocks noGrp="1"/>
          </p:cNvSpPr>
          <p:nvPr>
            <p:ph idx="1"/>
          </p:nvPr>
        </p:nvSpPr>
        <p:spPr/>
        <p:txBody>
          <a:bodyPr>
            <a:normAutofit/>
          </a:bodyPr>
          <a:lstStyle/>
          <a:p>
            <a:r>
              <a:rPr lang="en-US" altLang="zh-CN" dirty="0"/>
              <a:t>Java</a:t>
            </a:r>
            <a:r>
              <a:rPr lang="zh-CN" altLang="en-US" dirty="0"/>
              <a:t>中的输入输出流分为字符流和字节流。字节流继承</a:t>
            </a:r>
            <a:r>
              <a:rPr lang="en-US" altLang="zh-CN" dirty="0" err="1"/>
              <a:t>inputStream</a:t>
            </a:r>
            <a:r>
              <a:rPr lang="zh-CN" altLang="en-US" dirty="0"/>
              <a:t>和</a:t>
            </a:r>
            <a:r>
              <a:rPr lang="en-US" altLang="zh-CN" dirty="0" err="1"/>
              <a:t>OutputStream</a:t>
            </a:r>
            <a:r>
              <a:rPr lang="en-US" altLang="zh-CN" dirty="0"/>
              <a:t>,</a:t>
            </a:r>
            <a:r>
              <a:rPr lang="zh-CN" altLang="en-US" dirty="0"/>
              <a:t>字符流继承自</a:t>
            </a:r>
            <a:r>
              <a:rPr lang="en-US" altLang="zh-CN" dirty="0"/>
              <a:t>Reader</a:t>
            </a:r>
            <a:r>
              <a:rPr lang="zh-CN" altLang="en-US" dirty="0"/>
              <a:t>和</a:t>
            </a:r>
            <a:r>
              <a:rPr lang="en-US" altLang="zh-CN" dirty="0"/>
              <a:t>Writer</a:t>
            </a:r>
            <a:r>
              <a:rPr lang="zh-CN" altLang="en-US" dirty="0"/>
              <a:t>。在</a:t>
            </a:r>
            <a:r>
              <a:rPr lang="en-US" altLang="zh-CN" dirty="0"/>
              <a:t>java.io</a:t>
            </a:r>
            <a:r>
              <a:rPr lang="zh-CN" altLang="en-US" dirty="0"/>
              <a:t>包中还有许多其他的流，主要是为了提高性能和使用方便</a:t>
            </a:r>
            <a:endParaRPr lang="en-US" altLang="zh-CN" dirty="0"/>
          </a:p>
          <a:p>
            <a:r>
              <a:rPr lang="en-US" altLang="zh-CN" dirty="0"/>
              <a:t>Java</a:t>
            </a:r>
            <a:r>
              <a:rPr lang="zh-CN" altLang="en-US" dirty="0"/>
              <a:t>为字节流和字符流提供了转换适配器：</a:t>
            </a:r>
            <a:r>
              <a:rPr lang="en-US" altLang="zh-CN" dirty="0" err="1"/>
              <a:t>InputStreamReader</a:t>
            </a:r>
            <a:r>
              <a:rPr lang="zh-CN" altLang="en-US" dirty="0"/>
              <a:t>，</a:t>
            </a:r>
            <a:r>
              <a:rPr lang="en-US" altLang="zh-CN" dirty="0" err="1"/>
              <a:t>OutputStreamWriter</a:t>
            </a:r>
            <a:endParaRPr lang="zh-CN" altLang="en-US" dirty="0"/>
          </a:p>
          <a:p>
            <a:endParaRPr lang="zh-CN" altLang="zh-CN" dirty="0"/>
          </a:p>
          <a:p>
            <a:endParaRPr lang="zh-CN" altLang="en-US" dirty="0"/>
          </a:p>
          <a:p>
            <a:endParaRPr lang="en-US" altLang="zh-CN" dirty="0"/>
          </a:p>
          <a:p>
            <a:endParaRPr lang="en-US" altLang="zh-CN" dirty="0"/>
          </a:p>
          <a:p>
            <a:endParaRPr lang="en-US" altLang="zh-CN" dirty="0"/>
          </a:p>
          <a:p>
            <a:pPr>
              <a:defRPr/>
            </a:pPr>
            <a:endParaRPr lang="en-US" altLang="zh-CN" dirty="0"/>
          </a:p>
          <a:p>
            <a:pPr>
              <a:defRPr/>
            </a:pPr>
            <a:endParaRPr lang="en-US" altLang="zh-CN" dirty="0"/>
          </a:p>
          <a:p>
            <a:pPr>
              <a:defRPr/>
            </a:pPr>
            <a:endParaRPr lang="zh-CN" altLang="en-US"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4132541133"/>
      </p:ext>
    </p:extLst>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a:t>
            </a:r>
            <a:r>
              <a:rPr lang="en-US" altLang="zh-CN" dirty="0"/>
              <a:t>【</a:t>
            </a:r>
            <a:r>
              <a:rPr lang="zh-CN" altLang="en-US" dirty="0"/>
              <a:t>对象序列化</a:t>
            </a:r>
            <a:r>
              <a:rPr lang="en-US" altLang="zh-CN" dirty="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a:t>知识点</a:t>
            </a:r>
            <a:r>
              <a:rPr lang="en-US" altLang="zh-CN" dirty="0"/>
              <a:t>1</a:t>
            </a:r>
            <a:r>
              <a:rPr lang="zh-CN" altLang="en-US" dirty="0"/>
              <a:t>：对象序列化的作用</a:t>
            </a:r>
          </a:p>
          <a:p>
            <a:r>
              <a:rPr lang="zh-CN" altLang="en-US" dirty="0"/>
              <a:t>知识点</a:t>
            </a:r>
            <a:r>
              <a:rPr lang="en-US" altLang="zh-CN" dirty="0"/>
              <a:t>2</a:t>
            </a:r>
            <a:r>
              <a:rPr lang="zh-CN" altLang="en-US" dirty="0"/>
              <a:t>：序列化接口</a:t>
            </a:r>
          </a:p>
          <a:p>
            <a:r>
              <a:rPr lang="zh-CN" altLang="en-US" dirty="0"/>
              <a:t>知识点</a:t>
            </a:r>
            <a:r>
              <a:rPr lang="en-US" altLang="zh-CN" dirty="0"/>
              <a:t>3</a:t>
            </a:r>
            <a:r>
              <a:rPr lang="zh-CN" altLang="en-US" dirty="0"/>
              <a:t>：对象序列化与反序列化</a:t>
            </a:r>
          </a:p>
          <a:p>
            <a:r>
              <a:rPr lang="zh-CN" altLang="en-US" dirty="0"/>
              <a:t>知识点</a:t>
            </a:r>
            <a:r>
              <a:rPr lang="en-US" altLang="zh-CN" dirty="0"/>
              <a:t>4</a:t>
            </a:r>
            <a:r>
              <a:rPr lang="zh-CN" altLang="en-US" dirty="0"/>
              <a:t>：跨语言的第三方序列化工具简介</a:t>
            </a:r>
          </a:p>
        </p:txBody>
      </p:sp>
    </p:spTree>
    <p:extLst>
      <p:ext uri="{BB962C8B-B14F-4D97-AF65-F5344CB8AC3E}">
        <p14:creationId xmlns:p14="http://schemas.microsoft.com/office/powerpoint/2010/main" val="1489016646"/>
      </p:ext>
    </p:extLst>
  </p:cSld>
  <p:clrMapOvr>
    <a:masterClrMapping/>
  </p:clrMapOvr>
  <p:transition spd="slow">
    <p:push di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t>：对象序列化的作用</a:t>
            </a:r>
          </a:p>
        </p:txBody>
      </p:sp>
      <p:sp>
        <p:nvSpPr>
          <p:cNvPr id="3" name="内容占位符 2"/>
          <p:cNvSpPr>
            <a:spLocks noGrp="1"/>
          </p:cNvSpPr>
          <p:nvPr>
            <p:ph idx="1"/>
          </p:nvPr>
        </p:nvSpPr>
        <p:spPr/>
        <p:txBody>
          <a:bodyPr/>
          <a:lstStyle/>
          <a:p>
            <a:r>
              <a:rPr lang="en-US" altLang="zh-CN" dirty="0"/>
              <a:t>Java</a:t>
            </a:r>
            <a:r>
              <a:rPr lang="zh-CN" altLang="en-US" dirty="0"/>
              <a:t>平台允许我们在内存中创建可复用的</a:t>
            </a:r>
            <a:r>
              <a:rPr lang="en-US" altLang="zh-CN" dirty="0"/>
              <a:t>Java</a:t>
            </a:r>
            <a:r>
              <a:rPr lang="zh-CN" altLang="en-US" dirty="0"/>
              <a:t>对象，但一般情况下，只有当</a:t>
            </a:r>
            <a:r>
              <a:rPr lang="en-US" altLang="zh-CN" dirty="0"/>
              <a:t>JVM</a:t>
            </a:r>
            <a:r>
              <a:rPr lang="zh-CN" altLang="en-US" dirty="0"/>
              <a:t>处于运行时，这些对象才可能存在，即，这些对象的生命周期不会比</a:t>
            </a:r>
            <a:r>
              <a:rPr lang="en-US" altLang="zh-CN" dirty="0"/>
              <a:t>JVM</a:t>
            </a:r>
            <a:r>
              <a:rPr lang="zh-CN" altLang="en-US" dirty="0"/>
              <a:t>的生命周期更长。但在现实应用中，就可能要求在</a:t>
            </a:r>
            <a:r>
              <a:rPr lang="en-US" altLang="zh-CN" dirty="0"/>
              <a:t>JVM</a:t>
            </a:r>
            <a:r>
              <a:rPr lang="zh-CN" altLang="en-US" dirty="0"/>
              <a:t>停止运行之后能够保存</a:t>
            </a:r>
            <a:r>
              <a:rPr lang="en-US" altLang="zh-CN" dirty="0"/>
              <a:t>(</a:t>
            </a:r>
            <a:r>
              <a:rPr lang="zh-CN" altLang="en-US" dirty="0"/>
              <a:t>持久化</a:t>
            </a:r>
            <a:r>
              <a:rPr lang="en-US" altLang="zh-CN" dirty="0"/>
              <a:t>)</a:t>
            </a:r>
            <a:r>
              <a:rPr lang="zh-CN" altLang="en-US" dirty="0"/>
              <a:t>指定的对象，并在将来重新读取被保存的对象。</a:t>
            </a:r>
            <a:r>
              <a:rPr lang="en-US" altLang="zh-CN" dirty="0"/>
              <a:t>Java</a:t>
            </a:r>
            <a:r>
              <a:rPr lang="zh-CN" altLang="en-US" dirty="0"/>
              <a:t>对象序列化就能够帮助我们实现该功能</a:t>
            </a:r>
          </a:p>
        </p:txBody>
      </p:sp>
      <p:pic>
        <p:nvPicPr>
          <p:cNvPr id="38914" name="Picture 2" descr="https://timgsa.baidu.com/timg?image&amp;quality=80&amp;size=b9999_10000&amp;sec=1490183893845&amp;di=3a2cc73017737eb9cbe5be3cb7fba638&amp;imgtype=0&amp;src=http%3A%2F%2Fsc.jb51.net%2Fuploads%2Fallimg%2F150810%2F10-150Q019241I10.jpg"/>
          <p:cNvPicPr>
            <a:picLocks noChangeAspect="1" noChangeArrowheads="1"/>
          </p:cNvPicPr>
          <p:nvPr/>
        </p:nvPicPr>
        <p:blipFill rotWithShape="1">
          <a:blip r:embed="rId2">
            <a:extLst>
              <a:ext uri="{28A0092B-C50C-407E-A947-70E740481C1C}">
                <a14:useLocalDpi xmlns:a14="http://schemas.microsoft.com/office/drawing/2010/main" val="0"/>
              </a:ext>
            </a:extLst>
          </a:blip>
          <a:srcRect l="54468" t="4003" r="26735" b="77123"/>
          <a:stretch/>
        </p:blipFill>
        <p:spPr bwMode="auto">
          <a:xfrm>
            <a:off x="2473035" y="4233446"/>
            <a:ext cx="1889202" cy="20574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a:xfrm>
            <a:off x="5461006" y="4199424"/>
            <a:ext cx="4421337" cy="2197600"/>
            <a:chOff x="198291" y="4562686"/>
            <a:chExt cx="2618828" cy="1301673"/>
          </a:xfrm>
        </p:grpSpPr>
        <p:pic>
          <p:nvPicPr>
            <p:cNvPr id="8" name="Picture 4" descr="https://timgsa.baidu.com/timg?image&amp;quality=80&amp;size=b9999_10000&amp;sec=1489990889291&amp;di=2ea4e2da78a486f29997136b8ed302e6&amp;imgtype=0&amp;src=http%3A%2F%2Fd.hiphotos.baidu.com%2Fzhidao%2Fpic%2Fitem%2F500fd9f9d72a60592e1291442834349b033bba69.jpg"/>
            <p:cNvPicPr>
              <a:picLocks noChangeAspect="1" noChangeArrowheads="1"/>
            </p:cNvPicPr>
            <p:nvPr/>
          </p:nvPicPr>
          <p:blipFill rotWithShape="1">
            <a:blip r:embed="rId3">
              <a:extLst>
                <a:ext uri="{28A0092B-C50C-407E-A947-70E740481C1C}">
                  <a14:useLocalDpi xmlns:a14="http://schemas.microsoft.com/office/drawing/2010/main" val="0"/>
                </a:ext>
              </a:extLst>
            </a:blip>
            <a:srcRect l="64905" t="35430" r="4566" b="13744"/>
            <a:stretch/>
          </p:blipFill>
          <p:spPr bwMode="auto">
            <a:xfrm>
              <a:off x="378217" y="4690072"/>
              <a:ext cx="815159" cy="52851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s://timgsa.baidu.com/timg?image&amp;quality=80&amp;size=b9999_10000&amp;sec=1489990991415&amp;di=8985abe26804aa0796af11b3cfe68f3b&amp;imgtype=0&amp;src=http%3A%2F%2Fimg.web07.cn%2Fuploads%2FPng%2Fc120419%2F1334P235b50-151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63669" y="4621792"/>
              <a:ext cx="619906" cy="61990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s://timgsa.baidu.com/timg?image&amp;quality=80&amp;size=b9999_10000&amp;sec=1489991015352&amp;di=52418004316ec231923d5ea509eed626&amp;imgtype=0&amp;src=http%3A%2F%2Fm.qqzhi.com%2Fupload%2Fimg_3_2785749472D872786681_23.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06245" y="4590896"/>
              <a:ext cx="612900" cy="6129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组合 10"/>
            <p:cNvGrpSpPr/>
            <p:nvPr/>
          </p:nvGrpSpPr>
          <p:grpSpPr>
            <a:xfrm rot="16200000">
              <a:off x="1435651" y="4731971"/>
              <a:ext cx="444055" cy="1684840"/>
              <a:chOff x="839219" y="-1579422"/>
              <a:chExt cx="1714200" cy="6504052"/>
            </a:xfrm>
          </p:grpSpPr>
          <p:pic>
            <p:nvPicPr>
              <p:cNvPr id="13" name="Picture 2" descr="https://timgsa.baidu.com/timg?image&amp;quality=80&amp;size=b9999_10000&amp;sec=1490017522402&amp;di=a368262880dba97fca101da57838c3b8&amp;imgtype=0&amp;src=http%3A%2F%2Fpic5.nipic.com%2F20091231%2F857639_133339083315_2.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83376" b="6502"/>
              <a:stretch/>
            </p:blipFill>
            <p:spPr bwMode="auto">
              <a:xfrm>
                <a:off x="931952" y="-1579422"/>
                <a:ext cx="1621467" cy="442613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s://timgsa.baidu.com/timg?image&amp;quality=80&amp;size=b9999_10000&amp;sec=1490017522402&amp;di=a368262880dba97fca101da57838c3b8&amp;imgtype=0&amp;src=http%3A%2F%2Fpic5.nipic.com%2F20091231%2F857639_133339083315_2.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9978" t="2187" r="64533" b="53919"/>
              <a:stretch/>
            </p:blipFill>
            <p:spPr bwMode="auto">
              <a:xfrm>
                <a:off x="839219" y="2846719"/>
                <a:ext cx="1510739" cy="2077911"/>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矩形 11"/>
            <p:cNvSpPr/>
            <p:nvPr/>
          </p:nvSpPr>
          <p:spPr>
            <a:xfrm>
              <a:off x="198291" y="4562686"/>
              <a:ext cx="2618828" cy="130167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左右箭头 3"/>
          <p:cNvSpPr/>
          <p:nvPr/>
        </p:nvSpPr>
        <p:spPr>
          <a:xfrm>
            <a:off x="4362237" y="4960809"/>
            <a:ext cx="1402536" cy="660800"/>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630808" y="4454026"/>
            <a:ext cx="1620219" cy="369332"/>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Java Object</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4543581" y="5642709"/>
            <a:ext cx="1620219"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反序列化</a:t>
            </a:r>
          </a:p>
        </p:txBody>
      </p:sp>
      <p:sp>
        <p:nvSpPr>
          <p:cNvPr id="20" name="文本框 19"/>
          <p:cNvSpPr txBox="1"/>
          <p:nvPr/>
        </p:nvSpPr>
        <p:spPr>
          <a:xfrm>
            <a:off x="4600276" y="4579761"/>
            <a:ext cx="1620219"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序列化</a:t>
            </a:r>
          </a:p>
        </p:txBody>
      </p:sp>
    </p:spTree>
    <p:extLst>
      <p:ext uri="{BB962C8B-B14F-4D97-AF65-F5344CB8AC3E}">
        <p14:creationId xmlns:p14="http://schemas.microsoft.com/office/powerpoint/2010/main" val="2151505807"/>
      </p:ext>
    </p:extLst>
  </p:cSld>
  <p:clrMapOvr>
    <a:masterClrMapping/>
  </p:clrMapOvr>
  <p:transition spd="slow">
    <p:push di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：对象序列化的作用</a:t>
            </a:r>
          </a:p>
        </p:txBody>
      </p:sp>
      <p:sp>
        <p:nvSpPr>
          <p:cNvPr id="3" name="内容占位符 2"/>
          <p:cNvSpPr>
            <a:spLocks noGrp="1"/>
          </p:cNvSpPr>
          <p:nvPr>
            <p:ph idx="1"/>
          </p:nvPr>
        </p:nvSpPr>
        <p:spPr/>
        <p:txBody>
          <a:bodyPr/>
          <a:lstStyle/>
          <a:p>
            <a:r>
              <a:rPr lang="zh-CN" altLang="en-US" dirty="0"/>
              <a:t>使用</a:t>
            </a:r>
            <a:r>
              <a:rPr lang="en-US" altLang="zh-CN" dirty="0"/>
              <a:t>Java</a:t>
            </a:r>
            <a:r>
              <a:rPr lang="zh-CN" altLang="en-US" dirty="0"/>
              <a:t>对象序列化，在保存对象时，会把其状态保存为一组字节，在未来，再将这些字节组装成对象。必须注意地是，对象序列化保存的是对象的</a:t>
            </a:r>
            <a:r>
              <a:rPr lang="en-US" altLang="zh-CN" dirty="0"/>
              <a:t>"</a:t>
            </a:r>
            <a:r>
              <a:rPr lang="zh-CN" altLang="en-US" dirty="0"/>
              <a:t>状态</a:t>
            </a:r>
            <a:r>
              <a:rPr lang="en-US" altLang="zh-CN" dirty="0"/>
              <a:t>"</a:t>
            </a:r>
            <a:r>
              <a:rPr lang="zh-CN" altLang="en-US" dirty="0"/>
              <a:t>，即它的成员变量。由此可知，</a:t>
            </a:r>
            <a:r>
              <a:rPr lang="zh-CN" altLang="en-US" dirty="0">
                <a:solidFill>
                  <a:srgbClr val="C00000"/>
                </a:solidFill>
              </a:rPr>
              <a:t>对象序列化不会关注类中的静态变量</a:t>
            </a:r>
          </a:p>
          <a:p>
            <a:r>
              <a:rPr lang="zh-CN" altLang="en-US" dirty="0"/>
              <a:t>除了在持久化对象时会用到对象序列化之外，当使用</a:t>
            </a:r>
            <a:r>
              <a:rPr lang="en-US" altLang="zh-CN" dirty="0"/>
              <a:t>RPC(</a:t>
            </a:r>
            <a:r>
              <a:rPr lang="zh-CN" altLang="en-US" dirty="0"/>
              <a:t>包括</a:t>
            </a:r>
            <a:r>
              <a:rPr lang="en-US" altLang="zh-CN" dirty="0"/>
              <a:t>Java</a:t>
            </a:r>
            <a:r>
              <a:rPr lang="zh-CN" altLang="en-US" dirty="0"/>
              <a:t>标准</a:t>
            </a:r>
            <a:r>
              <a:rPr lang="en-US" altLang="zh-CN" dirty="0"/>
              <a:t>RMI</a:t>
            </a:r>
            <a:r>
              <a:rPr lang="zh-CN" altLang="en-US" dirty="0"/>
              <a:t>远程方法调用</a:t>
            </a:r>
            <a:r>
              <a:rPr lang="en-US" altLang="zh-CN" dirty="0"/>
              <a:t>)</a:t>
            </a:r>
            <a:r>
              <a:rPr lang="zh-CN" altLang="en-US" dirty="0"/>
              <a:t>，或在网络中传递对象时，都会用到对象序列化。</a:t>
            </a:r>
            <a:r>
              <a:rPr lang="en-US" altLang="zh-CN" dirty="0"/>
              <a:t>Java</a:t>
            </a:r>
            <a:r>
              <a:rPr lang="zh-CN" altLang="en-US" dirty="0"/>
              <a:t>序列化</a:t>
            </a:r>
            <a:r>
              <a:rPr lang="en-US" altLang="zh-CN" dirty="0"/>
              <a:t>API</a:t>
            </a:r>
            <a:r>
              <a:rPr lang="zh-CN" altLang="en-US" dirty="0"/>
              <a:t>为处理对象序列化提供了一个标准机制</a:t>
            </a:r>
          </a:p>
          <a:p>
            <a:endParaRPr lang="zh-CN" altLang="en-US" dirty="0"/>
          </a:p>
        </p:txBody>
      </p:sp>
    </p:spTree>
    <p:extLst>
      <p:ext uri="{BB962C8B-B14F-4D97-AF65-F5344CB8AC3E}">
        <p14:creationId xmlns:p14="http://schemas.microsoft.com/office/powerpoint/2010/main" val="2345196345"/>
      </p:ext>
    </p:extLst>
  </p:cSld>
  <p:clrMapOvr>
    <a:masterClrMapping/>
  </p:clrMapOvr>
  <p:transition spd="slow">
    <p:push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：序列化接口</a:t>
            </a:r>
          </a:p>
        </p:txBody>
      </p:sp>
      <p:sp>
        <p:nvSpPr>
          <p:cNvPr id="3" name="内容占位符 2"/>
          <p:cNvSpPr>
            <a:spLocks noGrp="1"/>
          </p:cNvSpPr>
          <p:nvPr>
            <p:ph idx="1"/>
          </p:nvPr>
        </p:nvSpPr>
        <p:spPr/>
        <p:txBody>
          <a:bodyPr/>
          <a:lstStyle/>
          <a:p>
            <a:r>
              <a:rPr lang="zh-CN" altLang="en-US" dirty="0"/>
              <a:t>在</a:t>
            </a:r>
            <a:r>
              <a:rPr lang="en-US" altLang="zh-CN" dirty="0"/>
              <a:t>Java</a:t>
            </a:r>
            <a:r>
              <a:rPr lang="zh-CN" altLang="en-US" dirty="0"/>
              <a:t>中，只要一个类实现了</a:t>
            </a:r>
            <a:r>
              <a:rPr lang="en-US" altLang="zh-CN" b="1" dirty="0" err="1">
                <a:solidFill>
                  <a:srgbClr val="C00000"/>
                </a:solidFill>
              </a:rPr>
              <a:t>java.io.Serializable</a:t>
            </a:r>
            <a:r>
              <a:rPr lang="zh-CN" altLang="en-US" dirty="0"/>
              <a:t>接口，那么它就可以被序列化</a:t>
            </a:r>
            <a:endParaRPr lang="en-US" altLang="zh-CN" dirty="0"/>
          </a:p>
          <a:p>
            <a:r>
              <a:rPr lang="en-US" altLang="zh-CN" dirty="0" err="1"/>
              <a:t>java.io.Serializable</a:t>
            </a:r>
            <a:r>
              <a:rPr lang="zh-CN" altLang="en-US" dirty="0"/>
              <a:t>是一个</a:t>
            </a:r>
            <a:r>
              <a:rPr lang="zh-CN" altLang="en-US" b="1" dirty="0">
                <a:solidFill>
                  <a:srgbClr val="C00000"/>
                </a:solidFill>
              </a:rPr>
              <a:t>标识接口</a:t>
            </a:r>
            <a:r>
              <a:rPr lang="zh-CN" altLang="en-US" dirty="0"/>
              <a:t>，即意味着它仅仅是为了说明类的可序列化属性，接口</a:t>
            </a:r>
            <a:r>
              <a:rPr lang="zh-CN" altLang="en-US" b="1" dirty="0">
                <a:solidFill>
                  <a:srgbClr val="C00000"/>
                </a:solidFill>
              </a:rPr>
              <a:t>没有包含任何需要子类实现的抽象方法</a:t>
            </a:r>
          </a:p>
        </p:txBody>
      </p:sp>
    </p:spTree>
    <p:extLst>
      <p:ext uri="{BB962C8B-B14F-4D97-AF65-F5344CB8AC3E}">
        <p14:creationId xmlns:p14="http://schemas.microsoft.com/office/powerpoint/2010/main" val="3545724464"/>
      </p:ext>
    </p:extLst>
  </p:cSld>
  <p:clrMapOvr>
    <a:masterClrMapping/>
  </p:clrMapOvr>
  <p:transition spd="slow">
    <p:push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3</a:t>
            </a:r>
            <a:r>
              <a:rPr lang="zh-CN" altLang="en-US" dirty="0"/>
              <a:t>：对象序列化与反序列化</a:t>
            </a:r>
          </a:p>
        </p:txBody>
      </p:sp>
      <p:sp>
        <p:nvSpPr>
          <p:cNvPr id="3" name="内容占位符 2"/>
          <p:cNvSpPr>
            <a:spLocks noGrp="1"/>
          </p:cNvSpPr>
          <p:nvPr>
            <p:ph idx="1"/>
          </p:nvPr>
        </p:nvSpPr>
        <p:spPr/>
        <p:txBody>
          <a:bodyPr/>
          <a:lstStyle/>
          <a:p>
            <a:r>
              <a:rPr lang="zh-CN" altLang="en-US" dirty="0"/>
              <a:t>将对象的状态信息保存到流中的操作，称为序列化，可以使用</a:t>
            </a:r>
            <a:r>
              <a:rPr lang="en-US" altLang="zh-CN" dirty="0"/>
              <a:t>Java</a:t>
            </a:r>
            <a:r>
              <a:rPr lang="zh-CN" altLang="en-US" dirty="0"/>
              <a:t>提供的工具</a:t>
            </a:r>
            <a:r>
              <a:rPr lang="en-US" altLang="zh-CN" b="1" dirty="0" err="1">
                <a:solidFill>
                  <a:srgbClr val="C00000"/>
                </a:solidFill>
              </a:rPr>
              <a:t>ObjectOutputStream</a:t>
            </a:r>
            <a:r>
              <a:rPr lang="en-US" altLang="zh-CN" b="1" dirty="0">
                <a:solidFill>
                  <a:srgbClr val="C00000"/>
                </a:solidFill>
              </a:rPr>
              <a:t>. </a:t>
            </a:r>
            <a:r>
              <a:rPr lang="en-US" altLang="zh-CN" b="1" dirty="0" err="1">
                <a:solidFill>
                  <a:srgbClr val="C00000"/>
                </a:solidFill>
              </a:rPr>
              <a:t>writeObject</a:t>
            </a:r>
            <a:r>
              <a:rPr lang="en-US" altLang="zh-CN" b="1" dirty="0">
                <a:solidFill>
                  <a:srgbClr val="C00000"/>
                </a:solidFill>
              </a:rPr>
              <a:t>(Serializable </a:t>
            </a:r>
            <a:r>
              <a:rPr lang="en-US" altLang="zh-CN" b="1" dirty="0" err="1">
                <a:solidFill>
                  <a:srgbClr val="C00000"/>
                </a:solidFill>
              </a:rPr>
              <a:t>obj</a:t>
            </a:r>
            <a:r>
              <a:rPr lang="en-US" altLang="zh-CN" b="1" dirty="0">
                <a:solidFill>
                  <a:srgbClr val="C00000"/>
                </a:solidFill>
              </a:rPr>
              <a:t>)</a:t>
            </a:r>
            <a:r>
              <a:rPr lang="zh-CN" altLang="en-US" dirty="0"/>
              <a:t>来完成</a:t>
            </a:r>
            <a:endParaRPr lang="en-US" altLang="zh-CN" dirty="0"/>
          </a:p>
          <a:p>
            <a:r>
              <a:rPr lang="zh-CN" altLang="en-US" dirty="0"/>
              <a:t>从流中读取对心状态信息的操作称为反序列化，可以使用</a:t>
            </a:r>
            <a:r>
              <a:rPr lang="en-US" altLang="zh-CN" dirty="0"/>
              <a:t>Java</a:t>
            </a:r>
            <a:r>
              <a:rPr lang="zh-CN" altLang="en-US" dirty="0"/>
              <a:t>提供的工具</a:t>
            </a:r>
            <a:r>
              <a:rPr lang="en-US" altLang="zh-CN" b="1" dirty="0" err="1">
                <a:solidFill>
                  <a:srgbClr val="C00000"/>
                </a:solidFill>
              </a:rPr>
              <a:t>ObjectInputStream.readObject</a:t>
            </a:r>
            <a:r>
              <a:rPr lang="en-US" altLang="zh-CN" b="1" dirty="0">
                <a:solidFill>
                  <a:srgbClr val="C00000"/>
                </a:solidFill>
              </a:rPr>
              <a:t>()</a:t>
            </a:r>
            <a:r>
              <a:rPr lang="zh-CN" altLang="en-US" dirty="0"/>
              <a:t>来完成</a:t>
            </a:r>
          </a:p>
        </p:txBody>
      </p:sp>
    </p:spTree>
    <p:extLst>
      <p:ext uri="{BB962C8B-B14F-4D97-AF65-F5344CB8AC3E}">
        <p14:creationId xmlns:p14="http://schemas.microsoft.com/office/powerpoint/2010/main" val="1816242719"/>
      </p:ext>
    </p:extLst>
  </p:cSld>
  <p:clrMapOvr>
    <a:masterClrMapping/>
  </p:clrMapOvr>
  <p:transition spd="slow">
    <p:push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：对象序列化与反序列化</a:t>
            </a:r>
          </a:p>
        </p:txBody>
      </p:sp>
      <p:sp>
        <p:nvSpPr>
          <p:cNvPr id="3" name="内容占位符 2"/>
          <p:cNvSpPr>
            <a:spLocks noGrp="1"/>
          </p:cNvSpPr>
          <p:nvPr>
            <p:ph idx="1"/>
          </p:nvPr>
        </p:nvSpPr>
        <p:spPr/>
        <p:txBody>
          <a:bodyPr/>
          <a:lstStyle/>
          <a:p>
            <a:r>
              <a:rPr lang="zh-CN" altLang="en-US" dirty="0"/>
              <a:t>为什么一个类实现了</a:t>
            </a:r>
            <a:r>
              <a:rPr lang="en-US" altLang="zh-CN" dirty="0"/>
              <a:t>Serializable</a:t>
            </a:r>
            <a:r>
              <a:rPr lang="zh-CN" altLang="en-US" dirty="0"/>
              <a:t>接口，它就可以被序列化呢？从</a:t>
            </a:r>
            <a:r>
              <a:rPr lang="en-US" altLang="zh-CN" dirty="0" err="1"/>
              <a:t>ObjectOutputStream</a:t>
            </a:r>
            <a:r>
              <a:rPr lang="zh-CN" altLang="en-US" dirty="0"/>
              <a:t>类的源代码片段可以看出它是如何来使用这个标识接口的：</a:t>
            </a:r>
          </a:p>
        </p:txBody>
      </p:sp>
      <p:pic>
        <p:nvPicPr>
          <p:cNvPr id="4" name="图片 3"/>
          <p:cNvPicPr>
            <a:picLocks noChangeAspect="1"/>
          </p:cNvPicPr>
          <p:nvPr/>
        </p:nvPicPr>
        <p:blipFill>
          <a:blip r:embed="rId2"/>
          <a:stretch>
            <a:fillRect/>
          </a:stretch>
        </p:blipFill>
        <p:spPr>
          <a:xfrm>
            <a:off x="532362" y="3005777"/>
            <a:ext cx="10096500" cy="3524250"/>
          </a:xfrm>
          <a:prstGeom prst="rect">
            <a:avLst/>
          </a:prstGeom>
          <a:blipFill>
            <a:blip r:embed="rId3"/>
            <a:stretch>
              <a:fillRect/>
            </a:stretch>
          </a:blipFill>
          <a:ln w="101600">
            <a:solidFill>
              <a:srgbClr val="339933">
                <a:alpha val="96000"/>
              </a:srgbClr>
            </a:solidFill>
          </a:ln>
        </p:spPr>
      </p:pic>
      <p:sp>
        <p:nvSpPr>
          <p:cNvPr id="5" name="文本框 4"/>
          <p:cNvSpPr txBox="1"/>
          <p:nvPr/>
        </p:nvSpPr>
        <p:spPr>
          <a:xfrm>
            <a:off x="4452501" y="6160695"/>
            <a:ext cx="6522153" cy="369332"/>
          </a:xfrm>
          <a:prstGeom prst="rect">
            <a:avLst/>
          </a:prstGeom>
          <a:noFill/>
        </p:spPr>
        <p:txBody>
          <a:bodyPr wrap="square" rtlCol="0">
            <a:spAutoFit/>
          </a:bodyPr>
          <a:lstStyle/>
          <a:p>
            <a:r>
              <a:rPr lang="en-US" altLang="zh-CN" b="1" dirty="0" err="1">
                <a:solidFill>
                  <a:srgbClr val="C00000"/>
                </a:solidFill>
                <a:latin typeface="微软雅黑" panose="020B0503020204020204" pitchFamily="34" charset="-122"/>
                <a:ea typeface="微软雅黑" panose="020B0503020204020204" pitchFamily="34" charset="-122"/>
              </a:rPr>
              <a:t>ObjectOutputStream</a:t>
            </a:r>
            <a:r>
              <a:rPr lang="zh-CN" altLang="en-US" b="1" dirty="0">
                <a:solidFill>
                  <a:srgbClr val="C00000"/>
                </a:solidFill>
                <a:latin typeface="微软雅黑" panose="020B0503020204020204" pitchFamily="34" charset="-122"/>
                <a:ea typeface="微软雅黑" panose="020B0503020204020204" pitchFamily="34" charset="-122"/>
              </a:rPr>
              <a:t>源代码片段（</a:t>
            </a:r>
            <a:r>
              <a:rPr lang="en-US" altLang="zh-CN" b="1" dirty="0">
                <a:solidFill>
                  <a:srgbClr val="C00000"/>
                </a:solidFill>
                <a:latin typeface="微软雅黑" panose="020B0503020204020204" pitchFamily="34" charset="-122"/>
                <a:ea typeface="微软雅黑" panose="020B0503020204020204" pitchFamily="34" charset="-122"/>
              </a:rPr>
              <a:t>writeObject0()</a:t>
            </a:r>
            <a:r>
              <a:rPr lang="zh-CN" altLang="en-US" b="1" dirty="0">
                <a:solidFill>
                  <a:srgbClr val="C00000"/>
                </a:solidFill>
                <a:latin typeface="微软雅黑" panose="020B0503020204020204" pitchFamily="34" charset="-122"/>
                <a:ea typeface="微软雅黑" panose="020B0503020204020204" pitchFamily="34" charset="-122"/>
              </a:rPr>
              <a:t>方法）</a:t>
            </a:r>
          </a:p>
        </p:txBody>
      </p:sp>
      <p:sp>
        <p:nvSpPr>
          <p:cNvPr id="6" name="圆角矩形 5"/>
          <p:cNvSpPr/>
          <p:nvPr/>
        </p:nvSpPr>
        <p:spPr>
          <a:xfrm>
            <a:off x="1759392" y="4306834"/>
            <a:ext cx="5389554" cy="51454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rot="10800000">
            <a:off x="6987022" y="4306834"/>
            <a:ext cx="507716" cy="36828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494738" y="3844572"/>
            <a:ext cx="4412526" cy="1477328"/>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通过</a:t>
            </a:r>
            <a:r>
              <a:rPr lang="en-US" altLang="zh-CN" b="1" dirty="0" err="1">
                <a:solidFill>
                  <a:srgbClr val="C00000"/>
                </a:solidFill>
                <a:latin typeface="微软雅黑" panose="020B0503020204020204" pitchFamily="34" charset="-122"/>
                <a:ea typeface="微软雅黑" panose="020B0503020204020204" pitchFamily="34" charset="-122"/>
              </a:rPr>
              <a:t>instanceof</a:t>
            </a:r>
            <a:r>
              <a:rPr lang="zh-CN" altLang="en-US" b="1" dirty="0">
                <a:solidFill>
                  <a:srgbClr val="C00000"/>
                </a:solidFill>
                <a:latin typeface="微软雅黑" panose="020B0503020204020204" pitchFamily="34" charset="-122"/>
                <a:ea typeface="微软雅黑" panose="020B0503020204020204" pitchFamily="34" charset="-122"/>
              </a:rPr>
              <a:t>判定带操作目标是否</a:t>
            </a:r>
            <a:r>
              <a:rPr lang="en-US" altLang="zh-CN" b="1" dirty="0">
                <a:solidFill>
                  <a:srgbClr val="C00000"/>
                </a:solidFill>
                <a:latin typeface="微软雅黑" panose="020B0503020204020204" pitchFamily="34" charset="-122"/>
                <a:ea typeface="微软雅黑" panose="020B0503020204020204" pitchFamily="34" charset="-122"/>
              </a:rPr>
              <a:t>Serializable</a:t>
            </a:r>
            <a:r>
              <a:rPr lang="zh-CN" altLang="en-US" b="1" dirty="0">
                <a:solidFill>
                  <a:srgbClr val="C00000"/>
                </a:solidFill>
                <a:latin typeface="微软雅黑" panose="020B0503020204020204" pitchFamily="34" charset="-122"/>
                <a:ea typeface="微软雅黑" panose="020B0503020204020204" pitchFamily="34" charset="-122"/>
              </a:rPr>
              <a:t>子类的对象，如果是，则进行序列化处理，从代码可以看出，枚举、字符串、数组等类型也是可以完成序列化操作的</a:t>
            </a:r>
          </a:p>
        </p:txBody>
      </p:sp>
    </p:spTree>
    <p:extLst>
      <p:ext uri="{BB962C8B-B14F-4D97-AF65-F5344CB8AC3E}">
        <p14:creationId xmlns:p14="http://schemas.microsoft.com/office/powerpoint/2010/main" val="1058576716"/>
      </p:ext>
    </p:extLst>
  </p:cSld>
  <p:clrMapOvr>
    <a:masterClrMapping/>
  </p:clrMapOvr>
  <p:transition spd="slow">
    <p:push di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：对象序列化与反序列化</a:t>
            </a:r>
          </a:p>
        </p:txBody>
      </p:sp>
      <p:sp>
        <p:nvSpPr>
          <p:cNvPr id="3" name="内容占位符 2"/>
          <p:cNvSpPr>
            <a:spLocks noGrp="1"/>
          </p:cNvSpPr>
          <p:nvPr>
            <p:ph idx="1"/>
          </p:nvPr>
        </p:nvSpPr>
        <p:spPr/>
        <p:txBody>
          <a:bodyPr/>
          <a:lstStyle/>
          <a:p>
            <a:r>
              <a:rPr lang="zh-CN" altLang="en-US" dirty="0"/>
              <a:t>标准对象序列化与反序列化的示例如下（课堂案例：</a:t>
            </a:r>
            <a:r>
              <a:rPr lang="en-US" altLang="zh-CN" dirty="0">
                <a:hlinkClick r:id="rId2" action="ppaction://hlinkfile"/>
              </a:rPr>
              <a:t>Person.java</a:t>
            </a:r>
            <a:r>
              <a:rPr lang="en-US" altLang="zh-CN" dirty="0"/>
              <a:t>,</a:t>
            </a:r>
            <a:r>
              <a:rPr lang="en-US" altLang="zh-CN" dirty="0">
                <a:hlinkClick r:id="rId3" action="ppaction://hlinkfile"/>
              </a:rPr>
              <a:t>SerializableTest.java</a:t>
            </a:r>
            <a:r>
              <a:rPr lang="zh-CN" altLang="en-US" dirty="0"/>
              <a:t>）：</a:t>
            </a:r>
          </a:p>
        </p:txBody>
      </p:sp>
      <p:pic>
        <p:nvPicPr>
          <p:cNvPr id="5" name="图片 4"/>
          <p:cNvPicPr>
            <a:picLocks noChangeAspect="1"/>
          </p:cNvPicPr>
          <p:nvPr/>
        </p:nvPicPr>
        <p:blipFill>
          <a:blip r:embed="rId4"/>
          <a:stretch>
            <a:fillRect/>
          </a:stretch>
        </p:blipFill>
        <p:spPr>
          <a:xfrm>
            <a:off x="540689" y="2374785"/>
            <a:ext cx="10839450" cy="3143250"/>
          </a:xfrm>
          <a:prstGeom prst="rect">
            <a:avLst/>
          </a:prstGeom>
          <a:blipFill>
            <a:blip r:embed="rId5"/>
            <a:stretch>
              <a:fillRect/>
            </a:stretch>
          </a:blipFill>
          <a:ln w="101600">
            <a:solidFill>
              <a:srgbClr val="339933">
                <a:alpha val="96000"/>
              </a:srgbClr>
            </a:solidFill>
          </a:ln>
        </p:spPr>
      </p:pic>
      <p:pic>
        <p:nvPicPr>
          <p:cNvPr id="4" name="图片 3"/>
          <p:cNvPicPr>
            <a:picLocks noChangeAspect="1"/>
          </p:cNvPicPr>
          <p:nvPr/>
        </p:nvPicPr>
        <p:blipFill>
          <a:blip r:embed="rId6"/>
          <a:stretch>
            <a:fillRect/>
          </a:stretch>
        </p:blipFill>
        <p:spPr>
          <a:xfrm>
            <a:off x="2003556" y="5246313"/>
            <a:ext cx="6153150" cy="885825"/>
          </a:xfrm>
          <a:prstGeom prst="rect">
            <a:avLst/>
          </a:prstGeom>
          <a:blipFill>
            <a:blip r:embed="rId5"/>
            <a:stretch>
              <a:fillRect/>
            </a:stretch>
          </a:blipFill>
          <a:ln w="101600">
            <a:solidFill>
              <a:srgbClr val="339933">
                <a:alpha val="96000"/>
              </a:srgbClr>
            </a:solidFill>
          </a:ln>
        </p:spPr>
      </p:pic>
      <p:pic>
        <p:nvPicPr>
          <p:cNvPr id="6" name="图片 5"/>
          <p:cNvPicPr>
            <a:picLocks noChangeAspect="1"/>
          </p:cNvPicPr>
          <p:nvPr/>
        </p:nvPicPr>
        <p:blipFill>
          <a:blip r:embed="rId7"/>
          <a:stretch>
            <a:fillRect/>
          </a:stretch>
        </p:blipFill>
        <p:spPr>
          <a:xfrm>
            <a:off x="7269314" y="5518035"/>
            <a:ext cx="4410075" cy="1114425"/>
          </a:xfrm>
          <a:prstGeom prst="rect">
            <a:avLst/>
          </a:prstGeom>
          <a:blipFill>
            <a:blip r:embed="rId5"/>
            <a:stretch>
              <a:fillRect/>
            </a:stretch>
          </a:blipFill>
          <a:ln w="101600">
            <a:solidFill>
              <a:srgbClr val="339933">
                <a:alpha val="96000"/>
              </a:srgbClr>
            </a:solidFill>
          </a:ln>
        </p:spPr>
      </p:pic>
      <p:sp>
        <p:nvSpPr>
          <p:cNvPr id="7" name="圆角矩形 6"/>
          <p:cNvSpPr/>
          <p:nvPr/>
        </p:nvSpPr>
        <p:spPr>
          <a:xfrm>
            <a:off x="1941658" y="5111410"/>
            <a:ext cx="5389554" cy="40662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rot="10800000">
            <a:off x="7226979" y="5082302"/>
            <a:ext cx="507716" cy="36828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734695" y="5111410"/>
            <a:ext cx="1815517"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可序列化</a:t>
            </a:r>
          </a:p>
        </p:txBody>
      </p:sp>
      <p:sp>
        <p:nvSpPr>
          <p:cNvPr id="10" name="右箭头 9"/>
          <p:cNvSpPr/>
          <p:nvPr/>
        </p:nvSpPr>
        <p:spPr>
          <a:xfrm rot="5400000">
            <a:off x="10278548" y="5080037"/>
            <a:ext cx="507716" cy="36828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9827536" y="5504235"/>
            <a:ext cx="1275278"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
        <p:nvSpPr>
          <p:cNvPr id="12" name="圆角矩形 11"/>
          <p:cNvSpPr/>
          <p:nvPr/>
        </p:nvSpPr>
        <p:spPr>
          <a:xfrm>
            <a:off x="1326516" y="3491346"/>
            <a:ext cx="3062604" cy="26600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1326515" y="4560926"/>
            <a:ext cx="5174037" cy="26600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rot="10800000">
            <a:off x="4648213" y="3410063"/>
            <a:ext cx="507716" cy="36828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155929" y="3439171"/>
            <a:ext cx="1815517"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序列化</a:t>
            </a:r>
          </a:p>
        </p:txBody>
      </p:sp>
      <p:sp>
        <p:nvSpPr>
          <p:cNvPr id="16" name="右箭头 15"/>
          <p:cNvSpPr/>
          <p:nvPr/>
        </p:nvSpPr>
        <p:spPr>
          <a:xfrm rot="10800000">
            <a:off x="6463730" y="4489230"/>
            <a:ext cx="507716" cy="36828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6971446" y="4518338"/>
            <a:ext cx="1815517"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反序列化</a:t>
            </a:r>
          </a:p>
        </p:txBody>
      </p:sp>
      <p:cxnSp>
        <p:nvCxnSpPr>
          <p:cNvPr id="20" name="肘形连接符 19"/>
          <p:cNvCxnSpPr>
            <a:stCxn id="12" idx="1"/>
            <a:endCxn id="13" idx="1"/>
          </p:cNvCxnSpPr>
          <p:nvPr/>
        </p:nvCxnSpPr>
        <p:spPr>
          <a:xfrm rot="10800000" flipV="1">
            <a:off x="1326516" y="3624350"/>
            <a:ext cx="1" cy="1069580"/>
          </a:xfrm>
          <a:prstGeom prst="bentConnector3">
            <a:avLst>
              <a:gd name="adj1" fmla="val 22860100000"/>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54952"/>
      </p:ext>
    </p:extLst>
  </p:cSld>
  <p:clrMapOvr>
    <a:masterClrMapping/>
  </p:clrMapOvr>
  <p:transition spd="slow">
    <p:push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：对象序列化与反序列化</a:t>
            </a:r>
          </a:p>
        </p:txBody>
      </p:sp>
      <p:sp>
        <p:nvSpPr>
          <p:cNvPr id="3" name="内容占位符 2"/>
          <p:cNvSpPr>
            <a:spLocks noGrp="1"/>
          </p:cNvSpPr>
          <p:nvPr>
            <p:ph idx="1"/>
          </p:nvPr>
        </p:nvSpPr>
        <p:spPr/>
        <p:txBody>
          <a:bodyPr>
            <a:normAutofit fontScale="62500" lnSpcReduction="20000"/>
          </a:bodyPr>
          <a:lstStyle/>
          <a:p>
            <a:r>
              <a:rPr lang="zh-CN" altLang="en-US" dirty="0"/>
              <a:t>上例是一个简单的序列化程序，它先将一个</a:t>
            </a:r>
            <a:r>
              <a:rPr lang="en-US" altLang="zh-CN" dirty="0"/>
              <a:t>Person</a:t>
            </a:r>
            <a:r>
              <a:rPr lang="zh-CN" altLang="en-US" dirty="0"/>
              <a:t>对象保存到缓存中，然后再从该缓存中读出被存储的</a:t>
            </a:r>
            <a:r>
              <a:rPr lang="en-US" altLang="zh-CN" dirty="0"/>
              <a:t>Person</a:t>
            </a:r>
            <a:r>
              <a:rPr lang="zh-CN" altLang="en-US" dirty="0"/>
              <a:t>对象，并打印该对象</a:t>
            </a:r>
            <a:endParaRPr lang="en-US" altLang="zh-CN" dirty="0"/>
          </a:p>
          <a:p>
            <a:r>
              <a:rPr lang="zh-CN" altLang="en-US" dirty="0"/>
              <a:t>从上例的运行结果可以看出的要点：</a:t>
            </a:r>
            <a:endParaRPr lang="en-US" altLang="zh-CN" dirty="0"/>
          </a:p>
          <a:p>
            <a:pPr lvl="1"/>
            <a:r>
              <a:rPr lang="zh-CN" altLang="en-US" dirty="0"/>
              <a:t>对于</a:t>
            </a:r>
            <a:r>
              <a:rPr lang="en-US" altLang="zh-CN" dirty="0"/>
              <a:t>Serializable</a:t>
            </a:r>
            <a:r>
              <a:rPr lang="zh-CN" altLang="en-US" dirty="0"/>
              <a:t>反序列化后的对象，</a:t>
            </a:r>
            <a:r>
              <a:rPr lang="zh-CN" altLang="en-US" b="1" dirty="0">
                <a:solidFill>
                  <a:srgbClr val="C00000"/>
                </a:solidFill>
              </a:rPr>
              <a:t>不需要调用构造方法重新构造</a:t>
            </a:r>
            <a:r>
              <a:rPr lang="zh-CN" altLang="en-US" dirty="0"/>
              <a:t>，对象完全以它存储的二进制位作为基础来构造，而不调用构造方法</a:t>
            </a:r>
          </a:p>
          <a:p>
            <a:r>
              <a:rPr lang="zh-CN" altLang="en-US" dirty="0"/>
              <a:t>对象序列化过程不仅仅保存单个对象，</a:t>
            </a:r>
            <a:r>
              <a:rPr lang="zh-CN" altLang="en-US" b="1" dirty="0">
                <a:solidFill>
                  <a:srgbClr val="C00000"/>
                </a:solidFill>
              </a:rPr>
              <a:t>还能追踪对象内所包含的所有引用</a:t>
            </a:r>
            <a:r>
              <a:rPr lang="zh-CN" altLang="en-US" dirty="0"/>
              <a:t>，并保存那些对象（这些对象也需实现了</a:t>
            </a:r>
            <a:r>
              <a:rPr lang="en-US" altLang="zh-CN" dirty="0"/>
              <a:t>Serializable</a:t>
            </a:r>
            <a:r>
              <a:rPr lang="zh-CN" altLang="en-US" dirty="0"/>
              <a:t>接口）</a:t>
            </a:r>
            <a:endParaRPr lang="en-US" altLang="zh-CN" dirty="0"/>
          </a:p>
          <a:p>
            <a:r>
              <a:rPr lang="zh-CN" altLang="en-US" dirty="0"/>
              <a:t>序列前的对象与序列化后的对象是深复制，</a:t>
            </a:r>
            <a:r>
              <a:rPr lang="zh-CN" altLang="en-US" b="1" dirty="0">
                <a:solidFill>
                  <a:srgbClr val="C00000"/>
                </a:solidFill>
              </a:rPr>
              <a:t>反序列化还原后的对象地址与原来的的地址不同</a:t>
            </a:r>
            <a:r>
              <a:rPr lang="zh-CN" altLang="en-US" dirty="0"/>
              <a:t>，</a:t>
            </a:r>
            <a:r>
              <a:rPr lang="zh-CN" altLang="en-US" sz="2900" dirty="0"/>
              <a:t>但是内容是一样的，而且对象中包含的引用也相同。换句话说，通过序列化操作，我们可以实现对任何可</a:t>
            </a:r>
            <a:r>
              <a:rPr lang="en-US" altLang="zh-CN" sz="2900" dirty="0"/>
              <a:t>Serializable</a:t>
            </a:r>
            <a:r>
              <a:rPr lang="zh-CN" altLang="en-US" sz="2900" dirty="0"/>
              <a:t>对象的”深度复制</a:t>
            </a:r>
            <a:r>
              <a:rPr lang="en-US" altLang="zh-CN" sz="2900" dirty="0"/>
              <a:t>“</a:t>
            </a:r>
            <a:r>
              <a:rPr lang="zh-CN" altLang="en-US" sz="2900" dirty="0"/>
              <a:t>，这意味着复制的是整个对象网，而不仅仅是基本对象及其引用。对于同一流的对象，他们的地址是相同，说明他们是同一个对象，但是与其他流的对象地址却不相同。也就说，只要将对象序列化到单一流中，就可以恢复出与我们写出时一样的对象网，而且只要在同一流中，对象都是同一个</a:t>
            </a:r>
          </a:p>
          <a:p>
            <a:endParaRPr lang="zh-CN" altLang="en-US" dirty="0"/>
          </a:p>
        </p:txBody>
      </p:sp>
    </p:spTree>
    <p:extLst>
      <p:ext uri="{BB962C8B-B14F-4D97-AF65-F5344CB8AC3E}">
        <p14:creationId xmlns:p14="http://schemas.microsoft.com/office/powerpoint/2010/main" val="30032603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3507" y="3102353"/>
            <a:ext cx="11573813" cy="1714575"/>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1</a:t>
            </a:r>
            <a:r>
              <a:rPr lang="zh-CN" altLang="en-US" dirty="0"/>
              <a:t>：</a:t>
            </a:r>
            <a:r>
              <a:rPr lang="en-US" altLang="zh-CN" dirty="0"/>
              <a:t> File</a:t>
            </a:r>
            <a:r>
              <a:rPr lang="zh-CN" altLang="en-US" dirty="0"/>
              <a:t>类型</a:t>
            </a:r>
          </a:p>
        </p:txBody>
      </p:sp>
      <p:sp>
        <p:nvSpPr>
          <p:cNvPr id="3" name="内容占位符 2"/>
          <p:cNvSpPr>
            <a:spLocks noGrp="1"/>
          </p:cNvSpPr>
          <p:nvPr>
            <p:ph idx="1"/>
          </p:nvPr>
        </p:nvSpPr>
        <p:spPr/>
        <p:txBody>
          <a:bodyPr/>
          <a:lstStyle/>
          <a:p>
            <a:r>
              <a:rPr lang="en-US" altLang="zh-CN" dirty="0"/>
              <a:t>File</a:t>
            </a:r>
            <a:r>
              <a:rPr lang="zh-CN" altLang="en-US" dirty="0"/>
              <a:t>类的构造方法有</a:t>
            </a:r>
            <a:r>
              <a:rPr lang="en-US" altLang="zh-CN" dirty="0"/>
              <a:t>4</a:t>
            </a:r>
            <a:r>
              <a:rPr lang="zh-CN" altLang="en-US" dirty="0"/>
              <a:t>种重载方式，常用的如下：</a:t>
            </a:r>
            <a:endParaRPr lang="en-US" altLang="zh-CN" dirty="0"/>
          </a:p>
          <a:p>
            <a:endParaRPr lang="en-US" altLang="zh-CN" dirty="0"/>
          </a:p>
          <a:p>
            <a:r>
              <a:rPr lang="zh-CN" altLang="en-US" dirty="0"/>
              <a:t>如：</a:t>
            </a:r>
          </a:p>
          <a:p>
            <a:pPr marL="228600" lvl="1">
              <a:spcBef>
                <a:spcPts val="1000"/>
              </a:spcBef>
              <a:buNone/>
            </a:pPr>
            <a:r>
              <a:rPr lang="en-US" altLang="zh-CN" sz="2800" b="1" dirty="0">
                <a:solidFill>
                  <a:schemeClr val="bg1"/>
                </a:solidFill>
              </a:rPr>
              <a:t>File f1 = new File(“chinasofti.txt");</a:t>
            </a:r>
          </a:p>
          <a:p>
            <a:pPr marL="228600" lvl="1">
              <a:spcBef>
                <a:spcPts val="1000"/>
              </a:spcBef>
              <a:buNone/>
            </a:pPr>
            <a:r>
              <a:rPr lang="en-US" altLang="zh-CN" sz="2800" b="1" dirty="0">
                <a:solidFill>
                  <a:schemeClr val="bg1"/>
                </a:solidFill>
              </a:rPr>
              <a:t>File f2 = new File("D:\\Java\\Hello.java");</a:t>
            </a:r>
          </a:p>
          <a:p>
            <a:endParaRPr lang="en-US" altLang="zh-CN" dirty="0"/>
          </a:p>
          <a:p>
            <a:endParaRPr lang="en-US" altLang="zh-CN" dirty="0"/>
          </a:p>
          <a:p>
            <a:endParaRPr lang="zh-CN" altLang="en-US" dirty="0"/>
          </a:p>
          <a:p>
            <a:endParaRPr lang="zh-CN" altLang="en-US" dirty="0"/>
          </a:p>
        </p:txBody>
      </p:sp>
      <p:graphicFrame>
        <p:nvGraphicFramePr>
          <p:cNvPr id="4" name="Group 4"/>
          <p:cNvGraphicFramePr>
            <a:graphicFrameLocks noGrp="1"/>
          </p:cNvGraphicFramePr>
          <p:nvPr>
            <p:extLst>
              <p:ext uri="{D42A27DB-BD31-4B8C-83A1-F6EECF244321}">
                <p14:modId xmlns:p14="http://schemas.microsoft.com/office/powerpoint/2010/main" val="1163390385"/>
              </p:ext>
            </p:extLst>
          </p:nvPr>
        </p:nvGraphicFramePr>
        <p:xfrm>
          <a:off x="340632" y="1583871"/>
          <a:ext cx="11483946" cy="822960"/>
        </p:xfrm>
        <a:graphic>
          <a:graphicData uri="http://schemas.openxmlformats.org/drawingml/2006/table">
            <a:tbl>
              <a:tblPr firstRow="1">
                <a:tableStyleId>{93296810-A885-4BE3-A3E7-6D5BEEA58F35}</a:tableStyleId>
              </a:tblPr>
              <a:tblGrid>
                <a:gridCol w="4492761">
                  <a:extLst>
                    <a:ext uri="{9D8B030D-6E8A-4147-A177-3AD203B41FA5}">
                      <a16:colId xmlns:a16="http://schemas.microsoft.com/office/drawing/2014/main" val="20000"/>
                    </a:ext>
                  </a:extLst>
                </a:gridCol>
                <a:gridCol w="6991185">
                  <a:extLst>
                    <a:ext uri="{9D8B030D-6E8A-4147-A177-3AD203B41FA5}">
                      <a16:colId xmlns:a16="http://schemas.microsoft.com/office/drawing/2014/main" val="20001"/>
                    </a:ext>
                  </a:extLst>
                </a:gridCol>
              </a:tblGrid>
              <a:tr h="401410">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2400" u="none" strike="noStrike" cap="none" normalizeH="0" baseline="0" dirty="0">
                          <a:ln>
                            <a:noFill/>
                          </a:ln>
                          <a:effectLst/>
                          <a:latin typeface="微软雅黑" panose="020B0503020204020204" pitchFamily="34" charset="-122"/>
                          <a:ea typeface="微软雅黑" panose="020B0503020204020204" pitchFamily="34" charset="-122"/>
                        </a:rPr>
                        <a:t>构 造 方 法</a:t>
                      </a:r>
                      <a:endParaRPr kumimoji="0" 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2400" u="none" strike="noStrike" cap="none" normalizeH="0" baseline="0" dirty="0">
                          <a:ln>
                            <a:noFill/>
                          </a:ln>
                          <a:effectLst/>
                          <a:latin typeface="微软雅黑" panose="020B0503020204020204" pitchFamily="34" charset="-122"/>
                          <a:ea typeface="微软雅黑" panose="020B0503020204020204" pitchFamily="34" charset="-122"/>
                        </a:rPr>
                        <a:t>说    明</a:t>
                      </a:r>
                      <a:endParaRPr kumimoji="0" 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0000"/>
                  </a:ext>
                </a:extLst>
              </a:tr>
              <a:tr h="169001">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sz="1800" u="none" strike="noStrike" cap="none" normalizeH="0" baseline="0" dirty="0">
                          <a:ln>
                            <a:noFill/>
                          </a:ln>
                          <a:effectLst/>
                          <a:latin typeface="微软雅黑" panose="020B0503020204020204" pitchFamily="34" charset="-122"/>
                          <a:ea typeface="微软雅黑" panose="020B0503020204020204" pitchFamily="34" charset="-122"/>
                        </a:rPr>
                        <a:t>File(String pathname)</a:t>
                      </a:r>
                      <a:endParaRPr kumimoji="0" lang="en-US" sz="1800" b="1" i="0" u="none" strike="noStrike" cap="none" normalizeH="0" baseline="0" dirty="0">
                        <a:ln>
                          <a:noFill/>
                        </a:ln>
                        <a:solidFill>
                          <a:srgbClr val="FF3300"/>
                        </a:solidFill>
                        <a:effectLst/>
                        <a:latin typeface="微软雅黑" panose="020B0503020204020204" pitchFamily="34" charset="-122"/>
                        <a:ea typeface="微软雅黑" panose="020B0503020204020204" pitchFamily="34" charset="-122"/>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sz="1800" u="none" strike="noStrike" cap="none" normalizeH="0" baseline="0" dirty="0">
                          <a:ln>
                            <a:noFill/>
                          </a:ln>
                          <a:effectLst/>
                          <a:latin typeface="微软雅黑" panose="020B0503020204020204" pitchFamily="34" charset="-122"/>
                          <a:ea typeface="微软雅黑" panose="020B0503020204020204" pitchFamily="34" charset="-122"/>
                        </a:rPr>
                        <a:t>指定文件（或目录）名和路径创建文件对象</a:t>
                      </a:r>
                      <a:endParaRPr kumimoji="0" 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0001"/>
                  </a:ext>
                </a:extLst>
              </a:tr>
            </a:tbl>
          </a:graphicData>
        </a:graphic>
      </p:graphicFrame>
      <p:sp>
        <p:nvSpPr>
          <p:cNvPr id="6" name="圆角矩形 5"/>
          <p:cNvSpPr/>
          <p:nvPr/>
        </p:nvSpPr>
        <p:spPr>
          <a:xfrm>
            <a:off x="1551493" y="3361905"/>
            <a:ext cx="4310464" cy="52322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418817" y="3322345"/>
            <a:ext cx="5084040"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针对当前项目根目录中的</a:t>
            </a:r>
            <a:r>
              <a:rPr lang="en-US" altLang="zh-CN" b="1" dirty="0">
                <a:solidFill>
                  <a:srgbClr val="C00000"/>
                </a:solidFill>
                <a:latin typeface="微软雅黑" panose="020B0503020204020204" pitchFamily="34" charset="-122"/>
                <a:ea typeface="微软雅黑" panose="020B0503020204020204" pitchFamily="34" charset="-122"/>
              </a:rPr>
              <a:t>chinasofti.txt</a:t>
            </a:r>
            <a:r>
              <a:rPr lang="zh-CN" altLang="en-US" b="1" dirty="0">
                <a:solidFill>
                  <a:srgbClr val="C00000"/>
                </a:solidFill>
                <a:latin typeface="微软雅黑" panose="020B0503020204020204" pitchFamily="34" charset="-122"/>
                <a:ea typeface="微软雅黑" panose="020B0503020204020204" pitchFamily="34" charset="-122"/>
              </a:rPr>
              <a:t>文件构建了一个</a:t>
            </a:r>
            <a:r>
              <a:rPr lang="en-US" altLang="zh-CN" b="1" dirty="0">
                <a:solidFill>
                  <a:srgbClr val="C00000"/>
                </a:solidFill>
                <a:latin typeface="微软雅黑" panose="020B0503020204020204" pitchFamily="34" charset="-122"/>
                <a:ea typeface="微软雅黑" panose="020B0503020204020204" pitchFamily="34" charset="-122"/>
              </a:rPr>
              <a:t>File</a:t>
            </a:r>
            <a:r>
              <a:rPr lang="zh-CN" altLang="en-US" b="1" dirty="0">
                <a:solidFill>
                  <a:srgbClr val="C00000"/>
                </a:solidFill>
                <a:latin typeface="微软雅黑" panose="020B0503020204020204" pitchFamily="34" charset="-122"/>
                <a:ea typeface="微软雅黑" panose="020B0503020204020204" pitchFamily="34" charset="-122"/>
              </a:rPr>
              <a:t>对象</a:t>
            </a:r>
          </a:p>
        </p:txBody>
      </p:sp>
      <p:sp>
        <p:nvSpPr>
          <p:cNvPr id="8" name="右箭头 7"/>
          <p:cNvSpPr/>
          <p:nvPr/>
        </p:nvSpPr>
        <p:spPr>
          <a:xfrm rot="10800000">
            <a:off x="5746392" y="3425474"/>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551493" y="4115797"/>
            <a:ext cx="5322836" cy="52322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rot="10800000">
            <a:off x="6711139" y="4133850"/>
            <a:ext cx="672425"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7396627" y="4162502"/>
            <a:ext cx="3393293" cy="3674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通过绝对路径构建</a:t>
            </a:r>
            <a:r>
              <a:rPr lang="en-US" altLang="zh-CN" b="1" dirty="0">
                <a:solidFill>
                  <a:srgbClr val="C00000"/>
                </a:solidFill>
                <a:latin typeface="微软雅黑" panose="020B0503020204020204" pitchFamily="34" charset="-122"/>
                <a:ea typeface="微软雅黑" panose="020B0503020204020204" pitchFamily="34" charset="-122"/>
              </a:rPr>
              <a:t>File</a:t>
            </a:r>
            <a:r>
              <a:rPr lang="zh-CN" altLang="en-US" b="1" dirty="0">
                <a:solidFill>
                  <a:srgbClr val="C00000"/>
                </a:solidFill>
                <a:latin typeface="微软雅黑" panose="020B0503020204020204" pitchFamily="34" charset="-122"/>
                <a:ea typeface="微软雅黑" panose="020B0503020204020204" pitchFamily="34" charset="-122"/>
              </a:rPr>
              <a:t>对象</a:t>
            </a:r>
          </a:p>
        </p:txBody>
      </p:sp>
    </p:spTree>
    <p:extLst>
      <p:ext uri="{BB962C8B-B14F-4D97-AF65-F5344CB8AC3E}">
        <p14:creationId xmlns:p14="http://schemas.microsoft.com/office/powerpoint/2010/main" val="2157765910"/>
      </p:ext>
    </p:extLst>
  </p:cSld>
  <p:clrMapOvr>
    <a:masterClrMapping/>
  </p:clrMapOvr>
  <p:transition spd="slow">
    <p:push dir="u"/>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：对象序列化与反序列化</a:t>
            </a:r>
          </a:p>
        </p:txBody>
      </p:sp>
      <p:sp>
        <p:nvSpPr>
          <p:cNvPr id="3" name="内容占位符 2"/>
          <p:cNvSpPr>
            <a:spLocks noGrp="1"/>
          </p:cNvSpPr>
          <p:nvPr>
            <p:ph idx="1"/>
          </p:nvPr>
        </p:nvSpPr>
        <p:spPr/>
        <p:txBody>
          <a:bodyPr/>
          <a:lstStyle/>
          <a:p>
            <a:r>
              <a:rPr lang="zh-CN" altLang="en-US" dirty="0"/>
              <a:t>上面提到，如果仅仅只是让某个类实现</a:t>
            </a:r>
            <a:r>
              <a:rPr lang="en-US" altLang="zh-CN" dirty="0"/>
              <a:t>Serializable</a:t>
            </a:r>
            <a:r>
              <a:rPr lang="zh-CN" altLang="en-US" dirty="0"/>
              <a:t>接口，而没有其它任何处理的话，则就是使用默认序列化机制。</a:t>
            </a:r>
            <a:endParaRPr lang="en-US" altLang="zh-CN" dirty="0"/>
          </a:p>
          <a:p>
            <a:r>
              <a:rPr lang="zh-CN" altLang="en-US" dirty="0"/>
              <a:t>使用默认机制，在序列化对象时，不仅会序列化当前对象本身，还会对该对象引用的其它对象也进行序列化，同样地，这些其它对象引用的另外对象也将被序列化，以此类推。所以，如果一个对象包含的成员变量是容器类对象，而这些容器所含有的元素也是容器类对象，那么这个序列化的</a:t>
            </a:r>
            <a:r>
              <a:rPr lang="zh-CN" altLang="en-US" b="1" dirty="0">
                <a:solidFill>
                  <a:srgbClr val="C00000"/>
                </a:solidFill>
              </a:rPr>
              <a:t>过程就会较复杂，开销也较大</a:t>
            </a:r>
          </a:p>
        </p:txBody>
      </p:sp>
    </p:spTree>
    <p:extLst>
      <p:ext uri="{BB962C8B-B14F-4D97-AF65-F5344CB8AC3E}">
        <p14:creationId xmlns:p14="http://schemas.microsoft.com/office/powerpoint/2010/main" val="760080888"/>
      </p:ext>
    </p:extLst>
  </p:cSld>
  <p:clrMapOvr>
    <a:masterClrMapping/>
  </p:clrMapOvr>
  <p:transition spd="slow">
    <p:push di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：对象序列化与反序列化</a:t>
            </a:r>
          </a:p>
        </p:txBody>
      </p:sp>
      <p:sp>
        <p:nvSpPr>
          <p:cNvPr id="3" name="内容占位符 2"/>
          <p:cNvSpPr>
            <a:spLocks noGrp="1"/>
          </p:cNvSpPr>
          <p:nvPr>
            <p:ph idx="1"/>
          </p:nvPr>
        </p:nvSpPr>
        <p:spPr/>
        <p:txBody>
          <a:bodyPr/>
          <a:lstStyle/>
          <a:p>
            <a:r>
              <a:rPr lang="zh-CN" altLang="en-US" dirty="0"/>
              <a:t>在现实应用中，有些时候不能使用默认序列化机制。比如，希望在序列化过程中忽略掉敏感数据，或者简化序列化过程</a:t>
            </a:r>
            <a:endParaRPr lang="en-US" altLang="zh-CN" dirty="0"/>
          </a:p>
          <a:p>
            <a:r>
              <a:rPr lang="zh-CN" altLang="en-US" dirty="0"/>
              <a:t>当某个字段被声明为</a:t>
            </a:r>
            <a:r>
              <a:rPr lang="en-US" altLang="zh-CN" b="1" dirty="0">
                <a:solidFill>
                  <a:srgbClr val="C00000"/>
                </a:solidFill>
              </a:rPr>
              <a:t>transient</a:t>
            </a:r>
            <a:r>
              <a:rPr lang="zh-CN" altLang="en-US" dirty="0"/>
              <a:t>后，默认序列化机制就会忽略该字段（课堂案例：</a:t>
            </a:r>
            <a:r>
              <a:rPr lang="en-US" altLang="zh-CN" dirty="0">
                <a:hlinkClick r:id="rId2" action="ppaction://hlinkfile"/>
              </a:rPr>
              <a:t>Person1.java</a:t>
            </a:r>
            <a:r>
              <a:rPr lang="en-US" altLang="zh-CN" dirty="0"/>
              <a:t>,</a:t>
            </a:r>
            <a:r>
              <a:rPr lang="en-US" altLang="zh-CN" dirty="0">
                <a:hlinkClick r:id="rId3" action="ppaction://hlinkfile"/>
              </a:rPr>
              <a:t>SerializableTest1.java</a:t>
            </a:r>
            <a:r>
              <a:rPr lang="zh-CN" altLang="en-US" dirty="0"/>
              <a:t>） ：</a:t>
            </a:r>
          </a:p>
        </p:txBody>
      </p:sp>
      <p:pic>
        <p:nvPicPr>
          <p:cNvPr id="4" name="图片 3"/>
          <p:cNvPicPr>
            <a:picLocks noChangeAspect="1"/>
          </p:cNvPicPr>
          <p:nvPr/>
        </p:nvPicPr>
        <p:blipFill>
          <a:blip r:embed="rId4"/>
          <a:stretch>
            <a:fillRect/>
          </a:stretch>
        </p:blipFill>
        <p:spPr>
          <a:xfrm>
            <a:off x="440229" y="4020070"/>
            <a:ext cx="4229100" cy="247650"/>
          </a:xfrm>
          <a:prstGeom prst="rect">
            <a:avLst/>
          </a:prstGeom>
          <a:blipFill>
            <a:blip r:embed="rId5"/>
            <a:stretch>
              <a:fillRect/>
            </a:stretch>
          </a:blipFill>
          <a:ln w="101600">
            <a:solidFill>
              <a:srgbClr val="339933">
                <a:alpha val="96000"/>
              </a:srgbClr>
            </a:solidFill>
          </a:ln>
        </p:spPr>
      </p:pic>
      <p:pic>
        <p:nvPicPr>
          <p:cNvPr id="5" name="图片 4"/>
          <p:cNvPicPr>
            <a:picLocks noChangeAspect="1"/>
          </p:cNvPicPr>
          <p:nvPr/>
        </p:nvPicPr>
        <p:blipFill>
          <a:blip r:embed="rId6"/>
          <a:stretch>
            <a:fillRect/>
          </a:stretch>
        </p:blipFill>
        <p:spPr>
          <a:xfrm>
            <a:off x="440229" y="4604689"/>
            <a:ext cx="7191375" cy="419100"/>
          </a:xfrm>
          <a:prstGeom prst="rect">
            <a:avLst/>
          </a:prstGeom>
          <a:blipFill>
            <a:blip r:embed="rId5"/>
            <a:stretch>
              <a:fillRect/>
            </a:stretch>
          </a:blipFill>
          <a:ln w="101600">
            <a:solidFill>
              <a:srgbClr val="339933">
                <a:alpha val="96000"/>
              </a:srgbClr>
            </a:solidFill>
          </a:ln>
        </p:spPr>
      </p:pic>
      <p:pic>
        <p:nvPicPr>
          <p:cNvPr id="6" name="图片 5"/>
          <p:cNvPicPr>
            <a:picLocks noChangeAspect="1"/>
          </p:cNvPicPr>
          <p:nvPr/>
        </p:nvPicPr>
        <p:blipFill>
          <a:blip r:embed="rId7"/>
          <a:stretch>
            <a:fillRect/>
          </a:stretch>
        </p:blipFill>
        <p:spPr>
          <a:xfrm>
            <a:off x="440229" y="5360758"/>
            <a:ext cx="5695950" cy="495300"/>
          </a:xfrm>
          <a:prstGeom prst="rect">
            <a:avLst/>
          </a:prstGeom>
          <a:blipFill>
            <a:blip r:embed="rId5"/>
            <a:stretch>
              <a:fillRect/>
            </a:stretch>
          </a:blipFill>
          <a:ln w="101600">
            <a:solidFill>
              <a:srgbClr val="339933">
                <a:alpha val="96000"/>
              </a:srgbClr>
            </a:solidFill>
          </a:ln>
        </p:spPr>
      </p:pic>
      <p:pic>
        <p:nvPicPr>
          <p:cNvPr id="7" name="图片 6"/>
          <p:cNvPicPr>
            <a:picLocks noChangeAspect="1"/>
          </p:cNvPicPr>
          <p:nvPr/>
        </p:nvPicPr>
        <p:blipFill>
          <a:blip r:embed="rId8"/>
          <a:stretch>
            <a:fillRect/>
          </a:stretch>
        </p:blipFill>
        <p:spPr>
          <a:xfrm>
            <a:off x="7238134" y="4922608"/>
            <a:ext cx="3314700" cy="876300"/>
          </a:xfrm>
          <a:prstGeom prst="rect">
            <a:avLst/>
          </a:prstGeom>
          <a:blipFill>
            <a:blip r:embed="rId5"/>
            <a:stretch>
              <a:fillRect/>
            </a:stretch>
          </a:blipFill>
          <a:ln w="101600">
            <a:solidFill>
              <a:srgbClr val="339933">
                <a:alpha val="96000"/>
              </a:srgbClr>
            </a:solidFill>
          </a:ln>
        </p:spPr>
      </p:pic>
      <p:sp>
        <p:nvSpPr>
          <p:cNvPr id="8" name="圆角矩形 7"/>
          <p:cNvSpPr/>
          <p:nvPr/>
        </p:nvSpPr>
        <p:spPr>
          <a:xfrm>
            <a:off x="8545483" y="5459586"/>
            <a:ext cx="698269" cy="20969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rot="16200000">
            <a:off x="8824900" y="5647399"/>
            <a:ext cx="507716" cy="36828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7412645" y="6085398"/>
            <a:ext cx="2963943" cy="369332"/>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address</a:t>
            </a:r>
            <a:r>
              <a:rPr lang="zh-CN" altLang="en-US" b="1" dirty="0">
                <a:solidFill>
                  <a:srgbClr val="C00000"/>
                </a:solidFill>
                <a:latin typeface="微软雅黑" panose="020B0503020204020204" pitchFamily="34" charset="-122"/>
                <a:ea typeface="微软雅黑" panose="020B0503020204020204" pitchFamily="34" charset="-122"/>
              </a:rPr>
              <a:t>的值没有被序列化</a:t>
            </a:r>
          </a:p>
        </p:txBody>
      </p:sp>
      <p:sp>
        <p:nvSpPr>
          <p:cNvPr id="11" name="圆角矩形 10"/>
          <p:cNvSpPr/>
          <p:nvPr/>
        </p:nvSpPr>
        <p:spPr>
          <a:xfrm>
            <a:off x="1396538" y="4015098"/>
            <a:ext cx="1113906" cy="252622"/>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Line 20"/>
          <p:cNvSpPr>
            <a:spLocks noChangeShapeType="1"/>
          </p:cNvSpPr>
          <p:nvPr/>
        </p:nvSpPr>
        <p:spPr bwMode="auto">
          <a:xfrm>
            <a:off x="1928553" y="4267720"/>
            <a:ext cx="6597783" cy="1191865"/>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extLst>
      <p:ext uri="{BB962C8B-B14F-4D97-AF65-F5344CB8AC3E}">
        <p14:creationId xmlns:p14="http://schemas.microsoft.com/office/powerpoint/2010/main" val="2795998887"/>
      </p:ext>
    </p:extLst>
  </p:cSld>
  <p:clrMapOvr>
    <a:masterClrMapping/>
  </p:clrMapOvr>
  <p:transition spd="slow">
    <p:push di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：对象序列化与反序列化</a:t>
            </a:r>
          </a:p>
        </p:txBody>
      </p:sp>
      <p:sp>
        <p:nvSpPr>
          <p:cNvPr id="3" name="内容占位符 2"/>
          <p:cNvSpPr>
            <a:spLocks noGrp="1"/>
          </p:cNvSpPr>
          <p:nvPr>
            <p:ph idx="1"/>
          </p:nvPr>
        </p:nvSpPr>
        <p:spPr/>
        <p:txBody>
          <a:bodyPr/>
          <a:lstStyle/>
          <a:p>
            <a:r>
              <a:rPr lang="zh-CN" altLang="en-US" dirty="0"/>
              <a:t>对于上述已被声明为</a:t>
            </a:r>
            <a:r>
              <a:rPr lang="en-US" altLang="zh-CN" dirty="0"/>
              <a:t>transitive</a:t>
            </a:r>
            <a:r>
              <a:rPr lang="zh-CN" altLang="en-US" dirty="0"/>
              <a:t>的字段</a:t>
            </a:r>
            <a:r>
              <a:rPr lang="en-US" altLang="zh-CN" dirty="0"/>
              <a:t>age</a:t>
            </a:r>
            <a:r>
              <a:rPr lang="zh-CN" altLang="en-US" dirty="0"/>
              <a:t>，除了将</a:t>
            </a:r>
            <a:r>
              <a:rPr lang="en-US" altLang="zh-CN" dirty="0"/>
              <a:t>transitive</a:t>
            </a:r>
            <a:r>
              <a:rPr lang="zh-CN" altLang="en-US" dirty="0"/>
              <a:t>关键字去掉之外，是否还有其它方法能使它再次可被序列化？方法之一就是在</a:t>
            </a:r>
            <a:r>
              <a:rPr lang="en-US" altLang="zh-CN" dirty="0"/>
              <a:t>Person</a:t>
            </a:r>
            <a:r>
              <a:rPr lang="zh-CN" altLang="en-US" dirty="0"/>
              <a:t>类中</a:t>
            </a:r>
            <a:r>
              <a:rPr lang="zh-CN" altLang="en-US" b="1" dirty="0">
                <a:solidFill>
                  <a:srgbClr val="C00000"/>
                </a:solidFill>
              </a:rPr>
              <a:t>添加</a:t>
            </a:r>
            <a:r>
              <a:rPr lang="zh-CN" altLang="en-US" dirty="0"/>
              <a:t>两个方法：</a:t>
            </a:r>
            <a:r>
              <a:rPr lang="en-US" altLang="zh-CN" dirty="0" err="1"/>
              <a:t>writeObject</a:t>
            </a:r>
            <a:r>
              <a:rPr lang="en-US" altLang="zh-CN" dirty="0"/>
              <a:t>()</a:t>
            </a:r>
            <a:r>
              <a:rPr lang="zh-CN" altLang="en-US" dirty="0"/>
              <a:t>与</a:t>
            </a:r>
            <a:r>
              <a:rPr lang="en-US" altLang="zh-CN" dirty="0" err="1"/>
              <a:t>readObject</a:t>
            </a:r>
            <a:r>
              <a:rPr lang="en-US" altLang="zh-CN" dirty="0"/>
              <a:t>()</a:t>
            </a:r>
            <a:r>
              <a:rPr lang="zh-CN" altLang="en-US" dirty="0"/>
              <a:t>（课堂案例：</a:t>
            </a:r>
            <a:r>
              <a:rPr lang="en-US" altLang="zh-CN" dirty="0">
                <a:hlinkClick r:id="rId2" action="ppaction://hlinkfile"/>
              </a:rPr>
              <a:t>Person2.java</a:t>
            </a:r>
            <a:r>
              <a:rPr lang="zh-CN" altLang="en-US" dirty="0"/>
              <a:t>）：</a:t>
            </a:r>
          </a:p>
        </p:txBody>
      </p:sp>
      <p:pic>
        <p:nvPicPr>
          <p:cNvPr id="4" name="图片 3"/>
          <p:cNvPicPr>
            <a:picLocks noChangeAspect="1"/>
          </p:cNvPicPr>
          <p:nvPr/>
        </p:nvPicPr>
        <p:blipFill>
          <a:blip r:embed="rId3"/>
          <a:stretch>
            <a:fillRect/>
          </a:stretch>
        </p:blipFill>
        <p:spPr>
          <a:xfrm>
            <a:off x="489325" y="3623515"/>
            <a:ext cx="8486775" cy="2247900"/>
          </a:xfrm>
          <a:prstGeom prst="rect">
            <a:avLst/>
          </a:prstGeom>
          <a:blipFill>
            <a:blip r:embed="rId4"/>
            <a:stretch>
              <a:fillRect/>
            </a:stretch>
          </a:blipFill>
          <a:ln w="101600">
            <a:solidFill>
              <a:srgbClr val="339933">
                <a:alpha val="96000"/>
              </a:srgbClr>
            </a:solidFill>
          </a:ln>
        </p:spPr>
      </p:pic>
      <p:sp>
        <p:nvSpPr>
          <p:cNvPr id="6" name="矩形 5"/>
          <p:cNvSpPr/>
          <p:nvPr/>
        </p:nvSpPr>
        <p:spPr>
          <a:xfrm>
            <a:off x="9096686" y="3944078"/>
            <a:ext cx="2650635" cy="923330"/>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这两个方法的必须具有准确的方法特征签名，必须严格按照这个形式</a:t>
            </a:r>
          </a:p>
        </p:txBody>
      </p:sp>
      <p:sp>
        <p:nvSpPr>
          <p:cNvPr id="7" name="圆角矩形 6"/>
          <p:cNvSpPr/>
          <p:nvPr/>
        </p:nvSpPr>
        <p:spPr>
          <a:xfrm>
            <a:off x="489325" y="3623515"/>
            <a:ext cx="8089410" cy="21696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89325" y="4747464"/>
            <a:ext cx="8209996" cy="392739"/>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20"/>
          <p:cNvSpPr>
            <a:spLocks noChangeShapeType="1"/>
          </p:cNvSpPr>
          <p:nvPr/>
        </p:nvSpPr>
        <p:spPr bwMode="auto">
          <a:xfrm flipH="1" flipV="1">
            <a:off x="6849687" y="3824135"/>
            <a:ext cx="2011680" cy="58161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0" name="椭圆 9"/>
          <p:cNvSpPr/>
          <p:nvPr/>
        </p:nvSpPr>
        <p:spPr>
          <a:xfrm>
            <a:off x="8699321" y="4272742"/>
            <a:ext cx="276779" cy="27677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Line 20"/>
          <p:cNvSpPr>
            <a:spLocks noChangeShapeType="1"/>
          </p:cNvSpPr>
          <p:nvPr/>
        </p:nvSpPr>
        <p:spPr bwMode="auto">
          <a:xfrm flipH="1">
            <a:off x="7913715" y="4405743"/>
            <a:ext cx="808186" cy="341721"/>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2" name="圆角矩形 11"/>
          <p:cNvSpPr/>
          <p:nvPr/>
        </p:nvSpPr>
        <p:spPr>
          <a:xfrm>
            <a:off x="886690" y="3860118"/>
            <a:ext cx="3203172" cy="17830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936567" y="5159841"/>
            <a:ext cx="2970415" cy="17830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rot="16200000">
            <a:off x="3763523" y="4033490"/>
            <a:ext cx="507716" cy="36828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198237" y="4391939"/>
            <a:ext cx="7194462"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调用该方法将执行标准序列化过程（只能在这个位置调用）</a:t>
            </a:r>
          </a:p>
        </p:txBody>
      </p:sp>
      <p:sp>
        <p:nvSpPr>
          <p:cNvPr id="16" name="右箭头 15"/>
          <p:cNvSpPr/>
          <p:nvPr/>
        </p:nvSpPr>
        <p:spPr>
          <a:xfrm rot="16200000">
            <a:off x="3529277" y="5351297"/>
            <a:ext cx="507716" cy="36828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135481" y="5686749"/>
            <a:ext cx="7194462"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调用该方法将执行标准反序列化过程（只能在这个位置调用）</a:t>
            </a:r>
          </a:p>
        </p:txBody>
      </p:sp>
    </p:spTree>
    <p:extLst>
      <p:ext uri="{BB962C8B-B14F-4D97-AF65-F5344CB8AC3E}">
        <p14:creationId xmlns:p14="http://schemas.microsoft.com/office/powerpoint/2010/main" val="3103109288"/>
      </p:ext>
    </p:extLst>
  </p:cSld>
  <p:clrMapOvr>
    <a:masterClrMapping/>
  </p:clrMapOvr>
  <p:transition spd="slow">
    <p:push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：对象序列化与反序列化</a:t>
            </a:r>
          </a:p>
        </p:txBody>
      </p:sp>
      <p:sp>
        <p:nvSpPr>
          <p:cNvPr id="3" name="内容占位符 2"/>
          <p:cNvSpPr>
            <a:spLocks noGrp="1"/>
          </p:cNvSpPr>
          <p:nvPr>
            <p:ph idx="1"/>
          </p:nvPr>
        </p:nvSpPr>
        <p:spPr/>
        <p:txBody>
          <a:bodyPr>
            <a:normAutofit fontScale="62500" lnSpcReduction="20000"/>
          </a:bodyPr>
          <a:lstStyle/>
          <a:p>
            <a:r>
              <a:rPr lang="zh-CN" altLang="en-US" dirty="0"/>
              <a:t>注意：刚辞说的是</a:t>
            </a:r>
            <a:r>
              <a:rPr lang="zh-CN" altLang="en-US" b="1" dirty="0">
                <a:solidFill>
                  <a:srgbClr val="C00000"/>
                </a:solidFill>
              </a:rPr>
              <a:t>添加方法</a:t>
            </a:r>
            <a:r>
              <a:rPr lang="zh-CN" altLang="en-US" dirty="0"/>
              <a:t>而不是“覆盖”或者“实现”，因为这两个方法不是基类</a:t>
            </a:r>
            <a:r>
              <a:rPr lang="en-US" altLang="zh-CN" dirty="0"/>
              <a:t>Object</a:t>
            </a:r>
            <a:r>
              <a:rPr lang="zh-CN" altLang="en-US" dirty="0"/>
              <a:t>也不是接口</a:t>
            </a:r>
            <a:r>
              <a:rPr lang="en-US" altLang="zh-CN" dirty="0"/>
              <a:t>Serializable</a:t>
            </a:r>
            <a:r>
              <a:rPr lang="zh-CN" altLang="en-US" dirty="0"/>
              <a:t>中的方法）</a:t>
            </a:r>
            <a:endParaRPr lang="en-US" altLang="zh-CN" dirty="0"/>
          </a:p>
          <a:p>
            <a:r>
              <a:rPr lang="zh-CN" altLang="en-US" dirty="0"/>
              <a:t>一旦对象被序列化或者反序列还原，就会自动地分别调用者两个方法。也就是说，只要我们提供了这两个方法，就会使用它们而不是默认的序列化机制</a:t>
            </a:r>
            <a:endParaRPr lang="en-US" altLang="zh-CN" dirty="0"/>
          </a:p>
          <a:p>
            <a:r>
              <a:rPr lang="zh-CN" altLang="en-US" dirty="0"/>
              <a:t>这个两个方法必须在类内部自己实现。大家应该注意到这两个方法其实是</a:t>
            </a:r>
            <a:r>
              <a:rPr lang="en-US" altLang="zh-CN" dirty="0"/>
              <a:t>private</a:t>
            </a:r>
            <a:r>
              <a:rPr lang="zh-CN" altLang="en-US" dirty="0"/>
              <a:t>类型。也就是说这两个方法仅能被这个类的其他成员调用，但其实我们没有在这个类的其他的方法中调用这两个方法。那么到底是谁调用这两个方法呢？是</a:t>
            </a:r>
            <a:r>
              <a:rPr lang="en-US" altLang="zh-CN" dirty="0" err="1"/>
              <a:t>ObjectOutputStream</a:t>
            </a:r>
            <a:r>
              <a:rPr lang="zh-CN" altLang="en-US" dirty="0"/>
              <a:t>和</a:t>
            </a:r>
            <a:r>
              <a:rPr lang="en-US" altLang="zh-CN" dirty="0" err="1"/>
              <a:t>ObjectInputStream</a:t>
            </a:r>
            <a:r>
              <a:rPr lang="zh-CN" altLang="en-US" dirty="0"/>
              <a:t>对象的</a:t>
            </a:r>
            <a:r>
              <a:rPr lang="en-US" altLang="zh-CN" dirty="0" err="1"/>
              <a:t>writeObject</a:t>
            </a:r>
            <a:r>
              <a:rPr lang="zh-CN" altLang="en-US" dirty="0"/>
              <a:t>和</a:t>
            </a:r>
            <a:r>
              <a:rPr lang="en-US" altLang="zh-CN" dirty="0" err="1"/>
              <a:t>readObject</a:t>
            </a:r>
            <a:r>
              <a:rPr lang="en-US" altLang="zh-CN" dirty="0"/>
              <a:t>()</a:t>
            </a:r>
            <a:r>
              <a:rPr lang="zh-CN" altLang="en-US" dirty="0"/>
              <a:t>方法分别调用者两个方法（通过过反射机制来访问类的私有方法），在调用</a:t>
            </a:r>
            <a:r>
              <a:rPr lang="en-US" altLang="zh-CN" dirty="0" err="1"/>
              <a:t>ObjectOutputStream.writeObject</a:t>
            </a:r>
            <a:r>
              <a:rPr lang="en-US" altLang="zh-CN" dirty="0"/>
              <a:t>()</a:t>
            </a:r>
            <a:r>
              <a:rPr lang="zh-CN" altLang="en-US" dirty="0"/>
              <a:t>时，会检查所传递的</a:t>
            </a:r>
            <a:r>
              <a:rPr lang="en-US" altLang="zh-CN" dirty="0"/>
              <a:t>Serializable</a:t>
            </a:r>
            <a:r>
              <a:rPr lang="zh-CN" altLang="en-US" dirty="0"/>
              <a:t>对象，利用反射来搜索是否有</a:t>
            </a:r>
            <a:r>
              <a:rPr lang="en-US" altLang="zh-CN" dirty="0" err="1"/>
              <a:t>writeObject</a:t>
            </a:r>
            <a:r>
              <a:rPr lang="en-US" altLang="zh-CN" dirty="0"/>
              <a:t>()</a:t>
            </a:r>
            <a:r>
              <a:rPr lang="zh-CN" altLang="en-US" dirty="0"/>
              <a:t>方法。如果有，就会跳过正常的序列化过程，转而调用这个它的</a:t>
            </a:r>
            <a:r>
              <a:rPr lang="en-US" altLang="zh-CN" dirty="0" err="1"/>
              <a:t>writeObject</a:t>
            </a:r>
            <a:r>
              <a:rPr lang="en-US" altLang="zh-CN" dirty="0"/>
              <a:t>()</a:t>
            </a:r>
            <a:r>
              <a:rPr lang="zh-CN" altLang="en-US" dirty="0"/>
              <a:t>方法，</a:t>
            </a:r>
            <a:r>
              <a:rPr lang="en-US" altLang="zh-CN" dirty="0" err="1"/>
              <a:t>readObject</a:t>
            </a:r>
            <a:r>
              <a:rPr lang="zh-CN" altLang="en-US" dirty="0"/>
              <a:t>方法处理方式也一样</a:t>
            </a:r>
          </a:p>
          <a:p>
            <a:r>
              <a:rPr lang="en-US" altLang="zh-CN" dirty="0" err="1"/>
              <a:t>writeObject</a:t>
            </a:r>
            <a:r>
              <a:rPr lang="en-US" altLang="zh-CN" dirty="0"/>
              <a:t>()</a:t>
            </a:r>
            <a:r>
              <a:rPr lang="zh-CN" altLang="en-US" dirty="0"/>
              <a:t>内部可以通过</a:t>
            </a:r>
            <a:r>
              <a:rPr lang="en-US" altLang="zh-CN" dirty="0" err="1"/>
              <a:t>ObjectOutputStream.defaultWriteObject</a:t>
            </a:r>
            <a:r>
              <a:rPr lang="en-US" altLang="zh-CN" dirty="0"/>
              <a:t>()</a:t>
            </a:r>
            <a:r>
              <a:rPr lang="zh-CN" altLang="en-US" dirty="0"/>
              <a:t>来执行默认的</a:t>
            </a:r>
            <a:r>
              <a:rPr lang="en-US" altLang="zh-CN" dirty="0" err="1"/>
              <a:t>writeObject</a:t>
            </a:r>
            <a:r>
              <a:rPr lang="en-US" altLang="zh-CN" dirty="0"/>
              <a:t>()</a:t>
            </a:r>
            <a:r>
              <a:rPr lang="zh-CN" altLang="en-US" dirty="0"/>
              <a:t>（非</a:t>
            </a:r>
            <a:r>
              <a:rPr lang="en-US" altLang="zh-CN" dirty="0"/>
              <a:t>transient</a:t>
            </a:r>
            <a:r>
              <a:rPr lang="zh-CN" altLang="en-US" dirty="0"/>
              <a:t>字段由这个方法保存），同样的，在类</a:t>
            </a:r>
            <a:r>
              <a:rPr lang="en-US" altLang="zh-CN" dirty="0" err="1"/>
              <a:t>readObject</a:t>
            </a:r>
            <a:r>
              <a:rPr lang="zh-CN" altLang="en-US" dirty="0"/>
              <a:t>内部，可以通过</a:t>
            </a:r>
            <a:r>
              <a:rPr lang="en-US" altLang="zh-CN" dirty="0" err="1"/>
              <a:t>ObjectInputStream.defalutReadObject</a:t>
            </a:r>
            <a:r>
              <a:rPr lang="en-US" altLang="zh-CN" dirty="0"/>
              <a:t>()</a:t>
            </a:r>
            <a:r>
              <a:rPr lang="zh-CN" altLang="en-US" dirty="0"/>
              <a:t>来执行默认的</a:t>
            </a:r>
            <a:r>
              <a:rPr lang="en-US" altLang="zh-CN" dirty="0" err="1"/>
              <a:t>readObject</a:t>
            </a:r>
            <a:r>
              <a:rPr lang="en-US" altLang="zh-CN" dirty="0"/>
              <a:t>()</a:t>
            </a:r>
            <a:r>
              <a:rPr lang="zh-CN" altLang="en-US" dirty="0"/>
              <a:t>方法</a:t>
            </a:r>
          </a:p>
        </p:txBody>
      </p:sp>
    </p:spTree>
    <p:extLst>
      <p:ext uri="{BB962C8B-B14F-4D97-AF65-F5344CB8AC3E}">
        <p14:creationId xmlns:p14="http://schemas.microsoft.com/office/powerpoint/2010/main" val="2242900315"/>
      </p:ext>
    </p:extLst>
  </p:cSld>
  <p:clrMapOvr>
    <a:masterClrMapping/>
  </p:clrMapOvr>
  <p:transition spd="slow">
    <p:push di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5698" y="2828699"/>
            <a:ext cx="11573813" cy="620489"/>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：对象序列化与反序列化</a:t>
            </a:r>
          </a:p>
        </p:txBody>
      </p:sp>
      <p:sp>
        <p:nvSpPr>
          <p:cNvPr id="3" name="内容占位符 2"/>
          <p:cNvSpPr>
            <a:spLocks noGrp="1"/>
          </p:cNvSpPr>
          <p:nvPr>
            <p:ph idx="1"/>
          </p:nvPr>
        </p:nvSpPr>
        <p:spPr/>
        <p:txBody>
          <a:bodyPr>
            <a:normAutofit fontScale="77500" lnSpcReduction="20000"/>
          </a:bodyPr>
          <a:lstStyle/>
          <a:p>
            <a:r>
              <a:rPr lang="zh-CN" altLang="en-US" dirty="0"/>
              <a:t>在</a:t>
            </a:r>
            <a:r>
              <a:rPr lang="en-US" altLang="zh-CN" dirty="0"/>
              <a:t>Java</a:t>
            </a:r>
            <a:r>
              <a:rPr lang="zh-CN" altLang="en-US" dirty="0"/>
              <a:t>中，软件的兼容性是一个大问题，尤其在使用到对象串行性的时候，那么在某一个对象已经被串行化了，可是这个对象又被修改后重新部署了，那么在这种情况下， 用老软件来读取新文件格式虽然不是什么难事，但是有可能丢失一些信息。 </a:t>
            </a:r>
            <a:r>
              <a:rPr lang="en-US" altLang="zh-CN" dirty="0" err="1"/>
              <a:t>serialVersionUID</a:t>
            </a:r>
            <a:r>
              <a:rPr lang="zh-CN" altLang="en-US" dirty="0"/>
              <a:t>来解决这些问题，新增的</a:t>
            </a:r>
            <a:r>
              <a:rPr lang="en-US" altLang="zh-CN" dirty="0" err="1"/>
              <a:t>serialVersionUID</a:t>
            </a:r>
            <a:r>
              <a:rPr lang="zh-CN" altLang="en-US" dirty="0"/>
              <a:t>必须定义成下面这种形式：</a:t>
            </a:r>
            <a:endParaRPr lang="en-US" altLang="zh-CN" dirty="0"/>
          </a:p>
          <a:p>
            <a:pPr marL="228600" lvl="1">
              <a:lnSpc>
                <a:spcPct val="160000"/>
              </a:lnSpc>
              <a:spcBef>
                <a:spcPts val="1000"/>
              </a:spcBef>
              <a:buNone/>
            </a:pPr>
            <a:r>
              <a:rPr lang="en-US" altLang="zh-CN" sz="3400" b="1" dirty="0">
                <a:solidFill>
                  <a:schemeClr val="bg1"/>
                </a:solidFill>
              </a:rPr>
              <a:t>	static final long </a:t>
            </a:r>
            <a:r>
              <a:rPr lang="en-US" altLang="zh-CN" sz="3400" b="1" dirty="0" err="1">
                <a:solidFill>
                  <a:schemeClr val="bg1"/>
                </a:solidFill>
              </a:rPr>
              <a:t>serialVersionUID</a:t>
            </a:r>
            <a:r>
              <a:rPr lang="en-US" altLang="zh-CN" sz="3400" b="1" dirty="0">
                <a:solidFill>
                  <a:schemeClr val="bg1"/>
                </a:solidFill>
              </a:rPr>
              <a:t>=-12345678L;</a:t>
            </a:r>
          </a:p>
          <a:p>
            <a:r>
              <a:rPr lang="zh-CN" altLang="en-US" dirty="0"/>
              <a:t>其中数字后面加上的</a:t>
            </a:r>
            <a:r>
              <a:rPr lang="en-US" altLang="zh-CN" dirty="0"/>
              <a:t>L</a:t>
            </a:r>
            <a:r>
              <a:rPr lang="zh-CN" altLang="en-US" dirty="0"/>
              <a:t>表示这是一个</a:t>
            </a:r>
            <a:r>
              <a:rPr lang="en-US" altLang="zh-CN" dirty="0"/>
              <a:t>long</a:t>
            </a:r>
            <a:r>
              <a:rPr lang="zh-CN" altLang="en-US" dirty="0"/>
              <a:t>值。 通过这种方式来解决不同的版本之间的串行话问题，如果</a:t>
            </a:r>
            <a:r>
              <a:rPr lang="en-US" altLang="zh-CN" dirty="0" err="1"/>
              <a:t>serialVersionUID</a:t>
            </a:r>
            <a:r>
              <a:rPr lang="zh-CN" altLang="en-US" dirty="0"/>
              <a:t>不同，则</a:t>
            </a:r>
            <a:r>
              <a:rPr lang="en-US" altLang="zh-CN" dirty="0" err="1"/>
              <a:t>defalutReadObject</a:t>
            </a:r>
            <a:r>
              <a:rPr lang="en-US" altLang="zh-CN" dirty="0"/>
              <a:t>()</a:t>
            </a:r>
            <a:r>
              <a:rPr lang="zh-CN" altLang="en-US" dirty="0"/>
              <a:t>不能正常执行，即如果类的</a:t>
            </a:r>
            <a:r>
              <a:rPr lang="en-US" altLang="zh-CN" dirty="0" err="1"/>
              <a:t>serialVersionUID</a:t>
            </a:r>
            <a:r>
              <a:rPr lang="zh-CN" altLang="en-US" dirty="0"/>
              <a:t>和序列化对象中的</a:t>
            </a:r>
            <a:r>
              <a:rPr lang="en-US" altLang="zh-CN" dirty="0" err="1"/>
              <a:t>serialVersionUID</a:t>
            </a:r>
            <a:r>
              <a:rPr lang="zh-CN" altLang="en-US" dirty="0"/>
              <a:t>不一致，则说明版本不兼容，不能完成序列化，这在一些需要强制用户进行版本升级的场景非常重要，因为在这种情况下</a:t>
            </a:r>
            <a:r>
              <a:rPr lang="en-US" altLang="zh-CN" dirty="0"/>
              <a:t>Java</a:t>
            </a:r>
            <a:r>
              <a:rPr lang="zh-CN" altLang="en-US" dirty="0"/>
              <a:t>会抛出</a:t>
            </a:r>
            <a:r>
              <a:rPr lang="en-US" altLang="zh-CN" dirty="0" err="1"/>
              <a:t>InvalidClassException</a:t>
            </a:r>
            <a:r>
              <a:rPr lang="zh-CN" altLang="en-US" dirty="0"/>
              <a:t>，可以在异常处理中进行升级操作</a:t>
            </a:r>
          </a:p>
        </p:txBody>
      </p:sp>
    </p:spTree>
    <p:extLst>
      <p:ext uri="{BB962C8B-B14F-4D97-AF65-F5344CB8AC3E}">
        <p14:creationId xmlns:p14="http://schemas.microsoft.com/office/powerpoint/2010/main" val="4230640305"/>
      </p:ext>
    </p:extLst>
  </p:cSld>
  <p:clrMapOvr>
    <a:masterClrMapping/>
  </p:clrMapOvr>
  <p:transition spd="slow">
    <p:push dir="u"/>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：对象序列化与反序列化</a:t>
            </a:r>
          </a:p>
        </p:txBody>
      </p:sp>
      <p:sp>
        <p:nvSpPr>
          <p:cNvPr id="3" name="内容占位符 2"/>
          <p:cNvSpPr>
            <a:spLocks noGrp="1"/>
          </p:cNvSpPr>
          <p:nvPr>
            <p:ph idx="1"/>
          </p:nvPr>
        </p:nvSpPr>
        <p:spPr/>
        <p:txBody>
          <a:bodyPr>
            <a:normAutofit fontScale="92500" lnSpcReduction="20000"/>
          </a:bodyPr>
          <a:lstStyle/>
          <a:p>
            <a:r>
              <a:rPr lang="zh-CN" altLang="en-US" dirty="0"/>
              <a:t>如果我们不显式提供</a:t>
            </a:r>
            <a:r>
              <a:rPr lang="en-US" altLang="zh-CN" dirty="0" err="1"/>
              <a:t>serialVersionUID</a:t>
            </a:r>
            <a:r>
              <a:rPr lang="zh-CN" altLang="en-US" dirty="0"/>
              <a:t>的值，则</a:t>
            </a:r>
            <a:r>
              <a:rPr lang="en-US" altLang="zh-CN" dirty="0"/>
              <a:t>Java</a:t>
            </a:r>
            <a:r>
              <a:rPr lang="zh-CN" altLang="en-US" dirty="0"/>
              <a:t>会根据以下几个属性进行自动计算：</a:t>
            </a:r>
            <a:endParaRPr lang="en-US" altLang="zh-CN" dirty="0"/>
          </a:p>
          <a:p>
            <a:pPr lvl="1"/>
            <a:r>
              <a:rPr lang="zh-CN" altLang="en-US" dirty="0"/>
              <a:t>类的名字</a:t>
            </a:r>
            <a:endParaRPr lang="en-US" altLang="zh-CN" dirty="0"/>
          </a:p>
          <a:p>
            <a:pPr lvl="1"/>
            <a:r>
              <a:rPr lang="zh-CN" altLang="en-US" dirty="0"/>
              <a:t>属性字段的名字</a:t>
            </a:r>
            <a:endParaRPr lang="en-US" altLang="zh-CN" dirty="0"/>
          </a:p>
          <a:p>
            <a:pPr lvl="1"/>
            <a:r>
              <a:rPr lang="zh-CN" altLang="en-US" dirty="0"/>
              <a:t>方法的名字</a:t>
            </a:r>
            <a:endParaRPr lang="en-US" altLang="zh-CN" dirty="0"/>
          </a:p>
          <a:p>
            <a:pPr lvl="1"/>
            <a:r>
              <a:rPr lang="zh-CN" altLang="en-US" dirty="0"/>
              <a:t>已实现的接口 </a:t>
            </a:r>
            <a:endParaRPr lang="en-US" altLang="zh-CN" dirty="0"/>
          </a:p>
          <a:p>
            <a:r>
              <a:rPr lang="zh-CN" altLang="en-US" dirty="0"/>
              <a:t>改动上述任意一项内容（无论是增加或删除），都会引起编码值变化，从而引起类似的异常警报。这个数字序列称为“串行化版本统一标识符”（</a:t>
            </a:r>
            <a:r>
              <a:rPr lang="en-US" altLang="zh-CN" dirty="0"/>
              <a:t>serial version universal identifier</a:t>
            </a:r>
            <a:r>
              <a:rPr lang="zh-CN" altLang="en-US" dirty="0"/>
              <a:t>），简称</a:t>
            </a:r>
            <a:r>
              <a:rPr lang="en-US" altLang="zh-CN" dirty="0"/>
              <a:t>UID</a:t>
            </a:r>
            <a:r>
              <a:rPr lang="zh-CN" altLang="en-US" dirty="0"/>
              <a:t>。解决这个问题的办法是在类里面新增一个域</a:t>
            </a:r>
            <a:r>
              <a:rPr lang="en-US" altLang="zh-CN" dirty="0" err="1"/>
              <a:t>serialVersionUID</a:t>
            </a:r>
            <a:r>
              <a:rPr lang="zh-CN" altLang="en-US" dirty="0"/>
              <a:t>，强制类仍旧使用原来的</a:t>
            </a:r>
            <a:r>
              <a:rPr lang="en-US" altLang="zh-CN" dirty="0"/>
              <a:t>UID</a:t>
            </a:r>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101603788"/>
      </p:ext>
    </p:extLst>
  </p:cSld>
  <p:clrMapOvr>
    <a:masterClrMapping/>
  </p:clrMapOvr>
  <p:transition spd="slow">
    <p:push dir="u"/>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：对象序列化与反序列化</a:t>
            </a:r>
          </a:p>
        </p:txBody>
      </p:sp>
      <p:sp>
        <p:nvSpPr>
          <p:cNvPr id="3" name="内容占位符 2"/>
          <p:cNvSpPr>
            <a:spLocks noGrp="1"/>
          </p:cNvSpPr>
          <p:nvPr>
            <p:ph idx="1"/>
          </p:nvPr>
        </p:nvSpPr>
        <p:spPr/>
        <p:txBody>
          <a:bodyPr/>
          <a:lstStyle/>
          <a:p>
            <a:r>
              <a:rPr lang="zh-CN" altLang="en-US" dirty="0"/>
              <a:t>无论是使用</a:t>
            </a:r>
            <a:r>
              <a:rPr lang="en-US" altLang="zh-CN" dirty="0"/>
              <a:t>transient</a:t>
            </a:r>
            <a:r>
              <a:rPr lang="zh-CN" altLang="en-US" dirty="0"/>
              <a:t>关键字，还是使用</a:t>
            </a:r>
            <a:r>
              <a:rPr lang="en-US" altLang="zh-CN" dirty="0" err="1"/>
              <a:t>writeObject</a:t>
            </a:r>
            <a:r>
              <a:rPr lang="en-US" altLang="zh-CN" dirty="0"/>
              <a:t>()</a:t>
            </a:r>
            <a:r>
              <a:rPr lang="zh-CN" altLang="en-US" dirty="0"/>
              <a:t>和</a:t>
            </a:r>
            <a:r>
              <a:rPr lang="en-US" altLang="zh-CN" dirty="0" err="1"/>
              <a:t>readObject</a:t>
            </a:r>
            <a:r>
              <a:rPr lang="en-US" altLang="zh-CN" dirty="0"/>
              <a:t>()</a:t>
            </a:r>
            <a:r>
              <a:rPr lang="zh-CN" altLang="en-US" dirty="0"/>
              <a:t>方法，其实都是基于</a:t>
            </a:r>
            <a:r>
              <a:rPr lang="en-US" altLang="zh-CN" dirty="0"/>
              <a:t>Serializable</a:t>
            </a:r>
            <a:r>
              <a:rPr lang="zh-CN" altLang="en-US" dirty="0"/>
              <a:t>接口的序列化</a:t>
            </a:r>
            <a:endParaRPr lang="en-US" altLang="zh-CN" dirty="0"/>
          </a:p>
          <a:p>
            <a:r>
              <a:rPr lang="en-US" altLang="zh-CN" dirty="0"/>
              <a:t>JDK</a:t>
            </a:r>
            <a:r>
              <a:rPr lang="zh-CN" altLang="en-US" dirty="0"/>
              <a:t>中还提供了另一个序列化接口：</a:t>
            </a:r>
            <a:r>
              <a:rPr lang="en-US" altLang="zh-CN" b="1" dirty="0" err="1">
                <a:solidFill>
                  <a:srgbClr val="C00000"/>
                </a:solidFill>
              </a:rPr>
              <a:t>Externalizable</a:t>
            </a:r>
            <a:r>
              <a:rPr lang="zh-CN" altLang="en-US" dirty="0"/>
              <a:t>，使用该接口之后，之前基于</a:t>
            </a:r>
            <a:r>
              <a:rPr lang="en-US" altLang="zh-CN" dirty="0"/>
              <a:t>Serializable</a:t>
            </a:r>
            <a:r>
              <a:rPr lang="zh-CN" altLang="en-US" dirty="0"/>
              <a:t>接口的序列化机制就将失效，对象将按照我们自定义的方式进行序列化或反序列化，这对于一些信息敏感应用或对序列化反序列化性能要求较高来说非常重要</a:t>
            </a:r>
          </a:p>
        </p:txBody>
      </p:sp>
    </p:spTree>
    <p:extLst>
      <p:ext uri="{BB962C8B-B14F-4D97-AF65-F5344CB8AC3E}">
        <p14:creationId xmlns:p14="http://schemas.microsoft.com/office/powerpoint/2010/main" val="206498943"/>
      </p:ext>
    </p:extLst>
  </p:cSld>
  <p:clrMapOvr>
    <a:masterClrMapping/>
  </p:clrMapOvr>
  <p:transition spd="slow">
    <p:push dir="u"/>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：对象序列化与反序列化</a:t>
            </a:r>
          </a:p>
        </p:txBody>
      </p:sp>
      <p:sp>
        <p:nvSpPr>
          <p:cNvPr id="3" name="内容占位符 2"/>
          <p:cNvSpPr>
            <a:spLocks noGrp="1"/>
          </p:cNvSpPr>
          <p:nvPr>
            <p:ph idx="1"/>
          </p:nvPr>
        </p:nvSpPr>
        <p:spPr/>
        <p:txBody>
          <a:bodyPr/>
          <a:lstStyle/>
          <a:p>
            <a:r>
              <a:rPr lang="en-US" altLang="zh-CN" dirty="0" err="1"/>
              <a:t>Externalizable</a:t>
            </a:r>
            <a:r>
              <a:rPr lang="zh-CN" altLang="en-US" dirty="0"/>
              <a:t>接口序列化说明（课堂案例：</a:t>
            </a:r>
            <a:r>
              <a:rPr lang="en-US" altLang="zh-CN" dirty="0">
                <a:hlinkClick r:id="rId3" action="ppaction://hlinkfile"/>
              </a:rPr>
              <a:t>Person3.java</a:t>
            </a:r>
            <a:r>
              <a:rPr lang="en-US" altLang="zh-CN" dirty="0"/>
              <a:t>,</a:t>
            </a:r>
            <a:r>
              <a:rPr lang="en-US" altLang="zh-CN" dirty="0">
                <a:hlinkClick r:id="rId4" action="ppaction://hlinkfile"/>
              </a:rPr>
              <a:t>SerializableTest3.java</a:t>
            </a:r>
            <a:r>
              <a:rPr lang="zh-CN" altLang="en-US" dirty="0"/>
              <a:t>） ：</a:t>
            </a:r>
          </a:p>
        </p:txBody>
      </p:sp>
      <p:pic>
        <p:nvPicPr>
          <p:cNvPr id="5" name="图片 4"/>
          <p:cNvPicPr>
            <a:picLocks noChangeAspect="1"/>
          </p:cNvPicPr>
          <p:nvPr/>
        </p:nvPicPr>
        <p:blipFill>
          <a:blip r:embed="rId5"/>
          <a:stretch>
            <a:fillRect/>
          </a:stretch>
        </p:blipFill>
        <p:spPr>
          <a:xfrm>
            <a:off x="533226" y="2338474"/>
            <a:ext cx="5772150" cy="285750"/>
          </a:xfrm>
          <a:prstGeom prst="rect">
            <a:avLst/>
          </a:prstGeom>
          <a:blipFill>
            <a:blip r:embed="rId6"/>
            <a:stretch>
              <a:fillRect/>
            </a:stretch>
          </a:blipFill>
          <a:ln w="101600">
            <a:solidFill>
              <a:srgbClr val="339933">
                <a:alpha val="96000"/>
              </a:srgbClr>
            </a:solidFill>
          </a:ln>
        </p:spPr>
      </p:pic>
      <p:pic>
        <p:nvPicPr>
          <p:cNvPr id="6" name="图片 5"/>
          <p:cNvPicPr>
            <a:picLocks noChangeAspect="1"/>
          </p:cNvPicPr>
          <p:nvPr/>
        </p:nvPicPr>
        <p:blipFill>
          <a:blip r:embed="rId7"/>
          <a:stretch>
            <a:fillRect/>
          </a:stretch>
        </p:blipFill>
        <p:spPr>
          <a:xfrm>
            <a:off x="533226" y="2925300"/>
            <a:ext cx="8677275" cy="3800475"/>
          </a:xfrm>
          <a:prstGeom prst="rect">
            <a:avLst/>
          </a:prstGeom>
          <a:blipFill>
            <a:blip r:embed="rId6"/>
            <a:stretch>
              <a:fillRect/>
            </a:stretch>
          </a:blipFill>
          <a:ln w="101600">
            <a:solidFill>
              <a:srgbClr val="339933">
                <a:alpha val="96000"/>
              </a:srgbClr>
            </a:solidFill>
          </a:ln>
        </p:spPr>
      </p:pic>
      <p:pic>
        <p:nvPicPr>
          <p:cNvPr id="4" name="图片 3"/>
          <p:cNvPicPr>
            <a:picLocks noChangeAspect="1"/>
          </p:cNvPicPr>
          <p:nvPr/>
        </p:nvPicPr>
        <p:blipFill>
          <a:blip r:embed="rId8"/>
          <a:stretch>
            <a:fillRect/>
          </a:stretch>
        </p:blipFill>
        <p:spPr>
          <a:xfrm>
            <a:off x="8018369" y="3971492"/>
            <a:ext cx="3695700" cy="1076325"/>
          </a:xfrm>
          <a:prstGeom prst="rect">
            <a:avLst/>
          </a:prstGeom>
          <a:blipFill>
            <a:blip r:embed="rId6"/>
            <a:stretch>
              <a:fillRect/>
            </a:stretch>
          </a:blipFill>
          <a:ln w="101600">
            <a:solidFill>
              <a:srgbClr val="339933">
                <a:alpha val="96000"/>
              </a:srgbClr>
            </a:solidFill>
          </a:ln>
        </p:spPr>
      </p:pic>
      <p:sp>
        <p:nvSpPr>
          <p:cNvPr id="7" name="圆角矩形 6"/>
          <p:cNvSpPr/>
          <p:nvPr/>
        </p:nvSpPr>
        <p:spPr>
          <a:xfrm>
            <a:off x="489325" y="3623515"/>
            <a:ext cx="8089410" cy="40443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533226" y="5220341"/>
            <a:ext cx="8209996" cy="392739"/>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20"/>
          <p:cNvSpPr>
            <a:spLocks noChangeShapeType="1"/>
          </p:cNvSpPr>
          <p:nvPr/>
        </p:nvSpPr>
        <p:spPr bwMode="auto">
          <a:xfrm flipH="1" flipV="1">
            <a:off x="2792893" y="4027952"/>
            <a:ext cx="2011680" cy="58161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0" name="椭圆 9"/>
          <p:cNvSpPr/>
          <p:nvPr/>
        </p:nvSpPr>
        <p:spPr>
          <a:xfrm>
            <a:off x="4660079" y="4485437"/>
            <a:ext cx="276779" cy="27677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Line 20"/>
          <p:cNvSpPr>
            <a:spLocks noChangeShapeType="1"/>
          </p:cNvSpPr>
          <p:nvPr/>
        </p:nvSpPr>
        <p:spPr bwMode="auto">
          <a:xfrm flipH="1">
            <a:off x="3956858" y="4609562"/>
            <a:ext cx="847715" cy="610779"/>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2" name="文本框 11"/>
          <p:cNvSpPr txBox="1"/>
          <p:nvPr/>
        </p:nvSpPr>
        <p:spPr>
          <a:xfrm>
            <a:off x="4981294" y="4267216"/>
            <a:ext cx="2772504" cy="923330"/>
          </a:xfrm>
          <a:prstGeom prst="rect">
            <a:avLst/>
          </a:prstGeom>
          <a:noFill/>
        </p:spPr>
        <p:txBody>
          <a:bodyPr wrap="square" rtlCol="0">
            <a:spAutoFit/>
          </a:bodyPr>
          <a:lstStyle/>
          <a:p>
            <a:r>
              <a:rPr lang="en-US" altLang="zh-CN" b="1" dirty="0" err="1">
                <a:solidFill>
                  <a:srgbClr val="C00000"/>
                </a:solidFill>
                <a:latin typeface="微软雅黑" panose="020B0503020204020204" pitchFamily="34" charset="-122"/>
                <a:ea typeface="微软雅黑" panose="020B0503020204020204" pitchFamily="34" charset="-122"/>
              </a:rPr>
              <a:t>Externalizable</a:t>
            </a:r>
            <a:r>
              <a:rPr lang="zh-CN" altLang="en-US" b="1" dirty="0">
                <a:solidFill>
                  <a:srgbClr val="C00000"/>
                </a:solidFill>
                <a:latin typeface="微软雅黑" panose="020B0503020204020204" pitchFamily="34" charset="-122"/>
                <a:ea typeface="微软雅黑" panose="020B0503020204020204" pitchFamily="34" charset="-122"/>
              </a:rPr>
              <a:t>接口中用于自定义序列化和反序列化的方法</a:t>
            </a:r>
          </a:p>
        </p:txBody>
      </p:sp>
      <p:sp>
        <p:nvSpPr>
          <p:cNvPr id="13" name="圆角矩形 12"/>
          <p:cNvSpPr/>
          <p:nvPr/>
        </p:nvSpPr>
        <p:spPr>
          <a:xfrm>
            <a:off x="489325" y="2928273"/>
            <a:ext cx="2470006" cy="48890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rot="10800000">
            <a:off x="2848147" y="2991578"/>
            <a:ext cx="507716" cy="36828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375985" y="3009693"/>
            <a:ext cx="7194462"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必须提供无参构造方法</a:t>
            </a:r>
          </a:p>
        </p:txBody>
      </p:sp>
      <p:sp>
        <p:nvSpPr>
          <p:cNvPr id="16" name="右箭头 15"/>
          <p:cNvSpPr/>
          <p:nvPr/>
        </p:nvSpPr>
        <p:spPr>
          <a:xfrm rot="5400000">
            <a:off x="10584543" y="3585067"/>
            <a:ext cx="507716" cy="36828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0133531" y="4009265"/>
            <a:ext cx="1275278"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Tree>
    <p:extLst>
      <p:ext uri="{BB962C8B-B14F-4D97-AF65-F5344CB8AC3E}">
        <p14:creationId xmlns:p14="http://schemas.microsoft.com/office/powerpoint/2010/main" val="3157240802"/>
      </p:ext>
    </p:extLst>
  </p:cSld>
  <p:clrMapOvr>
    <a:masterClrMapping/>
  </p:clrMapOvr>
  <p:transition spd="slow">
    <p:push dir="u"/>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：对象序列化与反序列化</a:t>
            </a:r>
          </a:p>
        </p:txBody>
      </p:sp>
      <p:sp>
        <p:nvSpPr>
          <p:cNvPr id="3" name="内容占位符 2"/>
          <p:cNvSpPr>
            <a:spLocks noGrp="1"/>
          </p:cNvSpPr>
          <p:nvPr>
            <p:ph idx="1"/>
          </p:nvPr>
        </p:nvSpPr>
        <p:spPr/>
        <p:txBody>
          <a:bodyPr>
            <a:normAutofit/>
          </a:bodyPr>
          <a:lstStyle/>
          <a:p>
            <a:r>
              <a:rPr lang="en-US" altLang="zh-CN" dirty="0" err="1"/>
              <a:t>Externalizable</a:t>
            </a:r>
            <a:r>
              <a:rPr lang="zh-CN" altLang="en-US" dirty="0"/>
              <a:t>继承于</a:t>
            </a:r>
            <a:r>
              <a:rPr lang="en-US" altLang="zh-CN" dirty="0"/>
              <a:t>Serializable</a:t>
            </a:r>
            <a:r>
              <a:rPr lang="zh-CN" altLang="en-US" dirty="0"/>
              <a:t>，当使用该接口时，</a:t>
            </a:r>
            <a:r>
              <a:rPr lang="zh-CN" altLang="en-US" b="1" dirty="0">
                <a:solidFill>
                  <a:srgbClr val="C00000"/>
                </a:solidFill>
              </a:rPr>
              <a:t>序列化的细节需要由我们自己完成</a:t>
            </a:r>
            <a:endParaRPr lang="en-US" altLang="zh-CN" b="1" dirty="0">
              <a:solidFill>
                <a:srgbClr val="C00000"/>
              </a:solidFill>
            </a:endParaRPr>
          </a:p>
          <a:p>
            <a:r>
              <a:rPr lang="zh-CN" altLang="en-US" dirty="0"/>
              <a:t>另外，使用</a:t>
            </a:r>
            <a:r>
              <a:rPr lang="en-US" altLang="zh-CN" dirty="0" err="1"/>
              <a:t>Externalizable</a:t>
            </a:r>
            <a:r>
              <a:rPr lang="zh-CN" altLang="en-US" dirty="0"/>
              <a:t>进行序列化时，当读取对象时，会调用被序列化类的无参构造器去创建一个新的对象，然后再将被保存对象的字段的值分别填充到新对象中。由于这个原因，实现</a:t>
            </a:r>
            <a:r>
              <a:rPr lang="en-US" altLang="zh-CN" dirty="0" err="1"/>
              <a:t>Externalizable</a:t>
            </a:r>
            <a:r>
              <a:rPr lang="zh-CN" altLang="en-US" dirty="0"/>
              <a:t>接口的类</a:t>
            </a:r>
            <a:r>
              <a:rPr lang="zh-CN" altLang="en-US" b="1" dirty="0">
                <a:solidFill>
                  <a:srgbClr val="C00000"/>
                </a:solidFill>
              </a:rPr>
              <a:t>必须要提供一个无参的构造器</a:t>
            </a:r>
            <a:r>
              <a:rPr lang="zh-CN" altLang="en-US" dirty="0"/>
              <a:t>，且它的访问权限为</a:t>
            </a:r>
            <a:r>
              <a:rPr lang="en-US" altLang="zh-CN" dirty="0"/>
              <a:t>public</a:t>
            </a:r>
            <a:endParaRPr lang="zh-CN" altLang="en-US" dirty="0"/>
          </a:p>
          <a:p>
            <a:endParaRPr lang="zh-CN" altLang="en-US" dirty="0"/>
          </a:p>
        </p:txBody>
      </p:sp>
    </p:spTree>
    <p:extLst>
      <p:ext uri="{BB962C8B-B14F-4D97-AF65-F5344CB8AC3E}">
        <p14:creationId xmlns:p14="http://schemas.microsoft.com/office/powerpoint/2010/main" val="1317727159"/>
      </p:ext>
    </p:extLst>
  </p:cSld>
  <p:clrMapOvr>
    <a:masterClrMapping/>
  </p:clrMapOvr>
  <p:transition spd="slow">
    <p:push dir="u"/>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4</a:t>
            </a:r>
            <a:r>
              <a:rPr lang="zh-CN" altLang="en-US" dirty="0"/>
              <a:t>：跨语言的第三方序列化工具简介</a:t>
            </a:r>
          </a:p>
        </p:txBody>
      </p:sp>
      <p:sp>
        <p:nvSpPr>
          <p:cNvPr id="3" name="内容占位符 2"/>
          <p:cNvSpPr>
            <a:spLocks noGrp="1"/>
          </p:cNvSpPr>
          <p:nvPr>
            <p:ph idx="1"/>
          </p:nvPr>
        </p:nvSpPr>
        <p:spPr/>
        <p:txBody>
          <a:bodyPr/>
          <a:lstStyle/>
          <a:p>
            <a:r>
              <a:rPr lang="zh-CN" altLang="en-US" dirty="0"/>
              <a:t>除了以上的序列化机制之外，还有许多其他序列化框架从不同的角度来解决该问题：不通过代码来定义类型，而是使用”接口定义语言”</a:t>
            </a:r>
            <a:r>
              <a:rPr lang="en-US" altLang="zh-CN" dirty="0"/>
              <a:t>(Interface Description </a:t>
            </a:r>
            <a:r>
              <a:rPr lang="en-US" altLang="zh-CN" dirty="0" err="1"/>
              <a:t>Language,IDL</a:t>
            </a:r>
            <a:r>
              <a:rPr lang="zh-CN" altLang="en-US" dirty="0"/>
              <a:t>）以不依赖干具体语言的方式进行声明</a:t>
            </a:r>
          </a:p>
          <a:p>
            <a:r>
              <a:rPr lang="zh-CN" altLang="en-US" dirty="0"/>
              <a:t>由此，系统能够为其他语言生成类型，这种形式能有效提高不同语言平台的互操作能力</a:t>
            </a:r>
          </a:p>
        </p:txBody>
      </p:sp>
    </p:spTree>
    <p:extLst>
      <p:ext uri="{BB962C8B-B14F-4D97-AF65-F5344CB8AC3E}">
        <p14:creationId xmlns:p14="http://schemas.microsoft.com/office/powerpoint/2010/main" val="2205770849"/>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25286</TotalTime>
  <Words>10313</Words>
  <Application>Microsoft Office PowerPoint</Application>
  <PresentationFormat>宽屏</PresentationFormat>
  <Paragraphs>745</Paragraphs>
  <Slides>112</Slides>
  <Notes>21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112</vt:i4>
      </vt:variant>
    </vt:vector>
  </HeadingPairs>
  <TitlesOfParts>
    <vt:vector size="119" baseType="lpstr">
      <vt:lpstr>等线</vt:lpstr>
      <vt:lpstr>微软雅黑</vt:lpstr>
      <vt:lpstr>微软雅黑 Light</vt:lpstr>
      <vt:lpstr>Arial</vt:lpstr>
      <vt:lpstr>Calibri</vt:lpstr>
      <vt:lpstr>Wingdings</vt:lpstr>
      <vt:lpstr>Office 主题</vt:lpstr>
      <vt:lpstr>输入输出</vt:lpstr>
      <vt:lpstr>本章内容：共4小节，31个知识点</vt:lpstr>
      <vt:lpstr>本章目标</vt:lpstr>
      <vt:lpstr>第1节【文件】</vt:lpstr>
      <vt:lpstr>知识点1： File类型</vt:lpstr>
      <vt:lpstr>知识点1： File类型</vt:lpstr>
      <vt:lpstr>知识点1： File类型</vt:lpstr>
      <vt:lpstr>知识点1： File类型</vt:lpstr>
      <vt:lpstr>知识点1： File类型</vt:lpstr>
      <vt:lpstr>知识点1： File类型</vt:lpstr>
      <vt:lpstr>知识点2：File对文件的基础操作</vt:lpstr>
      <vt:lpstr>知识点2：File对文件的基础操作</vt:lpstr>
      <vt:lpstr>知识点2：File对文件的基础操作</vt:lpstr>
      <vt:lpstr>知识点2：File对文件的基础操作</vt:lpstr>
      <vt:lpstr>本节总结提问【文件】</vt:lpstr>
      <vt:lpstr>本节总结【文件】</vt:lpstr>
      <vt:lpstr>第2节【输入输出流】</vt:lpstr>
      <vt:lpstr>第2节【输入输出流】</vt:lpstr>
      <vt:lpstr>知识点1：输入输出流的概念与作用</vt:lpstr>
      <vt:lpstr>知识点1：输入输出流的概念与作用</vt:lpstr>
      <vt:lpstr>知识点1：输入输出流的概念与作用</vt:lpstr>
      <vt:lpstr>知识点1：输入输出流的概念与作用</vt:lpstr>
      <vt:lpstr>知识点1：输入输出流的概念与作用</vt:lpstr>
      <vt:lpstr>知识点1：输入输出流的概念与作用</vt:lpstr>
      <vt:lpstr>思考</vt:lpstr>
      <vt:lpstr>知识点1：输入输出流的概念与作用</vt:lpstr>
      <vt:lpstr>知识点2： Java中输入输出流的类型</vt:lpstr>
      <vt:lpstr>知识点3： Java的输入输出流的继承树</vt:lpstr>
      <vt:lpstr>知识点3： Java的输入输出流的继承树</vt:lpstr>
      <vt:lpstr>知识点3： Java的输入输出流的继承树</vt:lpstr>
      <vt:lpstr>知识点3： Java的输入输出流的继承树</vt:lpstr>
      <vt:lpstr>知识点3： Java的输入输出流的继承树</vt:lpstr>
      <vt:lpstr>知识点3： Java的输入输出流的继承树</vt:lpstr>
      <vt:lpstr>知识点4：传统输入流的读取线程特性</vt:lpstr>
      <vt:lpstr>思考</vt:lpstr>
      <vt:lpstr>知识点5：字节输出流</vt:lpstr>
      <vt:lpstr>知识点5：字节输出流</vt:lpstr>
      <vt:lpstr>知识点6：字节输出流的统一数据写入方法</vt:lpstr>
      <vt:lpstr>知识点7： DataOutput</vt:lpstr>
      <vt:lpstr>知识点8：常见字节输出流工具的作用与使用</vt:lpstr>
      <vt:lpstr>知识点8：常见字节输出流工具的作用与使用</vt:lpstr>
      <vt:lpstr>知识点8：常见字节输出流工具的作用与使用</vt:lpstr>
      <vt:lpstr>知识点8：常见字节输出流工具的作用与使用</vt:lpstr>
      <vt:lpstr>知识点9：字节输入流</vt:lpstr>
      <vt:lpstr>知识点10：字节输入流的统一数据读取方法</vt:lpstr>
      <vt:lpstr>知识点10：字节输入流的统一数据读取方法</vt:lpstr>
      <vt:lpstr>知识点11： DataInput</vt:lpstr>
      <vt:lpstr>知识点12：常见的字节输入流工具的作用与使用</vt:lpstr>
      <vt:lpstr>知识点12：常见的字节输入流工具的作用与使用</vt:lpstr>
      <vt:lpstr>知识点12：常见的字节输入流工具的作用与使用</vt:lpstr>
      <vt:lpstr>知识点12：常见的字节输入流工具的作用与使用</vt:lpstr>
      <vt:lpstr>知识点12：常见的字节输入流工具的作用与使用</vt:lpstr>
      <vt:lpstr>知识点12：常见的字节输入流工具的作用与使用</vt:lpstr>
      <vt:lpstr>知识点12：常见的字节输入流工具的作用与使用</vt:lpstr>
      <vt:lpstr>知识点12：常见的字节输入流工具的作用与使用</vt:lpstr>
      <vt:lpstr>知识点13： RandomAccessFile</vt:lpstr>
      <vt:lpstr>知识点13： RandomAccessFile</vt:lpstr>
      <vt:lpstr>知识点13： RandomAccessFile</vt:lpstr>
      <vt:lpstr>知识点13： RandomAccessFile</vt:lpstr>
      <vt:lpstr>知识点14： ByteArrayOutpuStream/ByteArrayInputStream</vt:lpstr>
      <vt:lpstr>知识点14： ByteArrayOutpuStream/ByteArrayInputStream</vt:lpstr>
      <vt:lpstr>知识点14： ByteArrayOutpuStream/ByteArrayInputStream</vt:lpstr>
      <vt:lpstr>知识点15：字符输出流</vt:lpstr>
      <vt:lpstr>知识点16：字符输出流的统一数据写入方法</vt:lpstr>
      <vt:lpstr>知识点16：字符输出流的统一数据写入方法</vt:lpstr>
      <vt:lpstr>知识点17：字符输出流工具的作用与使用</vt:lpstr>
      <vt:lpstr>知识点17：字符输出流工具的作用与使用</vt:lpstr>
      <vt:lpstr>知识点17：字符输出流工具的作用与使用</vt:lpstr>
      <vt:lpstr>知识点17：字符输出流工具的作用与使用</vt:lpstr>
      <vt:lpstr>知识点18：字符输入流</vt:lpstr>
      <vt:lpstr>知识点19：字符输入流的统一数据读取方法</vt:lpstr>
      <vt:lpstr>知识点20：常见的字符输入流工具的作用与使用</vt:lpstr>
      <vt:lpstr>知识点20：常见的字符输入流工具的作用与使用</vt:lpstr>
      <vt:lpstr>知识点20：常见的字符输入流工具的作用与使用</vt:lpstr>
      <vt:lpstr>知识点20：常见的字符输入流工具的作用与使用</vt:lpstr>
      <vt:lpstr>知识点21：字节流与字符流的适配器</vt:lpstr>
      <vt:lpstr>知识点21：字节流与字符流的适配器</vt:lpstr>
      <vt:lpstr>知识点21：字节流与字符流的适配器</vt:lpstr>
      <vt:lpstr>知识点21：字节流与字符流的适配器</vt:lpstr>
      <vt:lpstr>本节总结提问【输入输出流】</vt:lpstr>
      <vt:lpstr>本节总结【输入输出流】</vt:lpstr>
      <vt:lpstr>第3节【对象序列化】</vt:lpstr>
      <vt:lpstr>知识点1：对象序列化的作用</vt:lpstr>
      <vt:lpstr>知识点1：对象序列化的作用</vt:lpstr>
      <vt:lpstr>知识点2：序列化接口</vt:lpstr>
      <vt:lpstr>知识点3：对象序列化与反序列化</vt:lpstr>
      <vt:lpstr>知识点3：对象序列化与反序列化</vt:lpstr>
      <vt:lpstr>知识点3：对象序列化与反序列化</vt:lpstr>
      <vt:lpstr>知识点3：对象序列化与反序列化</vt:lpstr>
      <vt:lpstr>知识点3：对象序列化与反序列化</vt:lpstr>
      <vt:lpstr>知识点3：对象序列化与反序列化</vt:lpstr>
      <vt:lpstr>知识点3：对象序列化与反序列化</vt:lpstr>
      <vt:lpstr>知识点3：对象序列化与反序列化</vt:lpstr>
      <vt:lpstr>知识点3：对象序列化与反序列化</vt:lpstr>
      <vt:lpstr>知识点3：对象序列化与反序列化</vt:lpstr>
      <vt:lpstr>知识点3：对象序列化与反序列化</vt:lpstr>
      <vt:lpstr>知识点3：对象序列化与反序列化</vt:lpstr>
      <vt:lpstr>知识点3：对象序列化与反序列化</vt:lpstr>
      <vt:lpstr>知识点4：跨语言的第三方序列化工具简介</vt:lpstr>
      <vt:lpstr>知识点4：跨语言的第三方序列化工具简介</vt:lpstr>
      <vt:lpstr>本节总结提问【输入输出流】</vt:lpstr>
      <vt:lpstr>本节总结【输入输出流】</vt:lpstr>
      <vt:lpstr>第4节【nio】</vt:lpstr>
      <vt:lpstr>知识点1：nio与io的区别</vt:lpstr>
      <vt:lpstr>知识点2： Buffer</vt:lpstr>
      <vt:lpstr>知识点3： Channel</vt:lpstr>
      <vt:lpstr>知识点3： Channel</vt:lpstr>
      <vt:lpstr>知识点4：事件及nio的非阻塞读取</vt:lpstr>
      <vt:lpstr>本节总结提问【nio】</vt:lpstr>
      <vt:lpstr>本节总结【nio】</vt:lpstr>
      <vt:lpstr>本章作业</vt:lpstr>
      <vt:lpstr>PowerPoint 演示文稿</vt:lpstr>
    </vt:vector>
  </TitlesOfParts>
  <Company>Baidu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燦林</cp:lastModifiedBy>
  <cp:revision>2169</cp:revision>
  <dcterms:created xsi:type="dcterms:W3CDTF">2014-03-19T14:07:00Z</dcterms:created>
  <dcterms:modified xsi:type="dcterms:W3CDTF">2023-02-06T12:39:54Z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2052-10.1.0.5843</vt:lpwstr>
  </property>
</Properties>
</file>