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2" r:id="rId2"/>
    <p:sldId id="257" r:id="rId3"/>
    <p:sldId id="279" r:id="rId4"/>
    <p:sldId id="280" r:id="rId5"/>
    <p:sldId id="282" r:id="rId6"/>
    <p:sldId id="281" r:id="rId7"/>
    <p:sldId id="283" r:id="rId8"/>
    <p:sldId id="284" r:id="rId9"/>
    <p:sldId id="290" r:id="rId10"/>
    <p:sldId id="286" r:id="rId11"/>
    <p:sldId id="287" r:id="rId12"/>
    <p:sldId id="270" r:id="rId13"/>
    <p:sldId id="288" r:id="rId14"/>
    <p:sldId id="291" r:id="rId15"/>
    <p:sldId id="289" r:id="rId16"/>
    <p:sldId id="292" r:id="rId17"/>
    <p:sldId id="29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37" autoAdjust="0"/>
  </p:normalViewPr>
  <p:slideViewPr>
    <p:cSldViewPr snapToGrid="0">
      <p:cViewPr varScale="1">
        <p:scale>
          <a:sx n="63" d="100"/>
          <a:sy n="63" d="100"/>
        </p:scale>
        <p:origin x="1020" y="60"/>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Upwork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Sheet1!$A$2:$A$4</c:f>
              <c:strCache>
                <c:ptCount val="3"/>
                <c:pt idx="0">
                  <c:v>React</c:v>
                </c:pt>
                <c:pt idx="1">
                  <c:v>Angular</c:v>
                </c:pt>
                <c:pt idx="2">
                  <c:v>Vue</c:v>
                </c:pt>
              </c:strCache>
            </c:strRef>
          </c:cat>
          <c:val>
            <c:numRef>
              <c:f>Sheet1!$B$2:$B$4</c:f>
              <c:numCache>
                <c:formatCode>General</c:formatCode>
                <c:ptCount val="3"/>
                <c:pt idx="0">
                  <c:v>2610</c:v>
                </c:pt>
                <c:pt idx="1">
                  <c:v>1140</c:v>
                </c:pt>
                <c:pt idx="2">
                  <c:v>601</c:v>
                </c:pt>
              </c:numCache>
            </c:numRef>
          </c:val>
          <c:extLst>
            <c:ext xmlns:c16="http://schemas.microsoft.com/office/drawing/2014/chart" uri="{C3380CC4-5D6E-409C-BE32-E72D297353CC}">
              <c16:uniqueId val="{00000000-9990-4696-990D-C385B6E05EF4}"/>
            </c:ext>
          </c:extLst>
        </c:ser>
        <c:ser>
          <c:idx val="1"/>
          <c:order val="1"/>
          <c:tx>
            <c:strRef>
              <c:f>Sheet1!$C$1</c:f>
              <c:strCache>
                <c:ptCount val="1"/>
                <c:pt idx="0">
                  <c:v>Workana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Sheet1!$A$2:$A$4</c:f>
              <c:strCache>
                <c:ptCount val="3"/>
                <c:pt idx="0">
                  <c:v>React</c:v>
                </c:pt>
                <c:pt idx="1">
                  <c:v>Angular</c:v>
                </c:pt>
                <c:pt idx="2">
                  <c:v>Vue</c:v>
                </c:pt>
              </c:strCache>
            </c:strRef>
          </c:cat>
          <c:val>
            <c:numRef>
              <c:f>Sheet1!$C$2:$C$4</c:f>
              <c:numCache>
                <c:formatCode>General</c:formatCode>
                <c:ptCount val="3"/>
                <c:pt idx="0">
                  <c:v>748</c:v>
                </c:pt>
                <c:pt idx="1">
                  <c:v>962</c:v>
                </c:pt>
                <c:pt idx="2">
                  <c:v>105</c:v>
                </c:pt>
              </c:numCache>
            </c:numRef>
          </c:val>
          <c:extLst>
            <c:ext xmlns:c16="http://schemas.microsoft.com/office/drawing/2014/chart" uri="{C3380CC4-5D6E-409C-BE32-E72D297353CC}">
              <c16:uniqueId val="{00000001-9990-4696-990D-C385B6E05EF4}"/>
            </c:ext>
          </c:extLst>
        </c:ser>
        <c:dLbls>
          <c:showLegendKey val="0"/>
          <c:showVal val="0"/>
          <c:showCatName val="0"/>
          <c:showSerName val="0"/>
          <c:showPercent val="0"/>
          <c:showBubbleSize val="0"/>
        </c:dLbls>
        <c:gapWidth val="100"/>
        <c:overlap val="-24"/>
        <c:axId val="1519532704"/>
        <c:axId val="1519525632"/>
      </c:barChart>
      <c:catAx>
        <c:axId val="15195327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PE"/>
          </a:p>
        </c:txPr>
        <c:crossAx val="1519525632"/>
        <c:crosses val="autoZero"/>
        <c:auto val="1"/>
        <c:lblAlgn val="ctr"/>
        <c:lblOffset val="100"/>
        <c:noMultiLvlLbl val="0"/>
      </c:catAx>
      <c:valAx>
        <c:axId val="151952563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PE"/>
          </a:p>
        </c:txPr>
        <c:crossAx val="151953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10/16/2019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‹Nº›</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‹Nº›</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012.vuejs.org/guide/#ViewModel" TargetMode="External"/><Relationship Id="rId7" Type="http://schemas.openxmlformats.org/officeDocument/2006/relationships/hyperlink" Target="https://012.vuejs.org/guide/#Filter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012.vuejs.org/guide/#Directives" TargetMode="External"/><Relationship Id="rId5" Type="http://schemas.openxmlformats.org/officeDocument/2006/relationships/hyperlink" Target="https://012.vuejs.org/guide/#Model" TargetMode="External"/><Relationship Id="rId4" Type="http://schemas.openxmlformats.org/officeDocument/2006/relationships/hyperlink" Target="https://012.vuejs.org/guide/#View"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ootstrap-vue.js.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vuetifyjs.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000" b="0" dirty="0" smtClean="0"/>
              <a:t>modelo–vista–modelo de vista. (</a:t>
            </a:r>
            <a:r>
              <a:rPr lang="es-PE" sz="1000" i="1" dirty="0" err="1" smtClean="0"/>
              <a:t>model</a:t>
            </a:r>
            <a:r>
              <a:rPr lang="es-PE" sz="1000" i="1" dirty="0" smtClean="0"/>
              <a:t>–</a:t>
            </a:r>
            <a:r>
              <a:rPr lang="es-PE" sz="1000" i="1" dirty="0" err="1" smtClean="0"/>
              <a:t>view</a:t>
            </a:r>
            <a:r>
              <a:rPr lang="es-PE" sz="1000" i="1" dirty="0" smtClean="0"/>
              <a:t>–</a:t>
            </a:r>
            <a:r>
              <a:rPr lang="es-PE" sz="1000" i="1" dirty="0" err="1" smtClean="0"/>
              <a:t>viewmodel</a:t>
            </a:r>
            <a:r>
              <a:rPr lang="es-PE" sz="1000" dirty="0" smtClean="0"/>
              <a:t>, abreviado </a:t>
            </a:r>
            <a:r>
              <a:rPr lang="es-PE" sz="1000" b="1" dirty="0" smtClean="0"/>
              <a:t>MVVM)</a:t>
            </a:r>
          </a:p>
          <a:p>
            <a:endParaRPr lang="es-ES" sz="1000" b="1" dirty="0" smtClean="0"/>
          </a:p>
          <a:p>
            <a:r>
              <a:rPr lang="en-US" sz="1000" dirty="0" smtClean="0"/>
              <a:t>Technically, Vue.js is focused on the </a:t>
            </a:r>
            <a:r>
              <a:rPr lang="en-US" sz="1000" dirty="0" err="1" smtClean="0">
                <a:hlinkClick r:id="rId3"/>
              </a:rPr>
              <a:t>ViewModel</a:t>
            </a:r>
            <a:r>
              <a:rPr lang="en-US" sz="1000" dirty="0" smtClean="0"/>
              <a:t> layer of the MVVM pattern. It connects the </a:t>
            </a:r>
            <a:r>
              <a:rPr lang="en-US" sz="1000" dirty="0" smtClean="0">
                <a:hlinkClick r:id="rId4"/>
              </a:rPr>
              <a:t>View</a:t>
            </a:r>
            <a:r>
              <a:rPr lang="en-US" sz="1000" dirty="0" smtClean="0"/>
              <a:t> and the </a:t>
            </a:r>
            <a:r>
              <a:rPr lang="en-US" sz="1000" dirty="0" smtClean="0">
                <a:hlinkClick r:id="rId5"/>
              </a:rPr>
              <a:t>Model</a:t>
            </a:r>
            <a:r>
              <a:rPr lang="en-US" sz="1000" dirty="0" smtClean="0"/>
              <a:t> via two way data bindings. Actual DOM manipulations and output formatting are abstracted away into </a:t>
            </a:r>
            <a:r>
              <a:rPr lang="en-US" sz="1000" dirty="0" smtClean="0">
                <a:hlinkClick r:id="rId6"/>
              </a:rPr>
              <a:t>Directives</a:t>
            </a:r>
            <a:r>
              <a:rPr lang="en-US" sz="1000" dirty="0" smtClean="0"/>
              <a:t> and </a:t>
            </a:r>
            <a:r>
              <a:rPr lang="en-US" sz="1000" dirty="0" smtClean="0">
                <a:hlinkClick r:id="rId7"/>
              </a:rPr>
              <a:t>Filters</a:t>
            </a:r>
            <a:r>
              <a:rPr lang="en-US" sz="1000" dirty="0" smtClean="0"/>
              <a:t>.</a:t>
            </a:r>
            <a:endParaRPr lang="es-PE" sz="1000" b="0"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4</a:t>
            </a:fld>
            <a:endParaRPr lang="en-US"/>
          </a:p>
        </p:txBody>
      </p:sp>
    </p:spTree>
    <p:extLst>
      <p:ext uri="{BB962C8B-B14F-4D97-AF65-F5344CB8AC3E}">
        <p14:creationId xmlns:p14="http://schemas.microsoft.com/office/powerpoint/2010/main" val="427661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Bootstrap  Vue (</a:t>
            </a:r>
            <a:r>
              <a:rPr lang="es-PE" dirty="0" smtClean="0">
                <a:hlinkClick r:id="rId3"/>
              </a:rPr>
              <a:t>https://bootstrap-vue.js.org/</a:t>
            </a:r>
            <a:r>
              <a:rPr lang="es-PE" dirty="0" smtClean="0"/>
              <a:t>)</a:t>
            </a:r>
          </a:p>
          <a:p>
            <a:r>
              <a:rPr lang="es-PE" dirty="0" smtClean="0"/>
              <a:t>Vuetify (Material </a:t>
            </a:r>
            <a:r>
              <a:rPr lang="es-PE" dirty="0" err="1" smtClean="0"/>
              <a:t>Design</a:t>
            </a:r>
            <a:r>
              <a:rPr lang="es-PE" dirty="0" smtClean="0"/>
              <a:t>) (</a:t>
            </a:r>
            <a:r>
              <a:rPr lang="es-PE" dirty="0" smtClean="0">
                <a:hlinkClick r:id="rId4"/>
              </a:rPr>
              <a:t>https://vuetifyjs.com</a:t>
            </a:r>
            <a:r>
              <a:rPr lang="es-PE" dirty="0" smtClean="0"/>
              <a:t>)</a:t>
            </a:r>
          </a:p>
          <a:p>
            <a:r>
              <a:rPr lang="es-ES" dirty="0" err="1" smtClean="0"/>
              <a:t>Vee-validate</a:t>
            </a:r>
            <a:r>
              <a:rPr lang="es-ES" dirty="0" smtClean="0"/>
              <a:t> (https://baianat.github.io/vee-validate/)</a:t>
            </a:r>
          </a:p>
          <a:p>
            <a:endParaRPr lang="es-PE"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9</a:t>
            </a:fld>
            <a:endParaRPr lang="en-US"/>
          </a:p>
        </p:txBody>
      </p:sp>
    </p:spTree>
    <p:extLst>
      <p:ext uri="{BB962C8B-B14F-4D97-AF65-F5344CB8AC3E}">
        <p14:creationId xmlns:p14="http://schemas.microsoft.com/office/powerpoint/2010/main" val="412617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t>Nuxt</a:t>
            </a:r>
            <a:r>
              <a:rPr lang="es-PE" dirty="0" smtClean="0"/>
              <a:t> </a:t>
            </a:r>
            <a:r>
              <a:rPr lang="es-PE" dirty="0" err="1" smtClean="0"/>
              <a:t>js</a:t>
            </a:r>
            <a:r>
              <a:rPr lang="es-PE" dirty="0" smtClean="0"/>
              <a:t>, Framework Vue para SSR (https://nuxtjs.org)</a:t>
            </a:r>
          </a:p>
          <a:p>
            <a:endParaRPr lang="es-PE"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10</a:t>
            </a:fld>
            <a:endParaRPr lang="en-US"/>
          </a:p>
        </p:txBody>
      </p:sp>
    </p:spTree>
    <p:extLst>
      <p:ext uri="{BB962C8B-B14F-4D97-AF65-F5344CB8AC3E}">
        <p14:creationId xmlns:p14="http://schemas.microsoft.com/office/powerpoint/2010/main" val="294497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https://www.npmtrends.com/vue-vs-react-vs-@angular/core</a:t>
            </a:r>
            <a:endParaRPr lang="es-PE"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11</a:t>
            </a:fld>
            <a:endParaRPr lang="en-US"/>
          </a:p>
        </p:txBody>
      </p:sp>
    </p:spTree>
    <p:extLst>
      <p:ext uri="{BB962C8B-B14F-4D97-AF65-F5344CB8AC3E}">
        <p14:creationId xmlns:p14="http://schemas.microsoft.com/office/powerpoint/2010/main" val="316056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https://www.upwork.com/</a:t>
            </a:r>
          </a:p>
          <a:p>
            <a:r>
              <a:rPr lang="es-PE" dirty="0" smtClean="0"/>
              <a:t>https://www.workana.com/</a:t>
            </a:r>
            <a:endParaRPr lang="es-PE"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12</a:t>
            </a:fld>
            <a:endParaRPr lang="en-US"/>
          </a:p>
        </p:txBody>
      </p:sp>
    </p:spTree>
    <p:extLst>
      <p:ext uri="{BB962C8B-B14F-4D97-AF65-F5344CB8AC3E}">
        <p14:creationId xmlns:p14="http://schemas.microsoft.com/office/powerpoint/2010/main" val="158699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C8BD8E7-1312-41F3-99C4-6DA5AF891969}" type="slidenum">
              <a:rPr lang="en-US" smtClean="0"/>
              <a:t>18</a:t>
            </a:fld>
            <a:endParaRPr lang="en-US"/>
          </a:p>
        </p:txBody>
      </p:sp>
    </p:spTree>
    <p:extLst>
      <p:ext uri="{BB962C8B-B14F-4D97-AF65-F5344CB8AC3E}">
        <p14:creationId xmlns:p14="http://schemas.microsoft.com/office/powerpoint/2010/main" val="400230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s-ES" smtClean="0"/>
              <a:t>Haga clic para modificar el estilo de título del patrón</a:t>
            </a:r>
            <a:endParaRPr lang="en-US"/>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10/16/2019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10/16/2019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s-ES" smtClean="0"/>
              <a:t>Haga clic para modificar el estilo de título del patrón</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lvl1pPr>
              <a:defRPr/>
            </a:lvl1pPr>
            <a:lvl5pP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10/16/2019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s-ES" smtClean="0"/>
              <a:t>Haga clic para modificar el estilo de título del patrón</a:t>
            </a:r>
            <a:endParaRPr lang="en-US"/>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s-ES" smtClean="0"/>
              <a:t>Haga clic para modificar el estilo de texto del patrón</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10/16/2019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10/16/2019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10/16/2019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10/16/2019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10/16/2019</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‹Nº›</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eex.apache.org/" TargetMode="External"/><Relationship Id="rId2" Type="http://schemas.openxmlformats.org/officeDocument/2006/relationships/hyperlink" Target="https://www.nativescript.org/vue" TargetMode="External"/><Relationship Id="rId1" Type="http://schemas.openxmlformats.org/officeDocument/2006/relationships/slideLayout" Target="../slideLayouts/slideLayout3.xml"/><Relationship Id="rId5" Type="http://schemas.openxmlformats.org/officeDocument/2006/relationships/hyperlink" Target="https://vue-native.io/)" TargetMode="External"/><Relationship Id="rId4" Type="http://schemas.openxmlformats.org/officeDocument/2006/relationships/hyperlink" Target="https://www.npmjs.com/package/@ionic/v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carlosazaustre.es/que-es-lo-que-me-gusta-de-vue-js/" TargetMode="External"/><Relationship Id="rId3" Type="http://schemas.openxmlformats.org/officeDocument/2006/relationships/hyperlink" Target="https://github.com/vuejs/vue" TargetMode="External"/><Relationship Id="rId7" Type="http://schemas.openxmlformats.org/officeDocument/2006/relationships/hyperlink" Target="https://www.genbeta.com/desarrollo/por-que-elegir-vuejs-5-razones-para-considerarlo-nuestro-proximo-framework-de-referencia" TargetMode="External"/><Relationship Id="rId2" Type="http://schemas.openxmlformats.org/officeDocument/2006/relationships/hyperlink" Target="https://vuejs.org/" TargetMode="External"/><Relationship Id="rId1" Type="http://schemas.openxmlformats.org/officeDocument/2006/relationships/slideLayout" Target="../slideLayouts/slideLayout3.xml"/><Relationship Id="rId6" Type="http://schemas.openxmlformats.org/officeDocument/2006/relationships/hyperlink" Target="https://www.bravent.net/es-vue-una-alternativa-real-a-angular-o-react" TargetMode="External"/><Relationship Id="rId5" Type="http://schemas.openxmlformats.org/officeDocument/2006/relationships/hyperlink" Target="https://www.netguru.com/blog/13-top-companies-that-have-trusted-vue.js-examples-of-applications" TargetMode="External"/><Relationship Id="rId10" Type="http://schemas.openxmlformats.org/officeDocument/2006/relationships/hyperlink" Target="https://blog.pusher.com/why-vuejs-laravel/" TargetMode="External"/><Relationship Id="rId4" Type="http://schemas.openxmlformats.org/officeDocument/2006/relationships/hyperlink" Target="https://about.gitlab.com/2016/10/20/why-we-chose-vue/" TargetMode="External"/><Relationship Id="rId9" Type="http://schemas.openxmlformats.org/officeDocument/2006/relationships/hyperlink" Target="https://www.youtube.com/watch?v=78tNYZUS-p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clamigueiro/lima-frontend-simple-example-vue" TargetMode="External"/><Relationship Id="rId2" Type="http://schemas.openxmlformats.org/officeDocument/2006/relationships/hyperlink" Target="https://github.com/gclamigueiro/lima-frontend-todo-list-vu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E" dirty="0" smtClean="0"/>
              <a:t>¿</a:t>
            </a:r>
            <a:r>
              <a:rPr lang="es-ES" smtClean="0"/>
              <a:t>INTRODUCCIÓN </a:t>
            </a:r>
            <a:r>
              <a:rPr lang="es-ES" dirty="0" smtClean="0"/>
              <a:t>A VUE?</a:t>
            </a:r>
            <a:endParaRPr lang="en-US" dirty="0"/>
          </a:p>
        </p:txBody>
      </p:sp>
      <p:sp>
        <p:nvSpPr>
          <p:cNvPr id="3" name="Subtitle 2"/>
          <p:cNvSpPr>
            <a:spLocks noGrp="1"/>
          </p:cNvSpPr>
          <p:nvPr>
            <p:ph type="subTitle" idx="1"/>
          </p:nvPr>
        </p:nvSpPr>
        <p:spPr/>
        <p:txBody>
          <a:bodyPr/>
          <a:lstStyle/>
          <a:p>
            <a:r>
              <a:rPr lang="en-US" dirty="0" smtClean="0"/>
              <a:t>Gabriel Camps Lamigueiro</a:t>
            </a:r>
            <a:endParaRPr lang="en-US"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85" y="1285422"/>
            <a:ext cx="2264229" cy="1963511"/>
          </a:xfrm>
          <a:prstGeom prst="rect">
            <a:avLst/>
          </a:prstGeom>
        </p:spPr>
      </p:pic>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055" y="606289"/>
            <a:ext cx="2697888" cy="3321775"/>
          </a:xfrm>
          <a:prstGeom prst="rect">
            <a:avLst/>
          </a:prstGeo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3999" y="457200"/>
            <a:ext cx="10294962" cy="1143000"/>
          </a:xfrm>
        </p:spPr>
        <p:txBody>
          <a:bodyPr/>
          <a:lstStyle/>
          <a:p>
            <a:r>
              <a:rPr lang="pt-BR" dirty="0" smtClean="0"/>
              <a:t>Framework Vue para Server </a:t>
            </a:r>
            <a:r>
              <a:rPr lang="pt-BR" dirty="0" err="1" smtClean="0"/>
              <a:t>Side</a:t>
            </a:r>
            <a:r>
              <a:rPr lang="pt-BR" dirty="0" smtClean="0"/>
              <a:t> </a:t>
            </a:r>
            <a:r>
              <a:rPr lang="pt-BR" dirty="0" err="1" smtClean="0"/>
              <a:t>Rendering</a:t>
            </a:r>
            <a:r>
              <a:rPr lang="pt-BR" dirty="0" smtClean="0"/>
              <a:t>(SSR)</a:t>
            </a:r>
            <a:endParaRPr lang="es-PE" dirty="0"/>
          </a:p>
        </p:txBody>
      </p:sp>
      <p:sp>
        <p:nvSpPr>
          <p:cNvPr id="3" name="Marcador de contenido 2"/>
          <p:cNvSpPr>
            <a:spLocks noGrp="1"/>
          </p:cNvSpPr>
          <p:nvPr>
            <p:ph idx="1"/>
          </p:nvPr>
        </p:nvSpPr>
        <p:spPr/>
        <p:txBody>
          <a:bodyPr>
            <a:normAutofit/>
          </a:bodyPr>
          <a:lstStyle/>
          <a:p>
            <a:pPr marL="45720" indent="0">
              <a:buNone/>
            </a:pPr>
            <a:endParaRPr lang="es-PE" dirty="0" smtClean="0"/>
          </a:p>
          <a:p>
            <a:endParaRPr lang="es-PE" dirty="0"/>
          </a:p>
          <a:p>
            <a:pPr marL="45720" indent="0">
              <a:buNone/>
            </a:pPr>
            <a:r>
              <a:rPr lang="es-ES" dirty="0" smtClean="0"/>
              <a:t> </a:t>
            </a:r>
            <a:endParaRPr lang="es-PE" dirty="0"/>
          </a:p>
          <a:p>
            <a:pPr marL="45720" indent="0">
              <a:buNone/>
            </a:pPr>
            <a:endParaRPr lang="es-PE"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6769" t="9744" r="6769" b="14649"/>
          <a:stretch/>
        </p:blipFill>
        <p:spPr>
          <a:xfrm>
            <a:off x="2349153" y="1714500"/>
            <a:ext cx="7272519" cy="4213830"/>
          </a:xfrm>
          <a:prstGeom prst="rect">
            <a:avLst/>
          </a:prstGeom>
        </p:spPr>
      </p:pic>
    </p:spTree>
    <p:extLst>
      <p:ext uri="{BB962C8B-B14F-4D97-AF65-F5344CB8AC3E}">
        <p14:creationId xmlns:p14="http://schemas.microsoft.com/office/powerpoint/2010/main" val="380853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t>
            </a:r>
            <a:r>
              <a:rPr lang="pt-BR" dirty="0" err="1" smtClean="0"/>
              <a:t>Debería</a:t>
            </a:r>
            <a:r>
              <a:rPr lang="pt-BR" dirty="0" smtClean="0"/>
              <a:t> aprender </a:t>
            </a:r>
            <a:r>
              <a:rPr lang="pt-BR" dirty="0" err="1" smtClean="0"/>
              <a:t>VUe</a:t>
            </a:r>
            <a:r>
              <a:rPr lang="en-US" dirty="0"/>
              <a:t>?</a:t>
            </a:r>
            <a:endParaRPr lang="es-PE" dirty="0"/>
          </a:p>
        </p:txBody>
      </p:sp>
      <p:sp>
        <p:nvSpPr>
          <p:cNvPr id="3" name="Marcador de contenido 2"/>
          <p:cNvSpPr>
            <a:spLocks noGrp="1"/>
          </p:cNvSpPr>
          <p:nvPr>
            <p:ph idx="1"/>
          </p:nvPr>
        </p:nvSpPr>
        <p:spPr/>
        <p:txBody>
          <a:bodyPr>
            <a:normAutofit/>
          </a:bodyPr>
          <a:lstStyle/>
          <a:p>
            <a:endParaRPr lang="es-PE" dirty="0"/>
          </a:p>
          <a:p>
            <a:pPr marL="45720" indent="0">
              <a:buNone/>
            </a:pPr>
            <a:r>
              <a:rPr lang="es-ES" dirty="0" smtClean="0"/>
              <a:t> </a:t>
            </a:r>
            <a:endParaRPr lang="es-PE" dirty="0"/>
          </a:p>
          <a:p>
            <a:pPr marL="45720" indent="0">
              <a:buNone/>
            </a:pPr>
            <a:endParaRPr lang="es-PE" dirty="0"/>
          </a:p>
        </p:txBody>
      </p:sp>
      <p:pic>
        <p:nvPicPr>
          <p:cNvPr id="4" name="Imagen 3"/>
          <p:cNvPicPr>
            <a:picLocks noChangeAspect="1"/>
          </p:cNvPicPr>
          <p:nvPr/>
        </p:nvPicPr>
        <p:blipFill>
          <a:blip r:embed="rId3"/>
          <a:stretch>
            <a:fillRect/>
          </a:stretch>
        </p:blipFill>
        <p:spPr>
          <a:xfrm>
            <a:off x="1524000" y="1523290"/>
            <a:ext cx="9873612" cy="4365171"/>
          </a:xfrm>
          <a:prstGeom prst="rect">
            <a:avLst/>
          </a:prstGeom>
        </p:spPr>
      </p:pic>
      <p:sp>
        <p:nvSpPr>
          <p:cNvPr id="5" name="Rectángulo 4"/>
          <p:cNvSpPr/>
          <p:nvPr/>
        </p:nvSpPr>
        <p:spPr>
          <a:xfrm>
            <a:off x="1919515" y="6172200"/>
            <a:ext cx="8748485" cy="369332"/>
          </a:xfrm>
          <a:prstGeom prst="rect">
            <a:avLst/>
          </a:prstGeom>
        </p:spPr>
        <p:txBody>
          <a:bodyPr wrap="none">
            <a:spAutoFit/>
          </a:bodyPr>
          <a:lstStyle/>
          <a:p>
            <a:r>
              <a:rPr lang="es-PE" dirty="0" err="1" smtClean="0"/>
              <a:t>React</a:t>
            </a:r>
            <a:r>
              <a:rPr lang="es-PE" dirty="0" smtClean="0"/>
              <a:t> tiene muchas más descargas (aunque Vue sigue teniendo más estrellas en </a:t>
            </a:r>
            <a:r>
              <a:rPr lang="es-PE" dirty="0" err="1" smtClean="0"/>
              <a:t>GitHub</a:t>
            </a:r>
            <a:r>
              <a:rPr lang="es-PE" dirty="0" smtClean="0"/>
              <a:t> </a:t>
            </a:r>
            <a:r>
              <a:rPr lang="es-PE" dirty="0" smtClean="0">
                <a:sym typeface="Wingdings" panose="05000000000000000000" pitchFamily="2" charset="2"/>
              </a:rPr>
              <a:t></a:t>
            </a:r>
            <a:r>
              <a:rPr lang="es-PE" dirty="0" smtClean="0"/>
              <a:t>)</a:t>
            </a:r>
            <a:endParaRPr lang="es-PE" dirty="0"/>
          </a:p>
        </p:txBody>
      </p:sp>
    </p:spTree>
    <p:extLst>
      <p:ext uri="{BB962C8B-B14F-4D97-AF65-F5344CB8AC3E}">
        <p14:creationId xmlns:p14="http://schemas.microsoft.com/office/powerpoint/2010/main" val="212137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a:t>
            </a:r>
            <a:r>
              <a:rPr lang="en-US" dirty="0" smtClean="0"/>
              <a:t> de </a:t>
            </a:r>
            <a:r>
              <a:rPr lang="en-US" dirty="0" err="1" smtClean="0"/>
              <a:t>Búsqueda</a:t>
            </a:r>
            <a:r>
              <a:rPr lang="en-US" dirty="0" smtClean="0"/>
              <a:t> en </a:t>
            </a:r>
            <a:r>
              <a:rPr lang="en-US" dirty="0" err="1" smtClean="0"/>
              <a:t>sitios</a:t>
            </a:r>
            <a:r>
              <a:rPr lang="en-US" dirty="0" smtClean="0"/>
              <a:t> de </a:t>
            </a:r>
            <a:r>
              <a:rPr lang="en-US" dirty="0" err="1" smtClean="0"/>
              <a:t>trabajos</a:t>
            </a:r>
            <a:r>
              <a:rPr lang="en-US" dirty="0" smtClean="0"/>
              <a:t> Freelance</a:t>
            </a:r>
            <a:endParaRPr lang="en-US" dirty="0"/>
          </a:p>
        </p:txBody>
      </p:sp>
      <p:graphicFrame>
        <p:nvGraphicFramePr>
          <p:cNvPr id="7" name="Content Placeholder 6" descr="Clustered column chart representing&#10;3 series for 4 categories"/>
          <p:cNvGraphicFramePr>
            <a:graphicFrameLocks noGrp="1"/>
          </p:cNvGraphicFramePr>
          <p:nvPr>
            <p:ph idx="1"/>
            <p:extLst>
              <p:ext uri="{D42A27DB-BD31-4B8C-83A1-F6EECF244321}">
                <p14:modId xmlns:p14="http://schemas.microsoft.com/office/powerpoint/2010/main" val="1557220995"/>
              </p:ext>
            </p:extLst>
          </p:nvPr>
        </p:nvGraphicFramePr>
        <p:xfrm>
          <a:off x="1524000" y="1714500"/>
          <a:ext cx="9144000" cy="44577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ángulo 2"/>
          <p:cNvSpPr/>
          <p:nvPr/>
        </p:nvSpPr>
        <p:spPr>
          <a:xfrm>
            <a:off x="4417720" y="6277821"/>
            <a:ext cx="3356560" cy="369332"/>
          </a:xfrm>
          <a:prstGeom prst="rect">
            <a:avLst/>
          </a:prstGeom>
        </p:spPr>
        <p:txBody>
          <a:bodyPr wrap="none">
            <a:spAutoFit/>
          </a:bodyPr>
          <a:lstStyle/>
          <a:p>
            <a:r>
              <a:rPr lang="es-PE" dirty="0" smtClean="0"/>
              <a:t>Búsqueda realizada el </a:t>
            </a:r>
            <a:r>
              <a:rPr lang="es-ES" dirty="0"/>
              <a:t>26-08-2019</a:t>
            </a:r>
            <a:endParaRPr lang="es-PE"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a:t>
            </a:r>
            <a:endParaRPr lang="es-PE" dirty="0"/>
          </a:p>
        </p:txBody>
      </p:sp>
      <p:sp>
        <p:nvSpPr>
          <p:cNvPr id="3" name="Marcador de contenido 2"/>
          <p:cNvSpPr>
            <a:spLocks noGrp="1"/>
          </p:cNvSpPr>
          <p:nvPr>
            <p:ph idx="1"/>
          </p:nvPr>
        </p:nvSpPr>
        <p:spPr/>
        <p:txBody>
          <a:bodyPr>
            <a:normAutofit/>
          </a:bodyPr>
          <a:lstStyle/>
          <a:p>
            <a:r>
              <a:rPr lang="es-PE" dirty="0" smtClean="0"/>
              <a:t>Al ser más pequeña la comunidad de Vue y existir menos desarrolladores que trabajen con él, las empresas se deciden por tecnologías donde les sea más fácil encontrar fuerza de trabajo.  </a:t>
            </a:r>
            <a:endParaRPr lang="es-PE" dirty="0"/>
          </a:p>
          <a:p>
            <a:r>
              <a:rPr lang="es-PE" dirty="0" smtClean="0"/>
              <a:t>Además, </a:t>
            </a:r>
            <a:r>
              <a:rPr lang="es-PE" dirty="0" err="1" smtClean="0"/>
              <a:t>React</a:t>
            </a:r>
            <a:r>
              <a:rPr lang="es-PE" dirty="0" smtClean="0"/>
              <a:t> y Angular cuentan con el soporte directo de grandes compañías (su desarrollo depende de ellas), mientras que Vue depende completamente de la comunidad. Sin embargo, recibe ayuda de grandes empresas como Laravel, </a:t>
            </a:r>
            <a:r>
              <a:rPr lang="es-PE" dirty="0" err="1" smtClean="0"/>
              <a:t>NativeScript</a:t>
            </a:r>
            <a:r>
              <a:rPr lang="es-PE" dirty="0" smtClean="0"/>
              <a:t>, </a:t>
            </a:r>
            <a:r>
              <a:rPr lang="es-PE" dirty="0" err="1" smtClean="0"/>
              <a:t>Alibaba</a:t>
            </a:r>
            <a:r>
              <a:rPr lang="es-PE" dirty="0" smtClean="0"/>
              <a:t> (también de otras compañías chinas).</a:t>
            </a:r>
          </a:p>
          <a:p>
            <a:r>
              <a:rPr lang="es-ES" dirty="0" smtClean="0"/>
              <a:t>Vue  hasta ahora no tiene un </a:t>
            </a:r>
            <a:r>
              <a:rPr lang="es-ES" dirty="0" err="1" smtClean="0"/>
              <a:t>framework</a:t>
            </a:r>
            <a:r>
              <a:rPr lang="es-ES" dirty="0" smtClean="0"/>
              <a:t> tan consolidado como </a:t>
            </a:r>
            <a:r>
              <a:rPr lang="es-ES" dirty="0" err="1" smtClean="0"/>
              <a:t>React</a:t>
            </a:r>
            <a:r>
              <a:rPr lang="es-ES" dirty="0" smtClean="0"/>
              <a:t> </a:t>
            </a:r>
            <a:r>
              <a:rPr lang="es-ES" dirty="0" err="1" smtClean="0"/>
              <a:t>Native</a:t>
            </a:r>
            <a:r>
              <a:rPr lang="es-ES" dirty="0" smtClean="0"/>
              <a:t> o IONIC.</a:t>
            </a:r>
          </a:p>
          <a:p>
            <a:pPr lvl="1"/>
            <a:r>
              <a:rPr lang="es-ES" dirty="0" err="1" smtClean="0"/>
              <a:t>Native</a:t>
            </a:r>
            <a:r>
              <a:rPr lang="es-ES" dirty="0" smtClean="0"/>
              <a:t> </a:t>
            </a:r>
            <a:r>
              <a:rPr lang="es-ES" dirty="0"/>
              <a:t>Script </a:t>
            </a:r>
            <a:r>
              <a:rPr lang="es-ES" dirty="0" err="1" smtClean="0"/>
              <a:t>with</a:t>
            </a:r>
            <a:r>
              <a:rPr lang="es-ES" dirty="0" smtClean="0"/>
              <a:t> Vue (</a:t>
            </a:r>
            <a:r>
              <a:rPr lang="es-ES" dirty="0">
                <a:hlinkClick r:id="rId2"/>
              </a:rPr>
              <a:t>https://www.nativescript.org/vue</a:t>
            </a:r>
            <a:r>
              <a:rPr lang="es-ES" dirty="0" smtClean="0"/>
              <a:t>)</a:t>
            </a:r>
          </a:p>
          <a:p>
            <a:pPr lvl="1"/>
            <a:r>
              <a:rPr lang="es-ES" dirty="0" err="1"/>
              <a:t>Weex</a:t>
            </a:r>
            <a:r>
              <a:rPr lang="es-ES" dirty="0"/>
              <a:t> (</a:t>
            </a:r>
            <a:r>
              <a:rPr lang="es-ES" dirty="0">
                <a:hlinkClick r:id="rId3"/>
              </a:rPr>
              <a:t>https://weex.apache.org</a:t>
            </a:r>
            <a:r>
              <a:rPr lang="es-ES" dirty="0" smtClean="0">
                <a:hlinkClick r:id="rId3"/>
              </a:rPr>
              <a:t>/</a:t>
            </a:r>
            <a:r>
              <a:rPr lang="es-ES" dirty="0" smtClean="0"/>
              <a:t>)</a:t>
            </a:r>
          </a:p>
          <a:p>
            <a:pPr lvl="1"/>
            <a:r>
              <a:rPr lang="es-PE" dirty="0"/>
              <a:t>@</a:t>
            </a:r>
            <a:r>
              <a:rPr lang="es-PE" dirty="0" err="1" smtClean="0"/>
              <a:t>ionic</a:t>
            </a:r>
            <a:r>
              <a:rPr lang="es-PE" dirty="0" smtClean="0"/>
              <a:t>/vue (</a:t>
            </a:r>
            <a:r>
              <a:rPr lang="es-PE" dirty="0">
                <a:hlinkClick r:id="rId4"/>
              </a:rPr>
              <a:t>https://www.npmjs.com/package/@ionic/vue</a:t>
            </a:r>
            <a:r>
              <a:rPr lang="es-PE" dirty="0" smtClean="0"/>
              <a:t>)</a:t>
            </a:r>
          </a:p>
          <a:p>
            <a:pPr lvl="1"/>
            <a:r>
              <a:rPr lang="es-ES" dirty="0"/>
              <a:t>Vue </a:t>
            </a:r>
            <a:r>
              <a:rPr lang="es-ES" dirty="0" err="1"/>
              <a:t>native</a:t>
            </a:r>
            <a:r>
              <a:rPr lang="es-ES" dirty="0"/>
              <a:t> (</a:t>
            </a:r>
            <a:r>
              <a:rPr lang="es-ES" dirty="0">
                <a:hlinkClick r:id="rId5"/>
              </a:rPr>
              <a:t>https://vue-native.io/)</a:t>
            </a:r>
            <a:endParaRPr lang="es-ES" dirty="0"/>
          </a:p>
          <a:p>
            <a:pPr lvl="1"/>
            <a:endParaRPr lang="es-ES" dirty="0"/>
          </a:p>
          <a:p>
            <a:pPr lvl="1"/>
            <a:endParaRPr lang="es-ES" dirty="0" smtClean="0"/>
          </a:p>
          <a:p>
            <a:endParaRPr lang="es-PE" dirty="0"/>
          </a:p>
          <a:p>
            <a:pPr marL="45720" indent="0">
              <a:buNone/>
            </a:pPr>
            <a:endParaRPr lang="es-PE" dirty="0"/>
          </a:p>
        </p:txBody>
      </p:sp>
    </p:spTree>
    <p:extLst>
      <p:ext uri="{BB962C8B-B14F-4D97-AF65-F5344CB8AC3E}">
        <p14:creationId xmlns:p14="http://schemas.microsoft.com/office/powerpoint/2010/main" val="283325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t>
            </a:r>
            <a:r>
              <a:rPr lang="pt-BR" dirty="0" err="1" smtClean="0"/>
              <a:t>Debería</a:t>
            </a:r>
            <a:r>
              <a:rPr lang="pt-BR" dirty="0" smtClean="0"/>
              <a:t> </a:t>
            </a:r>
            <a:r>
              <a:rPr lang="pt-BR" dirty="0"/>
              <a:t>aprender </a:t>
            </a:r>
            <a:r>
              <a:rPr lang="pt-BR" dirty="0" smtClean="0"/>
              <a:t>Vue</a:t>
            </a:r>
            <a:r>
              <a:rPr lang="en-US" dirty="0"/>
              <a:t>?</a:t>
            </a:r>
            <a:endParaRPr lang="es-PE" dirty="0"/>
          </a:p>
        </p:txBody>
      </p:sp>
      <p:sp>
        <p:nvSpPr>
          <p:cNvPr id="3" name="Marcador de contenido 2"/>
          <p:cNvSpPr>
            <a:spLocks noGrp="1"/>
          </p:cNvSpPr>
          <p:nvPr>
            <p:ph idx="1"/>
          </p:nvPr>
        </p:nvSpPr>
        <p:spPr/>
        <p:txBody>
          <a:bodyPr>
            <a:normAutofit/>
          </a:bodyPr>
          <a:lstStyle/>
          <a:p>
            <a:endParaRPr lang="es-PE" dirty="0"/>
          </a:p>
          <a:p>
            <a:r>
              <a:rPr lang="es-ES" dirty="0" smtClean="0"/>
              <a:t> Su curva de aprendizaje es mucho menor.</a:t>
            </a:r>
          </a:p>
          <a:p>
            <a:r>
              <a:rPr lang="es-ES" dirty="0" smtClean="0"/>
              <a:t>En mi opinión es bueno tanto para desarrolladores Juniors que para Seniors.</a:t>
            </a:r>
          </a:p>
          <a:p>
            <a:r>
              <a:rPr lang="es-ES" dirty="0" smtClean="0"/>
              <a:t>La documentación es muy completa, la comunidad se ocupa de que todo sea lo más claro posible.</a:t>
            </a:r>
            <a:endParaRPr lang="es-PE" dirty="0"/>
          </a:p>
          <a:p>
            <a:pPr marL="45720" indent="0">
              <a:buNone/>
            </a:pPr>
            <a:endParaRPr lang="es-PE" dirty="0"/>
          </a:p>
        </p:txBody>
      </p:sp>
    </p:spTree>
    <p:extLst>
      <p:ext uri="{BB962C8B-B14F-4D97-AF65-F5344CB8AC3E}">
        <p14:creationId xmlns:p14="http://schemas.microsoft.com/office/powerpoint/2010/main" val="352741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Empresas Grandes </a:t>
            </a:r>
            <a:r>
              <a:rPr lang="pt-BR" dirty="0"/>
              <a:t>que </a:t>
            </a:r>
            <a:r>
              <a:rPr lang="pt-BR" dirty="0" err="1"/>
              <a:t>Utilizan</a:t>
            </a:r>
            <a:r>
              <a:rPr lang="pt-BR" dirty="0"/>
              <a:t> Vue</a:t>
            </a:r>
            <a:endParaRPr lang="es-PE" dirty="0"/>
          </a:p>
        </p:txBody>
      </p:sp>
      <p:sp>
        <p:nvSpPr>
          <p:cNvPr id="3" name="Marcador de contenido 2"/>
          <p:cNvSpPr>
            <a:spLocks noGrp="1"/>
          </p:cNvSpPr>
          <p:nvPr>
            <p:ph idx="1"/>
          </p:nvPr>
        </p:nvSpPr>
        <p:spPr>
          <a:xfrm>
            <a:off x="1523999" y="1714500"/>
            <a:ext cx="9762310" cy="4457700"/>
          </a:xfrm>
        </p:spPr>
        <p:txBody>
          <a:bodyPr>
            <a:normAutofit/>
          </a:bodyPr>
          <a:lstStyle/>
          <a:p>
            <a:endParaRPr lang="es-PE" dirty="0"/>
          </a:p>
          <a:p>
            <a:r>
              <a:rPr lang="es-PE" dirty="0" err="1" smtClean="0"/>
              <a:t>GitLab</a:t>
            </a:r>
            <a:r>
              <a:rPr lang="es-PE" dirty="0" smtClean="0"/>
              <a:t> </a:t>
            </a:r>
          </a:p>
          <a:p>
            <a:r>
              <a:rPr lang="es-PE" dirty="0" err="1"/>
              <a:t>Alibaba</a:t>
            </a:r>
            <a:r>
              <a:rPr lang="es-PE" dirty="0"/>
              <a:t> </a:t>
            </a:r>
            <a:endParaRPr lang="es-PE" dirty="0" smtClean="0"/>
          </a:p>
          <a:p>
            <a:r>
              <a:rPr lang="es-ES" dirty="0"/>
              <a:t>Adobe </a:t>
            </a:r>
            <a:r>
              <a:rPr lang="es-ES" dirty="0" smtClean="0"/>
              <a:t>=&gt; </a:t>
            </a:r>
            <a:r>
              <a:rPr lang="es-ES" dirty="0" err="1" smtClean="0"/>
              <a:t>Behance</a:t>
            </a:r>
            <a:r>
              <a:rPr lang="es-ES" dirty="0" smtClean="0"/>
              <a:t>.</a:t>
            </a:r>
          </a:p>
          <a:p>
            <a:r>
              <a:rPr lang="es-ES" dirty="0" err="1" smtClean="0"/>
              <a:t>Xiaomi</a:t>
            </a:r>
            <a:endParaRPr lang="es-ES" dirty="0" smtClean="0"/>
          </a:p>
          <a:p>
            <a:r>
              <a:rPr lang="es-ES" dirty="0" smtClean="0"/>
              <a:t>Laravel </a:t>
            </a:r>
            <a:r>
              <a:rPr lang="es-ES" dirty="0"/>
              <a:t>=&gt; </a:t>
            </a:r>
            <a:r>
              <a:rPr lang="es-PE" dirty="0" err="1" smtClean="0"/>
              <a:t>Laracasts</a:t>
            </a:r>
            <a:r>
              <a:rPr lang="es-PE" dirty="0" smtClean="0"/>
              <a:t>. </a:t>
            </a:r>
          </a:p>
          <a:p>
            <a:pPr lvl="1">
              <a:buFont typeface="Arial" panose="020B0604020202020204" pitchFamily="34" charset="0"/>
              <a:buChar char="•"/>
            </a:pPr>
            <a:r>
              <a:rPr lang="es-PE" dirty="0" smtClean="0"/>
              <a:t>Además han favorecido la integración entre los dos </a:t>
            </a:r>
            <a:r>
              <a:rPr lang="es-PE" dirty="0" err="1" smtClean="0"/>
              <a:t>frameworks</a:t>
            </a:r>
            <a:r>
              <a:rPr lang="es-ES" dirty="0"/>
              <a:t>.</a:t>
            </a:r>
            <a:endParaRPr lang="es-ES" dirty="0" smtClean="0"/>
          </a:p>
          <a:p>
            <a:r>
              <a:rPr lang="es-ES" dirty="0" err="1" smtClean="0"/>
              <a:t>Nintendo</a:t>
            </a:r>
            <a:endParaRPr lang="es-ES" dirty="0" smtClean="0"/>
          </a:p>
          <a:p>
            <a:endParaRPr lang="es-PE" dirty="0"/>
          </a:p>
          <a:p>
            <a:pPr marL="45720" indent="0">
              <a:buNone/>
            </a:pPr>
            <a:endParaRPr lang="es-PE" dirty="0"/>
          </a:p>
        </p:txBody>
      </p:sp>
    </p:spTree>
    <p:extLst>
      <p:ext uri="{BB962C8B-B14F-4D97-AF65-F5344CB8AC3E}">
        <p14:creationId xmlns:p14="http://schemas.microsoft.com/office/powerpoint/2010/main" val="418406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Bibliografía</a:t>
            </a:r>
            <a:endParaRPr lang="es-PE" dirty="0"/>
          </a:p>
        </p:txBody>
      </p:sp>
      <p:sp>
        <p:nvSpPr>
          <p:cNvPr id="3" name="Marcador de contenido 2"/>
          <p:cNvSpPr>
            <a:spLocks noGrp="1"/>
          </p:cNvSpPr>
          <p:nvPr>
            <p:ph idx="1"/>
          </p:nvPr>
        </p:nvSpPr>
        <p:spPr/>
        <p:txBody>
          <a:bodyPr>
            <a:normAutofit fontScale="92500" lnSpcReduction="20000"/>
          </a:bodyPr>
          <a:lstStyle/>
          <a:p>
            <a:r>
              <a:rPr lang="es-ES" dirty="0" smtClean="0"/>
              <a:t> </a:t>
            </a:r>
            <a:r>
              <a:rPr lang="es-ES" dirty="0">
                <a:hlinkClick r:id="rId2"/>
              </a:rPr>
              <a:t>https://vuejs.org/ </a:t>
            </a:r>
            <a:endParaRPr lang="es-ES" dirty="0" smtClean="0"/>
          </a:p>
          <a:p>
            <a:r>
              <a:rPr lang="es-ES" dirty="0">
                <a:hlinkClick r:id="rId3"/>
              </a:rPr>
              <a:t>https://github.com/vuejs/vue</a:t>
            </a:r>
            <a:endParaRPr lang="es-ES" dirty="0" smtClean="0"/>
          </a:p>
          <a:p>
            <a:r>
              <a:rPr lang="es-PE" dirty="0">
                <a:hlinkClick r:id="rId4"/>
              </a:rPr>
              <a:t>https://about.gitlab.com/2016/10/20/why-we-chose-vue/</a:t>
            </a:r>
            <a:endParaRPr lang="es-ES" dirty="0" smtClean="0"/>
          </a:p>
          <a:p>
            <a:r>
              <a:rPr lang="es-PE" dirty="0">
                <a:hlinkClick r:id="rId5"/>
              </a:rPr>
              <a:t>https://www.netguru.com/blog/13-top-companies-that-have-trusted-vue.js-examples-of-applications </a:t>
            </a:r>
            <a:endParaRPr lang="es-PE" dirty="0" smtClean="0"/>
          </a:p>
          <a:p>
            <a:r>
              <a:rPr lang="es-PE" dirty="0">
                <a:hlinkClick r:id="rId6"/>
              </a:rPr>
              <a:t>https://www.bravent.net/es-vue-una-alternativa-real-a-angular-o-react</a:t>
            </a:r>
            <a:endParaRPr lang="es-PE" dirty="0" smtClean="0"/>
          </a:p>
          <a:p>
            <a:r>
              <a:rPr lang="es-PE" dirty="0">
                <a:hlinkClick r:id="rId7"/>
              </a:rPr>
              <a:t>https://</a:t>
            </a:r>
            <a:r>
              <a:rPr lang="es-PE" dirty="0" smtClean="0">
                <a:hlinkClick r:id="rId7"/>
              </a:rPr>
              <a:t>www.genbeta.com/desarrollo/por-que-elegir-vuejs-5-razones-para-considerarlo-nuestro-proximo-framework-de-referencia</a:t>
            </a:r>
            <a:endParaRPr lang="es-PE" dirty="0" smtClean="0"/>
          </a:p>
          <a:p>
            <a:r>
              <a:rPr lang="es-PE" dirty="0">
                <a:hlinkClick r:id="rId8"/>
              </a:rPr>
              <a:t>https://carlosazaustre.es/que-es-lo-que-me-gusta-de-vue-js/</a:t>
            </a:r>
            <a:endParaRPr lang="es-PE" dirty="0" smtClean="0"/>
          </a:p>
          <a:p>
            <a:r>
              <a:rPr lang="es-ES" dirty="0" smtClean="0"/>
              <a:t>(Tutorial de Vue) </a:t>
            </a:r>
            <a:r>
              <a:rPr lang="es-ES" dirty="0" smtClean="0">
                <a:hlinkClick r:id="rId9"/>
              </a:rPr>
              <a:t>https</a:t>
            </a:r>
            <a:r>
              <a:rPr lang="es-ES" dirty="0">
                <a:hlinkClick r:id="rId9"/>
              </a:rPr>
              <a:t>://</a:t>
            </a:r>
            <a:r>
              <a:rPr lang="es-ES" dirty="0" smtClean="0">
                <a:hlinkClick r:id="rId9"/>
              </a:rPr>
              <a:t>www.youtube.com/watch?v=78tNYZUS-ps</a:t>
            </a:r>
            <a:endParaRPr lang="es-ES" dirty="0" smtClean="0"/>
          </a:p>
          <a:p>
            <a:r>
              <a:rPr lang="es-PE" dirty="0">
                <a:hlinkClick r:id="rId10"/>
              </a:rPr>
              <a:t>https://blog.pusher.com/why-vuejs-laravel/</a:t>
            </a:r>
            <a:endParaRPr lang="es-PE" dirty="0"/>
          </a:p>
        </p:txBody>
      </p:sp>
    </p:spTree>
    <p:extLst>
      <p:ext uri="{BB962C8B-B14F-4D97-AF65-F5344CB8AC3E}">
        <p14:creationId xmlns:p14="http://schemas.microsoft.com/office/powerpoint/2010/main" val="327833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Ejemplos</a:t>
            </a:r>
            <a:endParaRPr lang="es-PE" dirty="0"/>
          </a:p>
        </p:txBody>
      </p:sp>
      <p:sp>
        <p:nvSpPr>
          <p:cNvPr id="3" name="Marcador de contenido 2"/>
          <p:cNvSpPr>
            <a:spLocks noGrp="1"/>
          </p:cNvSpPr>
          <p:nvPr>
            <p:ph idx="1"/>
          </p:nvPr>
        </p:nvSpPr>
        <p:spPr/>
        <p:txBody>
          <a:bodyPr>
            <a:normAutofit/>
          </a:bodyPr>
          <a:lstStyle/>
          <a:p>
            <a:endParaRPr lang="es-PE" dirty="0"/>
          </a:p>
          <a:p>
            <a:r>
              <a:rPr lang="es-ES" dirty="0" smtClean="0"/>
              <a:t> </a:t>
            </a:r>
            <a:r>
              <a:rPr lang="es-ES" dirty="0">
                <a:hlinkClick r:id="rId2"/>
              </a:rPr>
              <a:t>https://</a:t>
            </a:r>
            <a:r>
              <a:rPr lang="es-ES" dirty="0" smtClean="0">
                <a:hlinkClick r:id="rId2"/>
              </a:rPr>
              <a:t>github.com/gclamigueiro/lima-frontend-todo-list-vue</a:t>
            </a:r>
            <a:endParaRPr lang="es-ES" dirty="0" smtClean="0"/>
          </a:p>
          <a:p>
            <a:r>
              <a:rPr lang="es-PE" dirty="0">
                <a:hlinkClick r:id="rId3"/>
              </a:rPr>
              <a:t>https://</a:t>
            </a:r>
            <a:r>
              <a:rPr lang="es-PE" dirty="0" smtClean="0">
                <a:hlinkClick r:id="rId3"/>
              </a:rPr>
              <a:t>github.com/gclamigueiro/lima-frontend-simple-example-vue</a:t>
            </a:r>
            <a:endParaRPr lang="es-PE" dirty="0" smtClean="0"/>
          </a:p>
        </p:txBody>
      </p:sp>
    </p:spTree>
    <p:extLst>
      <p:ext uri="{BB962C8B-B14F-4D97-AF65-F5344CB8AC3E}">
        <p14:creationId xmlns:p14="http://schemas.microsoft.com/office/powerpoint/2010/main" val="21301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Gracias</a:t>
            </a:r>
            <a:endParaRPr lang="en-US" dirty="0"/>
          </a:p>
        </p:txBody>
      </p:sp>
      <p:sp>
        <p:nvSpPr>
          <p:cNvPr id="2" name="Rectángulo 1"/>
          <p:cNvSpPr/>
          <p:nvPr/>
        </p:nvSpPr>
        <p:spPr>
          <a:xfrm>
            <a:off x="533400" y="4864834"/>
            <a:ext cx="7909560" cy="1477328"/>
          </a:xfrm>
          <a:prstGeom prst="rect">
            <a:avLst/>
          </a:prstGeom>
        </p:spPr>
        <p:txBody>
          <a:bodyPr wrap="square">
            <a:spAutoFit/>
          </a:bodyPr>
          <a:lstStyle/>
          <a:p>
            <a:pPr>
              <a:lnSpc>
                <a:spcPct val="150000"/>
              </a:lnSpc>
            </a:pPr>
            <a:r>
              <a:rPr lang="es-ES" sz="2000" b="1" dirty="0" smtClean="0">
                <a:solidFill>
                  <a:schemeClr val="bg1"/>
                </a:solidFill>
              </a:rPr>
              <a:t>LinkedIn</a:t>
            </a:r>
            <a:r>
              <a:rPr lang="es-ES" sz="2000" b="1" dirty="0">
                <a:solidFill>
                  <a:schemeClr val="bg1"/>
                </a:solidFill>
              </a:rPr>
              <a:t>:</a:t>
            </a:r>
            <a:r>
              <a:rPr lang="es-ES" sz="2000" dirty="0">
                <a:solidFill>
                  <a:schemeClr val="bg1"/>
                </a:solidFill>
              </a:rPr>
              <a:t> </a:t>
            </a:r>
            <a:r>
              <a:rPr lang="es-ES" sz="2000" dirty="0" smtClean="0">
                <a:solidFill>
                  <a:schemeClr val="bg1"/>
                </a:solidFill>
              </a:rPr>
              <a:t>/</a:t>
            </a:r>
            <a:r>
              <a:rPr lang="es-ES" sz="2000" dirty="0" err="1" smtClean="0">
                <a:solidFill>
                  <a:schemeClr val="bg1"/>
                </a:solidFill>
              </a:rPr>
              <a:t>gabriel-camps-lamigueiro</a:t>
            </a:r>
            <a:endParaRPr lang="es-ES" sz="2000" dirty="0" smtClean="0">
              <a:solidFill>
                <a:schemeClr val="bg1"/>
              </a:solidFill>
            </a:endParaRPr>
          </a:p>
          <a:p>
            <a:pPr>
              <a:lnSpc>
                <a:spcPct val="150000"/>
              </a:lnSpc>
            </a:pPr>
            <a:r>
              <a:rPr lang="es-ES" sz="2000" b="1" dirty="0" smtClean="0">
                <a:solidFill>
                  <a:schemeClr val="bg1"/>
                </a:solidFill>
              </a:rPr>
              <a:t>Email: </a:t>
            </a:r>
            <a:r>
              <a:rPr lang="es-ES" sz="2000" dirty="0" smtClean="0">
                <a:solidFill>
                  <a:schemeClr val="bg1"/>
                </a:solidFill>
              </a:rPr>
              <a:t>gabriel9891cl</a:t>
            </a:r>
            <a:r>
              <a:rPr lang="en-US" sz="2000" dirty="0" smtClean="0">
                <a:solidFill>
                  <a:schemeClr val="bg1"/>
                </a:solidFill>
              </a:rPr>
              <a:t>@gmail.com</a:t>
            </a:r>
          </a:p>
          <a:p>
            <a:pPr>
              <a:lnSpc>
                <a:spcPct val="150000"/>
              </a:lnSpc>
            </a:pPr>
            <a:r>
              <a:rPr lang="en-US" sz="2000" b="1" dirty="0" err="1" smtClean="0">
                <a:solidFill>
                  <a:schemeClr val="bg1"/>
                </a:solidFill>
              </a:rPr>
              <a:t>Te</a:t>
            </a:r>
            <a:r>
              <a:rPr lang="es-ES" sz="2000" b="1" dirty="0" err="1" smtClean="0">
                <a:solidFill>
                  <a:schemeClr val="bg1"/>
                </a:solidFill>
              </a:rPr>
              <a:t>léfono</a:t>
            </a:r>
            <a:r>
              <a:rPr lang="es-ES" sz="2000" b="1" dirty="0" smtClean="0">
                <a:solidFill>
                  <a:schemeClr val="bg1"/>
                </a:solidFill>
              </a:rPr>
              <a:t>: </a:t>
            </a:r>
            <a:r>
              <a:rPr lang="es-ES" sz="2000" dirty="0" smtClean="0">
                <a:solidFill>
                  <a:schemeClr val="bg1"/>
                </a:solidFill>
              </a:rPr>
              <a:t>915990508</a:t>
            </a:r>
            <a:endParaRPr lang="es-ES" sz="2000" dirty="0">
              <a:solidFill>
                <a:schemeClr val="bg1"/>
              </a:solidFill>
            </a:endParaRPr>
          </a:p>
        </p:txBody>
      </p:sp>
      <p:sp>
        <p:nvSpPr>
          <p:cNvPr id="6" name="Rectángulo 5"/>
          <p:cNvSpPr/>
          <p:nvPr/>
        </p:nvSpPr>
        <p:spPr>
          <a:xfrm>
            <a:off x="487680" y="4250174"/>
            <a:ext cx="5013960" cy="523220"/>
          </a:xfrm>
          <a:prstGeom prst="rect">
            <a:avLst/>
          </a:prstGeom>
        </p:spPr>
        <p:txBody>
          <a:bodyPr wrap="square">
            <a:spAutoFit/>
          </a:bodyPr>
          <a:lstStyle/>
          <a:p>
            <a:r>
              <a:rPr lang="es-ES" sz="2800" b="1" dirty="0" smtClean="0">
                <a:solidFill>
                  <a:schemeClr val="bg1"/>
                </a:solidFill>
              </a:rPr>
              <a:t>Gabriel Camps Lamigueiro</a:t>
            </a:r>
            <a:endParaRPr lang="es-ES" sz="2000" b="1" dirty="0">
              <a:solidFill>
                <a:schemeClr val="bg1"/>
              </a:solidFill>
            </a:endParaRP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Sobre</a:t>
            </a:r>
            <a:r>
              <a:rPr lang="en-US" dirty="0" smtClean="0"/>
              <a:t> </a:t>
            </a:r>
            <a:r>
              <a:rPr lang="en-US" dirty="0" err="1" smtClean="0"/>
              <a:t>Mí</a:t>
            </a:r>
            <a:endParaRPr lang="en-US" dirty="0"/>
          </a:p>
        </p:txBody>
      </p:sp>
      <p:sp>
        <p:nvSpPr>
          <p:cNvPr id="3" name="Content Placeholder 2"/>
          <p:cNvSpPr>
            <a:spLocks noGrp="1"/>
          </p:cNvSpPr>
          <p:nvPr>
            <p:ph idx="1"/>
          </p:nvPr>
        </p:nvSpPr>
        <p:spPr/>
        <p:txBody>
          <a:bodyPr/>
          <a:lstStyle/>
          <a:p>
            <a:r>
              <a:rPr lang="en-US" dirty="0" smtClean="0"/>
              <a:t>Soy de la Habana, Cuba. </a:t>
            </a:r>
            <a:endParaRPr lang="en-US" dirty="0"/>
          </a:p>
          <a:p>
            <a:r>
              <a:rPr lang="en-US" dirty="0" smtClean="0"/>
              <a:t>Me </a:t>
            </a:r>
            <a:r>
              <a:rPr lang="en-US" dirty="0" err="1" smtClean="0"/>
              <a:t>gradu</a:t>
            </a:r>
            <a:r>
              <a:rPr lang="es-ES" dirty="0" smtClean="0"/>
              <a:t>é </a:t>
            </a:r>
            <a:r>
              <a:rPr lang="en-US" dirty="0" smtClean="0"/>
              <a:t>de </a:t>
            </a:r>
            <a:r>
              <a:rPr lang="en-US" dirty="0" err="1" smtClean="0"/>
              <a:t>Ingenier</a:t>
            </a:r>
            <a:r>
              <a:rPr lang="es-ES" dirty="0"/>
              <a:t>í</a:t>
            </a:r>
            <a:r>
              <a:rPr lang="en-US" dirty="0" smtClean="0"/>
              <a:t>a </a:t>
            </a:r>
            <a:r>
              <a:rPr lang="en-US" dirty="0" err="1" smtClean="0"/>
              <a:t>Informática</a:t>
            </a:r>
            <a:r>
              <a:rPr lang="en-US" dirty="0" smtClean="0"/>
              <a:t> </a:t>
            </a:r>
            <a:r>
              <a:rPr lang="en-US" dirty="0" err="1" smtClean="0"/>
              <a:t>hace</a:t>
            </a:r>
            <a:r>
              <a:rPr lang="en-US" dirty="0" smtClean="0"/>
              <a:t> 6 </a:t>
            </a:r>
            <a:r>
              <a:rPr lang="en-US" dirty="0" err="1" smtClean="0"/>
              <a:t>años</a:t>
            </a:r>
            <a:endParaRPr lang="en-US" dirty="0" smtClean="0"/>
          </a:p>
          <a:p>
            <a:r>
              <a:rPr lang="en-US" dirty="0" smtClean="0"/>
              <a:t>En el </a:t>
            </a:r>
            <a:r>
              <a:rPr lang="en-US" dirty="0" err="1" smtClean="0"/>
              <a:t>mundo</a:t>
            </a:r>
            <a:r>
              <a:rPr lang="en-US" dirty="0" smtClean="0"/>
              <a:t> Frontend </a:t>
            </a:r>
            <a:r>
              <a:rPr lang="en-US" dirty="0" err="1" smtClean="0"/>
              <a:t>empecé</a:t>
            </a:r>
            <a:r>
              <a:rPr lang="en-US" dirty="0" smtClean="0"/>
              <a:t> </a:t>
            </a:r>
            <a:r>
              <a:rPr lang="en-US" dirty="0" err="1" smtClean="0"/>
              <a:t>trabajando</a:t>
            </a:r>
            <a:r>
              <a:rPr lang="en-US" dirty="0" smtClean="0"/>
              <a:t> con </a:t>
            </a:r>
            <a:r>
              <a:rPr lang="en-US" dirty="0" err="1" smtClean="0"/>
              <a:t>Jquery</a:t>
            </a:r>
            <a:r>
              <a:rPr lang="en-US" dirty="0"/>
              <a:t>,</a:t>
            </a:r>
            <a:r>
              <a:rPr lang="en-US" dirty="0" smtClean="0"/>
              <a:t> </a:t>
            </a:r>
            <a:r>
              <a:rPr lang="en-US" dirty="0" err="1" smtClean="0"/>
              <a:t>después</a:t>
            </a:r>
            <a:r>
              <a:rPr lang="en-US" dirty="0" smtClean="0"/>
              <a:t> </a:t>
            </a:r>
            <a:r>
              <a:rPr lang="en-US" dirty="0" err="1" smtClean="0"/>
              <a:t>trabajé</a:t>
            </a:r>
            <a:r>
              <a:rPr lang="en-US" dirty="0" smtClean="0"/>
              <a:t> un </a:t>
            </a:r>
            <a:r>
              <a:rPr lang="en-US" dirty="0" err="1" smtClean="0"/>
              <a:t>tiempo</a:t>
            </a:r>
            <a:r>
              <a:rPr lang="en-US" dirty="0" smtClean="0"/>
              <a:t> con Angular.</a:t>
            </a:r>
          </a:p>
          <a:p>
            <a:r>
              <a:rPr lang="en-US" dirty="0" err="1" smtClean="0"/>
              <a:t>Finalmente</a:t>
            </a:r>
            <a:r>
              <a:rPr lang="en-US" dirty="0" smtClean="0"/>
              <a:t> en </a:t>
            </a:r>
            <a:r>
              <a:rPr lang="en-US" dirty="0" err="1" smtClean="0"/>
              <a:t>uno</a:t>
            </a:r>
            <a:r>
              <a:rPr lang="en-US" dirty="0" smtClean="0"/>
              <a:t> de </a:t>
            </a:r>
            <a:r>
              <a:rPr lang="en-US" dirty="0" err="1" smtClean="0"/>
              <a:t>mis</a:t>
            </a:r>
            <a:r>
              <a:rPr lang="en-US" dirty="0" smtClean="0"/>
              <a:t> </a:t>
            </a:r>
            <a:r>
              <a:rPr lang="en-US" dirty="0" err="1"/>
              <a:t>ú</a:t>
            </a:r>
            <a:r>
              <a:rPr lang="en-US" dirty="0" err="1" smtClean="0"/>
              <a:t>ltimos</a:t>
            </a:r>
            <a:r>
              <a:rPr lang="en-US" dirty="0" smtClean="0"/>
              <a:t> </a:t>
            </a:r>
            <a:r>
              <a:rPr lang="en-US" dirty="0" err="1" smtClean="0"/>
              <a:t>trabajos</a:t>
            </a:r>
            <a:r>
              <a:rPr lang="en-US" dirty="0" smtClean="0"/>
              <a:t> se </a:t>
            </a:r>
            <a:r>
              <a:rPr lang="en-US" dirty="0" err="1" smtClean="0"/>
              <a:t>decidió</a:t>
            </a:r>
            <a:r>
              <a:rPr lang="en-US" dirty="0" smtClean="0"/>
              <a:t> </a:t>
            </a:r>
            <a:r>
              <a:rPr lang="en-US" dirty="0" err="1" smtClean="0"/>
              <a:t>empezar</a:t>
            </a:r>
            <a:r>
              <a:rPr lang="en-US" dirty="0" smtClean="0"/>
              <a:t> a </a:t>
            </a:r>
            <a:r>
              <a:rPr lang="en-US" dirty="0" err="1" smtClean="0"/>
              <a:t>utilizar</a:t>
            </a:r>
            <a:r>
              <a:rPr lang="en-US" dirty="0" smtClean="0"/>
              <a:t> Vue.</a:t>
            </a:r>
          </a:p>
          <a:p>
            <a:r>
              <a:rPr lang="en-US" dirty="0" err="1" smtClean="0"/>
              <a:t>Aqu</a:t>
            </a:r>
            <a:r>
              <a:rPr lang="es-ES" dirty="0" smtClean="0"/>
              <a:t>í de nuevo empecé a ver la parte divertida de trabajar como Frontend.</a:t>
            </a: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342" y="1661635"/>
            <a:ext cx="409528" cy="409528"/>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Cómo</a:t>
            </a:r>
            <a:r>
              <a:rPr lang="en-US" dirty="0" smtClean="0"/>
              <a:t> Surge Vue</a:t>
            </a:r>
            <a:endParaRPr lang="en-US" dirty="0"/>
          </a:p>
        </p:txBody>
      </p:sp>
      <p:sp>
        <p:nvSpPr>
          <p:cNvPr id="3" name="Content Placeholder 2"/>
          <p:cNvSpPr>
            <a:spLocks noGrp="1"/>
          </p:cNvSpPr>
          <p:nvPr>
            <p:ph idx="1"/>
          </p:nvPr>
        </p:nvSpPr>
        <p:spPr/>
        <p:txBody>
          <a:bodyPr/>
          <a:lstStyle/>
          <a:p>
            <a:r>
              <a:rPr lang="es-PE" dirty="0" smtClean="0"/>
              <a:t>Fue </a:t>
            </a:r>
            <a:r>
              <a:rPr lang="es-PE" dirty="0"/>
              <a:t>c</a:t>
            </a:r>
            <a:r>
              <a:rPr lang="es-PE" dirty="0" smtClean="0"/>
              <a:t>reado por </a:t>
            </a:r>
            <a:r>
              <a:rPr lang="es-PE" dirty="0" err="1"/>
              <a:t>Evan</a:t>
            </a:r>
            <a:r>
              <a:rPr lang="es-PE" dirty="0"/>
              <a:t> </a:t>
            </a:r>
            <a:r>
              <a:rPr lang="es-PE" dirty="0" err="1" smtClean="0"/>
              <a:t>You</a:t>
            </a:r>
            <a:r>
              <a:rPr lang="es-PE" dirty="0" smtClean="0"/>
              <a:t> un </a:t>
            </a:r>
            <a:r>
              <a:rPr lang="es-PE" dirty="0"/>
              <a:t>antiguo desarrollador de </a:t>
            </a:r>
            <a:r>
              <a:rPr lang="es-PE" dirty="0" smtClean="0"/>
              <a:t>Google que trabajaba con Angular 1.</a:t>
            </a:r>
          </a:p>
          <a:p>
            <a:r>
              <a:rPr lang="es-ES" dirty="0" smtClean="0"/>
              <a:t>Decidió basarse en los conceptos de “Data </a:t>
            </a:r>
            <a:r>
              <a:rPr lang="es-ES" dirty="0" err="1" smtClean="0"/>
              <a:t>Binding</a:t>
            </a:r>
            <a:r>
              <a:rPr lang="es-ES" dirty="0" smtClean="0"/>
              <a:t>” y “</a:t>
            </a:r>
            <a:r>
              <a:rPr lang="es-PE" dirty="0" err="1" smtClean="0"/>
              <a:t>Reactivity</a:t>
            </a:r>
            <a:r>
              <a:rPr lang="es-ES" dirty="0" smtClean="0"/>
              <a:t>” de Angular pero crear algo más sencillo.</a:t>
            </a:r>
          </a:p>
          <a:p>
            <a:r>
              <a:rPr lang="es-PE" dirty="0"/>
              <a:t>Empezó a trabajar en Vue en 2013 como proyecto personal. En 2014 se realizó el primer release y en 2015 se lanzó la versión 1.</a:t>
            </a:r>
          </a:p>
          <a:p>
            <a:r>
              <a:rPr lang="es-PE" dirty="0" smtClean="0"/>
              <a:t>En </a:t>
            </a:r>
            <a:r>
              <a:rPr lang="es-PE" dirty="0"/>
              <a:t>ese momento ya el proyecto había ganado </a:t>
            </a:r>
            <a:r>
              <a:rPr lang="es-PE" dirty="0" smtClean="0"/>
              <a:t>tracción dentro de la comunidad de desarrolladores Frontend y decidió empezar </a:t>
            </a:r>
            <a:r>
              <a:rPr lang="es-PE" dirty="0"/>
              <a:t>a trabajar a tiempo completo en é</a:t>
            </a:r>
            <a:r>
              <a:rPr lang="es-PE" dirty="0" smtClean="0"/>
              <a:t>l. </a:t>
            </a:r>
            <a:endParaRPr lang="es-PE" dirty="0"/>
          </a:p>
          <a:p>
            <a:endParaRPr lang="en-US" dirty="0"/>
          </a:p>
        </p:txBody>
      </p:sp>
    </p:spTree>
    <p:extLst>
      <p:ext uri="{BB962C8B-B14F-4D97-AF65-F5344CB8AC3E}">
        <p14:creationId xmlns:p14="http://schemas.microsoft.com/office/powerpoint/2010/main" val="34053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t>
            </a:r>
            <a:r>
              <a:rPr lang="en-US" dirty="0" err="1" smtClean="0"/>
              <a:t>Qué</a:t>
            </a:r>
            <a:r>
              <a:rPr lang="en-US" dirty="0" smtClean="0"/>
              <a:t> </a:t>
            </a:r>
            <a:r>
              <a:rPr lang="en-US" dirty="0" err="1" smtClean="0"/>
              <a:t>es</a:t>
            </a:r>
            <a:r>
              <a:rPr lang="en-US" dirty="0" smtClean="0"/>
              <a:t> Vue?</a:t>
            </a:r>
            <a:endParaRPr lang="en-US" dirty="0"/>
          </a:p>
        </p:txBody>
      </p:sp>
      <p:sp>
        <p:nvSpPr>
          <p:cNvPr id="3" name="Content Placeholder 2"/>
          <p:cNvSpPr>
            <a:spLocks noGrp="1"/>
          </p:cNvSpPr>
          <p:nvPr>
            <p:ph idx="1"/>
          </p:nvPr>
        </p:nvSpPr>
        <p:spPr/>
        <p:txBody>
          <a:bodyPr/>
          <a:lstStyle/>
          <a:p>
            <a:r>
              <a:rPr lang="es-PE" dirty="0" smtClean="0"/>
              <a:t>Framework progresivo </a:t>
            </a:r>
            <a:r>
              <a:rPr lang="es-PE" dirty="0"/>
              <a:t>para construir interfaces de usuario.</a:t>
            </a:r>
          </a:p>
          <a:p>
            <a:r>
              <a:rPr lang="es-PE" dirty="0"/>
              <a:t>Puede escalar fácilmente entre una biblioteca o un Framework dependiendo de los diferentes casos de uso.</a:t>
            </a:r>
          </a:p>
          <a:p>
            <a:r>
              <a:rPr lang="es-PE" dirty="0" smtClean="0"/>
              <a:t>Consiste </a:t>
            </a:r>
            <a:r>
              <a:rPr lang="es-PE" dirty="0"/>
              <a:t>en una biblioteca central accesible que se enfoca solo en la capa de vista y un ecosistema de bibliotecas de soporte que lo ayudan a abordar la complejidad en grandes </a:t>
            </a:r>
            <a:r>
              <a:rPr lang="es-PE" dirty="0" smtClean="0"/>
              <a:t>“Single </a:t>
            </a:r>
            <a:r>
              <a:rPr lang="es-PE" dirty="0"/>
              <a:t>Page Applications (SPA</a:t>
            </a:r>
            <a:r>
              <a:rPr lang="es-PE" dirty="0" smtClean="0"/>
              <a:t>)”.</a:t>
            </a:r>
            <a:endParaRPr lang="es-PE" dirty="0"/>
          </a:p>
          <a:p>
            <a:endParaRPr lang="en-US" dirty="0"/>
          </a:p>
        </p:txBody>
      </p:sp>
    </p:spTree>
    <p:extLst>
      <p:ext uri="{BB962C8B-B14F-4D97-AF65-F5344CB8AC3E}">
        <p14:creationId xmlns:p14="http://schemas.microsoft.com/office/powerpoint/2010/main" val="145241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t>
            </a:r>
            <a:r>
              <a:rPr lang="es-PE" dirty="0" smtClean="0"/>
              <a:t>Qué </a:t>
            </a:r>
            <a:r>
              <a:rPr lang="es-PE" dirty="0"/>
              <a:t>significa que sea </a:t>
            </a:r>
            <a:r>
              <a:rPr lang="es-PE" dirty="0" smtClean="0"/>
              <a:t>progresivo</a:t>
            </a:r>
            <a:r>
              <a:rPr lang="en-US" dirty="0" smtClean="0"/>
              <a:t>?</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43" y="1600200"/>
            <a:ext cx="8479664" cy="4933444"/>
          </a:xfrm>
        </p:spPr>
      </p:pic>
    </p:spTree>
    <p:extLst>
      <p:ext uri="{BB962C8B-B14F-4D97-AF65-F5344CB8AC3E}">
        <p14:creationId xmlns:p14="http://schemas.microsoft.com/office/powerpoint/2010/main" val="293647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t>
            </a:r>
            <a:r>
              <a:rPr lang="pt-BR" dirty="0" smtClean="0"/>
              <a:t>biblioteca </a:t>
            </a:r>
            <a:r>
              <a:rPr lang="pt-BR" dirty="0"/>
              <a:t>o </a:t>
            </a:r>
            <a:r>
              <a:rPr lang="pt-BR" dirty="0" smtClean="0"/>
              <a:t>Framework?</a:t>
            </a:r>
            <a:endParaRPr lang="es-PE" dirty="0"/>
          </a:p>
        </p:txBody>
      </p:sp>
      <p:sp>
        <p:nvSpPr>
          <p:cNvPr id="3" name="Marcador de contenido 2"/>
          <p:cNvSpPr>
            <a:spLocks noGrp="1"/>
          </p:cNvSpPr>
          <p:nvPr>
            <p:ph idx="1"/>
          </p:nvPr>
        </p:nvSpPr>
        <p:spPr/>
        <p:txBody>
          <a:bodyPr>
            <a:normAutofit fontScale="92500" lnSpcReduction="10000"/>
          </a:bodyPr>
          <a:lstStyle/>
          <a:p>
            <a:pPr marL="45720" indent="0">
              <a:buNone/>
            </a:pPr>
            <a:r>
              <a:rPr lang="es-ES" dirty="0" smtClean="0"/>
              <a:t>--  Como Biblioteca o Librería</a:t>
            </a:r>
            <a:endParaRPr lang="es-PE" dirty="0"/>
          </a:p>
          <a:p>
            <a:r>
              <a:rPr lang="es-PE" dirty="0" smtClean="0"/>
              <a:t>Simplemente </a:t>
            </a:r>
            <a:r>
              <a:rPr lang="es-PE" dirty="0"/>
              <a:t>con importar la librería en el HTML (Desde un CDN como </a:t>
            </a:r>
            <a:r>
              <a:rPr lang="es-PE" dirty="0" err="1"/>
              <a:t>cdnjs</a:t>
            </a:r>
            <a:r>
              <a:rPr lang="es-PE" dirty="0"/>
              <a:t> o </a:t>
            </a:r>
            <a:r>
              <a:rPr lang="es-PE" dirty="0" err="1"/>
              <a:t>unkpg</a:t>
            </a:r>
            <a:r>
              <a:rPr lang="es-PE" dirty="0"/>
              <a:t>) ya podemos utilizar Vue</a:t>
            </a:r>
            <a:r>
              <a:rPr lang="es-PE" dirty="0" smtClean="0"/>
              <a:t>. Sin necesidad de preocuparnos de </a:t>
            </a:r>
            <a:r>
              <a:rPr lang="es-PE" dirty="0" err="1" smtClean="0"/>
              <a:t>npm</a:t>
            </a:r>
            <a:r>
              <a:rPr lang="es-PE" dirty="0" smtClean="0"/>
              <a:t>, ni de un </a:t>
            </a:r>
            <a:r>
              <a:rPr lang="es-PE" dirty="0" err="1" smtClean="0"/>
              <a:t>transpilador</a:t>
            </a:r>
            <a:r>
              <a:rPr lang="es-PE" dirty="0" smtClean="0"/>
              <a:t> de código</a:t>
            </a:r>
          </a:p>
          <a:p>
            <a:pPr marL="45720" indent="0">
              <a:buNone/>
            </a:pPr>
            <a:r>
              <a:rPr lang="es-PE" dirty="0" smtClean="0"/>
              <a:t>     &lt;</a:t>
            </a:r>
            <a:r>
              <a:rPr lang="es-PE" dirty="0"/>
              <a:t>script </a:t>
            </a:r>
            <a:r>
              <a:rPr lang="es-PE" dirty="0" err="1"/>
              <a:t>src</a:t>
            </a:r>
            <a:r>
              <a:rPr lang="es-PE" dirty="0"/>
              <a:t>="https://cdn.jsdelivr.net/npm/vue/dist/vue.js"&gt;&lt;/script</a:t>
            </a:r>
            <a:r>
              <a:rPr lang="es-PE" dirty="0" smtClean="0"/>
              <a:t>&gt;</a:t>
            </a:r>
          </a:p>
          <a:p>
            <a:pPr marL="45720" indent="0">
              <a:buNone/>
            </a:pPr>
            <a:endParaRPr lang="es-ES" dirty="0" smtClean="0"/>
          </a:p>
          <a:p>
            <a:pPr marL="45720" indent="0">
              <a:buNone/>
            </a:pPr>
            <a:r>
              <a:rPr lang="es-ES" dirty="0" smtClean="0"/>
              <a:t>-- Como Framework</a:t>
            </a:r>
          </a:p>
          <a:p>
            <a:r>
              <a:rPr lang="es-PE" dirty="0" smtClean="0"/>
              <a:t>Puedes usar el ecosistema de bibliotecas de Vue para crear sitios más complejos. Por ejemplo el Vue CLI, Vue-</a:t>
            </a:r>
            <a:r>
              <a:rPr lang="es-PE" dirty="0" err="1" smtClean="0"/>
              <a:t>Router</a:t>
            </a:r>
            <a:r>
              <a:rPr lang="es-PE" dirty="0" smtClean="0"/>
              <a:t>, </a:t>
            </a:r>
            <a:r>
              <a:rPr lang="es-PE" dirty="0" err="1" smtClean="0"/>
              <a:t>Vuex</a:t>
            </a:r>
            <a:r>
              <a:rPr lang="es-PE" dirty="0" smtClean="0"/>
              <a:t>, etc. Hay que tener un conocimiento básico de como usar un gestor de paquetes de </a:t>
            </a:r>
            <a:r>
              <a:rPr lang="es-PE" dirty="0" err="1" smtClean="0"/>
              <a:t>node</a:t>
            </a:r>
            <a:r>
              <a:rPr lang="es-PE" dirty="0" smtClean="0"/>
              <a:t> como el </a:t>
            </a:r>
            <a:r>
              <a:rPr lang="es-PE" dirty="0" err="1" smtClean="0"/>
              <a:t>npm</a:t>
            </a:r>
            <a:r>
              <a:rPr lang="es-PE" dirty="0" smtClean="0"/>
              <a:t> o el </a:t>
            </a:r>
            <a:r>
              <a:rPr lang="es-PE" dirty="0" err="1" smtClean="0"/>
              <a:t>yarn</a:t>
            </a:r>
            <a:r>
              <a:rPr lang="es-PE" dirty="0" smtClean="0"/>
              <a:t>. Saber un poco de que es un </a:t>
            </a:r>
            <a:r>
              <a:rPr lang="es-PE" dirty="0" err="1" smtClean="0"/>
              <a:t>transpilador</a:t>
            </a:r>
            <a:r>
              <a:rPr lang="es-PE" dirty="0"/>
              <a:t> y de </a:t>
            </a:r>
            <a:r>
              <a:rPr lang="es-PE" dirty="0" smtClean="0"/>
              <a:t>ES6 sería bueno.</a:t>
            </a:r>
            <a:endParaRPr lang="es-ES" dirty="0" smtClean="0"/>
          </a:p>
          <a:p>
            <a:pPr marL="45720" indent="0">
              <a:buNone/>
            </a:pPr>
            <a:r>
              <a:rPr lang="es-ES" dirty="0" smtClean="0"/>
              <a:t> </a:t>
            </a:r>
            <a:endParaRPr lang="es-PE" dirty="0"/>
          </a:p>
          <a:p>
            <a:pPr marL="45720" indent="0">
              <a:buNone/>
            </a:pPr>
            <a:endParaRPr lang="es-PE" dirty="0"/>
          </a:p>
        </p:txBody>
      </p:sp>
    </p:spTree>
    <p:extLst>
      <p:ext uri="{BB962C8B-B14F-4D97-AF65-F5344CB8AC3E}">
        <p14:creationId xmlns:p14="http://schemas.microsoft.com/office/powerpoint/2010/main" val="291950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VUE CLI</a:t>
            </a:r>
            <a:endParaRPr lang="es-PE" dirty="0"/>
          </a:p>
        </p:txBody>
      </p:sp>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023" r="1215" b="81416"/>
          <a:stretch/>
        </p:blipFill>
        <p:spPr>
          <a:xfrm>
            <a:off x="1634307" y="2540842"/>
            <a:ext cx="9585236" cy="487861"/>
          </a:xfr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0272" r="1861" b="56025"/>
          <a:stretch/>
        </p:blipFill>
        <p:spPr>
          <a:xfrm>
            <a:off x="1634307" y="3295641"/>
            <a:ext cx="9585236" cy="2188563"/>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1" t="11345" r="581" b="82371"/>
          <a:stretch/>
        </p:blipFill>
        <p:spPr>
          <a:xfrm>
            <a:off x="1634308" y="1768955"/>
            <a:ext cx="9585235" cy="402858"/>
          </a:xfrm>
          <a:prstGeom prst="rect">
            <a:avLst/>
          </a:prstGeom>
        </p:spPr>
      </p:pic>
    </p:spTree>
    <p:extLst>
      <p:ext uri="{BB962C8B-B14F-4D97-AF65-F5344CB8AC3E}">
        <p14:creationId xmlns:p14="http://schemas.microsoft.com/office/powerpoint/2010/main" val="8563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VUE CLI</a:t>
            </a:r>
            <a:endParaRPr lang="es-PE"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t="10940" r="1199" b="25170"/>
          <a:stretch/>
        </p:blipFill>
        <p:spPr>
          <a:xfrm>
            <a:off x="1625600" y="1600199"/>
            <a:ext cx="9579430" cy="4118429"/>
          </a:xfrm>
          <a:prstGeom prst="rect">
            <a:avLst/>
          </a:prstGeom>
        </p:spPr>
      </p:pic>
    </p:spTree>
    <p:extLst>
      <p:ext uri="{BB962C8B-B14F-4D97-AF65-F5344CB8AC3E}">
        <p14:creationId xmlns:p14="http://schemas.microsoft.com/office/powerpoint/2010/main" val="16599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smtClean="0"/>
              <a:t>Librerías</a:t>
            </a:r>
            <a:r>
              <a:rPr lang="pt-BR" dirty="0" smtClean="0"/>
              <a:t> </a:t>
            </a:r>
            <a:r>
              <a:rPr lang="pt-BR" dirty="0" err="1"/>
              <a:t>interesantes</a:t>
            </a:r>
            <a:endParaRPr lang="en-US" dirty="0"/>
          </a:p>
        </p:txBody>
      </p:sp>
      <p:sp>
        <p:nvSpPr>
          <p:cNvPr id="2" name="Text Placeholder 1"/>
          <p:cNvSpPr>
            <a:spLocks noGrp="1"/>
          </p:cNvSpPr>
          <p:nvPr>
            <p:ph type="body" idx="1"/>
          </p:nvPr>
        </p:nvSpPr>
        <p:spPr>
          <a:xfrm>
            <a:off x="1527048" y="1872664"/>
            <a:ext cx="2035018" cy="406797"/>
          </a:xfrm>
        </p:spPr>
        <p:txBody>
          <a:bodyPr/>
          <a:lstStyle/>
          <a:p>
            <a:r>
              <a:rPr lang="es-PE" dirty="0"/>
              <a:t>Bootstrap  Vue</a:t>
            </a:r>
            <a:endParaRPr lang="en-US" dirty="0"/>
          </a:p>
        </p:txBody>
      </p:sp>
      <p:sp>
        <p:nvSpPr>
          <p:cNvPr id="4" name="Text Placeholder 3"/>
          <p:cNvSpPr>
            <a:spLocks noGrp="1"/>
          </p:cNvSpPr>
          <p:nvPr>
            <p:ph type="body" sz="quarter" idx="3"/>
          </p:nvPr>
        </p:nvSpPr>
        <p:spPr>
          <a:xfrm>
            <a:off x="5121318" y="1923256"/>
            <a:ext cx="2944509" cy="305612"/>
          </a:xfrm>
        </p:spPr>
        <p:txBody>
          <a:bodyPr>
            <a:normAutofit fontScale="92500" lnSpcReduction="10000"/>
          </a:bodyPr>
          <a:lstStyle/>
          <a:p>
            <a:r>
              <a:rPr lang="es-PE" dirty="0"/>
              <a:t>Vuetify (Material </a:t>
            </a:r>
            <a:r>
              <a:rPr lang="es-PE" dirty="0" err="1"/>
              <a:t>Design</a:t>
            </a:r>
            <a:r>
              <a:rPr lang="es-PE" dirty="0"/>
              <a:t>)</a:t>
            </a:r>
            <a:endParaRPr lang="en-US" dirty="0"/>
          </a:p>
        </p:txBody>
      </p:sp>
      <p:sp>
        <p:nvSpPr>
          <p:cNvPr id="9" name="Text Placeholder 3"/>
          <p:cNvSpPr txBox="1">
            <a:spLocks/>
          </p:cNvSpPr>
          <p:nvPr/>
        </p:nvSpPr>
        <p:spPr>
          <a:xfrm>
            <a:off x="9280478" y="1885968"/>
            <a:ext cx="1554339" cy="38018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lumMod val="50000"/>
                </a:schemeClr>
              </a:buClr>
              <a:buSzPct val="100000"/>
              <a:buFont typeface="Arial" pitchFamily="34" charset="0"/>
              <a:buNone/>
              <a:defRPr sz="1800" b="1" kern="1200" cap="all" baseline="0">
                <a:solidFill>
                  <a:schemeClr val="tx1"/>
                </a:solidFill>
                <a:latin typeface="+mj-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9pPr>
          </a:lstStyle>
          <a:p>
            <a:r>
              <a:rPr lang="es-ES" dirty="0" err="1"/>
              <a:t>Vee-validate</a:t>
            </a:r>
            <a:endParaRPr lang="en-US" dirty="0"/>
          </a:p>
        </p:txBody>
      </p:sp>
      <p:pic>
        <p:nvPicPr>
          <p:cNvPr id="18" name="Marcador de contenido 1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872082" y="2551924"/>
            <a:ext cx="3044825" cy="3044825"/>
          </a:xfrm>
          <a:prstGeom prst="rect">
            <a:avLst/>
          </a:prstGeom>
          <a:noFill/>
          <a:extLst>
            <a:ext uri="{909E8E84-426E-40DD-AFC4-6F175D3DCCD1}">
              <a14:hiddenFill xmlns:a14="http://schemas.microsoft.com/office/drawing/2010/main">
                <a:solidFill>
                  <a:srgbClr val="FFFFFF"/>
                </a:solidFill>
              </a14:hiddenFill>
            </a:ext>
          </a:extLst>
        </p:spPr>
      </p:pic>
      <p:pic>
        <p:nvPicPr>
          <p:cNvPr id="29" name="Marcador de contenido 2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93447" y="2931336"/>
            <a:ext cx="2000250" cy="2286000"/>
          </a:xfrm>
        </p:spPr>
      </p:pic>
      <p:pic>
        <p:nvPicPr>
          <p:cNvPr id="30" name="Marcador de contenido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7522" y="3074211"/>
            <a:ext cx="2000250" cy="2000250"/>
          </a:xfrm>
          <a:prstGeom prst="rect">
            <a:avLst/>
          </a:prstGeom>
        </p:spPr>
      </p:pic>
    </p:spTree>
    <p:extLst>
      <p:ext uri="{BB962C8B-B14F-4D97-AF65-F5344CB8AC3E}">
        <p14:creationId xmlns:p14="http://schemas.microsoft.com/office/powerpoint/2010/main" val="112943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TF02922391</Template>
  <TotalTime>483</TotalTime>
  <Words>791</Words>
  <Application>Microsoft Office PowerPoint</Application>
  <PresentationFormat>Panorámica</PresentationFormat>
  <Paragraphs>101</Paragraphs>
  <Slides>18</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Health Fitness 16x9</vt:lpstr>
      <vt:lpstr>¿INTRODUCCIÓN A VUE?</vt:lpstr>
      <vt:lpstr>Sobre Mí</vt:lpstr>
      <vt:lpstr>Cómo Surge Vue</vt:lpstr>
      <vt:lpstr>¿Qué es Vue?</vt:lpstr>
      <vt:lpstr>¿Qué significa que sea progresivo?</vt:lpstr>
      <vt:lpstr>¿biblioteca o Framework?</vt:lpstr>
      <vt:lpstr>VUE CLI</vt:lpstr>
      <vt:lpstr>VUE CLI</vt:lpstr>
      <vt:lpstr>Librerías interesantes</vt:lpstr>
      <vt:lpstr>Framework Vue para Server Side Rendering(SSR)</vt:lpstr>
      <vt:lpstr>¿Debería aprender VUe?</vt:lpstr>
      <vt:lpstr>Resultado de Búsqueda en sitios de trabajos Freelance</vt:lpstr>
      <vt:lpstr>Desventajas</vt:lpstr>
      <vt:lpstr>¿Debería aprender Vue?</vt:lpstr>
      <vt:lpstr>Empresas Grandes que Utilizan Vue</vt:lpstr>
      <vt:lpstr>Bibliografía</vt:lpstr>
      <vt:lpstr>Ejemplos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User</dc:creator>
  <cp:lastModifiedBy>Gabriel Camps - EXPERIS</cp:lastModifiedBy>
  <cp:revision>50</cp:revision>
  <dcterms:created xsi:type="dcterms:W3CDTF">2019-08-26T23:21:01Z</dcterms:created>
  <dcterms:modified xsi:type="dcterms:W3CDTF">2019-10-16T22:40:13Z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