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9" r:id="rId3"/>
    <p:sldId id="261" r:id="rId4"/>
    <p:sldId id="262" r:id="rId5"/>
    <p:sldId id="263" r:id="rId6"/>
    <p:sldId id="264" r:id="rId7"/>
    <p:sldId id="266" r:id="rId8"/>
    <p:sldId id="267" r:id="rId9"/>
    <p:sldId id="268" r:id="rId10"/>
    <p:sldId id="271" r:id="rId11"/>
    <p:sldId id="269" r:id="rId12"/>
    <p:sldId id="270" r:id="rId13"/>
  </p:sldIdLst>
  <p:sldSz cx="9144000" cy="5143500" type="screen16x9"/>
  <p:notesSz cx="6858000" cy="9144000"/>
  <p:embeddedFontLst>
    <p:embeddedFont>
      <p:font typeface="Barlow" panose="00000500000000000000" pitchFamily="2" charset="0"/>
      <p:regular r:id="rId15"/>
      <p:bold r:id="rId16"/>
      <p:italic r:id="rId17"/>
      <p:boldItalic r:id="rId18"/>
    </p:embeddedFont>
    <p:embeddedFont>
      <p:font typeface="Barlow Condensed" panose="00000506000000000000" pitchFamily="2" charset="0"/>
      <p:regular r:id="rId19"/>
      <p:bold r:id="rId20"/>
      <p:italic r:id="rId21"/>
      <p:boldItalic r:id="rId22"/>
    </p:embeddedFont>
    <p:embeddedFont>
      <p:font typeface="Barlow ExtraBold" panose="00000900000000000000" pitchFamily="2" charset="0"/>
      <p:bold r:id="rId23"/>
      <p:boldItalic r:id="rId24"/>
    </p:embeddedFont>
    <p:embeddedFont>
      <p:font typeface="Barlow SemiBold" panose="00000700000000000000" pitchFamily="2" charset="0"/>
      <p:regular r:id="rId25"/>
      <p:bold r:id="rId26"/>
      <p:italic r:id="rId27"/>
      <p:boldItalic r:id="rId28"/>
    </p:embeddedFont>
    <p:embeddedFont>
      <p:font typeface="DM Sans" pitchFamily="2" charset="0"/>
      <p:regular r:id="rId29"/>
      <p:bold r:id="rId30"/>
      <p:italic r:id="rId31"/>
      <p:boldItalic r:id="rId32"/>
    </p:embeddedFont>
    <p:embeddedFont>
      <p:font typeface="Helvetica Neue" panose="020B0604020202020204" charset="0"/>
      <p:regular r:id="rId33"/>
      <p:bold r:id="rId34"/>
      <p:italic r:id="rId35"/>
      <p:boldItalic r:id="rId3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42" roundtripDataSignature="AMtx7mg0/XDQ26K1CJ5FlnjCFFrYyowy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7" d="100"/>
          <a:sy n="87" d="100"/>
        </p:scale>
        <p:origin x="9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42" Type="http://customschemas.google.com/relationships/presentationmetadata" Target="meta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font" Target="fonts/font22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font" Target="fonts/font21.fntdata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4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2857759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8" name="Google Shape;58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24931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d3fccd431f_0_1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8" name="Google Shape;98;g2d3fccd431f_0_1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29191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412c19b53_0_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2d412c19b53_0_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45980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>
          <a:extLst>
            <a:ext uri="{FF2B5EF4-FFF2-40B4-BE49-F238E27FC236}">
              <a16:creationId xmlns:a16="http://schemas.microsoft.com/office/drawing/2014/main" id="{BFEFD5DE-51FC-267C-ABBA-47CA4F28FE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412c19b53_0_71:notes">
            <a:extLst>
              <a:ext uri="{FF2B5EF4-FFF2-40B4-BE49-F238E27FC236}">
                <a16:creationId xmlns:a16="http://schemas.microsoft.com/office/drawing/2014/main" id="{A451623E-437A-4A66-7E0E-610A4D233EA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2d412c19b53_0_71:notes">
            <a:extLst>
              <a:ext uri="{FF2B5EF4-FFF2-40B4-BE49-F238E27FC236}">
                <a16:creationId xmlns:a16="http://schemas.microsoft.com/office/drawing/2014/main" id="{91F53E82-E0DA-F334-F2D2-90D2E3DC038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3147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>
          <a:extLst>
            <a:ext uri="{FF2B5EF4-FFF2-40B4-BE49-F238E27FC236}">
              <a16:creationId xmlns:a16="http://schemas.microsoft.com/office/drawing/2014/main" id="{66D0A35A-8E21-CD43-0DC3-47C6F27658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412c19b53_0_71:notes">
            <a:extLst>
              <a:ext uri="{FF2B5EF4-FFF2-40B4-BE49-F238E27FC236}">
                <a16:creationId xmlns:a16="http://schemas.microsoft.com/office/drawing/2014/main" id="{B3D9B095-B761-0268-9252-0095FF2D19F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2d412c19b53_0_71:notes">
            <a:extLst>
              <a:ext uri="{FF2B5EF4-FFF2-40B4-BE49-F238E27FC236}">
                <a16:creationId xmlns:a16="http://schemas.microsoft.com/office/drawing/2014/main" id="{A3D1EDB1-F593-2DA6-82A9-AD80F8EBD3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27146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>
          <a:extLst>
            <a:ext uri="{FF2B5EF4-FFF2-40B4-BE49-F238E27FC236}">
              <a16:creationId xmlns:a16="http://schemas.microsoft.com/office/drawing/2014/main" id="{E775F0ED-B085-0582-944F-CC9CC9D12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d412c19b53_0_71:notes">
            <a:extLst>
              <a:ext uri="{FF2B5EF4-FFF2-40B4-BE49-F238E27FC236}">
                <a16:creationId xmlns:a16="http://schemas.microsoft.com/office/drawing/2014/main" id="{FC3B3989-D170-5B22-E9F1-97DEEB9282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9" name="Google Shape;119;g2d412c19b53_0_71:notes">
            <a:extLst>
              <a:ext uri="{FF2B5EF4-FFF2-40B4-BE49-F238E27FC236}">
                <a16:creationId xmlns:a16="http://schemas.microsoft.com/office/drawing/2014/main" id="{8A58A502-D86A-C301-172A-0A32008CE6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542775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1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1" name="Google Shape;1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3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 type="obj">
  <p:cSld name="OBJEC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054836b095_0_2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g3054836b095_0_2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>
              <a:lnSpc>
                <a:spcPct val="115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>
              <a:lnSpc>
                <a:spcPct val="115000"/>
              </a:lnSpc>
              <a:spcBef>
                <a:spcPts val="360"/>
              </a:spcBef>
              <a:spcAft>
                <a:spcPts val="16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/>
          </a:p>
        </p:txBody>
      </p:sp>
      <p:sp>
        <p:nvSpPr>
          <p:cNvPr id="53" name="Google Shape;53;g3054836b095_0_23"/>
          <p:cNvSpPr txBox="1">
            <a:spLocks noGrp="1"/>
          </p:cNvSpPr>
          <p:nvPr>
            <p:ph type="dt" idx="10"/>
          </p:nvPr>
        </p:nvSpPr>
        <p:spPr>
          <a:xfrm>
            <a:off x="457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g3054836b095_0_23"/>
          <p:cNvSpPr txBox="1">
            <a:spLocks noGrp="1"/>
          </p:cNvSpPr>
          <p:nvPr>
            <p:ph type="ftr" idx="11"/>
          </p:nvPr>
        </p:nvSpPr>
        <p:spPr>
          <a:xfrm>
            <a:off x="3124200" y="4767263"/>
            <a:ext cx="2895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g3054836b095_0_23"/>
          <p:cNvSpPr txBox="1">
            <a:spLocks noGrp="1"/>
          </p:cNvSpPr>
          <p:nvPr>
            <p:ph type="sldNum" idx="12"/>
          </p:nvPr>
        </p:nvSpPr>
        <p:spPr>
          <a:xfrm>
            <a:off x="6553200" y="4767263"/>
            <a:ext cx="2133600" cy="27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2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26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8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28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9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2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30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30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30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3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31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3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32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32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3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20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oogle Shape;60;p1"/>
          <p:cNvPicPr preferRelativeResize="0"/>
          <p:nvPr/>
        </p:nvPicPr>
        <p:blipFill rotWithShape="1">
          <a:blip r:embed="rId4">
            <a:alphaModFix/>
          </a:blip>
          <a:srcRect r="5121"/>
          <a:stretch/>
        </p:blipFill>
        <p:spPr>
          <a:xfrm>
            <a:off x="0" y="0"/>
            <a:ext cx="9144003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61" name="Google Shape;61;p1"/>
          <p:cNvSpPr txBox="1"/>
          <p:nvPr/>
        </p:nvSpPr>
        <p:spPr>
          <a:xfrm>
            <a:off x="589525" y="3589500"/>
            <a:ext cx="5773200" cy="6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 b="0" i="0" u="none" strike="noStrike" cap="none" dirty="0">
                <a:solidFill>
                  <a:srgbClr val="FBFAE6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Gabriela Lindenberg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pt-BR" sz="1500" dirty="0">
                <a:solidFill>
                  <a:srgbClr val="FBFAE6"/>
                </a:solidFill>
                <a:latin typeface="Barlow SemiBold"/>
                <a:ea typeface="Barlow SemiBold"/>
                <a:cs typeface="Barlow SemiBold"/>
                <a:sym typeface="Barlow SemiBold"/>
              </a:rPr>
              <a:t>gcl2@cesar.school</a:t>
            </a:r>
            <a:endParaRPr sz="1500" b="0" i="0" u="none" strike="noStrike" cap="none" dirty="0">
              <a:solidFill>
                <a:srgbClr val="FBFAE6"/>
              </a:solidFill>
              <a:latin typeface="Barlow SemiBold"/>
              <a:ea typeface="Barlow SemiBold"/>
              <a:cs typeface="Barlow SemiBold"/>
              <a:sym typeface="Barlow SemiBold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1924515" y="2018512"/>
            <a:ext cx="309600" cy="293700"/>
          </a:xfrm>
          <a:prstGeom prst="flowChartDelay">
            <a:avLst/>
          </a:prstGeom>
          <a:solidFill>
            <a:srgbClr val="0B03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3" name="Google Shape;63;p1"/>
          <p:cNvSpPr/>
          <p:nvPr/>
        </p:nvSpPr>
        <p:spPr>
          <a:xfrm rot="10800000">
            <a:off x="666739" y="2018500"/>
            <a:ext cx="309600" cy="293700"/>
          </a:xfrm>
          <a:prstGeom prst="flowChartDelay">
            <a:avLst/>
          </a:prstGeom>
          <a:solidFill>
            <a:srgbClr val="0B03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" name="Google Shape;64;p1"/>
          <p:cNvSpPr/>
          <p:nvPr/>
        </p:nvSpPr>
        <p:spPr>
          <a:xfrm>
            <a:off x="801550" y="2017125"/>
            <a:ext cx="1316700" cy="293700"/>
          </a:xfrm>
          <a:prstGeom prst="rect">
            <a:avLst/>
          </a:prstGeom>
          <a:solidFill>
            <a:srgbClr val="0B03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lang="pt-BR" sz="1200" b="1" i="0" u="none" strike="noStrike" cap="none" dirty="0">
                <a:solidFill>
                  <a:srgbClr val="FFFFFF"/>
                </a:solidFill>
                <a:latin typeface="DM Sans"/>
                <a:ea typeface="DM Sans"/>
                <a:cs typeface="DM Sans"/>
                <a:sym typeface="DM Sans"/>
              </a:rPr>
              <a:t>especialização</a:t>
            </a:r>
            <a:endParaRPr sz="600" b="1" i="0" u="none" strike="noStrike" cap="none" dirty="0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grpSp>
        <p:nvGrpSpPr>
          <p:cNvPr id="66" name="Google Shape;66;p1"/>
          <p:cNvGrpSpPr/>
          <p:nvPr/>
        </p:nvGrpSpPr>
        <p:grpSpPr>
          <a:xfrm>
            <a:off x="4134323" y="0"/>
            <a:ext cx="4639827" cy="5150075"/>
            <a:chOff x="4134323" y="0"/>
            <a:chExt cx="4639827" cy="5150075"/>
          </a:xfrm>
        </p:grpSpPr>
        <p:sp>
          <p:nvSpPr>
            <p:cNvPr id="67" name="Google Shape;67;p1"/>
            <p:cNvSpPr/>
            <p:nvPr/>
          </p:nvSpPr>
          <p:spPr>
            <a:xfrm rot="-5400000">
              <a:off x="6539742" y="2436765"/>
              <a:ext cx="1786428" cy="1789668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0780" y="0"/>
                  </a:moveTo>
                  <a:lnTo>
                    <a:pt x="10780" y="30"/>
                  </a:lnTo>
                  <a:lnTo>
                    <a:pt x="0" y="30"/>
                  </a:lnTo>
                  <a:lnTo>
                    <a:pt x="0" y="3901"/>
                  </a:lnTo>
                  <a:lnTo>
                    <a:pt x="10780" y="3901"/>
                  </a:lnTo>
                  <a:cubicBezTo>
                    <a:pt x="14594" y="3901"/>
                    <a:pt x="17692" y="6996"/>
                    <a:pt x="17692" y="10801"/>
                  </a:cubicBezTo>
                  <a:cubicBezTo>
                    <a:pt x="17692" y="14605"/>
                    <a:pt x="14593" y="17700"/>
                    <a:pt x="10780" y="17700"/>
                  </a:cubicBezTo>
                  <a:lnTo>
                    <a:pt x="10780" y="17700"/>
                  </a:lnTo>
                  <a:lnTo>
                    <a:pt x="1" y="17700"/>
                  </a:lnTo>
                  <a:lnTo>
                    <a:pt x="1" y="21571"/>
                  </a:lnTo>
                  <a:lnTo>
                    <a:pt x="10780" y="21571"/>
                  </a:lnTo>
                  <a:lnTo>
                    <a:pt x="10780" y="21600"/>
                  </a:lnTo>
                  <a:cubicBezTo>
                    <a:pt x="16748" y="21600"/>
                    <a:pt x="21600" y="16756"/>
                    <a:pt x="21600" y="10799"/>
                  </a:cubicBezTo>
                  <a:cubicBezTo>
                    <a:pt x="21599" y="4845"/>
                    <a:pt x="16747" y="0"/>
                    <a:pt x="10780" y="0"/>
                  </a:cubicBezTo>
                  <a:close/>
                </a:path>
              </a:pathLst>
            </a:custGeom>
            <a:solidFill>
              <a:srgbClr val="0B0378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endPara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8" name="Google Shape;68;p1"/>
            <p:cNvSpPr/>
            <p:nvPr/>
          </p:nvSpPr>
          <p:spPr>
            <a:xfrm rot="10800000">
              <a:off x="4528400" y="649310"/>
              <a:ext cx="4245750" cy="254221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17285" y="0"/>
                  </a:moveTo>
                  <a:cubicBezTo>
                    <a:pt x="14909" y="0"/>
                    <a:pt x="12976" y="3222"/>
                    <a:pt x="12969" y="7188"/>
                  </a:cubicBezTo>
                  <a:lnTo>
                    <a:pt x="12967" y="7188"/>
                  </a:lnTo>
                  <a:cubicBezTo>
                    <a:pt x="12967" y="9727"/>
                    <a:pt x="11742" y="11812"/>
                    <a:pt x="10222" y="11812"/>
                  </a:cubicBezTo>
                  <a:lnTo>
                    <a:pt x="10210" y="11812"/>
                  </a:lnTo>
                  <a:lnTo>
                    <a:pt x="8640" y="11812"/>
                  </a:lnTo>
                  <a:lnTo>
                    <a:pt x="7094" y="11812"/>
                  </a:lnTo>
                  <a:lnTo>
                    <a:pt x="5548" y="11812"/>
                  </a:lnTo>
                  <a:lnTo>
                    <a:pt x="4325" y="11812"/>
                  </a:lnTo>
                  <a:lnTo>
                    <a:pt x="4325" y="11795"/>
                  </a:lnTo>
                  <a:cubicBezTo>
                    <a:pt x="1941" y="11795"/>
                    <a:pt x="0" y="15034"/>
                    <a:pt x="0" y="19018"/>
                  </a:cubicBezTo>
                  <a:lnTo>
                    <a:pt x="10" y="19018"/>
                  </a:lnTo>
                  <a:lnTo>
                    <a:pt x="10" y="21600"/>
                  </a:lnTo>
                  <a:lnTo>
                    <a:pt x="1556" y="21600"/>
                  </a:lnTo>
                  <a:lnTo>
                    <a:pt x="1556" y="19018"/>
                  </a:lnTo>
                  <a:cubicBezTo>
                    <a:pt x="1556" y="16473"/>
                    <a:pt x="2801" y="14403"/>
                    <a:pt x="4325" y="14403"/>
                  </a:cubicBezTo>
                  <a:lnTo>
                    <a:pt x="4325" y="14394"/>
                  </a:lnTo>
                  <a:lnTo>
                    <a:pt x="5548" y="14394"/>
                  </a:lnTo>
                  <a:lnTo>
                    <a:pt x="7094" y="14394"/>
                  </a:lnTo>
                  <a:lnTo>
                    <a:pt x="8640" y="14394"/>
                  </a:lnTo>
                  <a:lnTo>
                    <a:pt x="10222" y="14394"/>
                  </a:lnTo>
                  <a:lnTo>
                    <a:pt x="10222" y="14394"/>
                  </a:lnTo>
                  <a:cubicBezTo>
                    <a:pt x="12591" y="14384"/>
                    <a:pt x="14519" y="11166"/>
                    <a:pt x="14525" y="7208"/>
                  </a:cubicBezTo>
                  <a:lnTo>
                    <a:pt x="14527" y="7208"/>
                  </a:lnTo>
                  <a:cubicBezTo>
                    <a:pt x="14527" y="4668"/>
                    <a:pt x="15764" y="2603"/>
                    <a:pt x="17284" y="2603"/>
                  </a:cubicBezTo>
                  <a:cubicBezTo>
                    <a:pt x="18805" y="2603"/>
                    <a:pt x="20042" y="4668"/>
                    <a:pt x="20042" y="7208"/>
                  </a:cubicBezTo>
                  <a:lnTo>
                    <a:pt x="21600" y="7208"/>
                  </a:lnTo>
                  <a:cubicBezTo>
                    <a:pt x="21600" y="3233"/>
                    <a:pt x="19664" y="0"/>
                    <a:pt x="17285" y="0"/>
                  </a:cubicBezTo>
                  <a:close/>
                </a:path>
              </a:pathLst>
            </a:custGeom>
            <a:solidFill>
              <a:srgbClr val="0B0378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endPara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69" name="Google Shape;69;p1"/>
            <p:cNvSpPr/>
            <p:nvPr/>
          </p:nvSpPr>
          <p:spPr>
            <a:xfrm>
              <a:off x="8467475" y="0"/>
              <a:ext cx="306600" cy="657000"/>
            </a:xfrm>
            <a:prstGeom prst="rect">
              <a:avLst/>
            </a:prstGeom>
            <a:solidFill>
              <a:srgbClr val="0B0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0" name="Google Shape;70;p1"/>
            <p:cNvSpPr/>
            <p:nvPr/>
          </p:nvSpPr>
          <p:spPr>
            <a:xfrm>
              <a:off x="4528400" y="0"/>
              <a:ext cx="306600" cy="2350200"/>
            </a:xfrm>
            <a:prstGeom prst="rect">
              <a:avLst/>
            </a:prstGeom>
            <a:solidFill>
              <a:srgbClr val="0B0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1" name="Google Shape;71;p1"/>
            <p:cNvSpPr/>
            <p:nvPr/>
          </p:nvSpPr>
          <p:spPr>
            <a:xfrm>
              <a:off x="8002525" y="3662800"/>
              <a:ext cx="325200" cy="1480800"/>
            </a:xfrm>
            <a:prstGeom prst="rect">
              <a:avLst/>
            </a:prstGeom>
            <a:solidFill>
              <a:srgbClr val="0B0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1"/>
            <p:cNvSpPr/>
            <p:nvPr/>
          </p:nvSpPr>
          <p:spPr>
            <a:xfrm>
              <a:off x="6538025" y="3363575"/>
              <a:ext cx="325200" cy="1786500"/>
            </a:xfrm>
            <a:prstGeom prst="rect">
              <a:avLst/>
            </a:prstGeom>
            <a:solidFill>
              <a:srgbClr val="0B0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1"/>
            <p:cNvSpPr/>
            <p:nvPr/>
          </p:nvSpPr>
          <p:spPr>
            <a:xfrm>
              <a:off x="6217322" y="3572239"/>
              <a:ext cx="966600" cy="966600"/>
            </a:xfrm>
            <a:prstGeom prst="ellipse">
              <a:avLst/>
            </a:prstGeom>
            <a:solidFill>
              <a:srgbClr val="FBFA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endPara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1"/>
            <p:cNvSpPr/>
            <p:nvPr/>
          </p:nvSpPr>
          <p:spPr>
            <a:xfrm rot="-5400000">
              <a:off x="4408022" y="1074059"/>
              <a:ext cx="547344" cy="10947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cubicBezTo>
                    <a:pt x="11927" y="21600"/>
                    <a:pt x="21600" y="16764"/>
                    <a:pt x="21600" y="10800"/>
                  </a:cubicBezTo>
                  <a:cubicBezTo>
                    <a:pt x="21600" y="4836"/>
                    <a:pt x="11927" y="0"/>
                    <a:pt x="0" y="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BFAE6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endPara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  <p:sp>
          <p:nvSpPr>
            <p:cNvPr id="75" name="Google Shape;75;p1"/>
            <p:cNvSpPr/>
            <p:nvPr/>
          </p:nvSpPr>
          <p:spPr>
            <a:xfrm rot="-5400000">
              <a:off x="4408022" y="331985"/>
              <a:ext cx="547344" cy="1094742"/>
            </a:xfrm>
            <a:custGeom>
              <a:avLst/>
              <a:gdLst/>
              <a:ahLst/>
              <a:cxnLst/>
              <a:rect l="l" t="t" r="r" b="b"/>
              <a:pathLst>
                <a:path w="21600" h="21600" extrusionOk="0">
                  <a:moveTo>
                    <a:pt x="0" y="21600"/>
                  </a:moveTo>
                  <a:cubicBezTo>
                    <a:pt x="11927" y="21600"/>
                    <a:pt x="21600" y="16764"/>
                    <a:pt x="21600" y="10800"/>
                  </a:cubicBezTo>
                  <a:cubicBezTo>
                    <a:pt x="21600" y="4836"/>
                    <a:pt x="11927" y="0"/>
                    <a:pt x="0" y="0"/>
                  </a:cubicBezTo>
                  <a:lnTo>
                    <a:pt x="0" y="21600"/>
                  </a:lnTo>
                  <a:close/>
                </a:path>
              </a:pathLst>
            </a:custGeom>
            <a:solidFill>
              <a:srgbClr val="FBFAE6"/>
            </a:solidFill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FFFFFF"/>
                </a:buClr>
                <a:buSzPts val="3200"/>
                <a:buFont typeface="Helvetica Neue"/>
                <a:buNone/>
              </a:pPr>
              <a:endParaRPr sz="3200" b="0" i="0" u="none" strike="noStrike" cap="none">
                <a:solidFill>
                  <a:srgbClr val="FFFFFF"/>
                </a:solidFill>
                <a:latin typeface="Helvetica Neue"/>
                <a:ea typeface="Helvetica Neue"/>
                <a:cs typeface="Helvetica Neue"/>
                <a:sym typeface="Helvetica Neue"/>
              </a:endParaRPr>
            </a:p>
          </p:txBody>
        </p:sp>
      </p:grpSp>
      <p:sp>
        <p:nvSpPr>
          <p:cNvPr id="76" name="Google Shape;76;p1"/>
          <p:cNvSpPr txBox="1"/>
          <p:nvPr/>
        </p:nvSpPr>
        <p:spPr>
          <a:xfrm>
            <a:off x="589525" y="2388400"/>
            <a:ext cx="3821400" cy="10156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pt-BR" sz="3000" b="0" i="0" u="none" strike="noStrike" cap="none" dirty="0">
                <a:solidFill>
                  <a:srgbClr val="FBFAE6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Tech Lead</a:t>
            </a:r>
            <a:br>
              <a:rPr lang="pt-BR" sz="3000" b="0" i="0" u="none" strike="noStrike" cap="none" dirty="0">
                <a:solidFill>
                  <a:srgbClr val="FBFAE6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</a:br>
            <a:r>
              <a:rPr lang="pt-BR" sz="3000" b="0" i="0" u="none" strike="noStrike" cap="none" dirty="0">
                <a:solidFill>
                  <a:srgbClr val="FBFAE6"/>
                </a:solidFill>
                <a:latin typeface="Barlow ExtraBold"/>
                <a:ea typeface="Barlow ExtraBold"/>
                <a:cs typeface="Barlow ExtraBold"/>
                <a:sym typeface="Barlow ExtraBold"/>
              </a:rPr>
              <a:t>Data Science &amp; IA</a:t>
            </a:r>
            <a:endParaRPr sz="3000" b="0" i="0" u="none" strike="noStrike" cap="none" dirty="0">
              <a:solidFill>
                <a:srgbClr val="FBFAE6"/>
              </a:solidFill>
              <a:latin typeface="Barlow ExtraBold"/>
              <a:ea typeface="Barlow ExtraBold"/>
              <a:cs typeface="Barlow ExtraBold"/>
              <a:sym typeface="Barlow ExtraBold"/>
            </a:endParaRPr>
          </a:p>
        </p:txBody>
      </p:sp>
      <p:pic>
        <p:nvPicPr>
          <p:cNvPr id="77" name="Google Shape;77;p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666750" y="669000"/>
            <a:ext cx="1127074" cy="100667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5E1"/>
        </a:solidFill>
        <a:effectLst/>
      </p:bgPr>
    </p:bg>
    <p:spTree>
      <p:nvGrpSpPr>
        <p:cNvPr id="1" name="Shape 120">
          <a:extLst>
            <a:ext uri="{FF2B5EF4-FFF2-40B4-BE49-F238E27FC236}">
              <a16:creationId xmlns:a16="http://schemas.microsoft.com/office/drawing/2014/main" id="{CA154DFE-96B7-57D3-D3F8-18FC2E361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d412c19b53_0_71">
            <a:extLst>
              <a:ext uri="{FF2B5EF4-FFF2-40B4-BE49-F238E27FC236}">
                <a16:creationId xmlns:a16="http://schemas.microsoft.com/office/drawing/2014/main" id="{F4B81173-BC04-9519-5D75-D6B829357F7F}"/>
              </a:ext>
            </a:extLst>
          </p:cNvPr>
          <p:cNvSpPr/>
          <p:nvPr/>
        </p:nvSpPr>
        <p:spPr>
          <a:xfrm rot="10800000">
            <a:off x="829395" y="4314189"/>
            <a:ext cx="829311" cy="829311"/>
          </a:xfrm>
          <a:custGeom>
            <a:avLst/>
            <a:gdLst/>
            <a:ahLst/>
            <a:cxnLst/>
            <a:rect l="l" t="t" r="r" b="b"/>
            <a:pathLst>
              <a:path w="208763" h="208763" extrusionOk="0">
                <a:moveTo>
                  <a:pt x="0" y="0"/>
                </a:moveTo>
                <a:lnTo>
                  <a:pt x="0" y="208763"/>
                </a:lnTo>
                <a:cubicBezTo>
                  <a:pt x="115295" y="208763"/>
                  <a:pt x="208763" y="115295"/>
                  <a:pt x="208763" y="0"/>
                </a:cubicBezTo>
                <a:close/>
              </a:path>
            </a:pathLst>
          </a:custGeom>
          <a:solidFill>
            <a:srgbClr val="0B03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2d412c19b53_0_71">
            <a:extLst>
              <a:ext uri="{FF2B5EF4-FFF2-40B4-BE49-F238E27FC236}">
                <a16:creationId xmlns:a16="http://schemas.microsoft.com/office/drawing/2014/main" id="{E52187D9-74D3-60D5-1184-6891239B8799}"/>
              </a:ext>
            </a:extLst>
          </p:cNvPr>
          <p:cNvSpPr/>
          <p:nvPr/>
        </p:nvSpPr>
        <p:spPr>
          <a:xfrm rot="10800000" flipH="1">
            <a:off x="7" y="4314195"/>
            <a:ext cx="829311" cy="829311"/>
          </a:xfrm>
          <a:custGeom>
            <a:avLst/>
            <a:gdLst/>
            <a:ahLst/>
            <a:cxnLst/>
            <a:rect l="l" t="t" r="r" b="b"/>
            <a:pathLst>
              <a:path w="208763" h="208763" extrusionOk="0">
                <a:moveTo>
                  <a:pt x="0" y="0"/>
                </a:moveTo>
                <a:lnTo>
                  <a:pt x="0" y="208763"/>
                </a:lnTo>
                <a:cubicBezTo>
                  <a:pt x="115295" y="208763"/>
                  <a:pt x="208763" y="115295"/>
                  <a:pt x="208763" y="0"/>
                </a:cubicBezTo>
                <a:close/>
              </a:path>
            </a:pathLst>
          </a:custGeom>
          <a:solidFill>
            <a:srgbClr val="EA61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g2d412c19b53_0_71">
            <a:extLst>
              <a:ext uri="{FF2B5EF4-FFF2-40B4-BE49-F238E27FC236}">
                <a16:creationId xmlns:a16="http://schemas.microsoft.com/office/drawing/2014/main" id="{6C6202A8-86FE-D617-2D9E-479209711D57}"/>
              </a:ext>
            </a:extLst>
          </p:cNvPr>
          <p:cNvPicPr preferRelativeResize="0"/>
          <p:nvPr/>
        </p:nvPicPr>
        <p:blipFill rotWithShape="1">
          <a:blip r:embed="rId3">
            <a:alphaModFix amt="20000"/>
          </a:blip>
          <a:srcRect/>
          <a:stretch/>
        </p:blipFill>
        <p:spPr>
          <a:xfrm>
            <a:off x="8519369" y="270375"/>
            <a:ext cx="401006" cy="36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2d412c19b53_0_71">
            <a:extLst>
              <a:ext uri="{FF2B5EF4-FFF2-40B4-BE49-F238E27FC236}">
                <a16:creationId xmlns:a16="http://schemas.microsoft.com/office/drawing/2014/main" id="{53417EFD-3183-0C91-89DE-A643DE8F34A0}"/>
              </a:ext>
            </a:extLst>
          </p:cNvPr>
          <p:cNvSpPr txBox="1"/>
          <p:nvPr/>
        </p:nvSpPr>
        <p:spPr>
          <a:xfrm>
            <a:off x="829400" y="1266900"/>
            <a:ext cx="7827900" cy="3364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96900" marR="0" lvl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3E03"/>
              </a:buClr>
              <a:buSzPts val="1400"/>
            </a:pPr>
            <a:r>
              <a:rPr lang="pt-BR" b="1" dirty="0">
                <a:solidFill>
                  <a:srgbClr val="444444"/>
                </a:solidFill>
                <a:latin typeface="Barlow"/>
                <a:ea typeface="Barlow"/>
                <a:cs typeface="Barlow"/>
                <a:sym typeface="Barlow"/>
              </a:rPr>
              <a:t>CONCLUSÃO: </a:t>
            </a:r>
          </a:p>
          <a:p>
            <a:pPr marL="596900">
              <a:spcBef>
                <a:spcPts val="1000"/>
              </a:spcBef>
              <a:buClr>
                <a:srgbClr val="FF3E03"/>
              </a:buClr>
              <a:buSzPts val="1400"/>
            </a:pPr>
            <a:r>
              <a:rPr lang="pt-BR" dirty="0">
                <a:solidFill>
                  <a:srgbClr val="444444"/>
                </a:solidFill>
                <a:latin typeface="Barlow"/>
              </a:rPr>
              <a:t>A </a:t>
            </a:r>
            <a:r>
              <a:rPr lang="pt-BR" dirty="0" err="1">
                <a:solidFill>
                  <a:srgbClr val="444444"/>
                </a:solidFill>
                <a:latin typeface="Barlow"/>
              </a:rPr>
              <a:t>ReLU</a:t>
            </a:r>
            <a:r>
              <a:rPr lang="pt-BR" dirty="0">
                <a:solidFill>
                  <a:srgbClr val="444444"/>
                </a:solidFill>
                <a:latin typeface="Barlow"/>
              </a:rPr>
              <a:t> foi mais eficiente porque:</a:t>
            </a:r>
          </a:p>
          <a:p>
            <a:pPr marL="882650" indent="-285750">
              <a:spcBef>
                <a:spcPts val="1000"/>
              </a:spcBef>
              <a:buClr>
                <a:srgbClr val="FF3E03"/>
              </a:buClr>
              <a:buSzPts val="1400"/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44444"/>
                </a:solidFill>
                <a:latin typeface="Barlow"/>
              </a:rPr>
              <a:t>Não sofre com saturação como a </a:t>
            </a:r>
            <a:r>
              <a:rPr lang="pt-BR" dirty="0" err="1">
                <a:solidFill>
                  <a:srgbClr val="444444"/>
                </a:solidFill>
                <a:latin typeface="Barlow"/>
              </a:rPr>
              <a:t>Tanh</a:t>
            </a:r>
            <a:r>
              <a:rPr lang="pt-BR" dirty="0">
                <a:solidFill>
                  <a:srgbClr val="444444"/>
                </a:solidFill>
                <a:latin typeface="Barlow"/>
              </a:rPr>
              <a:t>.</a:t>
            </a:r>
          </a:p>
          <a:p>
            <a:pPr marL="882650" indent="-285750">
              <a:spcBef>
                <a:spcPts val="1000"/>
              </a:spcBef>
              <a:buClr>
                <a:srgbClr val="FF3E03"/>
              </a:buClr>
              <a:buSzPts val="1400"/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44444"/>
                </a:solidFill>
                <a:latin typeface="Barlow"/>
              </a:rPr>
              <a:t>Conseguiu aproveitar melhor os 8 neurônios por camada para formar fronteiras precisas.</a:t>
            </a:r>
          </a:p>
          <a:p>
            <a:pPr marL="882650" indent="-285750">
              <a:spcBef>
                <a:spcPts val="1000"/>
              </a:spcBef>
              <a:buClr>
                <a:srgbClr val="FF3E03"/>
              </a:buClr>
              <a:buSzPts val="1400"/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44444"/>
                </a:solidFill>
                <a:latin typeface="Barlow"/>
              </a:rPr>
              <a:t>Regularização controlou o risco de </a:t>
            </a:r>
            <a:r>
              <a:rPr lang="pt-BR" dirty="0" err="1">
                <a:solidFill>
                  <a:srgbClr val="444444"/>
                </a:solidFill>
                <a:latin typeface="Barlow"/>
              </a:rPr>
              <a:t>overfitting</a:t>
            </a:r>
            <a:r>
              <a:rPr lang="pt-BR" dirty="0">
                <a:solidFill>
                  <a:srgbClr val="444444"/>
                </a:solidFill>
                <a:latin typeface="Barlow"/>
              </a:rPr>
              <a:t>, mantendo o modelo limpo.</a:t>
            </a:r>
          </a:p>
          <a:p>
            <a:pPr marL="882650" indent="-285750">
              <a:spcBef>
                <a:spcPts val="1000"/>
              </a:spcBef>
              <a:buClr>
                <a:srgbClr val="FF3E03"/>
              </a:buClr>
              <a:buSzPts val="1400"/>
              <a:buFont typeface="Arial" panose="020B0604020202020204" pitchFamily="34" charset="0"/>
              <a:buChar char="•"/>
            </a:pPr>
            <a:r>
              <a:rPr lang="pt-BR" dirty="0">
                <a:solidFill>
                  <a:srgbClr val="444444"/>
                </a:solidFill>
                <a:latin typeface="Barlow"/>
              </a:rPr>
              <a:t>O learning rate baixo deu estabilidade no ajuste.</a:t>
            </a:r>
          </a:p>
          <a:p>
            <a:pPr marL="882650" indent="-285750">
              <a:spcBef>
                <a:spcPts val="1000"/>
              </a:spcBef>
              <a:buClr>
                <a:srgbClr val="FF3E03"/>
              </a:buClr>
              <a:buSzPts val="1400"/>
              <a:buFont typeface="Arial" panose="020B0604020202020204" pitchFamily="34" charset="0"/>
              <a:buChar char="•"/>
            </a:pPr>
            <a:r>
              <a:rPr lang="pt-BR" b="1" dirty="0">
                <a:solidFill>
                  <a:srgbClr val="444444"/>
                </a:solidFill>
                <a:latin typeface="Barlow"/>
              </a:rPr>
              <a:t>Melhor configuração -&gt; IMAGEM 5; </a:t>
            </a:r>
            <a:r>
              <a:rPr lang="pt-BR" b="1" dirty="0" err="1">
                <a:solidFill>
                  <a:srgbClr val="444444"/>
                </a:solidFill>
                <a:latin typeface="Barlow"/>
              </a:rPr>
              <a:t>test</a:t>
            </a:r>
            <a:r>
              <a:rPr lang="pt-BR" b="1" dirty="0">
                <a:solidFill>
                  <a:srgbClr val="444444"/>
                </a:solidFill>
                <a:latin typeface="Barlow"/>
              </a:rPr>
              <a:t> </a:t>
            </a:r>
            <a:r>
              <a:rPr lang="pt-BR" b="1" dirty="0" err="1">
                <a:solidFill>
                  <a:srgbClr val="444444"/>
                </a:solidFill>
                <a:latin typeface="Barlow"/>
              </a:rPr>
              <a:t>loss</a:t>
            </a:r>
            <a:r>
              <a:rPr lang="pt-BR" b="1" dirty="0">
                <a:solidFill>
                  <a:srgbClr val="444444"/>
                </a:solidFill>
                <a:latin typeface="Barlow"/>
              </a:rPr>
              <a:t> 0,048</a:t>
            </a:r>
          </a:p>
          <a:p>
            <a:pPr marL="596900" marR="0" lvl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3E03"/>
              </a:buClr>
              <a:buSzPts val="1400"/>
            </a:pPr>
            <a:endParaRPr lang="pt-BR" dirty="0">
              <a:solidFill>
                <a:srgbClr val="444444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" name="Google Shape;103;g2d3fccd431f_0_164">
            <a:extLst>
              <a:ext uri="{FF2B5EF4-FFF2-40B4-BE49-F238E27FC236}">
                <a16:creationId xmlns:a16="http://schemas.microsoft.com/office/drawing/2014/main" id="{B567F29E-08B9-C470-952C-D02B42CD5BCC}"/>
              </a:ext>
            </a:extLst>
          </p:cNvPr>
          <p:cNvSpPr txBox="1">
            <a:spLocks/>
          </p:cNvSpPr>
          <p:nvPr/>
        </p:nvSpPr>
        <p:spPr>
          <a:xfrm>
            <a:off x="673993" y="412725"/>
            <a:ext cx="6522732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pt-BR" sz="2200" b="1">
                <a:solidFill>
                  <a:srgbClr val="FF3E03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Atividade Playground</a:t>
            </a:r>
            <a:endParaRPr lang="pt-BR" sz="2200" b="1" dirty="0">
              <a:solidFill>
                <a:srgbClr val="FF3E03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8413812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m 7">
            <a:extLst>
              <a:ext uri="{FF2B5EF4-FFF2-40B4-BE49-F238E27FC236}">
                <a16:creationId xmlns:a16="http://schemas.microsoft.com/office/drawing/2014/main" id="{916D271C-C50A-D12C-A04F-A74F966C48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8243" y="0"/>
            <a:ext cx="8767513" cy="5143500"/>
          </a:xfrm>
          <a:prstGeom prst="rect">
            <a:avLst/>
          </a:prstGeom>
        </p:spPr>
      </p:pic>
      <p:sp>
        <p:nvSpPr>
          <p:cNvPr id="6" name="Google Shape;103;g2d3fccd431f_0_164">
            <a:extLst>
              <a:ext uri="{FF2B5EF4-FFF2-40B4-BE49-F238E27FC236}">
                <a16:creationId xmlns:a16="http://schemas.microsoft.com/office/drawing/2014/main" id="{02A181BE-8524-F38D-9D37-471F94E53E77}"/>
              </a:ext>
            </a:extLst>
          </p:cNvPr>
          <p:cNvSpPr txBox="1">
            <a:spLocks/>
          </p:cNvSpPr>
          <p:nvPr/>
        </p:nvSpPr>
        <p:spPr>
          <a:xfrm>
            <a:off x="110170" y="464457"/>
            <a:ext cx="6522732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pt-BR" sz="2200" b="1" dirty="0">
                <a:solidFill>
                  <a:srgbClr val="FF3E03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Imagem 5</a:t>
            </a:r>
          </a:p>
        </p:txBody>
      </p:sp>
    </p:spTree>
    <p:extLst>
      <p:ext uri="{BB962C8B-B14F-4D97-AF65-F5344CB8AC3E}">
        <p14:creationId xmlns:p14="http://schemas.microsoft.com/office/powerpoint/2010/main" val="3043547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F1EDFA-C954-D276-4256-F179633A39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216DDF8C-AD23-36EA-5218-FFE7EFC76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266" y="0"/>
            <a:ext cx="8597468" cy="5143500"/>
          </a:xfrm>
          <a:prstGeom prst="rect">
            <a:avLst/>
          </a:prstGeom>
        </p:spPr>
      </p:pic>
      <p:sp>
        <p:nvSpPr>
          <p:cNvPr id="6" name="Google Shape;103;g2d3fccd431f_0_164">
            <a:extLst>
              <a:ext uri="{FF2B5EF4-FFF2-40B4-BE49-F238E27FC236}">
                <a16:creationId xmlns:a16="http://schemas.microsoft.com/office/drawing/2014/main" id="{659C735C-1D11-A939-F618-57B179EEDCF1}"/>
              </a:ext>
            </a:extLst>
          </p:cNvPr>
          <p:cNvSpPr txBox="1">
            <a:spLocks/>
          </p:cNvSpPr>
          <p:nvPr/>
        </p:nvSpPr>
        <p:spPr>
          <a:xfrm>
            <a:off x="0" y="461894"/>
            <a:ext cx="6522732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pt-BR" sz="2200" b="1" dirty="0">
                <a:solidFill>
                  <a:srgbClr val="FF3E03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Imagem 6</a:t>
            </a:r>
          </a:p>
        </p:txBody>
      </p:sp>
    </p:spTree>
    <p:extLst>
      <p:ext uri="{BB962C8B-B14F-4D97-AF65-F5344CB8AC3E}">
        <p14:creationId xmlns:p14="http://schemas.microsoft.com/office/powerpoint/2010/main" val="14299977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5E1"/>
        </a:solidFill>
        <a:effectLst/>
      </p:bgPr>
    </p:bg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d3fccd431f_0_164"/>
          <p:cNvSpPr/>
          <p:nvPr/>
        </p:nvSpPr>
        <p:spPr>
          <a:xfrm rot="10800000">
            <a:off x="829395" y="4314189"/>
            <a:ext cx="829311" cy="829311"/>
          </a:xfrm>
          <a:custGeom>
            <a:avLst/>
            <a:gdLst/>
            <a:ahLst/>
            <a:cxnLst/>
            <a:rect l="l" t="t" r="r" b="b"/>
            <a:pathLst>
              <a:path w="208763" h="208763" extrusionOk="0">
                <a:moveTo>
                  <a:pt x="0" y="0"/>
                </a:moveTo>
                <a:lnTo>
                  <a:pt x="0" y="208763"/>
                </a:lnTo>
                <a:cubicBezTo>
                  <a:pt x="115295" y="208763"/>
                  <a:pt x="208763" y="115295"/>
                  <a:pt x="208763" y="0"/>
                </a:cubicBezTo>
                <a:close/>
              </a:path>
            </a:pathLst>
          </a:custGeom>
          <a:solidFill>
            <a:srgbClr val="0B03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2d3fccd431f_0_164"/>
          <p:cNvSpPr/>
          <p:nvPr/>
        </p:nvSpPr>
        <p:spPr>
          <a:xfrm rot="10800000" flipH="1">
            <a:off x="7" y="4314195"/>
            <a:ext cx="829311" cy="829311"/>
          </a:xfrm>
          <a:custGeom>
            <a:avLst/>
            <a:gdLst/>
            <a:ahLst/>
            <a:cxnLst/>
            <a:rect l="l" t="t" r="r" b="b"/>
            <a:pathLst>
              <a:path w="208763" h="208763" extrusionOk="0">
                <a:moveTo>
                  <a:pt x="0" y="0"/>
                </a:moveTo>
                <a:lnTo>
                  <a:pt x="0" y="208763"/>
                </a:lnTo>
                <a:cubicBezTo>
                  <a:pt x="115295" y="208763"/>
                  <a:pt x="208763" y="115295"/>
                  <a:pt x="208763" y="0"/>
                </a:cubicBezTo>
                <a:close/>
              </a:path>
            </a:pathLst>
          </a:custGeom>
          <a:solidFill>
            <a:srgbClr val="EA61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g2d3fccd431f_0_164"/>
          <p:cNvPicPr preferRelativeResize="0"/>
          <p:nvPr/>
        </p:nvPicPr>
        <p:blipFill rotWithShape="1">
          <a:blip r:embed="rId3">
            <a:alphaModFix amt="20000"/>
          </a:blip>
          <a:srcRect/>
          <a:stretch/>
        </p:blipFill>
        <p:spPr>
          <a:xfrm>
            <a:off x="8519369" y="270375"/>
            <a:ext cx="401006" cy="36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03" name="Google Shape;103;g2d3fccd431f_0_164"/>
          <p:cNvSpPr txBox="1">
            <a:spLocks noGrp="1"/>
          </p:cNvSpPr>
          <p:nvPr>
            <p:ph type="title"/>
          </p:nvPr>
        </p:nvSpPr>
        <p:spPr>
          <a:xfrm>
            <a:off x="673993" y="412725"/>
            <a:ext cx="6522732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pt-BR" sz="2200" b="1" dirty="0">
                <a:solidFill>
                  <a:srgbClr val="FF3E03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Atividade Playground</a:t>
            </a:r>
            <a:endParaRPr sz="2200" b="1" dirty="0">
              <a:solidFill>
                <a:srgbClr val="FF3E03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  <p:sp>
        <p:nvSpPr>
          <p:cNvPr id="4" name="Google Shape;125;g2d412c19b53_0_71">
            <a:extLst>
              <a:ext uri="{FF2B5EF4-FFF2-40B4-BE49-F238E27FC236}">
                <a16:creationId xmlns:a16="http://schemas.microsoft.com/office/drawing/2014/main" id="{6C28208F-BC74-7B0F-B252-58CDD79C1A90}"/>
              </a:ext>
            </a:extLst>
          </p:cNvPr>
          <p:cNvSpPr txBox="1"/>
          <p:nvPr/>
        </p:nvSpPr>
        <p:spPr>
          <a:xfrm>
            <a:off x="113303" y="969444"/>
            <a:ext cx="8807072" cy="38010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96900" lvl="0">
              <a:lnSpc>
                <a:spcPct val="150000"/>
              </a:lnSpc>
              <a:spcBef>
                <a:spcPts val="1000"/>
              </a:spcBef>
              <a:buClr>
                <a:srgbClr val="FF3E03"/>
              </a:buClr>
              <a:buSzPts val="1400"/>
            </a:pPr>
            <a:r>
              <a:rPr lang="pt-BR" dirty="0">
                <a:solidFill>
                  <a:srgbClr val="444444"/>
                </a:solidFill>
                <a:latin typeface="Barlow"/>
              </a:rPr>
              <a:t>As funções de ativação são essenciais em redes neurais — elas determinam como os neurônios “disparam” e ajudam a rede a aprender padrões complexos. Problema em espiral é altamente não linear, ou seja, os dados estão dispostos de forma "enrolada", e separar as classes exige que a rede neural aprenda padrões complexos e curvos. Temos 4 opções de ativação. Quanto mais complexo o data set, precisamos de ativações mais complexas que a Linear por exemplo. Para esse problema as ativações mais indicadas são </a:t>
            </a:r>
            <a:r>
              <a:rPr lang="pt-BR" dirty="0" err="1">
                <a:solidFill>
                  <a:srgbClr val="444444"/>
                </a:solidFill>
                <a:latin typeface="Barlow"/>
              </a:rPr>
              <a:t>ReLu</a:t>
            </a:r>
            <a:r>
              <a:rPr lang="pt-BR" dirty="0">
                <a:solidFill>
                  <a:srgbClr val="444444"/>
                </a:solidFill>
                <a:latin typeface="Barlow"/>
              </a:rPr>
              <a:t> (</a:t>
            </a:r>
            <a:r>
              <a:rPr lang="pt-BR" dirty="0" err="1">
                <a:solidFill>
                  <a:srgbClr val="444444"/>
                </a:solidFill>
                <a:latin typeface="Barlow"/>
              </a:rPr>
              <a:t>Rectified</a:t>
            </a:r>
            <a:r>
              <a:rPr lang="pt-BR" dirty="0">
                <a:solidFill>
                  <a:srgbClr val="444444"/>
                </a:solidFill>
                <a:latin typeface="Barlow"/>
              </a:rPr>
              <a:t> Linear Unit) e </a:t>
            </a:r>
            <a:r>
              <a:rPr lang="pt-BR" dirty="0" err="1">
                <a:solidFill>
                  <a:srgbClr val="444444"/>
                </a:solidFill>
                <a:latin typeface="Barlow"/>
              </a:rPr>
              <a:t>Tanh</a:t>
            </a:r>
            <a:r>
              <a:rPr lang="pt-BR" dirty="0">
                <a:solidFill>
                  <a:srgbClr val="444444"/>
                </a:solidFill>
                <a:latin typeface="Barlow"/>
              </a:rPr>
              <a:t> (Tangente Hiperbólica).</a:t>
            </a:r>
          </a:p>
          <a:p>
            <a:pPr marL="596900" lvl="0">
              <a:lnSpc>
                <a:spcPct val="150000"/>
              </a:lnSpc>
              <a:spcBef>
                <a:spcPts val="1000"/>
              </a:spcBef>
              <a:buClr>
                <a:srgbClr val="FF3E03"/>
              </a:buClr>
              <a:buSzPts val="1400"/>
            </a:pPr>
            <a:r>
              <a:rPr lang="pt-BR" dirty="0">
                <a:solidFill>
                  <a:srgbClr val="444444"/>
                </a:solidFill>
                <a:latin typeface="Barlow"/>
              </a:rPr>
              <a:t>Para resolver o problema variei as ativações, o learning rate e adicionei mais neurônios nas duas camadas. Após observar que algumas linhas tinham menos fluxo, menor peso, testei remover o neurônio com menor fluxo para chegar na quantidade ideal que resolvesse o problema.</a:t>
            </a:r>
          </a:p>
          <a:p>
            <a:pPr marL="596900" lvl="0">
              <a:lnSpc>
                <a:spcPct val="150000"/>
              </a:lnSpc>
              <a:spcBef>
                <a:spcPts val="1000"/>
              </a:spcBef>
              <a:buClr>
                <a:srgbClr val="FF3E03"/>
              </a:buClr>
              <a:buSzPts val="1400"/>
            </a:pPr>
            <a:endParaRPr b="1" dirty="0">
              <a:solidFill>
                <a:srgbClr val="444444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5E1"/>
        </a:solidFill>
        <a:effectLst/>
      </p:bgPr>
    </p:bg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d412c19b53_0_71"/>
          <p:cNvSpPr/>
          <p:nvPr/>
        </p:nvSpPr>
        <p:spPr>
          <a:xfrm rot="10800000">
            <a:off x="829395" y="4314189"/>
            <a:ext cx="829311" cy="829311"/>
          </a:xfrm>
          <a:custGeom>
            <a:avLst/>
            <a:gdLst/>
            <a:ahLst/>
            <a:cxnLst/>
            <a:rect l="l" t="t" r="r" b="b"/>
            <a:pathLst>
              <a:path w="208763" h="208763" extrusionOk="0">
                <a:moveTo>
                  <a:pt x="0" y="0"/>
                </a:moveTo>
                <a:lnTo>
                  <a:pt x="0" y="208763"/>
                </a:lnTo>
                <a:cubicBezTo>
                  <a:pt x="115295" y="208763"/>
                  <a:pt x="208763" y="115295"/>
                  <a:pt x="208763" y="0"/>
                </a:cubicBezTo>
                <a:close/>
              </a:path>
            </a:pathLst>
          </a:custGeom>
          <a:solidFill>
            <a:srgbClr val="0B03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2d412c19b53_0_71"/>
          <p:cNvSpPr/>
          <p:nvPr/>
        </p:nvSpPr>
        <p:spPr>
          <a:xfrm rot="10800000" flipH="1">
            <a:off x="7" y="4314195"/>
            <a:ext cx="829311" cy="829311"/>
          </a:xfrm>
          <a:custGeom>
            <a:avLst/>
            <a:gdLst/>
            <a:ahLst/>
            <a:cxnLst/>
            <a:rect l="l" t="t" r="r" b="b"/>
            <a:pathLst>
              <a:path w="208763" h="208763" extrusionOk="0">
                <a:moveTo>
                  <a:pt x="0" y="0"/>
                </a:moveTo>
                <a:lnTo>
                  <a:pt x="0" y="208763"/>
                </a:lnTo>
                <a:cubicBezTo>
                  <a:pt x="115295" y="208763"/>
                  <a:pt x="208763" y="115295"/>
                  <a:pt x="208763" y="0"/>
                </a:cubicBezTo>
                <a:close/>
              </a:path>
            </a:pathLst>
          </a:custGeom>
          <a:solidFill>
            <a:srgbClr val="EA61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g2d412c19b53_0_71"/>
          <p:cNvPicPr preferRelativeResize="0"/>
          <p:nvPr/>
        </p:nvPicPr>
        <p:blipFill rotWithShape="1">
          <a:blip r:embed="rId3">
            <a:alphaModFix amt="20000"/>
          </a:blip>
          <a:srcRect/>
          <a:stretch/>
        </p:blipFill>
        <p:spPr>
          <a:xfrm>
            <a:off x="8519369" y="270375"/>
            <a:ext cx="401006" cy="36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2d412c19b53_0_71"/>
          <p:cNvSpPr txBox="1"/>
          <p:nvPr/>
        </p:nvSpPr>
        <p:spPr>
          <a:xfrm>
            <a:off x="829400" y="1266900"/>
            <a:ext cx="7827900" cy="28315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96900" marR="0" lvl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3E03"/>
              </a:buClr>
              <a:buSzPts val="1400"/>
            </a:pPr>
            <a:r>
              <a:rPr lang="pt-BR" b="1" dirty="0">
                <a:solidFill>
                  <a:srgbClr val="444444"/>
                </a:solidFill>
                <a:latin typeface="Barlow"/>
                <a:ea typeface="Barlow"/>
                <a:cs typeface="Barlow"/>
                <a:sym typeface="Barlow"/>
              </a:rPr>
              <a:t>Teste 1:</a:t>
            </a:r>
          </a:p>
          <a:p>
            <a:pPr marL="596900" lvl="0">
              <a:lnSpc>
                <a:spcPct val="150000"/>
              </a:lnSpc>
              <a:spcBef>
                <a:spcPts val="1000"/>
              </a:spcBef>
              <a:buClr>
                <a:srgbClr val="FF3E03"/>
              </a:buClr>
              <a:buSzPts val="1400"/>
            </a:pPr>
            <a:r>
              <a:rPr lang="pt-BR" dirty="0">
                <a:solidFill>
                  <a:srgbClr val="444444"/>
                </a:solidFill>
                <a:latin typeface="Barlow"/>
                <a:ea typeface="Barlow"/>
                <a:cs typeface="Barlow"/>
                <a:sym typeface="Barlow"/>
              </a:rPr>
              <a:t>Data set complexo, então optei pela ativação </a:t>
            </a:r>
            <a:r>
              <a:rPr lang="pt-BR" dirty="0" err="1">
                <a:solidFill>
                  <a:srgbClr val="444444"/>
                </a:solidFill>
                <a:latin typeface="Barlow"/>
                <a:ea typeface="Barlow"/>
                <a:cs typeface="Barlow"/>
                <a:sym typeface="Barlow"/>
              </a:rPr>
              <a:t>ReLu</a:t>
            </a:r>
            <a:r>
              <a:rPr lang="pt-BR" dirty="0">
                <a:solidFill>
                  <a:srgbClr val="444444"/>
                </a:solidFill>
                <a:latin typeface="Barlow"/>
                <a:ea typeface="Barlow"/>
                <a:cs typeface="Barlow"/>
                <a:sym typeface="Barlow"/>
              </a:rPr>
              <a:t> e learning rate de 0,1. Escolhi essa learning rate porque é uma taxa </a:t>
            </a:r>
            <a:r>
              <a:rPr lang="pt-BR" dirty="0">
                <a:solidFill>
                  <a:srgbClr val="444444"/>
                </a:solidFill>
                <a:latin typeface="Barlow"/>
                <a:sym typeface="Barlow"/>
              </a:rPr>
              <a:t>de aprendizagem r</a:t>
            </a:r>
            <a:r>
              <a:rPr lang="pt-BR" dirty="0">
                <a:solidFill>
                  <a:srgbClr val="444444"/>
                </a:solidFill>
                <a:latin typeface="Barlow"/>
              </a:rPr>
              <a:t>ápido e estável e chega mais fácil em um bom resultado. </a:t>
            </a:r>
            <a:r>
              <a:rPr lang="pt-BR" dirty="0">
                <a:solidFill>
                  <a:srgbClr val="444444"/>
                </a:solidFill>
                <a:latin typeface="Barlow"/>
                <a:sym typeface="Barlow"/>
              </a:rPr>
              <a:t>O </a:t>
            </a:r>
            <a:r>
              <a:rPr lang="pt-BR" dirty="0" err="1">
                <a:solidFill>
                  <a:srgbClr val="444444"/>
                </a:solidFill>
                <a:latin typeface="Barlow"/>
                <a:sym typeface="Barlow"/>
              </a:rPr>
              <a:t>test</a:t>
            </a:r>
            <a:r>
              <a:rPr lang="pt-BR" dirty="0">
                <a:solidFill>
                  <a:srgbClr val="444444"/>
                </a:solidFill>
                <a:latin typeface="Barlow"/>
                <a:sym typeface="Barlow"/>
              </a:rPr>
              <a:t> </a:t>
            </a:r>
            <a:r>
              <a:rPr lang="pt-BR" dirty="0" err="1">
                <a:solidFill>
                  <a:srgbClr val="444444"/>
                </a:solidFill>
                <a:latin typeface="Barlow"/>
                <a:sym typeface="Barlow"/>
              </a:rPr>
              <a:t>loss</a:t>
            </a:r>
            <a:r>
              <a:rPr lang="pt-BR" dirty="0">
                <a:solidFill>
                  <a:srgbClr val="444444"/>
                </a:solidFill>
                <a:latin typeface="Barlow"/>
                <a:sym typeface="Barlow"/>
              </a:rPr>
              <a:t> ficou alto, as linhas </a:t>
            </a:r>
            <a:r>
              <a:rPr lang="pt-BR" dirty="0">
                <a:solidFill>
                  <a:srgbClr val="444444"/>
                </a:solidFill>
                <a:latin typeface="Barlow"/>
                <a:ea typeface="Barlow"/>
                <a:cs typeface="Barlow"/>
                <a:sym typeface="Barlow"/>
              </a:rPr>
              <a:t>dos pesos grossas (imagem 1), então testei adicionar mais neurônios (imagem 2). Ainda assim o resultado não chegou onde eu queria, apesar do </a:t>
            </a:r>
            <a:r>
              <a:rPr lang="pt-BR" dirty="0" err="1">
                <a:solidFill>
                  <a:srgbClr val="444444"/>
                </a:solidFill>
                <a:latin typeface="Barlow"/>
                <a:ea typeface="Barlow"/>
                <a:cs typeface="Barlow"/>
                <a:sym typeface="Barlow"/>
              </a:rPr>
              <a:t>test</a:t>
            </a:r>
            <a:r>
              <a:rPr lang="pt-BR" dirty="0">
                <a:solidFill>
                  <a:srgbClr val="444444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pt-BR" dirty="0" err="1">
                <a:solidFill>
                  <a:srgbClr val="444444"/>
                </a:solidFill>
                <a:latin typeface="Barlow"/>
                <a:ea typeface="Barlow"/>
                <a:cs typeface="Barlow"/>
                <a:sym typeface="Barlow"/>
              </a:rPr>
              <a:t>loss</a:t>
            </a:r>
            <a:r>
              <a:rPr lang="pt-BR" dirty="0">
                <a:solidFill>
                  <a:srgbClr val="444444"/>
                </a:solidFill>
                <a:latin typeface="Barlow"/>
                <a:ea typeface="Barlow"/>
                <a:cs typeface="Barlow"/>
                <a:sym typeface="Barlow"/>
              </a:rPr>
              <a:t> já ter alcançado o valor menor que 0,1.</a:t>
            </a:r>
          </a:p>
          <a:p>
            <a:pPr marL="596900" marR="0" lvl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3E03"/>
              </a:buClr>
              <a:buSzPts val="1400"/>
            </a:pPr>
            <a:endParaRPr b="1" dirty="0">
              <a:solidFill>
                <a:srgbClr val="444444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" name="Google Shape;103;g2d3fccd431f_0_164">
            <a:extLst>
              <a:ext uri="{FF2B5EF4-FFF2-40B4-BE49-F238E27FC236}">
                <a16:creationId xmlns:a16="http://schemas.microsoft.com/office/drawing/2014/main" id="{8FB306B6-8020-4F89-BF4A-151F34E28C4E}"/>
              </a:ext>
            </a:extLst>
          </p:cNvPr>
          <p:cNvSpPr txBox="1">
            <a:spLocks/>
          </p:cNvSpPr>
          <p:nvPr/>
        </p:nvSpPr>
        <p:spPr>
          <a:xfrm>
            <a:off x="673993" y="412725"/>
            <a:ext cx="6522732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pt-BR" sz="2200" b="1" dirty="0">
                <a:solidFill>
                  <a:srgbClr val="FF3E03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Atividade Playground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E35E79-109A-233E-1DE8-E7F0D9814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942C9C19-4881-0A64-30E4-2735F9ECD5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F470477-07D2-6C24-1504-F575C693F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0334"/>
            <a:ext cx="9144000" cy="4762831"/>
          </a:xfrm>
          <a:prstGeom prst="rect">
            <a:avLst/>
          </a:prstGeom>
        </p:spPr>
      </p:pic>
      <p:sp>
        <p:nvSpPr>
          <p:cNvPr id="6" name="Google Shape;103;g2d3fccd431f_0_164">
            <a:extLst>
              <a:ext uri="{FF2B5EF4-FFF2-40B4-BE49-F238E27FC236}">
                <a16:creationId xmlns:a16="http://schemas.microsoft.com/office/drawing/2014/main" id="{9EE8CCA4-3867-64FE-8436-C35F4EE14CFF}"/>
              </a:ext>
            </a:extLst>
          </p:cNvPr>
          <p:cNvSpPr txBox="1">
            <a:spLocks/>
          </p:cNvSpPr>
          <p:nvPr/>
        </p:nvSpPr>
        <p:spPr>
          <a:xfrm>
            <a:off x="0" y="639300"/>
            <a:ext cx="6522732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pt-BR" sz="2200" b="1" dirty="0">
                <a:solidFill>
                  <a:srgbClr val="FF3E03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Imagem 1</a:t>
            </a:r>
          </a:p>
        </p:txBody>
      </p:sp>
    </p:spTree>
    <p:extLst>
      <p:ext uri="{BB962C8B-B14F-4D97-AF65-F5344CB8AC3E}">
        <p14:creationId xmlns:p14="http://schemas.microsoft.com/office/powerpoint/2010/main" val="34139110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DF438A-4949-612E-AE28-A29C1A3070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B8A0B34E-DA2F-1D57-218E-1704E62EAC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F9719C03-124F-AE63-951A-971584345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3060"/>
            <a:ext cx="9144000" cy="4797380"/>
          </a:xfrm>
          <a:prstGeom prst="rect">
            <a:avLst/>
          </a:prstGeom>
        </p:spPr>
      </p:pic>
      <p:sp>
        <p:nvSpPr>
          <p:cNvPr id="6" name="Google Shape;103;g2d3fccd431f_0_164">
            <a:extLst>
              <a:ext uri="{FF2B5EF4-FFF2-40B4-BE49-F238E27FC236}">
                <a16:creationId xmlns:a16="http://schemas.microsoft.com/office/drawing/2014/main" id="{3F6E17AD-B37F-F0A7-927E-F5AADA20398D}"/>
              </a:ext>
            </a:extLst>
          </p:cNvPr>
          <p:cNvSpPr txBox="1">
            <a:spLocks/>
          </p:cNvSpPr>
          <p:nvPr/>
        </p:nvSpPr>
        <p:spPr>
          <a:xfrm>
            <a:off x="-88135" y="571925"/>
            <a:ext cx="6522732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pt-BR" sz="2200" b="1" dirty="0">
                <a:solidFill>
                  <a:srgbClr val="FF3E03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Imagem 2</a:t>
            </a:r>
          </a:p>
        </p:txBody>
      </p:sp>
    </p:spTree>
    <p:extLst>
      <p:ext uri="{BB962C8B-B14F-4D97-AF65-F5344CB8AC3E}">
        <p14:creationId xmlns:p14="http://schemas.microsoft.com/office/powerpoint/2010/main" val="10097311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5E1"/>
        </a:solidFill>
        <a:effectLst/>
      </p:bgPr>
    </p:bg>
    <p:spTree>
      <p:nvGrpSpPr>
        <p:cNvPr id="1" name="Shape 120">
          <a:extLst>
            <a:ext uri="{FF2B5EF4-FFF2-40B4-BE49-F238E27FC236}">
              <a16:creationId xmlns:a16="http://schemas.microsoft.com/office/drawing/2014/main" id="{041C0080-B610-E56D-F883-AE6ADA2ECF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d412c19b53_0_71">
            <a:extLst>
              <a:ext uri="{FF2B5EF4-FFF2-40B4-BE49-F238E27FC236}">
                <a16:creationId xmlns:a16="http://schemas.microsoft.com/office/drawing/2014/main" id="{ED7B3ADF-370E-02A3-2178-92BBF225D7F9}"/>
              </a:ext>
            </a:extLst>
          </p:cNvPr>
          <p:cNvSpPr/>
          <p:nvPr/>
        </p:nvSpPr>
        <p:spPr>
          <a:xfrm rot="10800000">
            <a:off x="829395" y="4314189"/>
            <a:ext cx="829311" cy="829311"/>
          </a:xfrm>
          <a:custGeom>
            <a:avLst/>
            <a:gdLst/>
            <a:ahLst/>
            <a:cxnLst/>
            <a:rect l="l" t="t" r="r" b="b"/>
            <a:pathLst>
              <a:path w="208763" h="208763" extrusionOk="0">
                <a:moveTo>
                  <a:pt x="0" y="0"/>
                </a:moveTo>
                <a:lnTo>
                  <a:pt x="0" y="208763"/>
                </a:lnTo>
                <a:cubicBezTo>
                  <a:pt x="115295" y="208763"/>
                  <a:pt x="208763" y="115295"/>
                  <a:pt x="208763" y="0"/>
                </a:cubicBezTo>
                <a:close/>
              </a:path>
            </a:pathLst>
          </a:custGeom>
          <a:solidFill>
            <a:srgbClr val="0B03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2d412c19b53_0_71">
            <a:extLst>
              <a:ext uri="{FF2B5EF4-FFF2-40B4-BE49-F238E27FC236}">
                <a16:creationId xmlns:a16="http://schemas.microsoft.com/office/drawing/2014/main" id="{FE5D4C55-657B-4474-A06C-D46C53B2B2F6}"/>
              </a:ext>
            </a:extLst>
          </p:cNvPr>
          <p:cNvSpPr/>
          <p:nvPr/>
        </p:nvSpPr>
        <p:spPr>
          <a:xfrm rot="10800000" flipH="1">
            <a:off x="7" y="4314195"/>
            <a:ext cx="829311" cy="829311"/>
          </a:xfrm>
          <a:custGeom>
            <a:avLst/>
            <a:gdLst/>
            <a:ahLst/>
            <a:cxnLst/>
            <a:rect l="l" t="t" r="r" b="b"/>
            <a:pathLst>
              <a:path w="208763" h="208763" extrusionOk="0">
                <a:moveTo>
                  <a:pt x="0" y="0"/>
                </a:moveTo>
                <a:lnTo>
                  <a:pt x="0" y="208763"/>
                </a:lnTo>
                <a:cubicBezTo>
                  <a:pt x="115295" y="208763"/>
                  <a:pt x="208763" y="115295"/>
                  <a:pt x="208763" y="0"/>
                </a:cubicBezTo>
                <a:close/>
              </a:path>
            </a:pathLst>
          </a:custGeom>
          <a:solidFill>
            <a:srgbClr val="EA61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g2d412c19b53_0_71">
            <a:extLst>
              <a:ext uri="{FF2B5EF4-FFF2-40B4-BE49-F238E27FC236}">
                <a16:creationId xmlns:a16="http://schemas.microsoft.com/office/drawing/2014/main" id="{56F2DB9F-D052-4DC0-F219-6DD46D044A42}"/>
              </a:ext>
            </a:extLst>
          </p:cNvPr>
          <p:cNvPicPr preferRelativeResize="0"/>
          <p:nvPr/>
        </p:nvPicPr>
        <p:blipFill rotWithShape="1">
          <a:blip r:embed="rId3">
            <a:alphaModFix amt="20000"/>
          </a:blip>
          <a:srcRect/>
          <a:stretch/>
        </p:blipFill>
        <p:spPr>
          <a:xfrm>
            <a:off x="8519369" y="270375"/>
            <a:ext cx="401006" cy="36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2d412c19b53_0_71">
            <a:extLst>
              <a:ext uri="{FF2B5EF4-FFF2-40B4-BE49-F238E27FC236}">
                <a16:creationId xmlns:a16="http://schemas.microsoft.com/office/drawing/2014/main" id="{16E1697C-D6D8-D3DE-9982-310D3FC024FE}"/>
              </a:ext>
            </a:extLst>
          </p:cNvPr>
          <p:cNvSpPr txBox="1"/>
          <p:nvPr/>
        </p:nvSpPr>
        <p:spPr>
          <a:xfrm>
            <a:off x="829400" y="1266900"/>
            <a:ext cx="7827900" cy="20569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96900" marR="0" lvl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3E03"/>
              </a:buClr>
              <a:buSzPts val="1400"/>
            </a:pPr>
            <a:r>
              <a:rPr lang="pt-BR" b="1" dirty="0">
                <a:solidFill>
                  <a:srgbClr val="444444"/>
                </a:solidFill>
                <a:latin typeface="Barlow"/>
                <a:ea typeface="Barlow"/>
                <a:cs typeface="Barlow"/>
                <a:sym typeface="Barlow"/>
              </a:rPr>
              <a:t>Teste 2:</a:t>
            </a:r>
          </a:p>
          <a:p>
            <a:pPr marL="596900" marR="0" lvl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3E03"/>
              </a:buClr>
              <a:buSzPts val="1400"/>
            </a:pPr>
            <a:r>
              <a:rPr lang="pt-BR" dirty="0">
                <a:solidFill>
                  <a:srgbClr val="444444"/>
                </a:solidFill>
                <a:latin typeface="Barlow"/>
                <a:ea typeface="Barlow"/>
                <a:cs typeface="Barlow"/>
                <a:sym typeface="Barlow"/>
              </a:rPr>
              <a:t>Alterei a ativação de </a:t>
            </a:r>
            <a:r>
              <a:rPr lang="pt-BR" dirty="0" err="1">
                <a:solidFill>
                  <a:srgbClr val="444444"/>
                </a:solidFill>
                <a:latin typeface="Barlow"/>
                <a:ea typeface="Barlow"/>
                <a:cs typeface="Barlow"/>
                <a:sym typeface="Barlow"/>
              </a:rPr>
              <a:t>ReLu</a:t>
            </a:r>
            <a:r>
              <a:rPr lang="pt-BR" dirty="0">
                <a:solidFill>
                  <a:srgbClr val="444444"/>
                </a:solidFill>
                <a:latin typeface="Barlow"/>
                <a:ea typeface="Barlow"/>
                <a:cs typeface="Barlow"/>
                <a:sym typeface="Barlow"/>
              </a:rPr>
              <a:t> para </a:t>
            </a:r>
            <a:r>
              <a:rPr lang="pt-BR" dirty="0" err="1">
                <a:solidFill>
                  <a:srgbClr val="444444"/>
                </a:solidFill>
                <a:latin typeface="Barlow"/>
                <a:ea typeface="Barlow"/>
                <a:cs typeface="Barlow"/>
                <a:sym typeface="Barlow"/>
              </a:rPr>
              <a:t>Tanh</a:t>
            </a:r>
            <a:r>
              <a:rPr lang="pt-BR" dirty="0">
                <a:solidFill>
                  <a:srgbClr val="444444"/>
                </a:solidFill>
                <a:latin typeface="Barlow"/>
                <a:ea typeface="Barlow"/>
                <a:cs typeface="Barlow"/>
                <a:sym typeface="Barlow"/>
              </a:rPr>
              <a:t> e mantive a learning rate de 0,1 e a quantidade máxima de 16 neurônios, mas ainda não cheguei no resultado desejado (imagem 3); executei 3 vezes mais épocas no segundo teste. Então retomei a ativação para </a:t>
            </a:r>
            <a:r>
              <a:rPr lang="pt-BR" dirty="0" err="1">
                <a:solidFill>
                  <a:srgbClr val="444444"/>
                </a:solidFill>
                <a:latin typeface="Barlow"/>
                <a:ea typeface="Barlow"/>
                <a:cs typeface="Barlow"/>
                <a:sym typeface="Barlow"/>
              </a:rPr>
              <a:t>ReLu</a:t>
            </a:r>
            <a:r>
              <a:rPr lang="pt-BR" dirty="0">
                <a:solidFill>
                  <a:srgbClr val="444444"/>
                </a:solidFill>
                <a:latin typeface="Barlow"/>
                <a:ea typeface="Barlow"/>
                <a:cs typeface="Barlow"/>
                <a:sym typeface="Barlow"/>
              </a:rPr>
              <a:t> e alterei o learning rate, obtendo um resultado mais satisfatório (imagem 4) com </a:t>
            </a:r>
            <a:r>
              <a:rPr lang="pt-BR" dirty="0" err="1">
                <a:solidFill>
                  <a:srgbClr val="444444"/>
                </a:solidFill>
                <a:latin typeface="Barlow"/>
                <a:ea typeface="Barlow"/>
                <a:cs typeface="Barlow"/>
                <a:sym typeface="Barlow"/>
              </a:rPr>
              <a:t>test</a:t>
            </a:r>
            <a:r>
              <a:rPr lang="pt-BR" dirty="0">
                <a:solidFill>
                  <a:srgbClr val="444444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pt-BR" dirty="0" err="1">
                <a:solidFill>
                  <a:srgbClr val="444444"/>
                </a:solidFill>
                <a:latin typeface="Barlow"/>
                <a:ea typeface="Barlow"/>
                <a:cs typeface="Barlow"/>
                <a:sym typeface="Barlow"/>
              </a:rPr>
              <a:t>loss</a:t>
            </a:r>
            <a:r>
              <a:rPr lang="pt-BR" dirty="0">
                <a:solidFill>
                  <a:srgbClr val="444444"/>
                </a:solidFill>
                <a:latin typeface="Barlow"/>
                <a:ea typeface="Barlow"/>
                <a:cs typeface="Barlow"/>
                <a:sym typeface="Barlow"/>
              </a:rPr>
              <a:t> 0,089. </a:t>
            </a:r>
            <a:endParaRPr b="1" dirty="0">
              <a:solidFill>
                <a:srgbClr val="444444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" name="Google Shape;103;g2d3fccd431f_0_164">
            <a:extLst>
              <a:ext uri="{FF2B5EF4-FFF2-40B4-BE49-F238E27FC236}">
                <a16:creationId xmlns:a16="http://schemas.microsoft.com/office/drawing/2014/main" id="{991D3778-25E7-08AF-1EB8-66364172566E}"/>
              </a:ext>
            </a:extLst>
          </p:cNvPr>
          <p:cNvSpPr txBox="1">
            <a:spLocks/>
          </p:cNvSpPr>
          <p:nvPr/>
        </p:nvSpPr>
        <p:spPr>
          <a:xfrm>
            <a:off x="673993" y="412725"/>
            <a:ext cx="6522732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pt-BR" sz="2200" b="1">
                <a:solidFill>
                  <a:srgbClr val="FF3E03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Atividade Playground</a:t>
            </a:r>
            <a:endParaRPr lang="pt-BR" sz="2200" b="1" dirty="0">
              <a:solidFill>
                <a:srgbClr val="FF3E03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2292977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7B595-0272-69A1-3CD8-976EF39D9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41A2EF-6328-2A68-BCA8-0B21BE57F0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1452A733-5C78-C638-E35D-47789858F9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7055"/>
            <a:ext cx="9144000" cy="4629389"/>
          </a:xfrm>
          <a:prstGeom prst="rect">
            <a:avLst/>
          </a:prstGeom>
        </p:spPr>
      </p:pic>
      <p:sp>
        <p:nvSpPr>
          <p:cNvPr id="6" name="Google Shape;103;g2d3fccd431f_0_164">
            <a:extLst>
              <a:ext uri="{FF2B5EF4-FFF2-40B4-BE49-F238E27FC236}">
                <a16:creationId xmlns:a16="http://schemas.microsoft.com/office/drawing/2014/main" id="{92959756-AB0A-0F91-DACE-736EBDB51405}"/>
              </a:ext>
            </a:extLst>
          </p:cNvPr>
          <p:cNvSpPr txBox="1">
            <a:spLocks/>
          </p:cNvSpPr>
          <p:nvPr/>
        </p:nvSpPr>
        <p:spPr>
          <a:xfrm>
            <a:off x="0" y="639300"/>
            <a:ext cx="6522732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pt-BR" sz="2200" b="1" dirty="0">
                <a:solidFill>
                  <a:srgbClr val="FF3E03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Imagem 3</a:t>
            </a:r>
          </a:p>
        </p:txBody>
      </p:sp>
    </p:spTree>
    <p:extLst>
      <p:ext uri="{BB962C8B-B14F-4D97-AF65-F5344CB8AC3E}">
        <p14:creationId xmlns:p14="http://schemas.microsoft.com/office/powerpoint/2010/main" val="829979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E6F592B-F6CB-4884-3044-591290C05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AC2A65-5F44-9C7A-6152-07E8299C89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FBD9ED3-6749-993A-3C1A-A29A7A9A8A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183" y="0"/>
            <a:ext cx="8789633" cy="5143500"/>
          </a:xfrm>
          <a:prstGeom prst="rect">
            <a:avLst/>
          </a:prstGeom>
        </p:spPr>
      </p:pic>
      <p:sp>
        <p:nvSpPr>
          <p:cNvPr id="6" name="Google Shape;103;g2d3fccd431f_0_164">
            <a:extLst>
              <a:ext uri="{FF2B5EF4-FFF2-40B4-BE49-F238E27FC236}">
                <a16:creationId xmlns:a16="http://schemas.microsoft.com/office/drawing/2014/main" id="{BDF9D4C7-DEE5-6204-9B81-6E8AD607B1E7}"/>
              </a:ext>
            </a:extLst>
          </p:cNvPr>
          <p:cNvSpPr txBox="1">
            <a:spLocks/>
          </p:cNvSpPr>
          <p:nvPr/>
        </p:nvSpPr>
        <p:spPr>
          <a:xfrm>
            <a:off x="0" y="416400"/>
            <a:ext cx="6522732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pt-BR" sz="2200" b="1" dirty="0">
                <a:solidFill>
                  <a:srgbClr val="FF3E03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Imagem 4</a:t>
            </a:r>
          </a:p>
        </p:txBody>
      </p:sp>
    </p:spTree>
    <p:extLst>
      <p:ext uri="{BB962C8B-B14F-4D97-AF65-F5344CB8AC3E}">
        <p14:creationId xmlns:p14="http://schemas.microsoft.com/office/powerpoint/2010/main" val="27385247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5E1"/>
        </a:solidFill>
        <a:effectLst/>
      </p:bgPr>
    </p:bg>
    <p:spTree>
      <p:nvGrpSpPr>
        <p:cNvPr id="1" name="Shape 120">
          <a:extLst>
            <a:ext uri="{FF2B5EF4-FFF2-40B4-BE49-F238E27FC236}">
              <a16:creationId xmlns:a16="http://schemas.microsoft.com/office/drawing/2014/main" id="{BC5BD059-CA36-EAC2-59E7-C65009C33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d412c19b53_0_71">
            <a:extLst>
              <a:ext uri="{FF2B5EF4-FFF2-40B4-BE49-F238E27FC236}">
                <a16:creationId xmlns:a16="http://schemas.microsoft.com/office/drawing/2014/main" id="{89BA4737-8CAC-C048-6F3B-49FC3CFA5160}"/>
              </a:ext>
            </a:extLst>
          </p:cNvPr>
          <p:cNvSpPr/>
          <p:nvPr/>
        </p:nvSpPr>
        <p:spPr>
          <a:xfrm rot="10800000">
            <a:off x="829395" y="4314189"/>
            <a:ext cx="829311" cy="829311"/>
          </a:xfrm>
          <a:custGeom>
            <a:avLst/>
            <a:gdLst/>
            <a:ahLst/>
            <a:cxnLst/>
            <a:rect l="l" t="t" r="r" b="b"/>
            <a:pathLst>
              <a:path w="208763" h="208763" extrusionOk="0">
                <a:moveTo>
                  <a:pt x="0" y="0"/>
                </a:moveTo>
                <a:lnTo>
                  <a:pt x="0" y="208763"/>
                </a:lnTo>
                <a:cubicBezTo>
                  <a:pt x="115295" y="208763"/>
                  <a:pt x="208763" y="115295"/>
                  <a:pt x="208763" y="0"/>
                </a:cubicBezTo>
                <a:close/>
              </a:path>
            </a:pathLst>
          </a:custGeom>
          <a:solidFill>
            <a:srgbClr val="0B0378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2" name="Google Shape;122;g2d412c19b53_0_71">
            <a:extLst>
              <a:ext uri="{FF2B5EF4-FFF2-40B4-BE49-F238E27FC236}">
                <a16:creationId xmlns:a16="http://schemas.microsoft.com/office/drawing/2014/main" id="{CD6A498C-5E51-B6C8-6651-EE685559D321}"/>
              </a:ext>
            </a:extLst>
          </p:cNvPr>
          <p:cNvSpPr/>
          <p:nvPr/>
        </p:nvSpPr>
        <p:spPr>
          <a:xfrm rot="10800000" flipH="1">
            <a:off x="7" y="4314195"/>
            <a:ext cx="829311" cy="829311"/>
          </a:xfrm>
          <a:custGeom>
            <a:avLst/>
            <a:gdLst/>
            <a:ahLst/>
            <a:cxnLst/>
            <a:rect l="l" t="t" r="r" b="b"/>
            <a:pathLst>
              <a:path w="208763" h="208763" extrusionOk="0">
                <a:moveTo>
                  <a:pt x="0" y="0"/>
                </a:moveTo>
                <a:lnTo>
                  <a:pt x="0" y="208763"/>
                </a:lnTo>
                <a:cubicBezTo>
                  <a:pt x="115295" y="208763"/>
                  <a:pt x="208763" y="115295"/>
                  <a:pt x="208763" y="0"/>
                </a:cubicBezTo>
                <a:close/>
              </a:path>
            </a:pathLst>
          </a:custGeom>
          <a:solidFill>
            <a:srgbClr val="EA611D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3" name="Google Shape;123;g2d412c19b53_0_71">
            <a:extLst>
              <a:ext uri="{FF2B5EF4-FFF2-40B4-BE49-F238E27FC236}">
                <a16:creationId xmlns:a16="http://schemas.microsoft.com/office/drawing/2014/main" id="{7DEA0736-838C-4690-3FF7-845EF4D688DE}"/>
              </a:ext>
            </a:extLst>
          </p:cNvPr>
          <p:cNvPicPr preferRelativeResize="0"/>
          <p:nvPr/>
        </p:nvPicPr>
        <p:blipFill rotWithShape="1">
          <a:blip r:embed="rId3">
            <a:alphaModFix amt="20000"/>
          </a:blip>
          <a:srcRect/>
          <a:stretch/>
        </p:blipFill>
        <p:spPr>
          <a:xfrm>
            <a:off x="8519369" y="270375"/>
            <a:ext cx="401006" cy="365250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g2d412c19b53_0_71">
            <a:extLst>
              <a:ext uri="{FF2B5EF4-FFF2-40B4-BE49-F238E27FC236}">
                <a16:creationId xmlns:a16="http://schemas.microsoft.com/office/drawing/2014/main" id="{D5C2E2C0-E5E2-E826-DEB2-AE1DB5DE0A06}"/>
              </a:ext>
            </a:extLst>
          </p:cNvPr>
          <p:cNvSpPr txBox="1"/>
          <p:nvPr/>
        </p:nvSpPr>
        <p:spPr>
          <a:xfrm>
            <a:off x="829400" y="1266900"/>
            <a:ext cx="7827900" cy="31546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596900" marR="0" lvl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3E03"/>
              </a:buClr>
              <a:buSzPts val="1400"/>
            </a:pPr>
            <a:r>
              <a:rPr lang="pt-BR" b="1" dirty="0">
                <a:solidFill>
                  <a:srgbClr val="444444"/>
                </a:solidFill>
                <a:latin typeface="Barlow"/>
                <a:ea typeface="Barlow"/>
                <a:cs typeface="Barlow"/>
                <a:sym typeface="Barlow"/>
              </a:rPr>
              <a:t>Teste 3:</a:t>
            </a:r>
          </a:p>
          <a:p>
            <a:pPr marL="596900" marR="0" lvl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3E03"/>
              </a:buClr>
              <a:buSzPts val="1400"/>
            </a:pPr>
            <a:r>
              <a:rPr lang="pt-BR" dirty="0">
                <a:solidFill>
                  <a:srgbClr val="444444"/>
                </a:solidFill>
                <a:latin typeface="Barlow"/>
                <a:ea typeface="Barlow"/>
                <a:cs typeface="Barlow"/>
                <a:sym typeface="Barlow"/>
              </a:rPr>
              <a:t>Após realizar uma breve pesquisa no </a:t>
            </a:r>
            <a:r>
              <a:rPr lang="pt-BR" dirty="0" err="1">
                <a:solidFill>
                  <a:srgbClr val="444444"/>
                </a:solidFill>
                <a:latin typeface="Barlow"/>
                <a:ea typeface="Barlow"/>
                <a:cs typeface="Barlow"/>
                <a:sym typeface="Barlow"/>
              </a:rPr>
              <a:t>Chatgpt</a:t>
            </a:r>
            <a:r>
              <a:rPr lang="pt-BR" dirty="0">
                <a:solidFill>
                  <a:srgbClr val="444444"/>
                </a:solidFill>
                <a:latin typeface="Barlow"/>
                <a:ea typeface="Barlow"/>
                <a:cs typeface="Barlow"/>
                <a:sym typeface="Barlow"/>
              </a:rPr>
              <a:t> repeti a configuração que ele sugeriu, mas modifiquei a ativação para </a:t>
            </a:r>
            <a:r>
              <a:rPr lang="pt-BR" dirty="0" err="1">
                <a:solidFill>
                  <a:srgbClr val="444444"/>
                </a:solidFill>
                <a:latin typeface="Barlow"/>
                <a:ea typeface="Barlow"/>
                <a:cs typeface="Barlow"/>
                <a:sym typeface="Barlow"/>
              </a:rPr>
              <a:t>ReLu</a:t>
            </a:r>
            <a:r>
              <a:rPr lang="pt-BR" dirty="0">
                <a:solidFill>
                  <a:srgbClr val="444444"/>
                </a:solidFill>
                <a:latin typeface="Barlow"/>
                <a:ea typeface="Barlow"/>
                <a:cs typeface="Barlow"/>
                <a:sym typeface="Barlow"/>
              </a:rPr>
              <a:t>; learning rate 0,01, </a:t>
            </a:r>
            <a:r>
              <a:rPr lang="pt-BR" dirty="0" err="1">
                <a:solidFill>
                  <a:srgbClr val="444444"/>
                </a:solidFill>
                <a:latin typeface="Barlow"/>
                <a:ea typeface="Barlow"/>
                <a:cs typeface="Barlow"/>
                <a:sym typeface="Barlow"/>
              </a:rPr>
              <a:t>regularization</a:t>
            </a:r>
            <a:r>
              <a:rPr lang="pt-BR" dirty="0">
                <a:solidFill>
                  <a:srgbClr val="444444"/>
                </a:solidFill>
                <a:latin typeface="Barlow"/>
                <a:ea typeface="Barlow"/>
                <a:cs typeface="Barlow"/>
                <a:sym typeface="Barlow"/>
              </a:rPr>
              <a:t> L2 e </a:t>
            </a:r>
            <a:r>
              <a:rPr lang="pt-BR" dirty="0" err="1">
                <a:solidFill>
                  <a:srgbClr val="444444"/>
                </a:solidFill>
                <a:latin typeface="Barlow"/>
                <a:ea typeface="Barlow"/>
                <a:cs typeface="Barlow"/>
                <a:sym typeface="Barlow"/>
              </a:rPr>
              <a:t>regularization</a:t>
            </a:r>
            <a:r>
              <a:rPr lang="pt-BR" dirty="0">
                <a:solidFill>
                  <a:srgbClr val="444444"/>
                </a:solidFill>
                <a:latin typeface="Barlow"/>
                <a:ea typeface="Barlow"/>
                <a:cs typeface="Barlow"/>
                <a:sym typeface="Barlow"/>
              </a:rPr>
              <a:t> rate de 0,003 e </a:t>
            </a:r>
            <a:r>
              <a:rPr lang="pt-BR" b="1" dirty="0">
                <a:solidFill>
                  <a:srgbClr val="444444"/>
                </a:solidFill>
                <a:latin typeface="Barlow"/>
                <a:ea typeface="Barlow"/>
                <a:cs typeface="Barlow"/>
                <a:sym typeface="Barlow"/>
              </a:rPr>
              <a:t>obtive um resultado satisfatório (imagem 5). </a:t>
            </a:r>
            <a:r>
              <a:rPr lang="pt-BR" dirty="0">
                <a:solidFill>
                  <a:srgbClr val="444444"/>
                </a:solidFill>
                <a:latin typeface="Barlow"/>
                <a:ea typeface="Barlow"/>
                <a:cs typeface="Barlow"/>
                <a:sym typeface="Barlow"/>
              </a:rPr>
              <a:t>Testei com a ativação </a:t>
            </a:r>
            <a:r>
              <a:rPr lang="pt-BR" dirty="0" err="1">
                <a:solidFill>
                  <a:srgbClr val="444444"/>
                </a:solidFill>
                <a:latin typeface="Barlow"/>
                <a:ea typeface="Barlow"/>
                <a:cs typeface="Barlow"/>
                <a:sym typeface="Barlow"/>
              </a:rPr>
              <a:t>Tanh</a:t>
            </a:r>
            <a:r>
              <a:rPr lang="pt-BR" dirty="0">
                <a:solidFill>
                  <a:srgbClr val="444444"/>
                </a:solidFill>
                <a:latin typeface="Barlow"/>
                <a:ea typeface="Barlow"/>
                <a:cs typeface="Barlow"/>
                <a:sym typeface="Barlow"/>
              </a:rPr>
              <a:t>, que foi a sugerida pelo </a:t>
            </a:r>
            <a:r>
              <a:rPr lang="pt-BR" dirty="0" err="1">
                <a:solidFill>
                  <a:srgbClr val="444444"/>
                </a:solidFill>
                <a:latin typeface="Barlow"/>
                <a:ea typeface="Barlow"/>
                <a:cs typeface="Barlow"/>
                <a:sym typeface="Barlow"/>
              </a:rPr>
              <a:t>Chatgpt</a:t>
            </a:r>
            <a:r>
              <a:rPr lang="pt-BR" dirty="0">
                <a:solidFill>
                  <a:srgbClr val="444444"/>
                </a:solidFill>
                <a:latin typeface="Barlow"/>
                <a:ea typeface="Barlow"/>
                <a:cs typeface="Barlow"/>
                <a:sym typeface="Barlow"/>
              </a:rPr>
              <a:t>, mantendo as outras configurações iguais e observei que o modelo também chegou em um resultado satisfatório (imagem 6), porém precisou de muito mais épocas e ainda </a:t>
            </a:r>
            <a:r>
              <a:rPr lang="pt-BR" dirty="0" err="1">
                <a:solidFill>
                  <a:srgbClr val="444444"/>
                </a:solidFill>
                <a:latin typeface="Barlow"/>
                <a:ea typeface="Barlow"/>
                <a:cs typeface="Barlow"/>
                <a:sym typeface="Barlow"/>
              </a:rPr>
              <a:t>ainda</a:t>
            </a:r>
            <a:r>
              <a:rPr lang="pt-BR" dirty="0">
                <a:solidFill>
                  <a:srgbClr val="444444"/>
                </a:solidFill>
                <a:latin typeface="Barlow"/>
                <a:ea typeface="Barlow"/>
                <a:cs typeface="Barlow"/>
                <a:sym typeface="Barlow"/>
              </a:rPr>
              <a:t> </a:t>
            </a:r>
            <a:r>
              <a:rPr lang="pt-BR" b="1" dirty="0">
                <a:solidFill>
                  <a:srgbClr val="444444"/>
                </a:solidFill>
                <a:latin typeface="Barlow"/>
                <a:ea typeface="Barlow"/>
                <a:cs typeface="Barlow"/>
                <a:sym typeface="Barlow"/>
              </a:rPr>
              <a:t>o resultado melhor foi obtivo pela </a:t>
            </a:r>
            <a:r>
              <a:rPr lang="pt-BR" b="1" dirty="0" err="1">
                <a:solidFill>
                  <a:srgbClr val="444444"/>
                </a:solidFill>
                <a:latin typeface="Barlow"/>
                <a:ea typeface="Barlow"/>
                <a:cs typeface="Barlow"/>
                <a:sym typeface="Barlow"/>
              </a:rPr>
              <a:t>ReLu</a:t>
            </a:r>
            <a:r>
              <a:rPr lang="pt-BR" b="1" dirty="0">
                <a:solidFill>
                  <a:srgbClr val="444444"/>
                </a:solidFill>
                <a:latin typeface="Barlow"/>
                <a:ea typeface="Barlow"/>
                <a:cs typeface="Barlow"/>
                <a:sym typeface="Barlow"/>
              </a:rPr>
              <a:t>.</a:t>
            </a:r>
          </a:p>
          <a:p>
            <a:pPr marL="596900" marR="0" lvl="0" algn="l" rtl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rgbClr val="FF3E03"/>
              </a:buClr>
              <a:buSzPts val="1400"/>
            </a:pPr>
            <a:endParaRPr lang="pt-BR" dirty="0">
              <a:solidFill>
                <a:srgbClr val="444444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4" name="Google Shape;103;g2d3fccd431f_0_164">
            <a:extLst>
              <a:ext uri="{FF2B5EF4-FFF2-40B4-BE49-F238E27FC236}">
                <a16:creationId xmlns:a16="http://schemas.microsoft.com/office/drawing/2014/main" id="{E0327CA4-48C3-6EEB-97FC-D284E80062A0}"/>
              </a:ext>
            </a:extLst>
          </p:cNvPr>
          <p:cNvSpPr txBox="1">
            <a:spLocks/>
          </p:cNvSpPr>
          <p:nvPr/>
        </p:nvSpPr>
        <p:spPr>
          <a:xfrm>
            <a:off x="673993" y="412725"/>
            <a:ext cx="6522732" cy="44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Arial"/>
              <a:buNone/>
              <a:defRPr sz="3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/>
            <a:r>
              <a:rPr lang="pt-BR" sz="2200" b="1">
                <a:solidFill>
                  <a:srgbClr val="FF3E03"/>
                </a:solidFill>
                <a:latin typeface="Barlow Condensed"/>
                <a:ea typeface="Barlow Condensed"/>
                <a:cs typeface="Barlow Condensed"/>
                <a:sym typeface="Barlow Condensed"/>
              </a:rPr>
              <a:t>Atividade Playground</a:t>
            </a:r>
            <a:endParaRPr lang="pt-BR" sz="2200" b="1" dirty="0">
              <a:solidFill>
                <a:srgbClr val="FF3E03"/>
              </a:solidFill>
              <a:latin typeface="Barlow Condensed"/>
              <a:ea typeface="Barlow Condensed"/>
              <a:cs typeface="Barlow Condensed"/>
              <a:sym typeface="Barlow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5653037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503</Words>
  <Application>Microsoft Office PowerPoint</Application>
  <PresentationFormat>Apresentação na tela (16:9)</PresentationFormat>
  <Paragraphs>30</Paragraphs>
  <Slides>12</Slides>
  <Notes>6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20" baseType="lpstr">
      <vt:lpstr>Arial</vt:lpstr>
      <vt:lpstr>Barlow</vt:lpstr>
      <vt:lpstr>Barlow ExtraBold</vt:lpstr>
      <vt:lpstr>Barlow SemiBold</vt:lpstr>
      <vt:lpstr>DM Sans</vt:lpstr>
      <vt:lpstr>Barlow Condensed</vt:lpstr>
      <vt:lpstr>Helvetica Neue</vt:lpstr>
      <vt:lpstr>Simple Light</vt:lpstr>
      <vt:lpstr>Apresentação do PowerPoint</vt:lpstr>
      <vt:lpstr>Atividade Playground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Gabriela Lindenberg</dc:creator>
  <cp:lastModifiedBy>Gabriela Lindenberg</cp:lastModifiedBy>
  <cp:revision>7</cp:revision>
  <dcterms:modified xsi:type="dcterms:W3CDTF">2025-08-09T19:35:50Z</dcterms:modified>
</cp:coreProperties>
</file>