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85" r:id="rId2"/>
    <p:sldId id="516" r:id="rId3"/>
    <p:sldId id="588" r:id="rId4"/>
    <p:sldId id="517" r:id="rId5"/>
    <p:sldId id="518" r:id="rId6"/>
    <p:sldId id="519" r:id="rId7"/>
    <p:sldId id="520" r:id="rId8"/>
    <p:sldId id="521" r:id="rId9"/>
    <p:sldId id="522" r:id="rId10"/>
    <p:sldId id="589"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90" r:id="rId31"/>
    <p:sldId id="542" r:id="rId32"/>
    <p:sldId id="543" r:id="rId33"/>
    <p:sldId id="544" r:id="rId34"/>
    <p:sldId id="545" r:id="rId35"/>
    <p:sldId id="546" r:id="rId36"/>
    <p:sldId id="547" r:id="rId37"/>
    <p:sldId id="548" r:id="rId38"/>
    <p:sldId id="591" r:id="rId39"/>
    <p:sldId id="549" r:id="rId40"/>
    <p:sldId id="550" r:id="rId41"/>
    <p:sldId id="551" r:id="rId42"/>
    <p:sldId id="552"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92" r:id="rId61"/>
    <p:sldId id="570" r:id="rId62"/>
    <p:sldId id="571" r:id="rId63"/>
    <p:sldId id="572" r:id="rId64"/>
    <p:sldId id="573" r:id="rId65"/>
    <p:sldId id="574" r:id="rId66"/>
    <p:sldId id="575" r:id="rId67"/>
    <p:sldId id="577" r:id="rId68"/>
    <p:sldId id="576" r:id="rId69"/>
    <p:sldId id="578" r:id="rId70"/>
    <p:sldId id="579" r:id="rId71"/>
    <p:sldId id="580" r:id="rId72"/>
    <p:sldId id="581" r:id="rId73"/>
    <p:sldId id="582" r:id="rId74"/>
    <p:sldId id="583" r:id="rId75"/>
    <p:sldId id="584" r:id="rId76"/>
    <p:sldId id="585" r:id="rId77"/>
    <p:sldId id="586" r:id="rId78"/>
    <p:sldId id="515" r:id="rId79"/>
    <p:sldId id="587" r:id="rId80"/>
  </p:sldIdLst>
  <p:sldSz cx="12192000" cy="6858000"/>
  <p:notesSz cx="6858000" cy="9144000"/>
  <p:custDataLst>
    <p:tags r:id="rId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00CC00"/>
    <a:srgbClr val="292929"/>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85989" autoAdjust="0"/>
  </p:normalViewPr>
  <p:slideViewPr>
    <p:cSldViewPr snapToGrid="0" showGuides="1">
      <p:cViewPr varScale="1">
        <p:scale>
          <a:sx n="71" d="100"/>
          <a:sy n="71" d="100"/>
        </p:scale>
        <p:origin x="494"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60</a:t>
            </a:fld>
            <a:endParaRPr lang="zh-CN" altLang="en-US"/>
          </a:p>
        </p:txBody>
      </p:sp>
    </p:spTree>
    <p:extLst>
      <p:ext uri="{BB962C8B-B14F-4D97-AF65-F5344CB8AC3E}">
        <p14:creationId xmlns:p14="http://schemas.microsoft.com/office/powerpoint/2010/main" val="198633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104242-42E4-462F-B9A6-468AC33D61A2}" type="slidenum">
              <a:rPr lang="zh-CN" altLang="en-US" smtClean="0"/>
              <a:t>68</a:t>
            </a:fld>
            <a:endParaRPr lang="zh-CN" altLang="en-US"/>
          </a:p>
        </p:txBody>
      </p:sp>
    </p:spTree>
    <p:extLst>
      <p:ext uri="{BB962C8B-B14F-4D97-AF65-F5344CB8AC3E}">
        <p14:creationId xmlns:p14="http://schemas.microsoft.com/office/powerpoint/2010/main" val="169497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78</a:t>
            </a:fld>
            <a:endParaRPr lang="zh-CN" altLang="en-US"/>
          </a:p>
        </p:txBody>
      </p:sp>
    </p:spTree>
    <p:extLst>
      <p:ext uri="{BB962C8B-B14F-4D97-AF65-F5344CB8AC3E}">
        <p14:creationId xmlns:p14="http://schemas.microsoft.com/office/powerpoint/2010/main" val="315885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79</a:t>
            </a:fld>
            <a:endParaRPr lang="zh-CN" altLang="en-US"/>
          </a:p>
        </p:txBody>
      </p:sp>
    </p:spTree>
    <p:extLst>
      <p:ext uri="{BB962C8B-B14F-4D97-AF65-F5344CB8AC3E}">
        <p14:creationId xmlns:p14="http://schemas.microsoft.com/office/powerpoint/2010/main" val="423298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283471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428819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67010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277007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287156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24</a:t>
            </a:fld>
            <a:endParaRPr lang="zh-CN" altLang="en-US"/>
          </a:p>
        </p:txBody>
      </p:sp>
    </p:spTree>
    <p:extLst>
      <p:ext uri="{BB962C8B-B14F-4D97-AF65-F5344CB8AC3E}">
        <p14:creationId xmlns:p14="http://schemas.microsoft.com/office/powerpoint/2010/main" val="4078708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30</a:t>
            </a:fld>
            <a:endParaRPr lang="zh-CN" altLang="en-US"/>
          </a:p>
        </p:txBody>
      </p:sp>
    </p:spTree>
    <p:extLst>
      <p:ext uri="{BB962C8B-B14F-4D97-AF65-F5344CB8AC3E}">
        <p14:creationId xmlns:p14="http://schemas.microsoft.com/office/powerpoint/2010/main" val="2275379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38</a:t>
            </a:fld>
            <a:endParaRPr lang="zh-CN" altLang="en-US"/>
          </a:p>
        </p:txBody>
      </p:sp>
    </p:spTree>
    <p:extLst>
      <p:ext uri="{BB962C8B-B14F-4D97-AF65-F5344CB8AC3E}">
        <p14:creationId xmlns:p14="http://schemas.microsoft.com/office/powerpoint/2010/main" val="1483346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a:t>
            </a:fld>
            <a:endParaRPr lang="zh-CN" altLang="en-US"/>
          </a:p>
        </p:txBody>
      </p:sp>
      <p:sp>
        <p:nvSpPr>
          <p:cNvPr id="5" name="文本占位符 4"/>
          <p:cNvSpPr>
            <a:spLocks noGrp="1"/>
          </p:cNvSpPr>
          <p:nvPr>
            <p:ph type="body" sz="quarter" idx="11"/>
          </p:nvPr>
        </p:nvSpPr>
        <p:spPr>
          <a:xfrm>
            <a:off x="514350" y="1171852"/>
            <a:ext cx="11328400" cy="53353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7698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flipH="1">
            <a:off x="0" y="134130"/>
            <a:ext cx="1557766" cy="1418446"/>
          </a:xfrm>
          <a:prstGeom prst="rect">
            <a:avLst/>
          </a:prstGeom>
        </p:spPr>
      </p:pic>
      <p:sp>
        <p:nvSpPr>
          <p:cNvPr id="3" name="标题占位符 2"/>
          <p:cNvSpPr>
            <a:spLocks noGrp="1"/>
          </p:cNvSpPr>
          <p:nvPr>
            <p:ph type="title"/>
          </p:nvPr>
        </p:nvSpPr>
        <p:spPr>
          <a:xfrm>
            <a:off x="1557766" y="307628"/>
            <a:ext cx="10285046" cy="77513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4" name="文本占位符 3"/>
          <p:cNvSpPr>
            <a:spLocks noGrp="1"/>
          </p:cNvSpPr>
          <p:nvPr>
            <p:ph type="body" idx="1"/>
          </p:nvPr>
        </p:nvSpPr>
        <p:spPr>
          <a:xfrm>
            <a:off x="514905" y="1167482"/>
            <a:ext cx="11327907" cy="533985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9409590" y="6507335"/>
            <a:ext cx="2743200" cy="285164"/>
          </a:xfrm>
          <a:prstGeom prst="rect">
            <a:avLst/>
          </a:prstGeom>
        </p:spPr>
        <p:txBody>
          <a:bodyPr vert="horz" lIns="91440" tIns="45720" rIns="91440" bIns="45720" rtlCol="0" anchor="ctr"/>
          <a:lstStyle>
            <a:lvl1pPr algn="r">
              <a:defRPr sz="1200">
                <a:solidFill>
                  <a:schemeClr val="tx1">
                    <a:tint val="75000"/>
                  </a:schemeClr>
                </a:solidFill>
              </a:defRPr>
            </a:lvl1pPr>
          </a:lstStyle>
          <a:p>
            <a:fld id="{F2DD6961-664A-42F0-A980-3B7D22A37BEA}" type="slidenum">
              <a:rPr lang="zh-CN" altLang="en-US" smtClean="0"/>
              <a:t>‹#›</a:t>
            </a:fld>
            <a:endParaRPr lang="zh-CN" altLang="en-US"/>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3600" b="1"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120000"/>
        </a:lnSpc>
        <a:spcBef>
          <a:spcPts val="0"/>
        </a:spcBef>
        <a:buFont typeface="Wingdings" panose="05000000000000000000" pitchFamily="2" charset="2"/>
        <a:buChar char="p"/>
        <a:defRPr sz="3200" b="0" kern="1200" baseline="0">
          <a:solidFill>
            <a:schemeClr val="tx1"/>
          </a:solidFill>
          <a:latin typeface="Times New Roman" panose="02020603050405020304" pitchFamily="18" charset="0"/>
          <a:ea typeface="微软雅黑" panose="020B0503020204020204" pitchFamily="34" charset="-122"/>
          <a:cs typeface="+mn-cs"/>
        </a:defRPr>
      </a:lvl1pPr>
      <a:lvl2pPr marL="685800" indent="-228600" algn="l" defTabSz="914400" rtl="0" eaLnBrk="1" latinLnBrk="0" hangingPunct="1">
        <a:lnSpc>
          <a:spcPct val="120000"/>
        </a:lnSpc>
        <a:spcBef>
          <a:spcPts val="0"/>
        </a:spcBef>
        <a:buFont typeface="Wingdings" panose="05000000000000000000" pitchFamily="2" charset="2"/>
        <a:buChar char="u"/>
        <a:defRPr sz="2800" b="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defTabSz="914400" rtl="0" eaLnBrk="1" latinLnBrk="0" hangingPunct="1">
        <a:lnSpc>
          <a:spcPct val="120000"/>
        </a:lnSpc>
        <a:spcBef>
          <a:spcPts val="0"/>
        </a:spcBef>
        <a:buFont typeface="Wingdings" panose="05000000000000000000" pitchFamily="2" charset="2"/>
        <a:buChar char="Ø"/>
        <a:defRPr sz="2400" b="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defTabSz="914400" rtl="0" eaLnBrk="1" latinLnBrk="0" hangingPunct="1">
        <a:lnSpc>
          <a:spcPct val="120000"/>
        </a:lnSpc>
        <a:spcBef>
          <a:spcPts val="0"/>
        </a:spcBef>
        <a:buFont typeface="Wingdings" panose="05000000000000000000" pitchFamily="2" charset="2"/>
        <a:buChar char="ü"/>
        <a:defRPr sz="2000" b="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2000" b="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www.cnblogs.com/dongsheng/articles/2637025.html"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hyperlink" Target="https://www.cnblogs.com/dongsheng/articles/2637025.html"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874713" y="2337878"/>
            <a:ext cx="7776488"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数据结构与程序设计</a:t>
            </a:r>
            <a:r>
              <a:rPr lang="zh-CN" altLang="en-US" sz="3200" b="1" dirty="0">
                <a:solidFill>
                  <a:schemeClr val="tx1">
                    <a:lumMod val="75000"/>
                    <a:lumOff val="25000"/>
                  </a:schemeClr>
                </a:solidFill>
                <a:latin typeface="+mj-ea"/>
                <a:ea typeface="+mj-ea"/>
              </a:rPr>
              <a:t>（信息类）</a:t>
            </a:r>
          </a:p>
        </p:txBody>
      </p:sp>
      <p:sp>
        <p:nvSpPr>
          <p:cNvPr id="8" name="文本框 7">
            <a:extLst>
              <a:ext uri="{FF2B5EF4-FFF2-40B4-BE49-F238E27FC236}">
                <a16:creationId xmlns:a16="http://schemas.microsoft.com/office/drawing/2014/main"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2400" dirty="0">
                <a:solidFill>
                  <a:schemeClr val="bg1">
                    <a:lumMod val="65000"/>
                  </a:schemeClr>
                </a:solidFill>
                <a:ea typeface="时尚中黑简体" panose="01010104010101010101" pitchFamily="2" charset="-122"/>
              </a:rPr>
              <a:t>Data Structure and Programming</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962272" y="4013989"/>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1388635" y="4013989"/>
            <a:ext cx="3124573"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tx1">
                    <a:lumMod val="50000"/>
                    <a:lumOff val="50000"/>
                  </a:schemeClr>
                </a:solidFill>
                <a:latin typeface="+mj-lt"/>
                <a:ea typeface="+mj-ea"/>
              </a:rPr>
              <a:t>北航软件学院  谭火彬</a:t>
            </a:r>
          </a:p>
        </p:txBody>
      </p:sp>
      <p:sp>
        <p:nvSpPr>
          <p:cNvPr id="17" name="文本框 16">
            <a:extLst>
              <a:ext uri="{FF2B5EF4-FFF2-40B4-BE49-F238E27FC236}">
                <a16:creationId xmlns:a16="http://schemas.microsoft.com/office/drawing/2014/main" id="{CEF99411-4709-4D85-A7C3-945C4791A054}"/>
              </a:ext>
            </a:extLst>
          </p:cNvPr>
          <p:cNvSpPr txBox="1"/>
          <p:nvPr/>
        </p:nvSpPr>
        <p:spPr>
          <a:xfrm>
            <a:off x="93507" y="6472238"/>
            <a:ext cx="4211409" cy="276999"/>
          </a:xfrm>
          <a:prstGeom prst="rect">
            <a:avLst/>
          </a:prstGeom>
          <a:noFill/>
        </p:spPr>
        <p:txBody>
          <a:bodyPr wrap="none" rtlCol="0">
            <a:spAutoFit/>
            <a:scene3d>
              <a:camera prst="orthographicFront"/>
              <a:lightRig rig="threePt" dir="t"/>
            </a:scene3d>
            <a:sp3d contourW="12700"/>
          </a:bodyPr>
          <a:lstStyle/>
          <a:p>
            <a:r>
              <a:rPr lang="en-US" altLang="zh-CN" sz="1200" dirty="0">
                <a:solidFill>
                  <a:srgbClr val="7F7F7F"/>
                </a:solidFill>
                <a:latin typeface="+mj-ea"/>
                <a:ea typeface="+mj-ea"/>
              </a:rPr>
              <a:t>© </a:t>
            </a:r>
            <a:r>
              <a:rPr lang="zh-CN" altLang="en-US" sz="1200" dirty="0">
                <a:solidFill>
                  <a:srgbClr val="7F7F7F"/>
                </a:solidFill>
                <a:latin typeface="+mj-ea"/>
                <a:ea typeface="+mj-ea"/>
              </a:rPr>
              <a:t>北京航空航天大学数据结构与程序设计（信息类）课程组</a:t>
            </a:r>
          </a:p>
        </p:txBody>
      </p:sp>
    </p:spTree>
    <p:extLst>
      <p:ext uri="{BB962C8B-B14F-4D97-AF65-F5344CB8AC3E}">
        <p14:creationId xmlns:p14="http://schemas.microsoft.com/office/powerpoint/2010/main" val="367136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查找的基本概念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rgbClr val="FF0000"/>
                </a:solidFill>
              </a:rPr>
              <a:t>6.2</a:t>
            </a:r>
            <a:r>
              <a:rPr lang="en-US" altLang="zh-CN" sz="2800" b="1" i="1" dirty="0">
                <a:solidFill>
                  <a:srgbClr val="FF0000"/>
                </a:solidFill>
              </a:rPr>
              <a:t> </a:t>
            </a:r>
            <a:r>
              <a:rPr lang="zh-CN" altLang="en-US" sz="2800" dirty="0">
                <a:solidFill>
                  <a:srgbClr val="FF0000"/>
                </a:solidFill>
              </a:rPr>
              <a:t>顺序表的查找</a:t>
            </a:r>
            <a:endParaRPr lang="en-US" altLang="zh-CN" sz="2800" dirty="0">
              <a:solidFill>
                <a:srgbClr val="FF0000"/>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6.3 </a:t>
            </a:r>
            <a:r>
              <a:rPr lang="zh-CN" altLang="en-US" sz="2800" dirty="0">
                <a:solidFill>
                  <a:schemeClr val="tx1">
                    <a:lumMod val="65000"/>
                    <a:lumOff val="35000"/>
                  </a:schemeClr>
                </a:solidFill>
              </a:rPr>
              <a:t>索引</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6.4 </a:t>
            </a:r>
            <a:r>
              <a:rPr lang="zh-CN" altLang="en-US" sz="2800" dirty="0">
                <a:solidFill>
                  <a:schemeClr val="tx1">
                    <a:lumMod val="65000"/>
                    <a:lumOff val="35000"/>
                  </a:schemeClr>
                </a:solidFill>
              </a:rPr>
              <a:t>树结构索引、</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6.5 </a:t>
            </a:r>
            <a:r>
              <a:rPr lang="zh-CN" altLang="en-US" sz="2800" dirty="0">
                <a:solidFill>
                  <a:schemeClr val="tx1">
                    <a:lumMod val="65000"/>
                    <a:lumOff val="35000"/>
                  </a:schemeClr>
                </a:solidFill>
              </a:rPr>
              <a:t>散列（</a:t>
            </a:r>
            <a:r>
              <a:rPr lang="en-US" altLang="zh-CN" sz="2800" dirty="0">
                <a:solidFill>
                  <a:schemeClr val="tx1">
                    <a:lumMod val="65000"/>
                    <a:lumOff val="35000"/>
                  </a:schemeClr>
                </a:solidFill>
              </a:rPr>
              <a:t>Hash</a:t>
            </a:r>
            <a:r>
              <a:rPr lang="zh-CN" altLang="en-US" sz="2800" dirty="0">
                <a:solidFill>
                  <a:schemeClr val="tx1">
                    <a:lumMod val="65000"/>
                    <a:lumOff val="35000"/>
                  </a:schemeClr>
                </a:solidFill>
              </a:rPr>
              <a:t>）</a:t>
            </a:r>
          </a:p>
        </p:txBody>
      </p:sp>
    </p:spTree>
    <p:extLst>
      <p:ext uri="{BB962C8B-B14F-4D97-AF65-F5344CB8AC3E}">
        <p14:creationId xmlns:p14="http://schemas.microsoft.com/office/powerpoint/2010/main" val="113703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顺序表的查找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11</a:t>
            </a:fld>
            <a:endParaRPr lang="zh-CN" altLang="en-US"/>
          </a:p>
        </p:txBody>
      </p:sp>
      <p:sp>
        <p:nvSpPr>
          <p:cNvPr id="4" name="文本占位符 3"/>
          <p:cNvSpPr>
            <a:spLocks noGrp="1"/>
          </p:cNvSpPr>
          <p:nvPr>
            <p:ph type="body" sz="quarter" idx="11"/>
          </p:nvPr>
        </p:nvSpPr>
        <p:spPr/>
        <p:txBody>
          <a:bodyPr>
            <a:normAutofit fontScale="92500"/>
          </a:bodyPr>
          <a:lstStyle/>
          <a:p>
            <a:r>
              <a:rPr lang="zh-CN" altLang="en-US" dirty="0"/>
              <a:t>顺序表</a:t>
            </a:r>
            <a:endParaRPr lang="en-US" altLang="zh-CN" dirty="0"/>
          </a:p>
          <a:p>
            <a:pPr lvl="1"/>
            <a:r>
              <a:rPr lang="zh-CN" altLang="en-US" dirty="0"/>
              <a:t>记录在存储时，遵循其</a:t>
            </a:r>
            <a:r>
              <a:rPr lang="zh-CN" altLang="en-US" dirty="0">
                <a:solidFill>
                  <a:srgbClr val="FF0000"/>
                </a:solidFill>
              </a:rPr>
              <a:t>逻辑结构</a:t>
            </a:r>
            <a:r>
              <a:rPr lang="zh-CN" altLang="en-US" dirty="0"/>
              <a:t>排列的先后次序存储和组织的查找表称为顺序表</a:t>
            </a:r>
            <a:endParaRPr lang="en-US" altLang="zh-CN" dirty="0"/>
          </a:p>
          <a:p>
            <a:r>
              <a:rPr lang="zh-CN" altLang="en-US" dirty="0"/>
              <a:t>逻辑划分</a:t>
            </a:r>
            <a:endParaRPr lang="en-US" altLang="zh-CN" dirty="0"/>
          </a:p>
          <a:p>
            <a:pPr lvl="1"/>
            <a:r>
              <a:rPr lang="zh-CN" altLang="en-US" dirty="0"/>
              <a:t>记录的排列按关键字值有序的顺序表称为</a:t>
            </a:r>
            <a:r>
              <a:rPr lang="zh-CN" altLang="en-US" dirty="0">
                <a:solidFill>
                  <a:srgbClr val="FF0000"/>
                </a:solidFill>
              </a:rPr>
              <a:t>有序顺序表</a:t>
            </a:r>
            <a:r>
              <a:rPr lang="zh-CN" altLang="en-US" dirty="0"/>
              <a:t>，否则，称为</a:t>
            </a:r>
            <a:r>
              <a:rPr lang="zh-CN" altLang="en-US" dirty="0">
                <a:solidFill>
                  <a:srgbClr val="FF0000"/>
                </a:solidFill>
              </a:rPr>
              <a:t>一般顺序表</a:t>
            </a:r>
            <a:endParaRPr lang="en-US" altLang="zh-CN" dirty="0">
              <a:solidFill>
                <a:srgbClr val="FF0000"/>
              </a:solidFill>
            </a:endParaRPr>
          </a:p>
          <a:p>
            <a:r>
              <a:rPr lang="zh-CN" altLang="en-US" dirty="0"/>
              <a:t>物理划分</a:t>
            </a:r>
            <a:endParaRPr lang="en-US" altLang="zh-CN" dirty="0"/>
          </a:p>
          <a:p>
            <a:pPr lvl="1"/>
            <a:r>
              <a:rPr lang="zh-CN" altLang="en-US" dirty="0"/>
              <a:t>在存储介质上采用连续组织方式的顺序表称为</a:t>
            </a:r>
            <a:r>
              <a:rPr lang="zh-CN" altLang="en-US" dirty="0">
                <a:solidFill>
                  <a:srgbClr val="FF0000"/>
                </a:solidFill>
              </a:rPr>
              <a:t>连续顺序表</a:t>
            </a:r>
            <a:endParaRPr lang="en-US" altLang="zh-CN" dirty="0">
              <a:solidFill>
                <a:srgbClr val="FF0000"/>
              </a:solidFill>
            </a:endParaRPr>
          </a:p>
          <a:p>
            <a:pPr lvl="1"/>
            <a:r>
              <a:rPr lang="zh-CN" altLang="en-US" dirty="0"/>
              <a:t>采用链接组织方式的顺序表称为</a:t>
            </a:r>
            <a:r>
              <a:rPr lang="zh-CN" altLang="en-US" dirty="0">
                <a:solidFill>
                  <a:srgbClr val="FF0000"/>
                </a:solidFill>
              </a:rPr>
              <a:t>链接顺序表</a:t>
            </a:r>
            <a:endParaRPr lang="en-US" altLang="zh-CN" dirty="0">
              <a:solidFill>
                <a:srgbClr val="FF0000"/>
              </a:solidFill>
            </a:endParaRPr>
          </a:p>
          <a:p>
            <a:pPr lvl="1"/>
            <a:r>
              <a:rPr lang="zh-CN" altLang="en-US" dirty="0"/>
              <a:t>若有序顺序表在存储介质上采用连续组织方式，称之为</a:t>
            </a:r>
            <a:r>
              <a:rPr lang="zh-CN" altLang="en-US" dirty="0">
                <a:solidFill>
                  <a:srgbClr val="FF0000"/>
                </a:solidFill>
              </a:rPr>
              <a:t>有序</a:t>
            </a:r>
            <a:r>
              <a:rPr lang="zh-CN" altLang="en-US" dirty="0">
                <a:solidFill>
                  <a:srgbClr val="0000FF"/>
                </a:solidFill>
              </a:rPr>
              <a:t>连续</a:t>
            </a:r>
            <a:r>
              <a:rPr lang="zh-CN" altLang="en-US" dirty="0">
                <a:solidFill>
                  <a:srgbClr val="7030A0"/>
                </a:solidFill>
              </a:rPr>
              <a:t>顺序</a:t>
            </a:r>
            <a:r>
              <a:rPr lang="zh-CN" altLang="en-US" dirty="0">
                <a:solidFill>
                  <a:srgbClr val="FF0000"/>
                </a:solidFill>
              </a:rPr>
              <a:t>表</a:t>
            </a:r>
          </a:p>
        </p:txBody>
      </p:sp>
    </p:spTree>
    <p:extLst>
      <p:ext uri="{BB962C8B-B14F-4D97-AF65-F5344CB8AC3E}">
        <p14:creationId xmlns:p14="http://schemas.microsoft.com/office/powerpoint/2010/main" val="114919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连续顺序表的顺序查找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12</a:t>
            </a:fld>
            <a:endParaRPr lang="zh-CN" altLang="en-US"/>
          </a:p>
        </p:txBody>
      </p:sp>
      <p:sp>
        <p:nvSpPr>
          <p:cNvPr id="4" name="文本占位符 3"/>
          <p:cNvSpPr>
            <a:spLocks noGrp="1"/>
          </p:cNvSpPr>
          <p:nvPr>
            <p:ph type="body" sz="quarter" idx="11"/>
          </p:nvPr>
        </p:nvSpPr>
        <p:spPr/>
        <p:txBody>
          <a:bodyPr/>
          <a:lstStyle/>
          <a:p>
            <a:r>
              <a:rPr lang="zh-CN" altLang="en-US" dirty="0"/>
              <a:t>基本思想</a:t>
            </a:r>
            <a:endParaRPr lang="en-US" altLang="zh-CN" dirty="0"/>
          </a:p>
          <a:p>
            <a:pPr lvl="1"/>
            <a:r>
              <a:rPr lang="zh-CN" altLang="en-US" dirty="0"/>
              <a:t>从表的第一个记录开始，将用户给出的关键字值与当前被查找记录的关键字值进行比较，若匹配，则查找成功，给出被查到的记录在表中的位置，查找结束</a:t>
            </a:r>
            <a:endParaRPr lang="en-US" altLang="zh-CN" dirty="0"/>
          </a:p>
          <a:p>
            <a:pPr lvl="1"/>
            <a:r>
              <a:rPr lang="zh-CN" altLang="en-US" dirty="0"/>
              <a:t>若所有</a:t>
            </a:r>
            <a:r>
              <a:rPr lang="en-US" altLang="zh-CN" dirty="0"/>
              <a:t>n </a:t>
            </a:r>
            <a:r>
              <a:rPr lang="zh-CN" altLang="en-US" dirty="0"/>
              <a:t>个记录的关键字值都已比较，不存在与用户要查的关键字值匹配的记录，则查找失败，给出信息</a:t>
            </a:r>
            <a:r>
              <a:rPr lang="en-US" altLang="zh-CN" dirty="0"/>
              <a:t>0</a:t>
            </a:r>
            <a:r>
              <a:rPr lang="zh-CN" altLang="en-US" dirty="0"/>
              <a:t>（物理位置下标为</a:t>
            </a:r>
            <a:r>
              <a:rPr lang="en-US" altLang="zh-CN" dirty="0"/>
              <a:t>-1</a:t>
            </a:r>
            <a:r>
              <a:rPr lang="zh-CN" altLang="en-US" dirty="0"/>
              <a:t>）</a:t>
            </a:r>
          </a:p>
        </p:txBody>
      </p:sp>
      <p:grpSp>
        <p:nvGrpSpPr>
          <p:cNvPr id="5" name="Group 28"/>
          <p:cNvGrpSpPr>
            <a:grpSpLocks/>
          </p:cNvGrpSpPr>
          <p:nvPr/>
        </p:nvGrpSpPr>
        <p:grpSpPr bwMode="auto">
          <a:xfrm>
            <a:off x="2573614" y="4546394"/>
            <a:ext cx="7038975" cy="1512887"/>
            <a:chOff x="1066" y="2976"/>
            <a:chExt cx="4434" cy="953"/>
          </a:xfrm>
        </p:grpSpPr>
        <p:sp>
          <p:nvSpPr>
            <p:cNvPr id="6"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7"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8"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b="0">
                <a:ea typeface="黑体" pitchFamily="49" charset="-122"/>
              </a:endParaRPr>
            </a:p>
          </p:txBody>
        </p:sp>
      </p:grpSp>
      <p:grpSp>
        <p:nvGrpSpPr>
          <p:cNvPr id="9" name="Group 32"/>
          <p:cNvGrpSpPr>
            <a:grpSpLocks/>
          </p:cNvGrpSpPr>
          <p:nvPr/>
        </p:nvGrpSpPr>
        <p:grpSpPr bwMode="auto">
          <a:xfrm>
            <a:off x="2932389" y="4989306"/>
            <a:ext cx="4321175" cy="1392238"/>
            <a:chOff x="1292" y="3255"/>
            <a:chExt cx="2722" cy="877"/>
          </a:xfrm>
        </p:grpSpPr>
        <p:sp>
          <p:nvSpPr>
            <p:cNvPr id="10" name="Text Box 33"/>
            <p:cNvSpPr txBox="1">
              <a:spLocks noChangeArrowheads="1"/>
            </p:cNvSpPr>
            <p:nvPr/>
          </p:nvSpPr>
          <p:spPr bwMode="auto">
            <a:xfrm>
              <a:off x="1292" y="3255"/>
              <a:ext cx="294" cy="442"/>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11" name="Group 34"/>
            <p:cNvGrpSpPr>
              <a:grpSpLocks/>
            </p:cNvGrpSpPr>
            <p:nvPr/>
          </p:nvGrpSpPr>
          <p:grpSpPr bwMode="auto">
            <a:xfrm>
              <a:off x="1795" y="3748"/>
              <a:ext cx="2219" cy="384"/>
              <a:chOff x="1488" y="3744"/>
              <a:chExt cx="2219" cy="384"/>
            </a:xfrm>
          </p:grpSpPr>
          <p:sp>
            <p:nvSpPr>
              <p:cNvPr id="12"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3"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b="0">
                  <a:solidFill>
                    <a:srgbClr val="FF3300"/>
                  </a:solidFill>
                  <a:ea typeface="黑体" pitchFamily="49" charset="-122"/>
                </a:endParaRPr>
              </a:p>
            </p:txBody>
          </p:sp>
        </p:grpSp>
      </p:grpSp>
    </p:spTree>
    <p:extLst>
      <p:ext uri="{BB962C8B-B14F-4D97-AF65-F5344CB8AC3E}">
        <p14:creationId xmlns:p14="http://schemas.microsoft.com/office/powerpoint/2010/main" val="28246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13</a:t>
            </a:fld>
            <a:endParaRPr lang="zh-CN" altLang="en-US"/>
          </a:p>
        </p:txBody>
      </p:sp>
      <p:grpSp>
        <p:nvGrpSpPr>
          <p:cNvPr id="5" name="Group 57"/>
          <p:cNvGrpSpPr>
            <a:grpSpLocks/>
          </p:cNvGrpSpPr>
          <p:nvPr/>
        </p:nvGrpSpPr>
        <p:grpSpPr bwMode="auto">
          <a:xfrm>
            <a:off x="755374" y="1171681"/>
            <a:ext cx="8013700" cy="2555875"/>
            <a:chOff x="432" y="476"/>
            <a:chExt cx="5048" cy="1610"/>
          </a:xfrm>
        </p:grpSpPr>
        <p:sp>
          <p:nvSpPr>
            <p:cNvPr id="6" name="Rectangle 35"/>
            <p:cNvSpPr>
              <a:spLocks noChangeArrowheads="1"/>
            </p:cNvSpPr>
            <p:nvPr/>
          </p:nvSpPr>
          <p:spPr bwMode="auto">
            <a:xfrm>
              <a:off x="432" y="476"/>
              <a:ext cx="4896" cy="1610"/>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7" name="Text Box 36"/>
            <p:cNvSpPr txBox="1">
              <a:spLocks noChangeArrowheads="1"/>
            </p:cNvSpPr>
            <p:nvPr/>
          </p:nvSpPr>
          <p:spPr bwMode="auto">
            <a:xfrm>
              <a:off x="536" y="561"/>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8" name="组合 7"/>
          <p:cNvGrpSpPr/>
          <p:nvPr/>
        </p:nvGrpSpPr>
        <p:grpSpPr>
          <a:xfrm>
            <a:off x="1828800" y="5226344"/>
            <a:ext cx="7239000" cy="463550"/>
            <a:chOff x="1143000" y="5029200"/>
            <a:chExt cx="7239000" cy="463550"/>
          </a:xfrm>
        </p:grpSpPr>
        <p:grpSp>
          <p:nvGrpSpPr>
            <p:cNvPr id="9" name="Group 42"/>
            <p:cNvGrpSpPr>
              <a:grpSpLocks/>
            </p:cNvGrpSpPr>
            <p:nvPr/>
          </p:nvGrpSpPr>
          <p:grpSpPr bwMode="auto">
            <a:xfrm>
              <a:off x="1143000" y="5029200"/>
              <a:ext cx="1957388" cy="457200"/>
              <a:chOff x="720" y="3312"/>
              <a:chExt cx="1233" cy="288"/>
            </a:xfrm>
          </p:grpSpPr>
          <p:sp>
            <p:nvSpPr>
              <p:cNvPr id="13"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b="1"/>
              </a:p>
            </p:txBody>
          </p:sp>
          <p:sp>
            <p:nvSpPr>
              <p:cNvPr id="14" name="Text Box 5"/>
              <p:cNvSpPr txBox="1">
                <a:spLocks noChangeArrowheads="1"/>
              </p:cNvSpPr>
              <p:nvPr/>
            </p:nvSpPr>
            <p:spPr bwMode="auto">
              <a:xfrm>
                <a:off x="775" y="3312"/>
                <a:ext cx="1178" cy="252"/>
              </a:xfrm>
              <a:prstGeom prst="rect">
                <a:avLst/>
              </a:prstGeom>
              <a:noFill/>
              <a:ln w="12700" cap="sq">
                <a:noFill/>
                <a:miter lim="800000"/>
                <a:headEnd type="none" w="sm" len="sm"/>
                <a:tailEnd type="none" w="sm" len="sm"/>
              </a:ln>
            </p:spPr>
            <p:txBody>
              <a:bodyPr>
                <a:spAutoFit/>
              </a:bodyPr>
              <a:lstStyle/>
              <a:p>
                <a:r>
                  <a:rPr lang="zh-CN" altLang="en-US" sz="2000" b="1">
                    <a:solidFill>
                      <a:srgbClr val="000084"/>
                    </a:solidFill>
                    <a:ea typeface="幼圆" pitchFamily="49" charset="-122"/>
                  </a:rPr>
                  <a:t>若查找</a:t>
                </a:r>
                <a:r>
                  <a:rPr lang="zh-CN" altLang="en-US" b="1">
                    <a:solidFill>
                      <a:srgbClr val="000084"/>
                    </a:solidFill>
                  </a:rPr>
                  <a:t> </a:t>
                </a:r>
                <a:r>
                  <a:rPr lang="en-US" altLang="zh-CN" b="1">
                    <a:solidFill>
                      <a:srgbClr val="000084"/>
                    </a:solidFill>
                  </a:rPr>
                  <a:t>k=</a:t>
                </a:r>
                <a:r>
                  <a:rPr lang="en-US" altLang="zh-CN" b="1">
                    <a:solidFill>
                      <a:srgbClr val="FF3300"/>
                    </a:solidFill>
                  </a:rPr>
                  <a:t>48</a:t>
                </a:r>
              </a:p>
            </p:txBody>
          </p:sp>
        </p:grpSp>
        <p:grpSp>
          <p:nvGrpSpPr>
            <p:cNvPr id="10" name="Group 43"/>
            <p:cNvGrpSpPr>
              <a:grpSpLocks/>
            </p:cNvGrpSpPr>
            <p:nvPr/>
          </p:nvGrpSpPr>
          <p:grpSpPr bwMode="auto">
            <a:xfrm>
              <a:off x="3365500" y="5029200"/>
              <a:ext cx="5016500" cy="463550"/>
              <a:chOff x="2120" y="3327"/>
              <a:chExt cx="3160" cy="292"/>
            </a:xfrm>
          </p:grpSpPr>
          <p:sp>
            <p:nvSpPr>
              <p:cNvPr id="11"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b="1"/>
              </a:p>
            </p:txBody>
          </p:sp>
          <p:sp>
            <p:nvSpPr>
              <p:cNvPr id="12"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b="1" dirty="0">
                    <a:solidFill>
                      <a:srgbClr val="000084"/>
                    </a:solidFill>
                    <a:latin typeface="幼圆" pitchFamily="49" charset="-122"/>
                    <a:ea typeface="幼圆" pitchFamily="49" charset="-122"/>
                  </a:rPr>
                  <a:t>经过</a:t>
                </a:r>
                <a:r>
                  <a:rPr lang="en-US" altLang="zh-CN" sz="2300" b="1" dirty="0">
                    <a:solidFill>
                      <a:srgbClr val="000084"/>
                    </a:solidFill>
                    <a:ea typeface="幼圆" pitchFamily="49" charset="-122"/>
                  </a:rPr>
                  <a:t>6</a:t>
                </a:r>
                <a:r>
                  <a:rPr lang="zh-CN" altLang="en-US" sz="2300" b="1" dirty="0">
                    <a:solidFill>
                      <a:srgbClr val="000084"/>
                    </a:solidFill>
                    <a:latin typeface="幼圆" pitchFamily="49" charset="-122"/>
                    <a:ea typeface="幼圆" pitchFamily="49" charset="-122"/>
                  </a:rPr>
                  <a:t>次比较</a:t>
                </a:r>
                <a:r>
                  <a:rPr lang="en-US" altLang="zh-CN" sz="2300" b="1" dirty="0">
                    <a:solidFill>
                      <a:srgbClr val="000084"/>
                    </a:solidFill>
                    <a:latin typeface="幼圆" pitchFamily="49" charset="-122"/>
                    <a:ea typeface="幼圆" pitchFamily="49" charset="-122"/>
                  </a:rPr>
                  <a:t>,</a:t>
                </a:r>
                <a:r>
                  <a:rPr lang="zh-CN" altLang="en-US" sz="2300" b="1" dirty="0">
                    <a:solidFill>
                      <a:srgbClr val="000084"/>
                    </a:solidFill>
                    <a:latin typeface="幼圆" pitchFamily="49" charset="-122"/>
                    <a:ea typeface="幼圆" pitchFamily="49" charset="-122"/>
                  </a:rPr>
                  <a:t>查找成功</a:t>
                </a:r>
                <a:r>
                  <a:rPr lang="en-US" altLang="zh-CN" sz="2300" b="1" dirty="0">
                    <a:solidFill>
                      <a:srgbClr val="000084"/>
                    </a:solidFill>
                    <a:latin typeface="幼圆" pitchFamily="49" charset="-122"/>
                    <a:ea typeface="幼圆" pitchFamily="49" charset="-122"/>
                  </a:rPr>
                  <a:t>,</a:t>
                </a:r>
                <a:r>
                  <a:rPr lang="zh-CN" altLang="en-US" sz="2300" b="1" dirty="0">
                    <a:solidFill>
                      <a:srgbClr val="000084"/>
                    </a:solidFill>
                    <a:latin typeface="幼圆" pitchFamily="49" charset="-122"/>
                    <a:ea typeface="幼圆" pitchFamily="49" charset="-122"/>
                  </a:rPr>
                  <a:t>返回 </a:t>
                </a:r>
                <a:r>
                  <a:rPr lang="en-US" altLang="zh-CN" sz="2300" b="1" dirty="0" err="1">
                    <a:solidFill>
                      <a:srgbClr val="000084"/>
                    </a:solidFill>
                    <a:ea typeface="楷体_GB2312" pitchFamily="49" charset="-122"/>
                  </a:rPr>
                  <a:t>i</a:t>
                </a:r>
                <a:r>
                  <a:rPr lang="en-US" altLang="zh-CN" sz="2300" b="1" dirty="0">
                    <a:solidFill>
                      <a:srgbClr val="000084"/>
                    </a:solidFill>
                    <a:ea typeface="楷体_GB2312" pitchFamily="49" charset="-122"/>
                  </a:rPr>
                  <a:t>=</a:t>
                </a:r>
                <a:r>
                  <a:rPr lang="en-US" altLang="zh-CN" sz="2300" b="1" dirty="0">
                    <a:solidFill>
                      <a:srgbClr val="FF3300"/>
                    </a:solidFill>
                    <a:ea typeface="楷体_GB2312" pitchFamily="49" charset="-122"/>
                  </a:rPr>
                  <a:t>5</a:t>
                </a:r>
                <a:endParaRPr lang="en-US" altLang="zh-CN" sz="2600" b="1" dirty="0">
                  <a:solidFill>
                    <a:srgbClr val="FF3300"/>
                  </a:solidFill>
                  <a:ea typeface="楷体_GB2312" pitchFamily="49" charset="-122"/>
                </a:endParaRPr>
              </a:p>
            </p:txBody>
          </p:sp>
        </p:grpSp>
      </p:grpSp>
      <p:grpSp>
        <p:nvGrpSpPr>
          <p:cNvPr id="15" name="组合 14"/>
          <p:cNvGrpSpPr/>
          <p:nvPr/>
        </p:nvGrpSpPr>
        <p:grpSpPr>
          <a:xfrm>
            <a:off x="1828800" y="5883569"/>
            <a:ext cx="5791200" cy="485775"/>
            <a:chOff x="1143000" y="5686425"/>
            <a:chExt cx="5791200" cy="485775"/>
          </a:xfrm>
        </p:grpSpPr>
        <p:grpSp>
          <p:nvGrpSpPr>
            <p:cNvPr id="16" name="Group 50"/>
            <p:cNvGrpSpPr>
              <a:grpSpLocks/>
            </p:cNvGrpSpPr>
            <p:nvPr/>
          </p:nvGrpSpPr>
          <p:grpSpPr bwMode="auto">
            <a:xfrm>
              <a:off x="3352800" y="5686425"/>
              <a:ext cx="3581400" cy="474663"/>
              <a:chOff x="2112" y="3637"/>
              <a:chExt cx="2256" cy="299"/>
            </a:xfrm>
          </p:grpSpPr>
          <p:sp>
            <p:nvSpPr>
              <p:cNvPr id="20"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b="1"/>
              </a:p>
            </p:txBody>
          </p:sp>
          <p:sp>
            <p:nvSpPr>
              <p:cNvPr id="21"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b="1" dirty="0">
                    <a:solidFill>
                      <a:srgbClr val="000084"/>
                    </a:solidFill>
                    <a:latin typeface="幼圆" pitchFamily="49" charset="-122"/>
                    <a:ea typeface="幼圆" pitchFamily="49" charset="-122"/>
                  </a:rPr>
                  <a:t>查找失败</a:t>
                </a:r>
                <a:r>
                  <a:rPr lang="en-US" altLang="zh-CN" b="1" dirty="0">
                    <a:solidFill>
                      <a:srgbClr val="000084"/>
                    </a:solidFill>
                    <a:latin typeface="幼圆" pitchFamily="49" charset="-122"/>
                    <a:ea typeface="幼圆" pitchFamily="49" charset="-122"/>
                  </a:rPr>
                  <a:t>, </a:t>
                </a:r>
                <a:r>
                  <a:rPr lang="zh-CN" altLang="en-US" b="1" dirty="0">
                    <a:solidFill>
                      <a:srgbClr val="000084"/>
                    </a:solidFill>
                    <a:latin typeface="幼圆" pitchFamily="49" charset="-122"/>
                    <a:ea typeface="幼圆" pitchFamily="49" charset="-122"/>
                  </a:rPr>
                  <a:t>返回信息 </a:t>
                </a:r>
                <a:r>
                  <a:rPr lang="en-US" altLang="zh-CN" b="1" dirty="0">
                    <a:solidFill>
                      <a:srgbClr val="FF3300"/>
                    </a:solidFill>
                    <a:ea typeface="楷体_GB2312" pitchFamily="49" charset="-122"/>
                  </a:rPr>
                  <a:t>-1</a:t>
                </a:r>
                <a:endParaRPr lang="en-US" altLang="zh-CN" sz="2600" b="1" dirty="0">
                  <a:solidFill>
                    <a:srgbClr val="FF3300"/>
                  </a:solidFill>
                  <a:ea typeface="楷体_GB2312" pitchFamily="49" charset="-122"/>
                </a:endParaRPr>
              </a:p>
            </p:txBody>
          </p:sp>
        </p:grpSp>
        <p:grpSp>
          <p:nvGrpSpPr>
            <p:cNvPr id="17" name="Group 47"/>
            <p:cNvGrpSpPr>
              <a:grpSpLocks/>
            </p:cNvGrpSpPr>
            <p:nvPr/>
          </p:nvGrpSpPr>
          <p:grpSpPr bwMode="auto">
            <a:xfrm>
              <a:off x="1143000" y="5715000"/>
              <a:ext cx="1957388" cy="457200"/>
              <a:chOff x="720" y="3312"/>
              <a:chExt cx="1233" cy="288"/>
            </a:xfrm>
          </p:grpSpPr>
          <p:sp>
            <p:nvSpPr>
              <p:cNvPr id="18"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b="1"/>
              </a:p>
            </p:txBody>
          </p:sp>
          <p:sp>
            <p:nvSpPr>
              <p:cNvPr id="19" name="Text Box 49"/>
              <p:cNvSpPr txBox="1">
                <a:spLocks noChangeArrowheads="1"/>
              </p:cNvSpPr>
              <p:nvPr/>
            </p:nvSpPr>
            <p:spPr bwMode="auto">
              <a:xfrm>
                <a:off x="775" y="3312"/>
                <a:ext cx="1178" cy="252"/>
              </a:xfrm>
              <a:prstGeom prst="rect">
                <a:avLst/>
              </a:prstGeom>
              <a:noFill/>
              <a:ln w="12700" cap="sq">
                <a:noFill/>
                <a:miter lim="800000"/>
                <a:headEnd type="none" w="sm" len="sm"/>
                <a:tailEnd type="none" w="sm" len="sm"/>
              </a:ln>
            </p:spPr>
            <p:txBody>
              <a:bodyPr>
                <a:spAutoFit/>
              </a:bodyPr>
              <a:lstStyle/>
              <a:p>
                <a:r>
                  <a:rPr lang="zh-CN" altLang="en-US" sz="2000" b="1">
                    <a:solidFill>
                      <a:srgbClr val="000084"/>
                    </a:solidFill>
                    <a:ea typeface="幼圆" pitchFamily="49" charset="-122"/>
                  </a:rPr>
                  <a:t>若查找</a:t>
                </a:r>
                <a:r>
                  <a:rPr lang="zh-CN" altLang="en-US" b="1">
                    <a:solidFill>
                      <a:srgbClr val="000084"/>
                    </a:solidFill>
                  </a:rPr>
                  <a:t> </a:t>
                </a:r>
                <a:r>
                  <a:rPr lang="en-US" altLang="zh-CN" b="1">
                    <a:solidFill>
                      <a:srgbClr val="000084"/>
                    </a:solidFill>
                  </a:rPr>
                  <a:t>k=</a:t>
                </a:r>
                <a:r>
                  <a:rPr lang="en-US" altLang="zh-CN" b="1">
                    <a:solidFill>
                      <a:srgbClr val="FF3300"/>
                    </a:solidFill>
                  </a:rPr>
                  <a:t>35</a:t>
                </a:r>
              </a:p>
            </p:txBody>
          </p:sp>
        </p:grpSp>
      </p:grpSp>
      <p:grpSp>
        <p:nvGrpSpPr>
          <p:cNvPr id="22" name="组合 21"/>
          <p:cNvGrpSpPr/>
          <p:nvPr/>
        </p:nvGrpSpPr>
        <p:grpSpPr>
          <a:xfrm>
            <a:off x="1066800" y="3703932"/>
            <a:ext cx="8153400" cy="1282144"/>
            <a:chOff x="381000" y="3506788"/>
            <a:chExt cx="8153400" cy="1282144"/>
          </a:xfrm>
        </p:grpSpPr>
        <p:sp>
          <p:nvSpPr>
            <p:cNvPr id="23"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b="1" dirty="0">
                  <a:solidFill>
                    <a:schemeClr val="accent2"/>
                  </a:solidFill>
                </a:rPr>
                <a:t>key[0..9]</a:t>
              </a:r>
              <a:r>
                <a:rPr lang="en-US" altLang="zh-CN" b="1" dirty="0">
                  <a:solidFill>
                    <a:srgbClr val="FFFFFF"/>
                  </a:solidFill>
                </a:rPr>
                <a:t>       </a:t>
              </a:r>
              <a:r>
                <a:rPr lang="en-US" altLang="zh-CN" b="1" dirty="0"/>
                <a:t>38   75   19   57   100   48   50   7   62   11</a:t>
              </a:r>
            </a:p>
          </p:txBody>
        </p:sp>
        <p:grpSp>
          <p:nvGrpSpPr>
            <p:cNvPr id="24" name="Group 59"/>
            <p:cNvGrpSpPr>
              <a:grpSpLocks/>
            </p:cNvGrpSpPr>
            <p:nvPr/>
          </p:nvGrpSpPr>
          <p:grpSpPr bwMode="auto">
            <a:xfrm>
              <a:off x="381000" y="3506788"/>
              <a:ext cx="1038225" cy="930275"/>
              <a:chOff x="240" y="2209"/>
              <a:chExt cx="654" cy="586"/>
            </a:xfrm>
          </p:grpSpPr>
          <p:sp>
            <p:nvSpPr>
              <p:cNvPr id="25"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b="1"/>
              </a:p>
            </p:txBody>
          </p:sp>
          <p:sp>
            <p:nvSpPr>
              <p:cNvPr id="26"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b="1">
                    <a:solidFill>
                      <a:srgbClr val="FF3300"/>
                    </a:solidFill>
                    <a:ea typeface="华文新魏" pitchFamily="2" charset="-122"/>
                  </a:rPr>
                  <a:t>例</a:t>
                </a:r>
              </a:p>
            </p:txBody>
          </p:sp>
        </p:grpSp>
      </p:grpSp>
    </p:spTree>
    <p:extLst>
      <p:ext uri="{BB962C8B-B14F-4D97-AF65-F5344CB8AC3E}">
        <p14:creationId xmlns:p14="http://schemas.microsoft.com/office/powerpoint/2010/main" val="105067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查找性能评价</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14</a:t>
            </a:fld>
            <a:endParaRPr lang="zh-CN" altLang="en-US"/>
          </a:p>
        </p:txBody>
      </p:sp>
      <p:grpSp>
        <p:nvGrpSpPr>
          <p:cNvPr id="5" name="Group 37"/>
          <p:cNvGrpSpPr>
            <a:grpSpLocks/>
          </p:cNvGrpSpPr>
          <p:nvPr/>
        </p:nvGrpSpPr>
        <p:grpSpPr bwMode="auto">
          <a:xfrm>
            <a:off x="631472" y="1205938"/>
            <a:ext cx="11111948" cy="2008188"/>
            <a:chOff x="576" y="1008"/>
            <a:chExt cx="4608" cy="1392"/>
          </a:xfrm>
        </p:grpSpPr>
        <p:sp>
          <p:nvSpPr>
            <p:cNvPr id="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8" name="Text Box 26"/>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dirty="0">
                  <a:solidFill>
                    <a:srgbClr val="FF3300"/>
                  </a:solidFill>
                  <a:ea typeface="黑体" pitchFamily="49" charset="-122"/>
                </a:rPr>
                <a:t>平均查找长度</a:t>
              </a:r>
              <a:r>
                <a:rPr lang="en-US" altLang="zh-CN" sz="3200" dirty="0">
                  <a:solidFill>
                    <a:srgbClr val="FF3300"/>
                  </a:solidFill>
                  <a:ea typeface="黑体" pitchFamily="49" charset="-122"/>
                </a:rPr>
                <a:t>ASL</a:t>
              </a:r>
            </a:p>
            <a:p>
              <a:pPr>
                <a:lnSpc>
                  <a:spcPct val="70000"/>
                </a:lnSpc>
              </a:pPr>
              <a:r>
                <a:rPr lang="en-US" altLang="zh-CN" sz="3200" dirty="0">
                  <a:solidFill>
                    <a:srgbClr val="FF3300"/>
                  </a:solidFill>
                  <a:ea typeface="黑体" pitchFamily="49" charset="-122"/>
                </a:rPr>
                <a:t>(Average Search Length)</a:t>
              </a:r>
            </a:p>
          </p:txBody>
        </p:sp>
        <p:sp>
          <p:nvSpPr>
            <p:cNvPr id="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10" name="Group 36"/>
          <p:cNvGrpSpPr>
            <a:grpSpLocks/>
          </p:cNvGrpSpPr>
          <p:nvPr/>
        </p:nvGrpSpPr>
        <p:grpSpPr bwMode="auto">
          <a:xfrm>
            <a:off x="631472" y="3244322"/>
            <a:ext cx="10767436" cy="1849437"/>
            <a:chOff x="528" y="2592"/>
            <a:chExt cx="4752" cy="1165"/>
          </a:xfrm>
        </p:grpSpPr>
        <p:sp>
          <p:nvSpPr>
            <p:cNvPr id="11" name="Text Box 32"/>
            <p:cNvSpPr txBox="1">
              <a:spLocks noChangeArrowheads="1"/>
            </p:cNvSpPr>
            <p:nvPr/>
          </p:nvSpPr>
          <p:spPr bwMode="auto">
            <a:xfrm>
              <a:off x="528" y="2592"/>
              <a:ext cx="4752" cy="1165"/>
            </a:xfrm>
            <a:prstGeom prst="rect">
              <a:avLst/>
            </a:prstGeom>
            <a:noFill/>
            <a:ln w="12700" cap="sq">
              <a:noFill/>
              <a:miter lim="800000"/>
              <a:headEnd type="none" w="sm" len="sm"/>
              <a:tailEnd type="none" w="sm" len="sm"/>
            </a:ln>
          </p:spPr>
          <p:txBody>
            <a:bodyPr>
              <a:spAutoFit/>
            </a:bodyPr>
            <a:lstStyle/>
            <a:p>
              <a:pPr>
                <a:lnSpc>
                  <a:spcPct val="150000"/>
                </a:lnSpc>
              </a:pPr>
              <a:r>
                <a:rPr lang="en-US" altLang="zh-CN" sz="2600" b="1" dirty="0">
                  <a:solidFill>
                    <a:srgbClr val="002C84"/>
                  </a:solidFill>
                  <a:latin typeface="幼圆" pitchFamily="49" charset="-122"/>
                  <a:ea typeface="幼圆" pitchFamily="49" charset="-122"/>
                </a:rPr>
                <a:t>    </a:t>
              </a:r>
              <a:r>
                <a:rPr lang="zh-CN" altLang="en-US" sz="2500" b="1" dirty="0">
                  <a:solidFill>
                    <a:srgbClr val="002C84"/>
                  </a:solidFill>
                  <a:latin typeface="幼圆" pitchFamily="49" charset="-122"/>
                  <a:ea typeface="幼圆" pitchFamily="49" charset="-122"/>
                </a:rPr>
                <a:t>对于具有</a:t>
              </a:r>
              <a:r>
                <a:rPr lang="en-US" altLang="zh-CN" sz="2500" b="1" dirty="0">
                  <a:solidFill>
                    <a:srgbClr val="002C84"/>
                  </a:solidFill>
                  <a:ea typeface="幼圆" pitchFamily="49" charset="-122"/>
                </a:rPr>
                <a:t>n</a:t>
              </a:r>
              <a:r>
                <a:rPr lang="zh-CN" altLang="en-US" sz="2500" b="1" dirty="0">
                  <a:solidFill>
                    <a:srgbClr val="002C84"/>
                  </a:solidFill>
                  <a:latin typeface="幼圆" pitchFamily="49" charset="-122"/>
                  <a:ea typeface="幼圆" pitchFamily="49" charset="-122"/>
                </a:rPr>
                <a:t>个记录的查找表，有</a:t>
              </a:r>
              <a:r>
                <a:rPr lang="zh-CN" altLang="en-US" b="1" dirty="0">
                  <a:solidFill>
                    <a:srgbClr val="002C84"/>
                  </a:solidFill>
                </a:rPr>
                <a:t>   </a:t>
              </a:r>
              <a:r>
                <a:rPr lang="en-US" altLang="zh-CN" sz="2600" b="1" dirty="0">
                  <a:solidFill>
                    <a:srgbClr val="FF0000"/>
                  </a:solidFill>
                </a:rPr>
                <a:t>ASL=</a:t>
              </a:r>
              <a:r>
                <a:rPr lang="en-US" altLang="zh-CN" sz="3000" b="1" dirty="0">
                  <a:solidFill>
                    <a:srgbClr val="FF0000"/>
                  </a:solidFill>
                  <a:sym typeface="Symbol" pitchFamily="18" charset="2"/>
                </a:rPr>
                <a:t></a:t>
              </a:r>
              <a:r>
                <a:rPr lang="en-US" altLang="zh-CN" sz="2600" b="1" dirty="0" err="1">
                  <a:solidFill>
                    <a:srgbClr val="FF0000"/>
                  </a:solidFill>
                  <a:sym typeface="Symbol" pitchFamily="18" charset="2"/>
                </a:rPr>
                <a:t>p</a:t>
              </a:r>
              <a:r>
                <a:rPr lang="en-US" altLang="zh-CN" sz="2600" b="1" baseline="-25000" dirty="0" err="1">
                  <a:solidFill>
                    <a:srgbClr val="FF0000"/>
                  </a:solidFill>
                  <a:sym typeface="Symbol" pitchFamily="18" charset="2"/>
                </a:rPr>
                <a:t>i</a:t>
              </a:r>
              <a:r>
                <a:rPr lang="en-US" altLang="zh-CN" sz="2600" b="1" dirty="0" err="1">
                  <a:solidFill>
                    <a:srgbClr val="FF0000"/>
                  </a:solidFill>
                  <a:sym typeface="Symbol" pitchFamily="18" charset="2"/>
                </a:rPr>
                <a:t>c</a:t>
              </a:r>
              <a:r>
                <a:rPr lang="en-US" altLang="zh-CN" sz="2600" b="1" baseline="-25000" dirty="0" err="1">
                  <a:solidFill>
                    <a:srgbClr val="FF0000"/>
                  </a:solidFill>
                  <a:sym typeface="Symbol" pitchFamily="18" charset="2"/>
                </a:rPr>
                <a:t>i</a:t>
              </a:r>
              <a:endParaRPr lang="en-US" altLang="zh-CN" sz="2600" b="1" baseline="-25000" dirty="0">
                <a:solidFill>
                  <a:srgbClr val="FF0000"/>
                </a:solidFill>
                <a:sym typeface="Symbol" pitchFamily="18" charset="2"/>
              </a:endParaRPr>
            </a:p>
            <a:p>
              <a:pPr>
                <a:lnSpc>
                  <a:spcPct val="150000"/>
                </a:lnSpc>
              </a:pPr>
              <a:r>
                <a:rPr lang="zh-CN" altLang="en-US" sz="2500" b="1" dirty="0">
                  <a:solidFill>
                    <a:srgbClr val="002C84"/>
                  </a:solidFill>
                  <a:latin typeface="幼圆" pitchFamily="49" charset="-122"/>
                  <a:ea typeface="幼圆" pitchFamily="49" charset="-122"/>
                  <a:sym typeface="Symbol" pitchFamily="18" charset="2"/>
                </a:rPr>
                <a:t>其中</a:t>
              </a:r>
              <a:r>
                <a:rPr lang="zh-CN" altLang="en-US" sz="2500" b="1" dirty="0">
                  <a:solidFill>
                    <a:srgbClr val="002C84"/>
                  </a:solidFill>
                  <a:latin typeface="楷体_GB2312" pitchFamily="49" charset="-122"/>
                  <a:ea typeface="楷体_GB2312" pitchFamily="49" charset="-122"/>
                  <a:sym typeface="Symbol" pitchFamily="18" charset="2"/>
                </a:rPr>
                <a:t>，</a:t>
              </a:r>
              <a:r>
                <a:rPr lang="en-US" altLang="zh-CN" sz="2500" b="1" dirty="0">
                  <a:solidFill>
                    <a:srgbClr val="002C84"/>
                  </a:solidFill>
                  <a:ea typeface="楷体_GB2312" pitchFamily="49" charset="-122"/>
                  <a:sym typeface="Symbol" pitchFamily="18" charset="2"/>
                </a:rPr>
                <a:t>p</a:t>
              </a:r>
              <a:r>
                <a:rPr lang="en-US" altLang="zh-CN" sz="2500" b="1" baseline="-25000" dirty="0">
                  <a:solidFill>
                    <a:srgbClr val="002C84"/>
                  </a:solidFill>
                  <a:ea typeface="楷体_GB2312" pitchFamily="49" charset="-122"/>
                  <a:sym typeface="Symbol" pitchFamily="18" charset="2"/>
                </a:rPr>
                <a:t>i</a:t>
              </a:r>
              <a:r>
                <a:rPr lang="zh-CN" altLang="en-US" sz="2500" b="1" dirty="0">
                  <a:solidFill>
                    <a:srgbClr val="002C84"/>
                  </a:solidFill>
                  <a:latin typeface="幼圆" pitchFamily="49" charset="-122"/>
                  <a:ea typeface="幼圆" pitchFamily="49" charset="-122"/>
                  <a:sym typeface="Symbol" pitchFamily="18" charset="2"/>
                </a:rPr>
                <a:t>为查找第</a:t>
              </a:r>
              <a:r>
                <a:rPr lang="en-US" altLang="zh-CN" sz="2500" b="1" dirty="0" err="1">
                  <a:solidFill>
                    <a:srgbClr val="002C84"/>
                  </a:solidFill>
                  <a:ea typeface="楷体_GB2312" pitchFamily="49" charset="-122"/>
                  <a:sym typeface="Symbol" pitchFamily="18" charset="2"/>
                </a:rPr>
                <a:t>i</a:t>
              </a:r>
              <a:r>
                <a:rPr lang="zh-CN" altLang="en-US" sz="2500" b="1" dirty="0">
                  <a:solidFill>
                    <a:srgbClr val="002C84"/>
                  </a:solidFill>
                  <a:latin typeface="幼圆" pitchFamily="49" charset="-122"/>
                  <a:ea typeface="幼圆" pitchFamily="49" charset="-122"/>
                  <a:sym typeface="Symbol" pitchFamily="18" charset="2"/>
                </a:rPr>
                <a:t>个记录的概率</a:t>
              </a:r>
              <a:r>
                <a:rPr lang="zh-CN" altLang="en-US" sz="2500" b="1" dirty="0">
                  <a:solidFill>
                    <a:srgbClr val="002C84"/>
                  </a:solidFill>
                  <a:latin typeface="楷体_GB2312" pitchFamily="49" charset="-122"/>
                  <a:ea typeface="楷体_GB2312" pitchFamily="49" charset="-122"/>
                  <a:sym typeface="Symbol" pitchFamily="18" charset="2"/>
                </a:rPr>
                <a:t>，</a:t>
              </a:r>
              <a:r>
                <a:rPr lang="en-US" altLang="zh-CN" sz="2500" b="1" dirty="0" err="1">
                  <a:solidFill>
                    <a:srgbClr val="002C84"/>
                  </a:solidFill>
                  <a:sym typeface="Symbol" pitchFamily="18" charset="2"/>
                </a:rPr>
                <a:t>c</a:t>
              </a:r>
              <a:r>
                <a:rPr lang="en-US" altLang="zh-CN" sz="2500" b="1" baseline="-25000" dirty="0" err="1">
                  <a:solidFill>
                    <a:srgbClr val="002C84"/>
                  </a:solidFill>
                  <a:sym typeface="Symbol" pitchFamily="18" charset="2"/>
                </a:rPr>
                <a:t>i</a:t>
              </a:r>
              <a:r>
                <a:rPr lang="zh-CN" altLang="en-US" sz="2500" b="1" dirty="0">
                  <a:solidFill>
                    <a:srgbClr val="002C84"/>
                  </a:solidFill>
                  <a:latin typeface="幼圆" pitchFamily="49" charset="-122"/>
                  <a:ea typeface="幼圆" pitchFamily="49" charset="-122"/>
                  <a:sym typeface="Symbol" pitchFamily="18" charset="2"/>
                </a:rPr>
                <a:t>为查找第</a:t>
              </a:r>
              <a:r>
                <a:rPr lang="en-US" altLang="zh-CN" sz="2500" b="1" dirty="0" err="1">
                  <a:solidFill>
                    <a:srgbClr val="002C84"/>
                  </a:solidFill>
                  <a:ea typeface="楷体_GB2312" pitchFamily="49" charset="-122"/>
                  <a:sym typeface="Symbol" pitchFamily="18" charset="2"/>
                </a:rPr>
                <a:t>i</a:t>
              </a:r>
              <a:r>
                <a:rPr lang="zh-CN" altLang="en-US" sz="2500" b="1" dirty="0">
                  <a:solidFill>
                    <a:srgbClr val="002C84"/>
                  </a:solidFill>
                  <a:latin typeface="幼圆" pitchFamily="49" charset="-122"/>
                  <a:ea typeface="幼圆" pitchFamily="49" charset="-122"/>
                  <a:sym typeface="Symbol" pitchFamily="18" charset="2"/>
                </a:rPr>
                <a:t>个记录所进行过的关键字的比较次数</a:t>
              </a:r>
              <a:endParaRPr lang="zh-CN" altLang="en-US" sz="2500" b="1" dirty="0">
                <a:solidFill>
                  <a:srgbClr val="002C84"/>
                </a:solidFill>
                <a:latin typeface="楷体_GB2312" pitchFamily="49" charset="-122"/>
                <a:ea typeface="楷体_GB2312" pitchFamily="49" charset="-122"/>
                <a:sym typeface="Symbol" pitchFamily="18" charset="2"/>
              </a:endParaRPr>
            </a:p>
          </p:txBody>
        </p:sp>
        <p:sp>
          <p:nvSpPr>
            <p:cNvPr id="12" name="Text Box 33"/>
            <p:cNvSpPr txBox="1">
              <a:spLocks noChangeArrowheads="1"/>
            </p:cNvSpPr>
            <p:nvPr/>
          </p:nvSpPr>
          <p:spPr bwMode="auto">
            <a:xfrm>
              <a:off x="3200" y="2592"/>
              <a:ext cx="226" cy="555"/>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b="1" dirty="0">
                  <a:solidFill>
                    <a:schemeClr val="accent2"/>
                  </a:solidFill>
                </a:rPr>
                <a:t> </a:t>
              </a:r>
              <a:r>
                <a:rPr lang="en-US" altLang="zh-CN" sz="1800" b="1" dirty="0">
                  <a:solidFill>
                    <a:schemeClr val="accent2"/>
                  </a:solidFill>
                </a:rPr>
                <a:t>n</a:t>
              </a:r>
            </a:p>
            <a:p>
              <a:pPr>
                <a:lnSpc>
                  <a:spcPct val="110000"/>
                </a:lnSpc>
              </a:pPr>
              <a:endParaRPr lang="en-US" altLang="zh-CN" sz="1200" b="1" dirty="0">
                <a:solidFill>
                  <a:schemeClr val="accent2"/>
                </a:solidFill>
              </a:endParaRPr>
            </a:p>
            <a:p>
              <a:pPr>
                <a:lnSpc>
                  <a:spcPct val="110000"/>
                </a:lnSpc>
              </a:pPr>
              <a:r>
                <a:rPr lang="en-US" altLang="zh-CN" sz="1800" b="1" dirty="0" err="1">
                  <a:solidFill>
                    <a:schemeClr val="accent2"/>
                  </a:solidFill>
                </a:rPr>
                <a:t>i</a:t>
              </a:r>
              <a:r>
                <a:rPr lang="en-US" altLang="zh-CN" sz="1800" b="1" dirty="0">
                  <a:solidFill>
                    <a:schemeClr val="accent2"/>
                  </a:solidFill>
                </a:rPr>
                <a:t>=1</a:t>
              </a:r>
            </a:p>
          </p:txBody>
        </p:sp>
      </p:grpSp>
      <p:sp>
        <p:nvSpPr>
          <p:cNvPr id="13" name="Text Box 38"/>
          <p:cNvSpPr txBox="1">
            <a:spLocks noChangeArrowheads="1"/>
          </p:cNvSpPr>
          <p:nvPr/>
        </p:nvSpPr>
        <p:spPr bwMode="auto">
          <a:xfrm>
            <a:off x="1021523" y="2132965"/>
            <a:ext cx="10563345" cy="923330"/>
          </a:xfrm>
          <a:prstGeom prst="rect">
            <a:avLst/>
          </a:prstGeom>
          <a:noFill/>
          <a:ln w="12700" cap="sq">
            <a:noFill/>
            <a:miter lim="800000"/>
            <a:headEnd type="none" w="sm" len="sm"/>
            <a:tailEnd type="none" w="sm" len="sm"/>
          </a:ln>
        </p:spPr>
        <p:txBody>
          <a:bodyPr wrap="square">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pic>
        <p:nvPicPr>
          <p:cNvPr id="14" name="Picture 1"/>
          <p:cNvPicPr>
            <a:picLocks noChangeAspect="1" noChangeArrowheads="1"/>
          </p:cNvPicPr>
          <p:nvPr/>
        </p:nvPicPr>
        <p:blipFill>
          <a:blip r:embed="rId2" cstate="print"/>
          <a:srcRect/>
          <a:stretch>
            <a:fillRect/>
          </a:stretch>
        </p:blipFill>
        <p:spPr bwMode="auto">
          <a:xfrm>
            <a:off x="3171899" y="4445687"/>
            <a:ext cx="4176465" cy="1296144"/>
          </a:xfrm>
          <a:prstGeom prst="rect">
            <a:avLst/>
          </a:prstGeom>
          <a:noFill/>
          <a:ln w="9525">
            <a:noFill/>
            <a:miter lim="800000"/>
            <a:headEnd/>
            <a:tailEnd/>
          </a:ln>
        </p:spPr>
      </p:pic>
      <p:grpSp>
        <p:nvGrpSpPr>
          <p:cNvPr id="15" name="Group 37"/>
          <p:cNvGrpSpPr>
            <a:grpSpLocks/>
          </p:cNvGrpSpPr>
          <p:nvPr/>
        </p:nvGrpSpPr>
        <p:grpSpPr bwMode="auto">
          <a:xfrm>
            <a:off x="2183971" y="5519209"/>
            <a:ext cx="6553200" cy="1085850"/>
            <a:chOff x="720" y="2761"/>
            <a:chExt cx="4128" cy="684"/>
          </a:xfrm>
        </p:grpSpPr>
        <p:sp>
          <p:nvSpPr>
            <p:cNvPr id="16"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7"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9"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9437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 calcmode="lin" valueType="num">
                                      <p:cBhvr>
                                        <p:cTn id="29" dur="500" fill="hold"/>
                                        <p:tgtEl>
                                          <p:spTgt spid="15"/>
                                        </p:tgtEl>
                                        <p:attrNameLst>
                                          <p:attrName>ppt_x</p:attrName>
                                        </p:attrNameLst>
                                      </p:cBhvr>
                                      <p:tavLst>
                                        <p:tav tm="0">
                                          <p:val>
                                            <p:fltVal val="0.5"/>
                                          </p:val>
                                        </p:tav>
                                        <p:tav tm="100000">
                                          <p:val>
                                            <p:strVal val="#ppt_x"/>
                                          </p:val>
                                        </p:tav>
                                      </p:tavLst>
                                    </p:anim>
                                    <p:anim calcmode="lin" valueType="num">
                                      <p:cBhvr>
                                        <p:cTn id="30"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顺序表的顺序查找法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15</a:t>
            </a:fld>
            <a:endParaRPr lang="zh-CN" altLang="en-US"/>
          </a:p>
        </p:txBody>
      </p:sp>
      <p:sp>
        <p:nvSpPr>
          <p:cNvPr id="4" name="文本占位符 3"/>
          <p:cNvSpPr>
            <a:spLocks noGrp="1"/>
          </p:cNvSpPr>
          <p:nvPr>
            <p:ph type="body" sz="quarter" idx="11"/>
          </p:nvPr>
        </p:nvSpPr>
        <p:spPr/>
        <p:txBody>
          <a:bodyPr>
            <a:normAutofit lnSpcReduction="10000"/>
          </a:bodyPr>
          <a:lstStyle/>
          <a:p>
            <a:r>
              <a:rPr lang="zh-CN" altLang="en-US" dirty="0"/>
              <a:t>优点</a:t>
            </a:r>
            <a:endParaRPr lang="en-US" altLang="zh-CN" dirty="0"/>
          </a:p>
          <a:p>
            <a:pPr lvl="1"/>
            <a:r>
              <a:rPr lang="zh-CN" altLang="en-US" dirty="0"/>
              <a:t>查找原理和过程简单，易于理解</a:t>
            </a:r>
            <a:endParaRPr lang="en-US" altLang="zh-CN" dirty="0"/>
          </a:p>
          <a:p>
            <a:pPr lvl="1"/>
            <a:r>
              <a:rPr lang="zh-CN" altLang="en-US" dirty="0"/>
              <a:t>对于被查找对象的排列次序没有限制</a:t>
            </a:r>
            <a:endParaRPr lang="en-US" altLang="zh-CN" dirty="0"/>
          </a:p>
          <a:p>
            <a:r>
              <a:rPr lang="zh-CN" altLang="en-US" dirty="0"/>
              <a:t>缺点</a:t>
            </a:r>
            <a:endParaRPr lang="en-US" altLang="zh-CN" dirty="0"/>
          </a:p>
          <a:p>
            <a:pPr lvl="1"/>
            <a:r>
              <a:rPr lang="zh-CN" altLang="en-US" dirty="0"/>
              <a:t>查找效率比较低</a:t>
            </a:r>
            <a:endParaRPr lang="en-US" altLang="zh-CN" dirty="0"/>
          </a:p>
          <a:p>
            <a:r>
              <a:rPr lang="zh-CN" altLang="en-US" dirty="0"/>
              <a:t>思考：插入对象的位置对查询效率是否有影响？</a:t>
            </a:r>
          </a:p>
          <a:p>
            <a:pPr lvl="1"/>
            <a:r>
              <a:rPr lang="zh-CN" altLang="en-US" dirty="0"/>
              <a:t>随机插入</a:t>
            </a:r>
          </a:p>
          <a:p>
            <a:pPr lvl="1"/>
            <a:r>
              <a:rPr lang="zh-CN" altLang="en-US" dirty="0"/>
              <a:t>在头部插入</a:t>
            </a:r>
          </a:p>
          <a:p>
            <a:pPr lvl="1"/>
            <a:r>
              <a:rPr lang="zh-CN" altLang="en-US" dirty="0"/>
              <a:t>在尾部插入</a:t>
            </a:r>
          </a:p>
          <a:p>
            <a:pPr lvl="1"/>
            <a:r>
              <a:rPr lang="zh-CN" altLang="en-US" dirty="0"/>
              <a:t>按顺序插入</a:t>
            </a:r>
          </a:p>
          <a:p>
            <a:endParaRPr lang="zh-CN" altLang="en-US" dirty="0"/>
          </a:p>
        </p:txBody>
      </p:sp>
    </p:spTree>
    <p:extLst>
      <p:ext uri="{BB962C8B-B14F-4D97-AF65-F5344CB8AC3E}">
        <p14:creationId xmlns:p14="http://schemas.microsoft.com/office/powerpoint/2010/main" val="359073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有序连续顺序表的折半查找（</a:t>
            </a:r>
            <a:r>
              <a:rPr lang="en-US" altLang="zh-CN" dirty="0"/>
              <a:t>Binary Search</a:t>
            </a:r>
            <a:r>
              <a:rPr lang="zh-CN" altLang="en-US" dirty="0"/>
              <a:t>）</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16</a:t>
            </a:fld>
            <a:endParaRPr lang="zh-CN" altLang="en-US"/>
          </a:p>
        </p:txBody>
      </p:sp>
      <p:sp>
        <p:nvSpPr>
          <p:cNvPr id="4" name="文本占位符 3"/>
          <p:cNvSpPr>
            <a:spLocks noGrp="1"/>
          </p:cNvSpPr>
          <p:nvPr>
            <p:ph type="body" sz="quarter" idx="11"/>
          </p:nvPr>
        </p:nvSpPr>
        <p:spPr/>
        <p:txBody>
          <a:bodyPr/>
          <a:lstStyle/>
          <a:p>
            <a:r>
              <a:rPr lang="zh-CN" altLang="en-US" dirty="0"/>
              <a:t>折半查找（二分查找，对半查找）</a:t>
            </a:r>
            <a:endParaRPr lang="en-US" altLang="zh-CN" dirty="0"/>
          </a:p>
          <a:p>
            <a:pPr lvl="1"/>
            <a:r>
              <a:rPr lang="zh-CN" altLang="en-US" dirty="0"/>
              <a:t>将要查找的关键字值与当前查找范围内</a:t>
            </a:r>
            <a:r>
              <a:rPr lang="zh-CN" altLang="en-US" dirty="0">
                <a:solidFill>
                  <a:srgbClr val="FF0000"/>
                </a:solidFill>
              </a:rPr>
              <a:t>位置居中的记录</a:t>
            </a:r>
            <a:r>
              <a:rPr lang="zh-CN" altLang="en-US" dirty="0"/>
              <a:t>的关键字的值进行比较</a:t>
            </a:r>
          </a:p>
          <a:p>
            <a:pPr lvl="2"/>
            <a:r>
              <a:rPr lang="zh-CN" altLang="en-US" dirty="0"/>
              <a:t>若匹配，则查找成功，给出被查到记录在文件中的位置，查找结束</a:t>
            </a:r>
          </a:p>
          <a:p>
            <a:pPr lvl="2"/>
            <a:r>
              <a:rPr lang="zh-CN" altLang="en-US" dirty="0"/>
              <a:t>若要查找的关键字值小于位置居中的记录的关键字值，则到当前查找范围的</a:t>
            </a:r>
            <a:r>
              <a:rPr lang="zh-CN" altLang="en-US" dirty="0">
                <a:solidFill>
                  <a:srgbClr val="0000FF"/>
                </a:solidFill>
              </a:rPr>
              <a:t>前半部分</a:t>
            </a:r>
            <a:r>
              <a:rPr lang="zh-CN" altLang="en-US" dirty="0"/>
              <a:t>重复上述查找过程，否则，到当前查找范围的</a:t>
            </a:r>
            <a:r>
              <a:rPr lang="zh-CN" altLang="en-US" dirty="0">
                <a:solidFill>
                  <a:srgbClr val="0000FF"/>
                </a:solidFill>
              </a:rPr>
              <a:t>后半部分</a:t>
            </a:r>
            <a:r>
              <a:rPr lang="zh-CN" altLang="en-US" dirty="0"/>
              <a:t>重复上述查找过程，直到查找成功或者失败</a:t>
            </a:r>
          </a:p>
          <a:p>
            <a:pPr lvl="1"/>
            <a:r>
              <a:rPr lang="zh-CN" altLang="en-US" dirty="0"/>
              <a:t> 若查找失败，则给出错误信息</a:t>
            </a:r>
          </a:p>
          <a:p>
            <a:pPr lvl="1"/>
            <a:endParaRPr lang="zh-CN" altLang="en-US" dirty="0"/>
          </a:p>
        </p:txBody>
      </p:sp>
    </p:spTree>
    <p:extLst>
      <p:ext uri="{BB962C8B-B14F-4D97-AF65-F5344CB8AC3E}">
        <p14:creationId xmlns:p14="http://schemas.microsoft.com/office/powerpoint/2010/main" val="123377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算法的几个变量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17</a:t>
            </a:fld>
            <a:endParaRPr lang="zh-CN" altLang="en-US"/>
          </a:p>
        </p:txBody>
      </p:sp>
      <p:grpSp>
        <p:nvGrpSpPr>
          <p:cNvPr id="24" name="Group 65"/>
          <p:cNvGrpSpPr>
            <a:grpSpLocks/>
          </p:cNvGrpSpPr>
          <p:nvPr/>
        </p:nvGrpSpPr>
        <p:grpSpPr bwMode="auto">
          <a:xfrm>
            <a:off x="621040" y="1222810"/>
            <a:ext cx="10608366" cy="4703762"/>
            <a:chOff x="480" y="589"/>
            <a:chExt cx="4800" cy="2963"/>
          </a:xfrm>
        </p:grpSpPr>
        <p:sp>
          <p:nvSpPr>
            <p:cNvPr id="25"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b="1">
                <a:solidFill>
                  <a:srgbClr val="000000"/>
                </a:solidFill>
                <a:latin typeface="Arial Narrow"/>
              </a:endParaRPr>
            </a:p>
          </p:txBody>
        </p:sp>
        <p:sp>
          <p:nvSpPr>
            <p:cNvPr id="26"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b="1" dirty="0">
                  <a:solidFill>
                    <a:srgbClr val="FF0000"/>
                  </a:solidFill>
                  <a:latin typeface="Arial Narrow"/>
                  <a:ea typeface="楷体_GB2312" pitchFamily="49" charset="-122"/>
                </a:rPr>
                <a:t>n</a:t>
              </a:r>
              <a:r>
                <a:rPr lang="en-US" altLang="zh-CN" sz="3000" b="1" dirty="0">
                  <a:solidFill>
                    <a:srgbClr val="FFFFFF"/>
                  </a:solidFill>
                  <a:latin typeface="楷体_GB2312" pitchFamily="49" charset="-122"/>
                  <a:ea typeface="楷体_GB2312" pitchFamily="49" charset="-122"/>
                </a:rPr>
                <a:t>   </a:t>
              </a:r>
              <a:r>
                <a:rPr lang="zh-CN" altLang="en-US" sz="3000" b="1" dirty="0">
                  <a:solidFill>
                    <a:srgbClr val="00007A"/>
                  </a:solidFill>
                  <a:latin typeface="幼圆" pitchFamily="49" charset="-122"/>
                  <a:ea typeface="幼圆" pitchFamily="49" charset="-122"/>
                </a:rPr>
                <a:t>有序连续顺序文件中记录的个数</a:t>
              </a:r>
              <a:endParaRPr lang="zh-CN" altLang="en-US" sz="3000" b="1" dirty="0">
                <a:solidFill>
                  <a:srgbClr val="00007A"/>
                </a:solidFill>
                <a:latin typeface="楷体_GB2312" pitchFamily="49" charset="-122"/>
                <a:ea typeface="楷体_GB2312" pitchFamily="49" charset="-122"/>
              </a:endParaRPr>
            </a:p>
          </p:txBody>
        </p:sp>
      </p:grpSp>
      <p:sp>
        <p:nvSpPr>
          <p:cNvPr id="27" name="Text Box 68"/>
          <p:cNvSpPr txBox="1">
            <a:spLocks noChangeArrowheads="1"/>
          </p:cNvSpPr>
          <p:nvPr/>
        </p:nvSpPr>
        <p:spPr bwMode="auto">
          <a:xfrm>
            <a:off x="1396379" y="2590889"/>
            <a:ext cx="9009891" cy="484748"/>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3000" b="1" dirty="0">
                <a:solidFill>
                  <a:srgbClr val="FF0000"/>
                </a:solidFill>
                <a:latin typeface="Arial Narrow"/>
                <a:ea typeface="楷体_GB2312" pitchFamily="49" charset="-122"/>
              </a:rPr>
              <a:t>low</a:t>
            </a:r>
            <a:r>
              <a:rPr lang="en-US" altLang="zh-CN" sz="3000" b="1" dirty="0">
                <a:solidFill>
                  <a:srgbClr val="FFFFFF"/>
                </a:solidFill>
                <a:latin typeface="楷体_GB2312" pitchFamily="49" charset="-122"/>
                <a:ea typeface="楷体_GB2312" pitchFamily="49" charset="-122"/>
              </a:rPr>
              <a:t> </a:t>
            </a:r>
            <a:r>
              <a:rPr lang="zh-CN" altLang="en-US" sz="3000" b="1" dirty="0">
                <a:solidFill>
                  <a:srgbClr val="00007A"/>
                </a:solidFill>
                <a:latin typeface="幼圆" pitchFamily="49" charset="-122"/>
                <a:ea typeface="幼圆" pitchFamily="49" charset="-122"/>
              </a:rPr>
              <a:t>当前查找范围内第一个记录在文件中的位置</a:t>
            </a:r>
            <a:endParaRPr lang="zh-CN" altLang="en-US" sz="3000" b="1" dirty="0">
              <a:solidFill>
                <a:srgbClr val="00007A"/>
              </a:solidFill>
              <a:latin typeface="楷体_GB2312" pitchFamily="49" charset="-122"/>
              <a:ea typeface="楷体_GB2312" pitchFamily="49" charset="-122"/>
            </a:endParaRPr>
          </a:p>
        </p:txBody>
      </p:sp>
      <p:sp>
        <p:nvSpPr>
          <p:cNvPr id="28" name="Text Box 69"/>
          <p:cNvSpPr txBox="1">
            <a:spLocks noChangeArrowheads="1"/>
          </p:cNvSpPr>
          <p:nvPr/>
        </p:nvSpPr>
        <p:spPr bwMode="auto">
          <a:xfrm>
            <a:off x="4010991" y="2962364"/>
            <a:ext cx="2376488" cy="519113"/>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latin typeface="幼圆" pitchFamily="49" charset="-122"/>
                <a:ea typeface="幼圆" pitchFamily="49" charset="-122"/>
              </a:rPr>
              <a:t>初值</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 </a:t>
            </a:r>
            <a:r>
              <a:rPr kumimoji="0" lang="en-US" altLang="zh-CN" sz="2800" b="1" i="0" u="none" strike="noStrike" kern="0" cap="none" spc="0" normalizeH="0" baseline="0" noProof="0" dirty="0">
                <a:ln>
                  <a:noFill/>
                </a:ln>
                <a:solidFill>
                  <a:srgbClr val="FF0000"/>
                </a:solidFill>
                <a:effectLst/>
                <a:uLnTx/>
                <a:uFillTx/>
                <a:latin typeface="Arial Narrow"/>
                <a:ea typeface="楷体_GB2312" pitchFamily="49" charset="-122"/>
              </a:rPr>
              <a:t>low=0</a:t>
            </a:r>
          </a:p>
        </p:txBody>
      </p:sp>
      <p:sp>
        <p:nvSpPr>
          <p:cNvPr id="29" name="Text Box 70"/>
          <p:cNvSpPr txBox="1">
            <a:spLocks noChangeArrowheads="1"/>
          </p:cNvSpPr>
          <p:nvPr/>
        </p:nvSpPr>
        <p:spPr bwMode="auto">
          <a:xfrm>
            <a:off x="1358279" y="3433852"/>
            <a:ext cx="8770350" cy="48474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b="1" dirty="0">
                <a:solidFill>
                  <a:srgbClr val="FF0000"/>
                </a:solidFill>
                <a:latin typeface="Arial Narrow"/>
                <a:ea typeface="楷体_GB2312" pitchFamily="49" charset="-122"/>
              </a:rPr>
              <a:t>high</a:t>
            </a:r>
            <a:r>
              <a:rPr lang="en-US" altLang="zh-CN" sz="3000" b="1" dirty="0">
                <a:solidFill>
                  <a:srgbClr val="FFFFFF"/>
                </a:solidFill>
                <a:latin typeface="楷体_GB2312" pitchFamily="49" charset="-122"/>
                <a:ea typeface="楷体_GB2312" pitchFamily="49" charset="-122"/>
              </a:rPr>
              <a:t> </a:t>
            </a:r>
            <a:r>
              <a:rPr lang="zh-CN" altLang="en-US" sz="3000" b="1" dirty="0">
                <a:solidFill>
                  <a:srgbClr val="00007A"/>
                </a:solidFill>
                <a:latin typeface="幼圆" pitchFamily="49" charset="-122"/>
                <a:ea typeface="幼圆" pitchFamily="49" charset="-122"/>
              </a:rPr>
              <a:t>当前查找范围内最后那个记录在文件中的位置</a:t>
            </a:r>
          </a:p>
        </p:txBody>
      </p:sp>
      <p:sp>
        <p:nvSpPr>
          <p:cNvPr id="30" name="Text Box 71"/>
          <p:cNvSpPr txBox="1">
            <a:spLocks noChangeArrowheads="1"/>
          </p:cNvSpPr>
          <p:nvPr/>
        </p:nvSpPr>
        <p:spPr bwMode="auto">
          <a:xfrm>
            <a:off x="4010991" y="3784690"/>
            <a:ext cx="2587625" cy="519112"/>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latin typeface="幼圆" pitchFamily="49" charset="-122"/>
                <a:ea typeface="幼圆" pitchFamily="49" charset="-122"/>
              </a:rPr>
              <a:t>初值</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 </a:t>
            </a:r>
            <a:r>
              <a:rPr kumimoji="0" lang="en-US" altLang="zh-CN" sz="2800" b="1" i="0" u="none" strike="noStrike" kern="0" cap="none" spc="0" normalizeH="0" baseline="0" noProof="0" dirty="0">
                <a:ln>
                  <a:noFill/>
                </a:ln>
                <a:solidFill>
                  <a:srgbClr val="FF0000"/>
                </a:solidFill>
                <a:effectLst/>
                <a:uLnTx/>
                <a:uFillTx/>
                <a:latin typeface="Arial Narrow"/>
                <a:ea typeface="楷体_GB2312" pitchFamily="49" charset="-122"/>
              </a:rPr>
              <a:t>high=n-1</a:t>
            </a:r>
          </a:p>
        </p:txBody>
      </p:sp>
      <p:sp>
        <p:nvSpPr>
          <p:cNvPr id="31" name="Text Box 72"/>
          <p:cNvSpPr txBox="1">
            <a:spLocks noChangeArrowheads="1"/>
          </p:cNvSpPr>
          <p:nvPr/>
        </p:nvSpPr>
        <p:spPr bwMode="auto">
          <a:xfrm>
            <a:off x="1370979" y="4310152"/>
            <a:ext cx="9825126" cy="48474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b="1" dirty="0">
                <a:solidFill>
                  <a:srgbClr val="FF0000"/>
                </a:solidFill>
                <a:latin typeface="Arial Narrow"/>
                <a:ea typeface="幼圆" pitchFamily="49" charset="-122"/>
              </a:rPr>
              <a:t>mid</a:t>
            </a:r>
            <a:r>
              <a:rPr lang="en-US" altLang="zh-CN" sz="3000" b="1" dirty="0">
                <a:solidFill>
                  <a:srgbClr val="FFFFFF"/>
                </a:solidFill>
                <a:latin typeface="幼圆" pitchFamily="49" charset="-122"/>
                <a:ea typeface="幼圆" pitchFamily="49" charset="-122"/>
              </a:rPr>
              <a:t> </a:t>
            </a:r>
            <a:r>
              <a:rPr lang="zh-CN" altLang="en-US" sz="3000" b="1" dirty="0">
                <a:solidFill>
                  <a:srgbClr val="00007A"/>
                </a:solidFill>
                <a:latin typeface="幼圆" pitchFamily="49" charset="-122"/>
                <a:ea typeface="幼圆" pitchFamily="49" charset="-122"/>
              </a:rPr>
              <a:t>当前查找范围内位置居中的那个记录在文件中的位置</a:t>
            </a:r>
          </a:p>
        </p:txBody>
      </p:sp>
      <p:grpSp>
        <p:nvGrpSpPr>
          <p:cNvPr id="32" name="Group 73"/>
          <p:cNvGrpSpPr>
            <a:grpSpLocks/>
          </p:cNvGrpSpPr>
          <p:nvPr/>
        </p:nvGrpSpPr>
        <p:grpSpPr bwMode="auto">
          <a:xfrm>
            <a:off x="4165479" y="4695354"/>
            <a:ext cx="3155950" cy="746125"/>
            <a:chOff x="3379" y="2788"/>
            <a:chExt cx="1988" cy="470"/>
          </a:xfrm>
        </p:grpSpPr>
        <p:sp>
          <p:nvSpPr>
            <p:cNvPr id="33"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FF0000"/>
                  </a:solidFill>
                  <a:effectLst/>
                  <a:uLnTx/>
                  <a:uFillTx/>
                  <a:latin typeface="Arial Narrow"/>
                </a:rPr>
                <a:t>mid</a:t>
              </a:r>
              <a:r>
                <a:rPr kumimoji="0" lang="en-US" altLang="zh-CN" sz="1800" b="1" i="0" u="none" strike="noStrike" kern="0" cap="none" spc="0" normalizeH="0" baseline="0" noProof="0" dirty="0">
                  <a:ln>
                    <a:noFill/>
                  </a:ln>
                  <a:solidFill>
                    <a:srgbClr val="00FF00"/>
                  </a:solidFill>
                  <a:effectLst/>
                  <a:uLnTx/>
                  <a:uFillTx/>
                  <a:latin typeface="Arial Narrow"/>
                </a:rPr>
                <a:t> </a:t>
              </a:r>
              <a:r>
                <a:rPr kumimoji="0" lang="en-US" altLang="zh-CN" sz="1800" b="1" i="0" u="none" strike="noStrike" kern="0" cap="none" spc="0" normalizeH="0" baseline="0" noProof="0" dirty="0">
                  <a:ln>
                    <a:noFill/>
                  </a:ln>
                  <a:solidFill>
                    <a:srgbClr val="FF0000"/>
                  </a:solidFill>
                  <a:effectLst/>
                  <a:uLnTx/>
                  <a:uFillTx/>
                  <a:latin typeface="Arial Narrow"/>
                </a:rPr>
                <a:t>=</a:t>
              </a:r>
            </a:p>
          </p:txBody>
        </p:sp>
        <p:sp>
          <p:nvSpPr>
            <p:cNvPr id="34" name="Text Box 75"/>
            <p:cNvSpPr txBox="1">
              <a:spLocks noChangeArrowheads="1"/>
            </p:cNvSpPr>
            <p:nvPr/>
          </p:nvSpPr>
          <p:spPr bwMode="auto">
            <a:xfrm>
              <a:off x="4068" y="2788"/>
              <a:ext cx="839" cy="470"/>
            </a:xfrm>
            <a:prstGeom prst="rect">
              <a:avLst/>
            </a:prstGeom>
            <a:noFill/>
            <a:ln w="12700" cap="sq">
              <a:noFill/>
              <a:miter lim="800000"/>
              <a:headEnd type="none" w="sm" len="sm"/>
              <a:tailEnd type="none" w="sm" len="sm"/>
            </a:ln>
            <a:effectLst>
              <a:outerShdw dist="12700" algn="ctr" rotWithShape="0">
                <a:srgbClr val="FFFFFF"/>
              </a:outerShdw>
            </a:effectLst>
          </p:spPr>
          <p:txBody>
            <a:bodyPr wrap="none">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2500" b="1" i="0" u="none" strike="noStrike" kern="0" cap="none" spc="0" normalizeH="0" baseline="0" noProof="0">
                  <a:ln>
                    <a:noFill/>
                  </a:ln>
                  <a:solidFill>
                    <a:srgbClr val="FF0000"/>
                  </a:solidFill>
                  <a:effectLst/>
                  <a:uLnTx/>
                  <a:uFillTx/>
                  <a:latin typeface="Arial Narrow"/>
                </a:rPr>
                <a:t>low+high</a:t>
              </a:r>
            </a:p>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2500" b="1" i="0" u="none" strike="noStrike" kern="0" cap="none" spc="0" normalizeH="0" baseline="0" noProof="0">
                  <a:ln>
                    <a:noFill/>
                  </a:ln>
                  <a:solidFill>
                    <a:srgbClr val="FF0000"/>
                  </a:solidFill>
                  <a:effectLst/>
                  <a:uLnTx/>
                  <a:uFillTx/>
                  <a:latin typeface="Arial Narrow"/>
                </a:rPr>
                <a:t>      2</a:t>
              </a:r>
            </a:p>
          </p:txBody>
        </p:sp>
        <p:sp>
          <p:nvSpPr>
            <p:cNvPr id="35"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36"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500" b="1" i="0" u="none" strike="noStrike" kern="0" cap="none" spc="0" normalizeH="0" baseline="0" noProof="0">
                  <a:ln>
                    <a:noFill/>
                  </a:ln>
                  <a:solidFill>
                    <a:srgbClr val="FF0000"/>
                  </a:solidFill>
                  <a:effectLst/>
                  <a:uLnTx/>
                  <a:uFillTx/>
                  <a:latin typeface="Arial Narrow"/>
                  <a:sym typeface="Symbol" pitchFamily="18" charset="2"/>
                </a:rPr>
                <a:t>                 </a:t>
              </a:r>
              <a:endParaRPr kumimoji="0" lang="en-US" altLang="zh-CN" sz="2500" b="1" i="0" u="none" strike="noStrike" kern="0" cap="none" spc="0" normalizeH="0" baseline="0" noProof="0">
                <a:ln>
                  <a:noFill/>
                </a:ln>
                <a:solidFill>
                  <a:srgbClr val="FF0000"/>
                </a:solidFill>
                <a:effectLst/>
                <a:uLnTx/>
                <a:uFillTx/>
                <a:latin typeface="Arial Narrow"/>
              </a:endParaRPr>
            </a:p>
          </p:txBody>
        </p:sp>
      </p:grpSp>
    </p:spTree>
    <p:extLst>
      <p:ext uri="{BB962C8B-B14F-4D97-AF65-F5344CB8AC3E}">
        <p14:creationId xmlns:p14="http://schemas.microsoft.com/office/powerpoint/2010/main" val="318744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3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算法实现：非递归算法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18</a:t>
            </a:fld>
            <a:endParaRPr lang="zh-CN" altLang="en-US"/>
          </a:p>
        </p:txBody>
      </p:sp>
      <p:sp>
        <p:nvSpPr>
          <p:cNvPr id="5" name="Rectangle 4"/>
          <p:cNvSpPr>
            <a:spLocks noChangeArrowheads="1"/>
          </p:cNvSpPr>
          <p:nvPr/>
        </p:nvSpPr>
        <p:spPr bwMode="auto">
          <a:xfrm>
            <a:off x="1332044" y="1244356"/>
            <a:ext cx="8716415" cy="5262979"/>
          </a:xfrm>
          <a:prstGeom prst="rect">
            <a:avLst/>
          </a:prstGeom>
          <a:noFill/>
          <a:ln w="12700" cap="sq">
            <a:noFill/>
            <a:miter lim="800000"/>
            <a:headEnd type="none" w="sm" len="sm"/>
            <a:tailEnd type="none" w="sm" len="sm"/>
          </a:ln>
        </p:spPr>
        <p:txBody>
          <a:bodyPr wrap="square">
            <a:spAutoFit/>
          </a:bodyPr>
          <a:lstStyle/>
          <a:p>
            <a:r>
              <a:rPr lang="en-US" altLang="zh-CN" sz="2400" b="1" dirty="0" err="1">
                <a:solidFill>
                  <a:srgbClr val="002B80"/>
                </a:solidFill>
              </a:rPr>
              <a:t>int</a:t>
            </a:r>
            <a:r>
              <a:rPr lang="en-US" altLang="zh-CN" sz="2400" b="1" dirty="0">
                <a:solidFill>
                  <a:srgbClr val="002B80"/>
                </a:solidFill>
              </a:rPr>
              <a:t>  </a:t>
            </a:r>
            <a:r>
              <a:rPr lang="en-US" altLang="zh-CN" sz="2400" b="1" dirty="0" err="1">
                <a:solidFill>
                  <a:srgbClr val="002B80"/>
                </a:solidFill>
              </a:rPr>
              <a:t>binsearch</a:t>
            </a:r>
            <a:r>
              <a:rPr lang="en-US" altLang="zh-CN" sz="2400" b="1" dirty="0">
                <a:solidFill>
                  <a:srgbClr val="002B80"/>
                </a:solidFill>
              </a:rPr>
              <a:t>(</a:t>
            </a:r>
            <a:r>
              <a:rPr lang="en-US" altLang="zh-CN" sz="2400" b="1" dirty="0" err="1">
                <a:solidFill>
                  <a:srgbClr val="002B80"/>
                </a:solidFill>
              </a:rPr>
              <a:t>keytype</a:t>
            </a:r>
            <a:r>
              <a:rPr lang="en-US" altLang="zh-CN" sz="2400" b="1" dirty="0">
                <a:solidFill>
                  <a:srgbClr val="002B80"/>
                </a:solidFill>
              </a:rPr>
              <a:t> key[ ], </a:t>
            </a:r>
            <a:r>
              <a:rPr lang="en-US" altLang="zh-CN" sz="2400" b="1" dirty="0" err="1">
                <a:solidFill>
                  <a:srgbClr val="002B80"/>
                </a:solidFill>
              </a:rPr>
              <a:t>int</a:t>
            </a:r>
            <a:r>
              <a:rPr lang="en-US" altLang="zh-CN" sz="2400" b="1" dirty="0">
                <a:solidFill>
                  <a:srgbClr val="002B80"/>
                </a:solidFill>
              </a:rPr>
              <a:t> n, </a:t>
            </a:r>
            <a:r>
              <a:rPr lang="en-US" altLang="zh-CN" sz="2400" b="1" dirty="0" err="1">
                <a:solidFill>
                  <a:srgbClr val="002B80"/>
                </a:solidFill>
              </a:rPr>
              <a:t>keytype</a:t>
            </a:r>
            <a:r>
              <a:rPr lang="en-US" altLang="zh-CN" sz="2400" b="1" dirty="0">
                <a:solidFill>
                  <a:srgbClr val="002B80"/>
                </a:solidFill>
              </a:rPr>
              <a:t> k)</a:t>
            </a:r>
          </a:p>
          <a:p>
            <a:r>
              <a:rPr lang="en-US" altLang="zh-CN" sz="2400" b="1" dirty="0">
                <a:solidFill>
                  <a:srgbClr val="002B80"/>
                </a:solidFill>
              </a:rPr>
              <a:t>{</a:t>
            </a:r>
          </a:p>
          <a:p>
            <a:r>
              <a:rPr lang="en-US" altLang="zh-CN" sz="2400" b="1" dirty="0">
                <a:solidFill>
                  <a:srgbClr val="002B80"/>
                </a:solidFill>
              </a:rPr>
              <a:t>     </a:t>
            </a:r>
            <a:r>
              <a:rPr lang="en-US" altLang="zh-CN" sz="2400" b="1" dirty="0" err="1">
                <a:solidFill>
                  <a:srgbClr val="002B80"/>
                </a:solidFill>
              </a:rPr>
              <a:t>int</a:t>
            </a:r>
            <a:r>
              <a:rPr lang="en-US" altLang="zh-CN" sz="2400" b="1" dirty="0">
                <a:solidFill>
                  <a:srgbClr val="002B80"/>
                </a:solidFill>
              </a:rPr>
              <a:t> low</a:t>
            </a:r>
            <a:r>
              <a:rPr lang="en-US" altLang="zh-CN" sz="2400" b="1" dirty="0">
                <a:solidFill>
                  <a:srgbClr val="002B80"/>
                </a:solidFill>
                <a:sym typeface="Symbol" pitchFamily="18" charset="2"/>
              </a:rPr>
              <a:t>=0, high=n-1, mid;</a:t>
            </a:r>
          </a:p>
          <a:p>
            <a:r>
              <a:rPr lang="en-US" altLang="zh-CN" sz="2400" b="1" dirty="0">
                <a:solidFill>
                  <a:srgbClr val="002B80"/>
                </a:solidFill>
                <a:sym typeface="Symbol" pitchFamily="18" charset="2"/>
              </a:rPr>
              <a:t>       while(low&lt;=high){</a:t>
            </a:r>
          </a:p>
          <a:p>
            <a:r>
              <a:rPr lang="en-US" altLang="zh-CN" sz="2400" b="1" dirty="0">
                <a:solidFill>
                  <a:srgbClr val="002B80"/>
                </a:solidFill>
                <a:sym typeface="Symbol" pitchFamily="18" charset="2"/>
              </a:rPr>
              <a:t>              </a:t>
            </a:r>
            <a:r>
              <a:rPr lang="en-US" altLang="zh-CN" sz="2400" b="1" dirty="0">
                <a:solidFill>
                  <a:srgbClr val="002B80"/>
                </a:solidFill>
              </a:rPr>
              <a:t>mid</a:t>
            </a:r>
            <a:r>
              <a:rPr lang="en-US" altLang="zh-CN" sz="2400" b="1" dirty="0">
                <a:solidFill>
                  <a:srgbClr val="002B80"/>
                </a:solidFill>
                <a:sym typeface="Symbol" pitchFamily="18" charset="2"/>
              </a:rPr>
              <a:t>=(</a:t>
            </a:r>
            <a:r>
              <a:rPr lang="en-US" altLang="zh-CN" sz="2400" b="1" dirty="0" err="1">
                <a:solidFill>
                  <a:srgbClr val="002B80"/>
                </a:solidFill>
                <a:sym typeface="Symbol" pitchFamily="18" charset="2"/>
              </a:rPr>
              <a:t>low+high</a:t>
            </a:r>
            <a:r>
              <a:rPr lang="en-US" altLang="zh-CN" sz="2400" b="1" dirty="0">
                <a:solidFill>
                  <a:srgbClr val="002B80"/>
                </a:solidFill>
                <a:sym typeface="Symbol" pitchFamily="18" charset="2"/>
              </a:rPr>
              <a:t>)/2;</a:t>
            </a:r>
          </a:p>
          <a:p>
            <a:r>
              <a:rPr lang="en-US" altLang="zh-CN" sz="2400" b="1" dirty="0">
                <a:solidFill>
                  <a:srgbClr val="002B80"/>
                </a:solidFill>
                <a:sym typeface="Symbol" pitchFamily="18" charset="2"/>
              </a:rPr>
              <a:t>              if(k==key[mid])</a:t>
            </a:r>
          </a:p>
          <a:p>
            <a:r>
              <a:rPr lang="en-US" altLang="zh-CN" sz="2400" b="1" dirty="0">
                <a:solidFill>
                  <a:srgbClr val="002B80"/>
                </a:solidFill>
                <a:sym typeface="Symbol" pitchFamily="18" charset="2"/>
              </a:rPr>
              <a:t>                    return mid;             /*  </a:t>
            </a:r>
            <a:r>
              <a:rPr lang="zh-CN" altLang="en-US" sz="2400" b="1" dirty="0">
                <a:solidFill>
                  <a:srgbClr val="002B80"/>
                </a:solidFill>
                <a:ea typeface="幼圆" pitchFamily="49" charset="-122"/>
                <a:sym typeface="Symbol" pitchFamily="18" charset="2"/>
              </a:rPr>
              <a:t>查找成功</a:t>
            </a:r>
            <a:r>
              <a:rPr lang="zh-CN" altLang="en-US" sz="2400" b="1" dirty="0">
                <a:solidFill>
                  <a:srgbClr val="002B80"/>
                </a:solidFill>
                <a:sym typeface="Symbol" pitchFamily="18" charset="2"/>
              </a:rPr>
              <a:t>  *</a:t>
            </a:r>
            <a:r>
              <a:rPr lang="en-US" altLang="zh-CN" sz="2400" b="1" dirty="0">
                <a:solidFill>
                  <a:srgbClr val="002B80"/>
                </a:solidFill>
                <a:sym typeface="Symbol" pitchFamily="18" charset="2"/>
              </a:rPr>
              <a:t>/</a:t>
            </a:r>
          </a:p>
          <a:p>
            <a:r>
              <a:rPr lang="en-US" altLang="zh-CN" sz="2400" b="1" dirty="0">
                <a:solidFill>
                  <a:srgbClr val="002B80"/>
                </a:solidFill>
                <a:sym typeface="Symbol" pitchFamily="18" charset="2"/>
              </a:rPr>
              <a:t>              if(k&gt;key[mid])</a:t>
            </a:r>
          </a:p>
          <a:p>
            <a:r>
              <a:rPr lang="en-US" altLang="zh-CN" sz="2400" b="1" dirty="0">
                <a:solidFill>
                  <a:srgbClr val="002B80"/>
                </a:solidFill>
                <a:sym typeface="Symbol" pitchFamily="18" charset="2"/>
              </a:rPr>
              <a:t>                    low=mid+1;            /*  </a:t>
            </a:r>
            <a:r>
              <a:rPr lang="zh-CN" altLang="en-US" sz="2400" b="1" dirty="0">
                <a:solidFill>
                  <a:srgbClr val="002B80"/>
                </a:solidFill>
                <a:ea typeface="幼圆" pitchFamily="49" charset="-122"/>
                <a:sym typeface="Symbol" pitchFamily="18" charset="2"/>
              </a:rPr>
              <a:t>准备查找后半部分</a:t>
            </a:r>
            <a:r>
              <a:rPr lang="zh-CN" altLang="en-US" sz="2400" b="1" dirty="0">
                <a:solidFill>
                  <a:srgbClr val="002B80"/>
                </a:solidFill>
                <a:sym typeface="Symbol" pitchFamily="18" charset="2"/>
              </a:rPr>
              <a:t> *</a:t>
            </a:r>
            <a:r>
              <a:rPr lang="en-US" altLang="zh-CN" sz="2400" b="1" dirty="0">
                <a:solidFill>
                  <a:srgbClr val="002B80"/>
                </a:solidFill>
                <a:sym typeface="Symbol" pitchFamily="18" charset="2"/>
              </a:rPr>
              <a:t>/</a:t>
            </a:r>
          </a:p>
          <a:p>
            <a:r>
              <a:rPr lang="en-US" altLang="zh-CN" sz="2400" b="1" dirty="0">
                <a:solidFill>
                  <a:srgbClr val="002B80"/>
                </a:solidFill>
                <a:sym typeface="Symbol" pitchFamily="18" charset="2"/>
              </a:rPr>
              <a:t>              else</a:t>
            </a:r>
          </a:p>
          <a:p>
            <a:r>
              <a:rPr lang="en-US" altLang="zh-CN" sz="2400" b="1" dirty="0">
                <a:solidFill>
                  <a:srgbClr val="002B80"/>
                </a:solidFill>
                <a:sym typeface="Symbol" pitchFamily="18" charset="2"/>
              </a:rPr>
              <a:t>                    high=mid</a:t>
            </a:r>
            <a:r>
              <a:rPr lang="en-US" altLang="zh-CN" sz="2400" b="1" dirty="0">
                <a:solidFill>
                  <a:srgbClr val="002B80"/>
                </a:solidFill>
                <a:cs typeface="Times New Roman" pitchFamily="18" charset="0"/>
                <a:sym typeface="Symbol" pitchFamily="18" charset="2"/>
              </a:rPr>
              <a:t>–</a:t>
            </a:r>
            <a:r>
              <a:rPr lang="en-US" altLang="zh-CN" sz="2400" b="1" dirty="0">
                <a:solidFill>
                  <a:srgbClr val="002B80"/>
                </a:solidFill>
                <a:sym typeface="Symbol" pitchFamily="18" charset="2"/>
              </a:rPr>
              <a:t>1;           /* </a:t>
            </a:r>
            <a:r>
              <a:rPr lang="zh-CN" altLang="en-US" sz="2400" b="1" dirty="0">
                <a:solidFill>
                  <a:srgbClr val="002B80"/>
                </a:solidFill>
                <a:latin typeface="幼圆" pitchFamily="49" charset="-122"/>
                <a:ea typeface="幼圆" pitchFamily="49" charset="-122"/>
                <a:sym typeface="Symbol" pitchFamily="18" charset="2"/>
              </a:rPr>
              <a:t>准备</a:t>
            </a:r>
            <a:r>
              <a:rPr lang="zh-CN" altLang="en-US" sz="2400" b="1" dirty="0">
                <a:solidFill>
                  <a:srgbClr val="002B80"/>
                </a:solidFill>
                <a:ea typeface="幼圆" pitchFamily="49" charset="-122"/>
                <a:sym typeface="Symbol" pitchFamily="18" charset="2"/>
              </a:rPr>
              <a:t>查找前半部分</a:t>
            </a:r>
            <a:r>
              <a:rPr lang="zh-CN" altLang="en-US" sz="2400" b="1" dirty="0">
                <a:solidFill>
                  <a:srgbClr val="002B80"/>
                </a:solidFill>
                <a:sym typeface="Symbol" pitchFamily="18" charset="2"/>
              </a:rPr>
              <a:t> *</a:t>
            </a:r>
            <a:r>
              <a:rPr lang="en-US" altLang="zh-CN" sz="2400" b="1" dirty="0">
                <a:solidFill>
                  <a:srgbClr val="002B80"/>
                </a:solidFill>
                <a:sym typeface="Symbol" pitchFamily="18" charset="2"/>
              </a:rPr>
              <a:t>/</a:t>
            </a:r>
          </a:p>
          <a:p>
            <a:r>
              <a:rPr lang="en-US" altLang="zh-CN" sz="2400" b="1" dirty="0">
                <a:solidFill>
                  <a:srgbClr val="002B80"/>
                </a:solidFill>
                <a:sym typeface="Symbol" pitchFamily="18" charset="2"/>
              </a:rPr>
              <a:t>        }</a:t>
            </a:r>
          </a:p>
          <a:p>
            <a:r>
              <a:rPr lang="en-US" altLang="zh-CN" sz="2400" b="1" dirty="0">
                <a:solidFill>
                  <a:srgbClr val="002B80"/>
                </a:solidFill>
                <a:sym typeface="Symbol" pitchFamily="18" charset="2"/>
              </a:rPr>
              <a:t>        return -1;                             /*   </a:t>
            </a:r>
            <a:r>
              <a:rPr lang="zh-CN" altLang="en-US" sz="2400" b="1" dirty="0">
                <a:solidFill>
                  <a:srgbClr val="002B80"/>
                </a:solidFill>
                <a:ea typeface="幼圆" pitchFamily="49" charset="-122"/>
                <a:sym typeface="Symbol" pitchFamily="18" charset="2"/>
              </a:rPr>
              <a:t>查找失败</a:t>
            </a:r>
            <a:r>
              <a:rPr lang="zh-CN" altLang="en-US" sz="2400" b="1" dirty="0">
                <a:solidFill>
                  <a:srgbClr val="002B80"/>
                </a:solidFill>
                <a:sym typeface="Symbol" pitchFamily="18" charset="2"/>
              </a:rPr>
              <a:t>  *</a:t>
            </a:r>
            <a:r>
              <a:rPr lang="en-US" altLang="zh-CN" sz="2400" b="1" dirty="0">
                <a:solidFill>
                  <a:srgbClr val="002B80"/>
                </a:solidFill>
                <a:sym typeface="Symbol" pitchFamily="18" charset="2"/>
              </a:rPr>
              <a:t>/</a:t>
            </a:r>
          </a:p>
          <a:p>
            <a:r>
              <a:rPr lang="en-US" altLang="zh-CN" sz="2400" b="1" dirty="0">
                <a:solidFill>
                  <a:srgbClr val="002B80"/>
                </a:solidFill>
                <a:sym typeface="Symbol" pitchFamily="18" charset="2"/>
              </a:rPr>
              <a:t>}</a:t>
            </a:r>
          </a:p>
        </p:txBody>
      </p:sp>
    </p:spTree>
    <p:extLst>
      <p:ext uri="{BB962C8B-B14F-4D97-AF65-F5344CB8AC3E}">
        <p14:creationId xmlns:p14="http://schemas.microsoft.com/office/powerpoint/2010/main" val="219300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算法实现：递归算法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19</a:t>
            </a:fld>
            <a:endParaRPr lang="zh-CN" altLang="en-US"/>
          </a:p>
        </p:txBody>
      </p:sp>
      <p:sp>
        <p:nvSpPr>
          <p:cNvPr id="5" name="Text Box 4"/>
          <p:cNvSpPr txBox="1">
            <a:spLocks noChangeArrowheads="1"/>
          </p:cNvSpPr>
          <p:nvPr/>
        </p:nvSpPr>
        <p:spPr bwMode="auto">
          <a:xfrm>
            <a:off x="493644" y="1082764"/>
            <a:ext cx="10091530" cy="5632311"/>
          </a:xfrm>
          <a:prstGeom prst="rect">
            <a:avLst/>
          </a:prstGeom>
          <a:noFill/>
          <a:ln w="12700" cap="sq">
            <a:noFill/>
            <a:miter lim="800000"/>
            <a:headEnd type="none" w="sm" len="sm"/>
            <a:tailEnd type="none" w="sm" len="sm"/>
          </a:ln>
        </p:spPr>
        <p:txBody>
          <a:bodyPr wrap="square">
            <a:spAutoFit/>
          </a:bodyPr>
          <a:lstStyle/>
          <a:p>
            <a:r>
              <a:rPr lang="en-US" altLang="zh-CN" sz="2400" b="1" dirty="0" err="1">
                <a:solidFill>
                  <a:srgbClr val="002B80"/>
                </a:solidFill>
              </a:rPr>
              <a:t>int</a:t>
            </a:r>
            <a:r>
              <a:rPr lang="en-US" altLang="zh-CN" sz="2400" b="1" dirty="0">
                <a:solidFill>
                  <a:srgbClr val="002B80"/>
                </a:solidFill>
              </a:rPr>
              <a:t> </a:t>
            </a:r>
            <a:r>
              <a:rPr lang="en-US" altLang="zh-CN" sz="2400" b="1" dirty="0">
                <a:solidFill>
                  <a:srgbClr val="FF3300"/>
                </a:solidFill>
              </a:rPr>
              <a:t>binsearch2</a:t>
            </a:r>
            <a:r>
              <a:rPr lang="en-US" altLang="zh-CN" sz="2400" b="1" dirty="0">
                <a:solidFill>
                  <a:srgbClr val="002B80"/>
                </a:solidFill>
              </a:rPr>
              <a:t>(</a:t>
            </a:r>
            <a:r>
              <a:rPr lang="en-US" altLang="zh-CN" sz="2400" b="1" dirty="0" err="1">
                <a:solidFill>
                  <a:srgbClr val="002B80"/>
                </a:solidFill>
              </a:rPr>
              <a:t>keytype</a:t>
            </a:r>
            <a:r>
              <a:rPr lang="en-US" altLang="zh-CN" sz="2400" b="1" dirty="0">
                <a:solidFill>
                  <a:srgbClr val="002B80"/>
                </a:solidFill>
              </a:rPr>
              <a:t> key[ ], </a:t>
            </a:r>
            <a:r>
              <a:rPr lang="en-US" altLang="zh-CN" sz="2400" b="1" dirty="0" err="1">
                <a:solidFill>
                  <a:srgbClr val="002B80"/>
                </a:solidFill>
              </a:rPr>
              <a:t>int</a:t>
            </a:r>
            <a:r>
              <a:rPr lang="en-US" altLang="zh-CN" sz="2400" b="1" dirty="0">
                <a:solidFill>
                  <a:srgbClr val="002B80"/>
                </a:solidFill>
              </a:rPr>
              <a:t> low, </a:t>
            </a:r>
            <a:r>
              <a:rPr lang="en-US" altLang="zh-CN" sz="2400" b="1" dirty="0" err="1">
                <a:solidFill>
                  <a:srgbClr val="002B80"/>
                </a:solidFill>
              </a:rPr>
              <a:t>int</a:t>
            </a:r>
            <a:r>
              <a:rPr lang="en-US" altLang="zh-CN" sz="2400" b="1" dirty="0">
                <a:solidFill>
                  <a:srgbClr val="002B80"/>
                </a:solidFill>
              </a:rPr>
              <a:t> high, </a:t>
            </a:r>
            <a:r>
              <a:rPr lang="en-US" altLang="zh-CN" sz="2400" b="1" dirty="0" err="1">
                <a:solidFill>
                  <a:srgbClr val="002B80"/>
                </a:solidFill>
              </a:rPr>
              <a:t>keytype</a:t>
            </a:r>
            <a:r>
              <a:rPr lang="en-US" altLang="zh-CN" sz="2400" b="1" dirty="0">
                <a:solidFill>
                  <a:srgbClr val="002B80"/>
                </a:solidFill>
              </a:rPr>
              <a:t> k)  {</a:t>
            </a:r>
          </a:p>
          <a:p>
            <a:r>
              <a:rPr lang="en-US" altLang="zh-CN" sz="2400" b="1" dirty="0">
                <a:solidFill>
                  <a:srgbClr val="002B80"/>
                </a:solidFill>
              </a:rPr>
              <a:t>     </a:t>
            </a:r>
            <a:r>
              <a:rPr lang="en-US" altLang="zh-CN" sz="2400" b="1" dirty="0" err="1">
                <a:solidFill>
                  <a:srgbClr val="002B80"/>
                </a:solidFill>
              </a:rPr>
              <a:t>int</a:t>
            </a:r>
            <a:r>
              <a:rPr lang="en-US" altLang="zh-CN" sz="2400" b="1" dirty="0">
                <a:solidFill>
                  <a:srgbClr val="002B80"/>
                </a:solidFill>
              </a:rPr>
              <a:t>  mid;</a:t>
            </a:r>
          </a:p>
          <a:p>
            <a:r>
              <a:rPr lang="en-US" altLang="zh-CN" sz="2400" b="1" dirty="0">
                <a:solidFill>
                  <a:srgbClr val="002B80"/>
                </a:solidFill>
              </a:rPr>
              <a:t>     if(low&gt;high)</a:t>
            </a:r>
          </a:p>
          <a:p>
            <a:r>
              <a:rPr lang="en-US" altLang="zh-CN" sz="2400" b="1" dirty="0">
                <a:solidFill>
                  <a:srgbClr val="002B80"/>
                </a:solidFill>
              </a:rPr>
              <a:t>           return -1;</a:t>
            </a:r>
          </a:p>
          <a:p>
            <a:r>
              <a:rPr lang="en-US" altLang="zh-CN" sz="2400" b="1" dirty="0">
                <a:solidFill>
                  <a:srgbClr val="002B80"/>
                </a:solidFill>
              </a:rPr>
              <a:t>     else{ </a:t>
            </a:r>
          </a:p>
          <a:p>
            <a:r>
              <a:rPr lang="en-US" altLang="zh-CN" sz="2400" b="1" dirty="0">
                <a:solidFill>
                  <a:srgbClr val="002B80"/>
                </a:solidFill>
              </a:rPr>
              <a:t>           mid=</a:t>
            </a:r>
            <a:r>
              <a:rPr lang="en-US" altLang="zh-CN" sz="2400" b="1" dirty="0">
                <a:solidFill>
                  <a:srgbClr val="002B80"/>
                </a:solidFill>
                <a:sym typeface="Symbol" pitchFamily="18" charset="2"/>
              </a:rPr>
              <a:t>(</a:t>
            </a:r>
            <a:r>
              <a:rPr lang="en-US" altLang="zh-CN" sz="2400" b="1" dirty="0" err="1">
                <a:solidFill>
                  <a:srgbClr val="002B80"/>
                </a:solidFill>
                <a:sym typeface="Symbol" pitchFamily="18" charset="2"/>
              </a:rPr>
              <a:t>low+high</a:t>
            </a:r>
            <a:r>
              <a:rPr lang="en-US" altLang="zh-CN" sz="2400" b="1" dirty="0">
                <a:solidFill>
                  <a:srgbClr val="002B80"/>
                </a:solidFill>
                <a:sym typeface="Symbol" pitchFamily="18" charset="2"/>
              </a:rPr>
              <a:t>)/2;</a:t>
            </a:r>
          </a:p>
          <a:p>
            <a:r>
              <a:rPr lang="en-US" altLang="zh-CN" sz="2400" b="1" dirty="0">
                <a:solidFill>
                  <a:srgbClr val="002B80"/>
                </a:solidFill>
                <a:sym typeface="Symbol" pitchFamily="18" charset="2"/>
              </a:rPr>
              <a:t>           if(k==key[mid])</a:t>
            </a:r>
          </a:p>
          <a:p>
            <a:r>
              <a:rPr lang="en-US" altLang="zh-CN" sz="2400" b="1" dirty="0">
                <a:solidFill>
                  <a:srgbClr val="002B80"/>
                </a:solidFill>
              </a:rPr>
              <a:t>                 return mid;</a:t>
            </a:r>
          </a:p>
          <a:p>
            <a:r>
              <a:rPr lang="en-US" altLang="zh-CN" sz="2400" b="1" dirty="0">
                <a:solidFill>
                  <a:srgbClr val="002B80"/>
                </a:solidFill>
              </a:rPr>
              <a:t>           else</a:t>
            </a:r>
          </a:p>
          <a:p>
            <a:r>
              <a:rPr lang="en-US" altLang="zh-CN" sz="2400" b="1" dirty="0">
                <a:solidFill>
                  <a:srgbClr val="002B80"/>
                </a:solidFill>
              </a:rPr>
              <a:t>                 if(k&lt;key[mid])</a:t>
            </a:r>
          </a:p>
          <a:p>
            <a:r>
              <a:rPr lang="en-US" altLang="zh-CN" sz="2400" b="1" dirty="0">
                <a:solidFill>
                  <a:srgbClr val="002B80"/>
                </a:solidFill>
              </a:rPr>
              <a:t>                     return  </a:t>
            </a:r>
            <a:r>
              <a:rPr lang="en-US" altLang="zh-CN" sz="2400" b="1" dirty="0">
                <a:solidFill>
                  <a:srgbClr val="FF3300"/>
                </a:solidFill>
              </a:rPr>
              <a:t>binsearch2</a:t>
            </a:r>
            <a:r>
              <a:rPr lang="en-US" altLang="zh-CN" sz="2400" b="1" dirty="0">
                <a:solidFill>
                  <a:srgbClr val="002B80"/>
                </a:solidFill>
              </a:rPr>
              <a:t>(key,low,mid</a:t>
            </a:r>
            <a:r>
              <a:rPr lang="en-US" altLang="zh-CN" sz="2400" b="1" dirty="0">
                <a:solidFill>
                  <a:srgbClr val="002B80"/>
                </a:solidFill>
                <a:cs typeface="Times New Roman" pitchFamily="18" charset="0"/>
              </a:rPr>
              <a:t>–</a:t>
            </a:r>
            <a:r>
              <a:rPr lang="en-US" altLang="zh-CN" sz="2400" b="1" dirty="0">
                <a:solidFill>
                  <a:srgbClr val="002B80"/>
                </a:solidFill>
              </a:rPr>
              <a:t>1,k);</a:t>
            </a:r>
          </a:p>
          <a:p>
            <a:r>
              <a:rPr lang="en-US" altLang="zh-CN" sz="2400" b="1" dirty="0">
                <a:solidFill>
                  <a:srgbClr val="002B80"/>
                </a:solidFill>
              </a:rPr>
              <a:t>                 else</a:t>
            </a:r>
          </a:p>
          <a:p>
            <a:r>
              <a:rPr lang="en-US" altLang="zh-CN" sz="2400" b="1" dirty="0">
                <a:solidFill>
                  <a:srgbClr val="002B80"/>
                </a:solidFill>
              </a:rPr>
              <a:t>                     return  </a:t>
            </a:r>
            <a:r>
              <a:rPr lang="en-US" altLang="zh-CN" sz="2400" b="1" dirty="0">
                <a:solidFill>
                  <a:srgbClr val="FF3300"/>
                </a:solidFill>
              </a:rPr>
              <a:t>binsearch2</a:t>
            </a:r>
            <a:r>
              <a:rPr lang="en-US" altLang="zh-CN" sz="2400" b="1" dirty="0">
                <a:solidFill>
                  <a:srgbClr val="002B80"/>
                </a:solidFill>
              </a:rPr>
              <a:t>(key,mid</a:t>
            </a:r>
            <a:r>
              <a:rPr lang="en-US" altLang="zh-CN" sz="2400" b="1" dirty="0">
                <a:solidFill>
                  <a:srgbClr val="002B80"/>
                </a:solidFill>
                <a:cs typeface="Times New Roman" pitchFamily="18" charset="0"/>
              </a:rPr>
              <a:t>+</a:t>
            </a:r>
            <a:r>
              <a:rPr lang="en-US" altLang="zh-CN" sz="2400" b="1" dirty="0">
                <a:solidFill>
                  <a:srgbClr val="002B80"/>
                </a:solidFill>
              </a:rPr>
              <a:t>1,high,k);</a:t>
            </a:r>
          </a:p>
          <a:p>
            <a:r>
              <a:rPr lang="en-US" altLang="zh-CN" sz="2400" b="1" dirty="0">
                <a:solidFill>
                  <a:srgbClr val="002B80"/>
                </a:solidFill>
              </a:rPr>
              <a:t>           }</a:t>
            </a:r>
          </a:p>
          <a:p>
            <a:r>
              <a:rPr lang="en-US" altLang="zh-CN" sz="2400" b="1" dirty="0">
                <a:solidFill>
                  <a:srgbClr val="002B80"/>
                </a:solidFill>
              </a:rPr>
              <a:t> }</a:t>
            </a:r>
          </a:p>
        </p:txBody>
      </p:sp>
      <p:grpSp>
        <p:nvGrpSpPr>
          <p:cNvPr id="6" name="Group 53"/>
          <p:cNvGrpSpPr>
            <a:grpSpLocks/>
          </p:cNvGrpSpPr>
          <p:nvPr/>
        </p:nvGrpSpPr>
        <p:grpSpPr bwMode="auto">
          <a:xfrm>
            <a:off x="6401956" y="2364834"/>
            <a:ext cx="5113338" cy="1160462"/>
            <a:chOff x="2562" y="1477"/>
            <a:chExt cx="3221" cy="731"/>
          </a:xfrm>
        </p:grpSpPr>
        <p:sp>
          <p:nvSpPr>
            <p:cNvPr id="7"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b="1">
                <a:ea typeface="宋体" pitchFamily="2" charset="-122"/>
              </a:endParaRPr>
            </a:p>
          </p:txBody>
        </p:sp>
        <p:sp>
          <p:nvSpPr>
            <p:cNvPr id="8"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b="1" dirty="0">
                  <a:solidFill>
                    <a:srgbClr val="0000FF"/>
                  </a:solidFill>
                  <a:cs typeface="Times New Roman" pitchFamily="18" charset="0"/>
                </a:rPr>
                <a:t>  </a:t>
              </a:r>
              <a:r>
                <a:rPr lang="en-US" altLang="zh-CN" sz="2100" b="1" dirty="0">
                  <a:solidFill>
                    <a:srgbClr val="FFFF00"/>
                  </a:solidFill>
                  <a:cs typeface="Times New Roman" pitchFamily="18" charset="0"/>
                </a:rPr>
                <a:t>low</a:t>
              </a:r>
              <a:r>
                <a:rPr lang="en-US" altLang="zh-CN" sz="2100" b="1" dirty="0">
                  <a:solidFill>
                    <a:srgbClr val="FFFF00"/>
                  </a:solidFill>
                  <a:sym typeface="Symbol" pitchFamily="18" charset="2"/>
                </a:rPr>
                <a:t>=0;</a:t>
              </a:r>
            </a:p>
            <a:p>
              <a:pPr>
                <a:lnSpc>
                  <a:spcPct val="80000"/>
                </a:lnSpc>
              </a:pPr>
              <a:r>
                <a:rPr lang="en-US" altLang="zh-CN" sz="2100" b="1" dirty="0">
                  <a:solidFill>
                    <a:srgbClr val="FFFF00"/>
                  </a:solidFill>
                  <a:sym typeface="Symbol" pitchFamily="18" charset="2"/>
                </a:rPr>
                <a:t>  high=n-1;</a:t>
              </a:r>
              <a:endParaRPr lang="en-US" altLang="zh-CN" sz="2100" b="1" dirty="0">
                <a:solidFill>
                  <a:srgbClr val="FFFF00"/>
                </a:solidFill>
                <a:cs typeface="Times New Roman" pitchFamily="18" charset="0"/>
              </a:endParaRPr>
            </a:p>
            <a:p>
              <a:pPr>
                <a:lnSpc>
                  <a:spcPct val="80000"/>
                </a:lnSpc>
              </a:pPr>
              <a:r>
                <a:rPr lang="en-US" altLang="zh-CN" sz="2100" b="1" dirty="0">
                  <a:solidFill>
                    <a:srgbClr val="FFFF00"/>
                  </a:solidFill>
                  <a:ea typeface="仿宋_GB2312" pitchFamily="49" charset="-122"/>
                  <a:sym typeface="Symbol" pitchFamily="18" charset="2"/>
                </a:rPr>
                <a:t>  </a:t>
              </a:r>
              <a:r>
                <a:rPr lang="en-US" altLang="zh-CN" sz="2100" b="1" dirty="0" err="1">
                  <a:solidFill>
                    <a:srgbClr val="FFFF00"/>
                  </a:solidFill>
                  <a:ea typeface="仿宋_GB2312" pitchFamily="49" charset="-122"/>
                  <a:sym typeface="Symbol" pitchFamily="18" charset="2"/>
                </a:rPr>
                <a:t>pos</a:t>
              </a:r>
              <a:r>
                <a:rPr lang="en-US" altLang="zh-CN" sz="2100" b="1" dirty="0">
                  <a:solidFill>
                    <a:srgbClr val="FFFF00"/>
                  </a:solidFill>
                  <a:sym typeface="Symbol" pitchFamily="18" charset="2"/>
                </a:rPr>
                <a:t>=</a:t>
              </a:r>
              <a:r>
                <a:rPr lang="en-US" altLang="zh-CN" sz="2100" b="1" dirty="0">
                  <a:solidFill>
                    <a:schemeClr val="bg1"/>
                  </a:solidFill>
                  <a:sym typeface="Symbol" pitchFamily="18" charset="2"/>
                </a:rPr>
                <a:t>binsearch2(</a:t>
              </a:r>
              <a:r>
                <a:rPr lang="en-US" altLang="zh-CN" sz="2100" b="1" dirty="0">
                  <a:solidFill>
                    <a:srgbClr val="FFFF00"/>
                  </a:solidFill>
                  <a:sym typeface="Symbol" pitchFamily="18" charset="2"/>
                </a:rPr>
                <a:t>KEY, low, high, k);</a:t>
              </a:r>
            </a:p>
          </p:txBody>
        </p:sp>
        <p:sp>
          <p:nvSpPr>
            <p:cNvPr id="9"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b="1" dirty="0">
                  <a:solidFill>
                    <a:srgbClr val="FFFFFF"/>
                  </a:solidFill>
                  <a:latin typeface="黑体" pitchFamily="49" charset="-122"/>
                  <a:ea typeface="黑体" pitchFamily="49" charset="-122"/>
                </a:rPr>
                <a:t>在第</a:t>
              </a:r>
              <a:r>
                <a:rPr lang="en-US" altLang="zh-CN" sz="2700" b="1" dirty="0">
                  <a:solidFill>
                    <a:srgbClr val="FFFFFF"/>
                  </a:solidFill>
                  <a:ea typeface="黑体" pitchFamily="49" charset="-122"/>
                </a:rPr>
                <a:t>1</a:t>
              </a:r>
              <a:r>
                <a:rPr lang="zh-CN" altLang="en-US" sz="2700" b="1" dirty="0">
                  <a:solidFill>
                    <a:srgbClr val="FFFFFF"/>
                  </a:solidFill>
                  <a:latin typeface="黑体" pitchFamily="49" charset="-122"/>
                  <a:ea typeface="黑体" pitchFamily="49" charset="-122"/>
                </a:rPr>
                <a:t>次调用的算法中</a:t>
              </a:r>
            </a:p>
          </p:txBody>
        </p:sp>
      </p:grpSp>
      <p:grpSp>
        <p:nvGrpSpPr>
          <p:cNvPr id="10" name="Group 52"/>
          <p:cNvGrpSpPr>
            <a:grpSpLocks/>
          </p:cNvGrpSpPr>
          <p:nvPr/>
        </p:nvGrpSpPr>
        <p:grpSpPr bwMode="auto">
          <a:xfrm>
            <a:off x="5320883" y="1110218"/>
            <a:ext cx="1800201" cy="388937"/>
            <a:chOff x="3424" y="941"/>
            <a:chExt cx="1134" cy="245"/>
          </a:xfrm>
        </p:grpSpPr>
        <p:sp>
          <p:nvSpPr>
            <p:cNvPr id="11"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b="1"/>
            </a:p>
          </p:txBody>
        </p:sp>
        <p:sp>
          <p:nvSpPr>
            <p:cNvPr id="12"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b="1"/>
            </a:p>
          </p:txBody>
        </p:sp>
      </p:grpSp>
      <p:grpSp>
        <p:nvGrpSpPr>
          <p:cNvPr id="13" name="Group 345"/>
          <p:cNvGrpSpPr>
            <a:grpSpLocks/>
          </p:cNvGrpSpPr>
          <p:nvPr/>
        </p:nvGrpSpPr>
        <p:grpSpPr bwMode="auto">
          <a:xfrm rot="135657">
            <a:off x="7837408" y="3967709"/>
            <a:ext cx="3510135" cy="1156134"/>
            <a:chOff x="1002" y="288"/>
            <a:chExt cx="3731" cy="861"/>
          </a:xfrm>
        </p:grpSpPr>
        <p:sp>
          <p:nvSpPr>
            <p:cNvPr id="14" name="Text Box 79"/>
            <p:cNvSpPr txBox="1">
              <a:spLocks noChangeArrowheads="1"/>
            </p:cNvSpPr>
            <p:nvPr/>
          </p:nvSpPr>
          <p:spPr bwMode="auto">
            <a:xfrm rot="20998873">
              <a:off x="1002" y="668"/>
              <a:ext cx="3408" cy="481"/>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3600" b="1" dirty="0">
                  <a:solidFill>
                    <a:srgbClr val="0000FF"/>
                  </a:solidFill>
                  <a:ea typeface="方正舒体" pitchFamily="2" charset="-122"/>
                </a:rPr>
                <a:t>查找效率如何</a:t>
              </a:r>
            </a:p>
          </p:txBody>
        </p:sp>
        <p:grpSp>
          <p:nvGrpSpPr>
            <p:cNvPr id="15" name="Group 80"/>
            <p:cNvGrpSpPr>
              <a:grpSpLocks/>
            </p:cNvGrpSpPr>
            <p:nvPr/>
          </p:nvGrpSpPr>
          <p:grpSpPr bwMode="auto">
            <a:xfrm rot="273362">
              <a:off x="3984" y="288"/>
              <a:ext cx="749" cy="624"/>
              <a:chOff x="2995" y="2106"/>
              <a:chExt cx="989" cy="768"/>
            </a:xfrm>
          </p:grpSpPr>
          <p:sp>
            <p:nvSpPr>
              <p:cNvPr id="16"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sz="3600" b="1"/>
              </a:p>
            </p:txBody>
          </p:sp>
          <p:sp>
            <p:nvSpPr>
              <p:cNvPr id="17"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sz="3600" b="1"/>
              </a:p>
            </p:txBody>
          </p:sp>
          <p:sp>
            <p:nvSpPr>
              <p:cNvPr id="18"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sz="3600" b="1"/>
              </a:p>
            </p:txBody>
          </p:sp>
        </p:grpSp>
      </p:grpSp>
    </p:spTree>
    <p:extLst>
      <p:ext uri="{BB962C8B-B14F-4D97-AF65-F5344CB8AC3E}">
        <p14:creationId xmlns:p14="http://schemas.microsoft.com/office/powerpoint/2010/main" val="9319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查找的基本概念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顺序表的查找</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6.3 </a:t>
            </a:r>
            <a:r>
              <a:rPr lang="zh-CN" altLang="en-US" sz="2800" dirty="0">
                <a:solidFill>
                  <a:schemeClr val="tx1">
                    <a:lumMod val="65000"/>
                    <a:lumOff val="35000"/>
                  </a:schemeClr>
                </a:solidFill>
              </a:rPr>
              <a:t>索引</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6.4 </a:t>
            </a:r>
            <a:r>
              <a:rPr lang="zh-CN" altLang="en-US" sz="2800" dirty="0">
                <a:solidFill>
                  <a:schemeClr val="tx1">
                    <a:lumMod val="65000"/>
                    <a:lumOff val="35000"/>
                  </a:schemeClr>
                </a:solidFill>
              </a:rPr>
              <a:t>树结构索引、</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6.5 </a:t>
            </a:r>
            <a:r>
              <a:rPr lang="zh-CN" altLang="en-US" sz="2800" dirty="0">
                <a:solidFill>
                  <a:schemeClr val="tx1">
                    <a:lumMod val="65000"/>
                    <a:lumOff val="35000"/>
                  </a:schemeClr>
                </a:solidFill>
              </a:rPr>
              <a:t>散列（</a:t>
            </a:r>
            <a:r>
              <a:rPr lang="en-US" altLang="zh-CN" sz="2800" dirty="0">
                <a:solidFill>
                  <a:schemeClr val="tx1">
                    <a:lumMod val="65000"/>
                    <a:lumOff val="35000"/>
                  </a:schemeClr>
                </a:solidFill>
              </a:rPr>
              <a:t>Hash</a:t>
            </a:r>
            <a:r>
              <a:rPr lang="zh-CN" altLang="en-US" sz="2800" dirty="0">
                <a:solidFill>
                  <a:schemeClr val="tx1">
                    <a:lumMod val="65000"/>
                    <a:lumOff val="35000"/>
                  </a:schemeClr>
                </a:solidFill>
              </a:rPr>
              <a:t>）</a:t>
            </a:r>
          </a:p>
        </p:txBody>
      </p:sp>
    </p:spTree>
    <p:extLst>
      <p:ext uri="{BB962C8B-B14F-4D97-AF65-F5344CB8AC3E}">
        <p14:creationId xmlns:p14="http://schemas.microsoft.com/office/powerpoint/2010/main" val="375640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利用判定树分析算法性能</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20</a:t>
            </a:fld>
            <a:endParaRPr lang="zh-CN" altLang="en-US"/>
          </a:p>
        </p:txBody>
      </p:sp>
      <p:sp>
        <p:nvSpPr>
          <p:cNvPr id="5" name="Text Box 2"/>
          <p:cNvSpPr txBox="1">
            <a:spLocks noChangeArrowheads="1"/>
          </p:cNvSpPr>
          <p:nvPr/>
        </p:nvSpPr>
        <p:spPr bwMode="auto">
          <a:xfrm>
            <a:off x="1889609" y="2433394"/>
            <a:ext cx="6896582" cy="461665"/>
          </a:xfrm>
          <a:prstGeom prst="rect">
            <a:avLst/>
          </a:prstGeom>
          <a:noFill/>
          <a:ln w="12700" cap="sq">
            <a:noFill/>
            <a:miter lim="800000"/>
            <a:headEnd type="none" w="sm" len="sm"/>
            <a:tailEnd type="none" w="sm" len="sm"/>
          </a:ln>
        </p:spPr>
        <p:txBody>
          <a:bodyPr wrap="square">
            <a:spAutoFit/>
          </a:bodyPr>
          <a:lstStyle/>
          <a:p>
            <a:r>
              <a:rPr lang="en-US" altLang="zh-CN" sz="2400" dirty="0">
                <a:solidFill>
                  <a:schemeClr val="accent2"/>
                </a:solidFill>
              </a:rPr>
              <a:t>2    5    7    11    14    16    19    23    27    32    50</a:t>
            </a:r>
          </a:p>
        </p:txBody>
      </p:sp>
      <p:grpSp>
        <p:nvGrpSpPr>
          <p:cNvPr id="6" name="Group 91"/>
          <p:cNvGrpSpPr>
            <a:grpSpLocks/>
          </p:cNvGrpSpPr>
          <p:nvPr/>
        </p:nvGrpSpPr>
        <p:grpSpPr bwMode="auto">
          <a:xfrm>
            <a:off x="1737208" y="2873132"/>
            <a:ext cx="6969469" cy="427037"/>
            <a:chOff x="576" y="1669"/>
            <a:chExt cx="4065" cy="269"/>
          </a:xfrm>
        </p:grpSpPr>
        <p:sp>
          <p:nvSpPr>
            <p:cNvPr id="7"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8"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9" name="Arc 5"/>
          <p:cNvSpPr>
            <a:spLocks/>
          </p:cNvSpPr>
          <p:nvPr/>
        </p:nvSpPr>
        <p:spPr bwMode="auto">
          <a:xfrm rot="-668080">
            <a:off x="3726347" y="3366225"/>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10" name="Arc 6"/>
          <p:cNvSpPr>
            <a:spLocks/>
          </p:cNvSpPr>
          <p:nvPr/>
        </p:nvSpPr>
        <p:spPr bwMode="auto">
          <a:xfrm rot="-6089991">
            <a:off x="3929547" y="4279037"/>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11" name="Arc 7"/>
          <p:cNvSpPr>
            <a:spLocks/>
          </p:cNvSpPr>
          <p:nvPr/>
        </p:nvSpPr>
        <p:spPr bwMode="auto">
          <a:xfrm rot="-10503961">
            <a:off x="3947009" y="5236300"/>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12" name="Group 8"/>
          <p:cNvGrpSpPr>
            <a:grpSpLocks/>
          </p:cNvGrpSpPr>
          <p:nvPr/>
        </p:nvGrpSpPr>
        <p:grpSpPr bwMode="auto">
          <a:xfrm>
            <a:off x="8825541" y="2547694"/>
            <a:ext cx="1371600" cy="609600"/>
            <a:chOff x="4752" y="1392"/>
            <a:chExt cx="864" cy="384"/>
          </a:xfrm>
        </p:grpSpPr>
        <p:sp>
          <p:nvSpPr>
            <p:cNvPr id="13"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14"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15" name="Group 11"/>
          <p:cNvGrpSpPr>
            <a:grpSpLocks/>
          </p:cNvGrpSpPr>
          <p:nvPr/>
        </p:nvGrpSpPr>
        <p:grpSpPr bwMode="auto">
          <a:xfrm>
            <a:off x="4868847" y="2428458"/>
            <a:ext cx="457200" cy="862013"/>
            <a:chOff x="2186" y="1392"/>
            <a:chExt cx="288" cy="543"/>
          </a:xfrm>
        </p:grpSpPr>
        <p:sp>
          <p:nvSpPr>
            <p:cNvPr id="16"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17"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18" name="Group 14"/>
          <p:cNvGrpSpPr>
            <a:grpSpLocks/>
          </p:cNvGrpSpPr>
          <p:nvPr/>
        </p:nvGrpSpPr>
        <p:grpSpPr bwMode="auto">
          <a:xfrm>
            <a:off x="5444911" y="2428458"/>
            <a:ext cx="457200" cy="838200"/>
            <a:chOff x="2570" y="1392"/>
            <a:chExt cx="288" cy="528"/>
          </a:xfrm>
        </p:grpSpPr>
        <p:sp>
          <p:nvSpPr>
            <p:cNvPr id="19"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0"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21" name="Group 17"/>
          <p:cNvGrpSpPr>
            <a:grpSpLocks/>
          </p:cNvGrpSpPr>
          <p:nvPr/>
        </p:nvGrpSpPr>
        <p:grpSpPr bwMode="auto">
          <a:xfrm>
            <a:off x="6654238" y="2428458"/>
            <a:ext cx="457200" cy="838200"/>
            <a:chOff x="3327" y="1392"/>
            <a:chExt cx="288" cy="528"/>
          </a:xfrm>
        </p:grpSpPr>
        <p:sp>
          <p:nvSpPr>
            <p:cNvPr id="22"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3"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24" name="Group 20"/>
          <p:cNvGrpSpPr>
            <a:grpSpLocks/>
          </p:cNvGrpSpPr>
          <p:nvPr/>
        </p:nvGrpSpPr>
        <p:grpSpPr bwMode="auto">
          <a:xfrm>
            <a:off x="6078174" y="2428458"/>
            <a:ext cx="457200" cy="838200"/>
            <a:chOff x="2932" y="1392"/>
            <a:chExt cx="288" cy="528"/>
          </a:xfrm>
        </p:grpSpPr>
        <p:sp>
          <p:nvSpPr>
            <p:cNvPr id="25"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6"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27" name="Group 90"/>
          <p:cNvGrpSpPr>
            <a:grpSpLocks/>
          </p:cNvGrpSpPr>
          <p:nvPr/>
        </p:nvGrpSpPr>
        <p:grpSpPr bwMode="auto">
          <a:xfrm>
            <a:off x="6253010" y="3630194"/>
            <a:ext cx="4972601" cy="2589212"/>
            <a:chOff x="3061" y="2024"/>
            <a:chExt cx="2555" cy="1631"/>
          </a:xfrm>
        </p:grpSpPr>
        <p:sp>
          <p:nvSpPr>
            <p:cNvPr id="28"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9" name="Text Box 26"/>
            <p:cNvSpPr txBox="1">
              <a:spLocks noChangeArrowheads="1"/>
            </p:cNvSpPr>
            <p:nvPr/>
          </p:nvSpPr>
          <p:spPr bwMode="auto">
            <a:xfrm>
              <a:off x="3420" y="2491"/>
              <a:ext cx="2028" cy="872"/>
            </a:xfrm>
            <a:prstGeom prst="rect">
              <a:avLst/>
            </a:prstGeom>
            <a:noFill/>
            <a:ln w="12700" cap="sq">
              <a:noFill/>
              <a:miter lim="800000"/>
              <a:headEnd type="none" w="sm" len="sm"/>
              <a:tailEnd type="none" w="sm" len="sm"/>
            </a:ln>
          </p:spPr>
          <p:txBody>
            <a:bodyPr wrap="square">
              <a:spAutoFit/>
            </a:bodyPr>
            <a:lstStyle/>
            <a:p>
              <a:r>
                <a:rPr lang="zh-CN" altLang="en-US" sz="2100" b="1" i="1" dirty="0">
                  <a:solidFill>
                    <a:srgbClr val="0000FF"/>
                  </a:solidFill>
                  <a:ea typeface="幼圆" pitchFamily="49" charset="-122"/>
                </a:rPr>
                <a:t>成功的查找过程正好等于走了一条从根结点到被查找结点的路径，经历的比较次数恰好是被查找结点在二叉树中所处的</a:t>
              </a:r>
              <a:r>
                <a:rPr lang="zh-CN" altLang="en-US" sz="2100" b="1" i="1" dirty="0">
                  <a:solidFill>
                    <a:srgbClr val="FF0000"/>
                  </a:solidFill>
                  <a:ea typeface="幼圆" pitchFamily="49" charset="-122"/>
                </a:rPr>
                <a:t>层次数 ！</a:t>
              </a:r>
            </a:p>
          </p:txBody>
        </p:sp>
        <p:sp>
          <p:nvSpPr>
            <p:cNvPr id="30"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31" name="Group 28"/>
          <p:cNvGrpSpPr>
            <a:grpSpLocks/>
          </p:cNvGrpSpPr>
          <p:nvPr/>
        </p:nvGrpSpPr>
        <p:grpSpPr bwMode="auto">
          <a:xfrm>
            <a:off x="1051409" y="3415437"/>
            <a:ext cx="4911725" cy="2655888"/>
            <a:chOff x="144" y="2092"/>
            <a:chExt cx="3094" cy="1673"/>
          </a:xfrm>
        </p:grpSpPr>
        <p:sp>
          <p:nvSpPr>
            <p:cNvPr id="32"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33" name="Group 30"/>
            <p:cNvGrpSpPr>
              <a:grpSpLocks/>
            </p:cNvGrpSpPr>
            <p:nvPr/>
          </p:nvGrpSpPr>
          <p:grpSpPr bwMode="auto">
            <a:xfrm>
              <a:off x="576" y="2092"/>
              <a:ext cx="2662" cy="1673"/>
              <a:chOff x="1152" y="2092"/>
              <a:chExt cx="2662" cy="1673"/>
            </a:xfrm>
          </p:grpSpPr>
          <p:sp>
            <p:nvSpPr>
              <p:cNvPr id="36" name="Oval 31"/>
              <p:cNvSpPr>
                <a:spLocks noChangeArrowheads="1"/>
              </p:cNvSpPr>
              <p:nvPr/>
            </p:nvSpPr>
            <p:spPr bwMode="auto">
              <a:xfrm>
                <a:off x="2112" y="2112"/>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37" name="Oval 32"/>
              <p:cNvSpPr>
                <a:spLocks noChangeArrowheads="1"/>
              </p:cNvSpPr>
              <p:nvPr/>
            </p:nvSpPr>
            <p:spPr bwMode="auto">
              <a:xfrm>
                <a:off x="1488" y="2496"/>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38" name="Oval 33"/>
              <p:cNvSpPr>
                <a:spLocks noChangeArrowheads="1"/>
              </p:cNvSpPr>
              <p:nvPr/>
            </p:nvSpPr>
            <p:spPr bwMode="auto">
              <a:xfrm>
                <a:off x="2784" y="2496"/>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39" name="Oval 34"/>
              <p:cNvSpPr>
                <a:spLocks noChangeArrowheads="1"/>
              </p:cNvSpPr>
              <p:nvPr/>
            </p:nvSpPr>
            <p:spPr bwMode="auto">
              <a:xfrm>
                <a:off x="1152" y="2928"/>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0" name="Oval 35"/>
              <p:cNvSpPr>
                <a:spLocks noChangeArrowheads="1"/>
              </p:cNvSpPr>
              <p:nvPr/>
            </p:nvSpPr>
            <p:spPr bwMode="auto">
              <a:xfrm>
                <a:off x="1824" y="2928"/>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1" name="Oval 36"/>
              <p:cNvSpPr>
                <a:spLocks noChangeArrowheads="1"/>
              </p:cNvSpPr>
              <p:nvPr/>
            </p:nvSpPr>
            <p:spPr bwMode="auto">
              <a:xfrm>
                <a:off x="2448" y="2928"/>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2" name="Oval 37"/>
              <p:cNvSpPr>
                <a:spLocks noChangeArrowheads="1"/>
              </p:cNvSpPr>
              <p:nvPr/>
            </p:nvSpPr>
            <p:spPr bwMode="auto">
              <a:xfrm>
                <a:off x="3168" y="2928"/>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3" name="Oval 38"/>
              <p:cNvSpPr>
                <a:spLocks noChangeArrowheads="1"/>
              </p:cNvSpPr>
              <p:nvPr/>
            </p:nvSpPr>
            <p:spPr bwMode="auto">
              <a:xfrm>
                <a:off x="1440" y="3456"/>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4" name="Oval 39"/>
              <p:cNvSpPr>
                <a:spLocks noChangeArrowheads="1"/>
              </p:cNvSpPr>
              <p:nvPr/>
            </p:nvSpPr>
            <p:spPr bwMode="auto">
              <a:xfrm>
                <a:off x="2064" y="3456"/>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5" name="Oval 40"/>
              <p:cNvSpPr>
                <a:spLocks noChangeArrowheads="1"/>
              </p:cNvSpPr>
              <p:nvPr/>
            </p:nvSpPr>
            <p:spPr bwMode="auto">
              <a:xfrm>
                <a:off x="2799" y="3449"/>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6" name="Oval 41"/>
              <p:cNvSpPr>
                <a:spLocks noChangeArrowheads="1"/>
              </p:cNvSpPr>
              <p:nvPr/>
            </p:nvSpPr>
            <p:spPr bwMode="auto">
              <a:xfrm>
                <a:off x="3478" y="3456"/>
                <a:ext cx="336" cy="288"/>
              </a:xfrm>
              <a:prstGeom prst="ellipse">
                <a:avLst/>
              </a:prstGeom>
              <a:noFill/>
              <a:ln w="22225" cap="sq">
                <a:solidFill>
                  <a:schemeClr val="accent1"/>
                </a:solidFill>
                <a:round/>
                <a:headEnd type="none" w="sm" len="sm"/>
                <a:tailEnd type="none" w="sm" len="sm"/>
              </a:ln>
            </p:spPr>
            <p:txBody>
              <a:bodyPr wrap="none" anchor="ctr"/>
              <a:lstStyle/>
              <a:p>
                <a:endParaRPr lang="zh-CN" altLang="en-US"/>
              </a:p>
            </p:txBody>
          </p:sp>
          <p:sp>
            <p:nvSpPr>
              <p:cNvPr id="47" name="Line 42"/>
              <p:cNvSpPr>
                <a:spLocks noChangeShapeType="1"/>
              </p:cNvSpPr>
              <p:nvPr/>
            </p:nvSpPr>
            <p:spPr bwMode="auto">
              <a:xfrm>
                <a:off x="2411" y="2330"/>
                <a:ext cx="384"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48" name="Line 43"/>
              <p:cNvSpPr>
                <a:spLocks noChangeShapeType="1"/>
              </p:cNvSpPr>
              <p:nvPr/>
            </p:nvSpPr>
            <p:spPr bwMode="auto">
              <a:xfrm flipH="1">
                <a:off x="1776" y="2304"/>
                <a:ext cx="336"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49" name="Line 44"/>
              <p:cNvSpPr>
                <a:spLocks noChangeShapeType="1"/>
              </p:cNvSpPr>
              <p:nvPr/>
            </p:nvSpPr>
            <p:spPr bwMode="auto">
              <a:xfrm flipH="1">
                <a:off x="1392" y="2736"/>
                <a:ext cx="144" cy="192"/>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0" name="Line 45"/>
              <p:cNvSpPr>
                <a:spLocks noChangeShapeType="1"/>
              </p:cNvSpPr>
              <p:nvPr/>
            </p:nvSpPr>
            <p:spPr bwMode="auto">
              <a:xfrm>
                <a:off x="1776" y="2736"/>
                <a:ext cx="144" cy="192"/>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1" name="Line 46"/>
              <p:cNvSpPr>
                <a:spLocks noChangeShapeType="1"/>
              </p:cNvSpPr>
              <p:nvPr/>
            </p:nvSpPr>
            <p:spPr bwMode="auto">
              <a:xfrm flipH="1">
                <a:off x="2703" y="2762"/>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52" name="Line 47"/>
              <p:cNvSpPr>
                <a:spLocks noChangeShapeType="1"/>
              </p:cNvSpPr>
              <p:nvPr/>
            </p:nvSpPr>
            <p:spPr bwMode="auto">
              <a:xfrm>
                <a:off x="3072" y="2736"/>
                <a:ext cx="192" cy="192"/>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3" name="Line 48"/>
              <p:cNvSpPr>
                <a:spLocks noChangeShapeType="1"/>
              </p:cNvSpPr>
              <p:nvPr/>
            </p:nvSpPr>
            <p:spPr bwMode="auto">
              <a:xfrm>
                <a:off x="1392" y="3216"/>
                <a:ext cx="144"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4" name="Line 49"/>
              <p:cNvSpPr>
                <a:spLocks noChangeShapeType="1"/>
              </p:cNvSpPr>
              <p:nvPr/>
            </p:nvSpPr>
            <p:spPr bwMode="auto">
              <a:xfrm>
                <a:off x="2060" y="3205"/>
                <a:ext cx="144"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5" name="Line 50"/>
              <p:cNvSpPr>
                <a:spLocks noChangeShapeType="1"/>
              </p:cNvSpPr>
              <p:nvPr/>
            </p:nvSpPr>
            <p:spPr bwMode="auto">
              <a:xfrm>
                <a:off x="2688" y="3216"/>
                <a:ext cx="192"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6" name="Line 51"/>
              <p:cNvSpPr>
                <a:spLocks noChangeShapeType="1"/>
              </p:cNvSpPr>
              <p:nvPr/>
            </p:nvSpPr>
            <p:spPr bwMode="auto">
              <a:xfrm>
                <a:off x="3408" y="3216"/>
                <a:ext cx="192" cy="240"/>
              </a:xfrm>
              <a:prstGeom prst="line">
                <a:avLst/>
              </a:prstGeom>
              <a:noFill/>
              <a:ln w="22225" cap="sq">
                <a:solidFill>
                  <a:schemeClr val="tx1">
                    <a:lumMod val="85000"/>
                    <a:lumOff val="15000"/>
                  </a:schemeClr>
                </a:solidFill>
                <a:round/>
                <a:headEnd type="none" w="sm" len="sm"/>
                <a:tailEnd type="none" w="sm" len="sm"/>
              </a:ln>
            </p:spPr>
            <p:txBody>
              <a:bodyPr/>
              <a:lstStyle/>
              <a:p>
                <a:endParaRPr lang="zh-CN" altLang="en-US"/>
              </a:p>
            </p:txBody>
          </p:sp>
          <p:sp>
            <p:nvSpPr>
              <p:cNvPr id="57" name="Rectangle 52"/>
              <p:cNvSpPr>
                <a:spLocks noChangeArrowheads="1"/>
              </p:cNvSpPr>
              <p:nvPr/>
            </p:nvSpPr>
            <p:spPr bwMode="auto">
              <a:xfrm>
                <a:off x="2128" y="2092"/>
                <a:ext cx="243" cy="330"/>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6</a:t>
                </a:r>
              </a:p>
            </p:txBody>
          </p:sp>
          <p:sp>
            <p:nvSpPr>
              <p:cNvPr id="58"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3</a:t>
                </a:r>
              </a:p>
            </p:txBody>
          </p:sp>
          <p:sp>
            <p:nvSpPr>
              <p:cNvPr id="59"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60"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61"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62" name="Rectangle 57"/>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63"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64"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dirty="0">
                    <a:solidFill>
                      <a:srgbClr val="0066CC"/>
                    </a:solidFill>
                  </a:rPr>
                  <a:t>5</a:t>
                </a:r>
              </a:p>
            </p:txBody>
          </p:sp>
          <p:sp>
            <p:nvSpPr>
              <p:cNvPr id="65"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66"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67" name="Rectangle 62"/>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34"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35"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68" name="Group 65"/>
          <p:cNvGrpSpPr>
            <a:grpSpLocks/>
          </p:cNvGrpSpPr>
          <p:nvPr/>
        </p:nvGrpSpPr>
        <p:grpSpPr bwMode="auto">
          <a:xfrm>
            <a:off x="899009" y="3142387"/>
            <a:ext cx="931863" cy="533400"/>
            <a:chOff x="48" y="1920"/>
            <a:chExt cx="587" cy="336"/>
          </a:xfrm>
        </p:grpSpPr>
        <p:sp>
          <p:nvSpPr>
            <p:cNvPr id="69"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70"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71" name="Group 83"/>
          <p:cNvGrpSpPr>
            <a:grpSpLocks/>
          </p:cNvGrpSpPr>
          <p:nvPr/>
        </p:nvGrpSpPr>
        <p:grpSpPr bwMode="auto">
          <a:xfrm>
            <a:off x="583096" y="922093"/>
            <a:ext cx="10887075" cy="1536701"/>
            <a:chOff x="480" y="214"/>
            <a:chExt cx="6858" cy="968"/>
          </a:xfrm>
        </p:grpSpPr>
        <p:sp>
          <p:nvSpPr>
            <p:cNvPr id="72" name="Text Box 84"/>
            <p:cNvSpPr txBox="1">
              <a:spLocks noChangeArrowheads="1"/>
            </p:cNvSpPr>
            <p:nvPr/>
          </p:nvSpPr>
          <p:spPr bwMode="auto">
            <a:xfrm>
              <a:off x="480" y="235"/>
              <a:ext cx="6858" cy="931"/>
            </a:xfrm>
            <a:prstGeom prst="rect">
              <a:avLst/>
            </a:prstGeom>
            <a:noFill/>
            <a:ln w="12700" cap="sq">
              <a:noFill/>
              <a:miter lim="800000"/>
              <a:headEnd type="none" w="sm" len="sm"/>
              <a:tailEnd type="none" w="sm" len="sm"/>
            </a:ln>
          </p:spPr>
          <p:txBody>
            <a:bodyPr wrap="square">
              <a:spAutoFit/>
            </a:bodyPr>
            <a:lstStyle/>
            <a:p>
              <a:pPr>
                <a:lnSpc>
                  <a:spcPct val="125000"/>
                </a:lnSpc>
              </a:pPr>
              <a:r>
                <a:rPr lang="en-US" altLang="zh-CN" sz="2400" b="1" dirty="0">
                  <a:solidFill>
                    <a:srgbClr val="003192"/>
                  </a:solidFill>
                  <a:latin typeface="幼圆" pitchFamily="49" charset="-122"/>
                  <a:ea typeface="幼圆" pitchFamily="49" charset="-122"/>
                </a:rPr>
                <a:t>    </a:t>
              </a:r>
              <a:r>
                <a:rPr lang="zh-CN" altLang="en-US" sz="2400" b="1" dirty="0">
                  <a:solidFill>
                    <a:srgbClr val="003192"/>
                  </a:solidFill>
                  <a:latin typeface="幼圆" pitchFamily="49" charset="-122"/>
                  <a:ea typeface="幼圆" pitchFamily="49" charset="-122"/>
                </a:rPr>
                <a:t>若把当前查找范围内居中的记录的     作为根结点，前半部分与后半部分的记录的     分别构成根结点的左子树与右子树</a:t>
              </a:r>
              <a:r>
                <a:rPr lang="en-US" altLang="zh-CN" sz="2400" b="1" dirty="0">
                  <a:solidFill>
                    <a:srgbClr val="003192"/>
                  </a:solidFill>
                  <a:latin typeface="幼圆" pitchFamily="49" charset="-122"/>
                  <a:ea typeface="幼圆" pitchFamily="49" charset="-122"/>
                </a:rPr>
                <a:t>,</a:t>
              </a:r>
              <a:r>
                <a:rPr lang="zh-CN" altLang="en-US" sz="2400" b="1" dirty="0">
                  <a:solidFill>
                    <a:srgbClr val="003192"/>
                  </a:solidFill>
                  <a:latin typeface="幼圆" pitchFamily="49" charset="-122"/>
                  <a:ea typeface="幼圆" pitchFamily="49" charset="-122"/>
                </a:rPr>
                <a:t>则由此得到一棵称为</a:t>
              </a:r>
              <a:r>
                <a:rPr lang="zh-CN" altLang="en-US" sz="2400" b="1" dirty="0">
                  <a:solidFill>
                    <a:srgbClr val="003192"/>
                  </a:solidFill>
                  <a:ea typeface="幼圆" pitchFamily="49" charset="-122"/>
                </a:rPr>
                <a:t>“</a:t>
              </a:r>
              <a:r>
                <a:rPr lang="zh-CN" altLang="en-US" sz="2400" b="1" dirty="0">
                  <a:solidFill>
                    <a:srgbClr val="003192"/>
                  </a:solidFill>
                  <a:latin typeface="幼圆" pitchFamily="49" charset="-122"/>
                  <a:ea typeface="幼圆" pitchFamily="49" charset="-122"/>
                </a:rPr>
                <a:t>         </a:t>
              </a:r>
              <a:r>
                <a:rPr lang="zh-CN" altLang="en-US" sz="2400" b="1" dirty="0">
                  <a:solidFill>
                    <a:srgbClr val="003192"/>
                  </a:solidFill>
                  <a:ea typeface="幼圆" pitchFamily="49" charset="-122"/>
                </a:rPr>
                <a:t>”</a:t>
              </a:r>
              <a:r>
                <a:rPr lang="zh-CN" altLang="en-US" sz="2400" b="1" dirty="0">
                  <a:solidFill>
                    <a:srgbClr val="003192"/>
                  </a:solidFill>
                  <a:latin typeface="幼圆" pitchFamily="49" charset="-122"/>
                  <a:ea typeface="幼圆" pitchFamily="49" charset="-122"/>
                </a:rPr>
                <a:t>的二叉树，利用它来描述折半查找的过程</a:t>
              </a:r>
            </a:p>
          </p:txBody>
        </p:sp>
        <p:sp>
          <p:nvSpPr>
            <p:cNvPr id="73" name="Rectangle 85"/>
            <p:cNvSpPr>
              <a:spLocks noChangeArrowheads="1"/>
            </p:cNvSpPr>
            <p:nvPr/>
          </p:nvSpPr>
          <p:spPr bwMode="auto">
            <a:xfrm>
              <a:off x="3776" y="214"/>
              <a:ext cx="810" cy="410"/>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nSpc>
                  <a:spcPct val="125000"/>
                </a:lnSpc>
              </a:pPr>
              <a:r>
                <a:rPr lang="zh-CN" altLang="en-US" sz="2900" b="1" dirty="0">
                  <a:solidFill>
                    <a:srgbClr val="FF3300"/>
                  </a:solidFill>
                  <a:ea typeface="黑体" pitchFamily="49" charset="-122"/>
                </a:rPr>
                <a:t>位置</a:t>
              </a:r>
              <a:endParaRPr lang="en-US" sz="2900" b="1" dirty="0">
                <a:solidFill>
                  <a:srgbClr val="FF3300"/>
                </a:solidFill>
                <a:ea typeface="黑体" pitchFamily="49" charset="-122"/>
              </a:endParaRPr>
            </a:p>
          </p:txBody>
        </p:sp>
        <p:sp>
          <p:nvSpPr>
            <p:cNvPr id="74" name="Rectangle 86"/>
            <p:cNvSpPr>
              <a:spLocks noChangeArrowheads="1"/>
            </p:cNvSpPr>
            <p:nvPr/>
          </p:nvSpPr>
          <p:spPr bwMode="auto">
            <a:xfrm>
              <a:off x="1278" y="453"/>
              <a:ext cx="768" cy="410"/>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pPr>
                <a:lnSpc>
                  <a:spcPct val="125000"/>
                </a:lnSpc>
              </a:pPr>
              <a:r>
                <a:rPr lang="zh-CN" altLang="en-US" sz="2900" b="1" dirty="0">
                  <a:solidFill>
                    <a:srgbClr val="FF3300"/>
                  </a:solidFill>
                  <a:ea typeface="黑体" pitchFamily="49" charset="-122"/>
                </a:rPr>
                <a:t>位置</a:t>
              </a:r>
              <a:endParaRPr lang="en-US" sz="2900" b="1" dirty="0">
                <a:solidFill>
                  <a:srgbClr val="FF3300"/>
                </a:solidFill>
                <a:ea typeface="黑体" pitchFamily="49" charset="-122"/>
              </a:endParaRPr>
            </a:p>
          </p:txBody>
        </p:sp>
        <p:sp>
          <p:nvSpPr>
            <p:cNvPr id="75" name="Rectangle 87"/>
            <p:cNvSpPr>
              <a:spLocks noChangeArrowheads="1"/>
            </p:cNvSpPr>
            <p:nvPr/>
          </p:nvSpPr>
          <p:spPr bwMode="auto">
            <a:xfrm>
              <a:off x="679" y="724"/>
              <a:ext cx="1049" cy="45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nSpc>
                  <a:spcPct val="125000"/>
                </a:lnSpc>
              </a:pPr>
              <a:r>
                <a:rPr lang="zh-CN" altLang="en-US" sz="3300" b="1" dirty="0">
                  <a:solidFill>
                    <a:srgbClr val="FF3300"/>
                  </a:solidFill>
                  <a:latin typeface="隶书" pitchFamily="49" charset="-122"/>
                  <a:ea typeface="隶书" pitchFamily="49" charset="-122"/>
                </a:rPr>
                <a:t>判定树</a:t>
              </a:r>
              <a:endParaRPr lang="en-US" sz="3300" b="1" dirty="0">
                <a:solidFill>
                  <a:srgbClr val="FF3300"/>
                </a:solidFill>
                <a:latin typeface="隶书" pitchFamily="49" charset="-122"/>
                <a:ea typeface="隶书" pitchFamily="49" charset="-122"/>
              </a:endParaRPr>
            </a:p>
          </p:txBody>
        </p:sp>
      </p:grpSp>
      <p:grpSp>
        <p:nvGrpSpPr>
          <p:cNvPr id="77" name="Group 92"/>
          <p:cNvGrpSpPr>
            <a:grpSpLocks/>
          </p:cNvGrpSpPr>
          <p:nvPr/>
        </p:nvGrpSpPr>
        <p:grpSpPr bwMode="auto">
          <a:xfrm>
            <a:off x="4071727" y="5857012"/>
            <a:ext cx="1928813" cy="1031875"/>
            <a:chOff x="1892" y="3655"/>
            <a:chExt cx="1215" cy="650"/>
          </a:xfrm>
        </p:grpSpPr>
        <p:sp>
          <p:nvSpPr>
            <p:cNvPr id="78"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79"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80"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81"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extLst>
      <p:ext uri="{BB962C8B-B14F-4D97-AF65-F5344CB8AC3E}">
        <p14:creationId xmlns:p14="http://schemas.microsoft.com/office/powerpoint/2010/main" val="133449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ppt_w/2"/>
                                          </p:val>
                                        </p:tav>
                                        <p:tav tm="100000">
                                          <p:val>
                                            <p:strVal val="#ppt_x"/>
                                          </p:val>
                                        </p:tav>
                                      </p:tavLst>
                                    </p:anim>
                                    <p:anim calcmode="lin" valueType="num">
                                      <p:cBhvr>
                                        <p:cTn id="13" dur="500" fill="hold"/>
                                        <p:tgtEl>
                                          <p:spTgt spid="6"/>
                                        </p:tgtEl>
                                        <p:attrNameLst>
                                          <p:attrName>ppt_y</p:attrName>
                                        </p:attrNameLst>
                                      </p:cBhvr>
                                      <p:tavLst>
                                        <p:tav tm="0">
                                          <p:val>
                                            <p:strVal val="#ppt_y"/>
                                          </p:val>
                                        </p:tav>
                                        <p:tav tm="100000">
                                          <p:val>
                                            <p:strVal val="#ppt_y"/>
                                          </p:val>
                                        </p:tav>
                                      </p:tavLst>
                                    </p:anim>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52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 calcmode="lin" valueType="num">
                                      <p:cBhvr>
                                        <p:cTn id="32" dur="500" fill="hold"/>
                                        <p:tgtEl>
                                          <p:spTgt spid="12"/>
                                        </p:tgtEl>
                                        <p:attrNameLst>
                                          <p:attrName>ppt_x</p:attrName>
                                        </p:attrNameLst>
                                      </p:cBhvr>
                                      <p:tavLst>
                                        <p:tav tm="0">
                                          <p:val>
                                            <p:fltVal val="0.5"/>
                                          </p:val>
                                        </p:tav>
                                        <p:tav tm="100000">
                                          <p:val>
                                            <p:strVal val="#ppt_x"/>
                                          </p:val>
                                        </p:tav>
                                      </p:tavLst>
                                    </p:anim>
                                    <p:anim calcmode="lin" valueType="num">
                                      <p:cBhvr>
                                        <p:cTn id="33" dur="500" fill="hold"/>
                                        <p:tgtEl>
                                          <p:spTgt spid="12"/>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dissolv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528" fill="hold" nodeType="click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p:cTn id="58" dur="500" fill="hold"/>
                                        <p:tgtEl>
                                          <p:spTgt spid="77"/>
                                        </p:tgtEl>
                                        <p:attrNameLst>
                                          <p:attrName>ppt_w</p:attrName>
                                        </p:attrNameLst>
                                      </p:cBhvr>
                                      <p:tavLst>
                                        <p:tav tm="0">
                                          <p:val>
                                            <p:fltVal val="0"/>
                                          </p:val>
                                        </p:tav>
                                        <p:tav tm="100000">
                                          <p:val>
                                            <p:strVal val="#ppt_w"/>
                                          </p:val>
                                        </p:tav>
                                      </p:tavLst>
                                    </p:anim>
                                    <p:anim calcmode="lin" valueType="num">
                                      <p:cBhvr>
                                        <p:cTn id="59" dur="500" fill="hold"/>
                                        <p:tgtEl>
                                          <p:spTgt spid="77"/>
                                        </p:tgtEl>
                                        <p:attrNameLst>
                                          <p:attrName>ppt_h</p:attrName>
                                        </p:attrNameLst>
                                      </p:cBhvr>
                                      <p:tavLst>
                                        <p:tav tm="0">
                                          <p:val>
                                            <p:fltVal val="0"/>
                                          </p:val>
                                        </p:tav>
                                        <p:tav tm="100000">
                                          <p:val>
                                            <p:strVal val="#ppt_h"/>
                                          </p:val>
                                        </p:tav>
                                      </p:tavLst>
                                    </p:anim>
                                    <p:anim calcmode="lin" valueType="num">
                                      <p:cBhvr>
                                        <p:cTn id="60" dur="500" fill="hold"/>
                                        <p:tgtEl>
                                          <p:spTgt spid="77"/>
                                        </p:tgtEl>
                                        <p:attrNameLst>
                                          <p:attrName>ppt_x</p:attrName>
                                        </p:attrNameLst>
                                      </p:cBhvr>
                                      <p:tavLst>
                                        <p:tav tm="0">
                                          <p:val>
                                            <p:fltVal val="0.5"/>
                                          </p:val>
                                        </p:tav>
                                        <p:tav tm="100000">
                                          <p:val>
                                            <p:strVal val="#ppt_x"/>
                                          </p:val>
                                        </p:tav>
                                      </p:tavLst>
                                    </p:anim>
                                    <p:anim calcmode="lin" valueType="num">
                                      <p:cBhvr>
                                        <p:cTn id="61" dur="500" fill="hold"/>
                                        <p:tgtEl>
                                          <p:spTgt spid="77"/>
                                        </p:tgtEl>
                                        <p:attrNameLst>
                                          <p:attrName>ppt_y</p:attrName>
                                        </p:attrNameLst>
                                      </p:cBhvr>
                                      <p:tavLst>
                                        <p:tav tm="0">
                                          <p:val>
                                            <p:fltVal val="0.5"/>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up)">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up)">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up)">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7" presetClass="entr" presetSubtype="2"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0" fill="hold"/>
                                        <p:tgtEl>
                                          <p:spTgt spid="27"/>
                                        </p:tgtEl>
                                        <p:attrNameLst>
                                          <p:attrName>ppt_x</p:attrName>
                                        </p:attrNameLst>
                                      </p:cBhvr>
                                      <p:tavLst>
                                        <p:tav tm="0">
                                          <p:val>
                                            <p:strVal val="1+#ppt_w/2"/>
                                          </p:val>
                                        </p:tav>
                                        <p:tav tm="100000">
                                          <p:val>
                                            <p:strVal val="#ppt_x"/>
                                          </p:val>
                                        </p:tav>
                                      </p:tavLst>
                                    </p:anim>
                                    <p:anim calcmode="lin" valueType="num">
                                      <p:cBhvr additive="base">
                                        <p:cTn id="82" dur="5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平均查找长度和时间复杂度</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21</a:t>
            </a:fld>
            <a:endParaRPr lang="zh-CN" altLang="en-US"/>
          </a:p>
        </p:txBody>
      </p:sp>
      <p:grpSp>
        <p:nvGrpSpPr>
          <p:cNvPr id="5" name="Group 36"/>
          <p:cNvGrpSpPr>
            <a:grpSpLocks/>
          </p:cNvGrpSpPr>
          <p:nvPr/>
        </p:nvGrpSpPr>
        <p:grpSpPr bwMode="auto">
          <a:xfrm>
            <a:off x="1426569" y="1514399"/>
            <a:ext cx="7772400" cy="1736725"/>
            <a:chOff x="535" y="1104"/>
            <a:chExt cx="4896" cy="1094"/>
          </a:xfrm>
        </p:grpSpPr>
        <p:sp>
          <p:nvSpPr>
            <p:cNvPr id="6"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b="1" dirty="0">
                  <a:solidFill>
                    <a:srgbClr val="003399"/>
                  </a:solidFill>
                  <a:ea typeface="楷体_GB2312" pitchFamily="49" charset="-122"/>
                </a:rPr>
                <a:t>         </a:t>
              </a:r>
              <a:r>
                <a:rPr lang="zh-CN" altLang="en-US" sz="2700" b="1" dirty="0">
                  <a:solidFill>
                    <a:srgbClr val="003399"/>
                  </a:solidFill>
                  <a:ea typeface="幼圆" pitchFamily="49" charset="-122"/>
                </a:rPr>
                <a:t>对于具有</a:t>
              </a:r>
              <a:r>
                <a:rPr lang="en-US" altLang="zh-CN" sz="2700" b="1" dirty="0">
                  <a:solidFill>
                    <a:srgbClr val="003399"/>
                  </a:solidFill>
                  <a:ea typeface="幼圆" pitchFamily="49" charset="-122"/>
                </a:rPr>
                <a:t>n</a:t>
              </a:r>
              <a:r>
                <a:rPr lang="zh-CN" altLang="en-US" sz="2700" b="1" dirty="0">
                  <a:solidFill>
                    <a:srgbClr val="003399"/>
                  </a:solidFill>
                  <a:ea typeface="幼圆" pitchFamily="49" charset="-122"/>
                </a:rPr>
                <a:t>个记录的有序连续顺序文件，若</a:t>
              </a:r>
            </a:p>
            <a:p>
              <a:pPr>
                <a:lnSpc>
                  <a:spcPct val="95000"/>
                </a:lnSpc>
                <a:spcAft>
                  <a:spcPct val="20000"/>
                </a:spcAft>
              </a:pPr>
              <a:r>
                <a:rPr lang="zh-CN" altLang="en-US" sz="2700" b="1" dirty="0">
                  <a:solidFill>
                    <a:srgbClr val="003399"/>
                  </a:solidFill>
                  <a:ea typeface="幼圆" pitchFamily="49" charset="-122"/>
                </a:rPr>
                <a:t>查找概率相等，则有</a:t>
              </a:r>
            </a:p>
            <a:p>
              <a:pPr>
                <a:lnSpc>
                  <a:spcPct val="95000"/>
                </a:lnSpc>
                <a:spcBef>
                  <a:spcPct val="35000"/>
                </a:spcBef>
                <a:spcAft>
                  <a:spcPct val="40000"/>
                </a:spcAft>
              </a:pPr>
              <a:r>
                <a:rPr lang="zh-CN" altLang="en-US" b="1" dirty="0">
                  <a:solidFill>
                    <a:srgbClr val="003399"/>
                  </a:solidFill>
                </a:rPr>
                <a:t>             </a:t>
              </a:r>
              <a:r>
                <a:rPr lang="en-US" altLang="zh-CN" b="1" dirty="0">
                  <a:solidFill>
                    <a:srgbClr val="003399"/>
                  </a:solidFill>
                </a:rPr>
                <a:t>ASL=</a:t>
              </a:r>
              <a:r>
                <a:rPr lang="en-US" altLang="zh-CN" sz="2800" b="1" dirty="0">
                  <a:solidFill>
                    <a:srgbClr val="003399"/>
                  </a:solidFill>
                  <a:sym typeface="Symbol" pitchFamily="18" charset="2"/>
                </a:rPr>
                <a:t> </a:t>
              </a:r>
              <a:r>
                <a:rPr lang="en-US" altLang="zh-CN" sz="2600" b="1" dirty="0" err="1">
                  <a:solidFill>
                    <a:srgbClr val="003399"/>
                  </a:solidFill>
                  <a:sym typeface="Symbol" pitchFamily="18" charset="2"/>
                </a:rPr>
                <a:t>p</a:t>
              </a:r>
              <a:r>
                <a:rPr lang="en-US" altLang="zh-CN" sz="2600" b="1" baseline="-25000" dirty="0" err="1">
                  <a:solidFill>
                    <a:srgbClr val="003399"/>
                  </a:solidFill>
                  <a:sym typeface="Symbol" pitchFamily="18" charset="2"/>
                </a:rPr>
                <a:t>i</a:t>
              </a:r>
              <a:r>
                <a:rPr lang="en-US" altLang="zh-CN" sz="2600" b="1" dirty="0" err="1">
                  <a:solidFill>
                    <a:srgbClr val="003399"/>
                  </a:solidFill>
                  <a:sym typeface="Symbol" pitchFamily="18" charset="2"/>
                </a:rPr>
                <a:t>c</a:t>
              </a:r>
              <a:r>
                <a:rPr lang="en-US" altLang="zh-CN" sz="2600" b="1" baseline="-25000" dirty="0" err="1">
                  <a:solidFill>
                    <a:srgbClr val="003399"/>
                  </a:solidFill>
                  <a:sym typeface="Symbol" pitchFamily="18" charset="2"/>
                </a:rPr>
                <a:t>i</a:t>
              </a:r>
              <a:r>
                <a:rPr lang="en-US" altLang="zh-CN" sz="2600" b="1" baseline="-25000" dirty="0">
                  <a:solidFill>
                    <a:srgbClr val="003399"/>
                  </a:solidFill>
                  <a:sym typeface="Symbol" pitchFamily="18" charset="2"/>
                </a:rPr>
                <a:t> </a:t>
              </a:r>
              <a:r>
                <a:rPr lang="en-US" altLang="zh-CN" b="1" dirty="0">
                  <a:solidFill>
                    <a:srgbClr val="003399"/>
                  </a:solidFill>
                  <a:sym typeface="Symbol" pitchFamily="18" charset="2"/>
                </a:rPr>
                <a:t>=     </a:t>
              </a:r>
              <a:r>
                <a:rPr lang="en-US" altLang="zh-CN" sz="2800" b="1" dirty="0">
                  <a:solidFill>
                    <a:srgbClr val="003399"/>
                  </a:solidFill>
                  <a:sym typeface="Symbol" pitchFamily="18" charset="2"/>
                </a:rPr>
                <a:t> </a:t>
              </a:r>
              <a:r>
                <a:rPr lang="en-US" altLang="zh-CN" sz="2600" b="1" dirty="0">
                  <a:solidFill>
                    <a:srgbClr val="003399"/>
                  </a:solidFill>
                  <a:sym typeface="Symbol" pitchFamily="18" charset="2"/>
                </a:rPr>
                <a:t>j</a:t>
              </a:r>
              <a:r>
                <a:rPr lang="en-US" altLang="zh-CN" sz="2600" b="1" dirty="0">
                  <a:solidFill>
                    <a:srgbClr val="003399"/>
                  </a:solidFill>
                  <a:cs typeface="Times New Roman" pitchFamily="18" charset="0"/>
                  <a:sym typeface="Symbol" pitchFamily="18" charset="2"/>
                </a:rPr>
                <a:t>×</a:t>
              </a:r>
              <a:r>
                <a:rPr lang="en-US" altLang="zh-CN" sz="2600" b="1" dirty="0">
                  <a:solidFill>
                    <a:srgbClr val="003399"/>
                  </a:solidFill>
                  <a:sym typeface="Symbol" pitchFamily="18" charset="2"/>
                </a:rPr>
                <a:t>2</a:t>
              </a:r>
              <a:r>
                <a:rPr lang="en-US" altLang="zh-CN" sz="2600" b="1" baseline="42000" dirty="0">
                  <a:solidFill>
                    <a:srgbClr val="003399"/>
                  </a:solidFill>
                  <a:sym typeface="Symbol" pitchFamily="18" charset="2"/>
                </a:rPr>
                <a:t>j</a:t>
              </a:r>
              <a:r>
                <a:rPr lang="en-US" altLang="zh-CN" sz="2600" b="1" baseline="42000" dirty="0">
                  <a:solidFill>
                    <a:srgbClr val="003399"/>
                  </a:solidFill>
                  <a:cs typeface="Times New Roman" pitchFamily="18" charset="0"/>
                  <a:sym typeface="Symbol" pitchFamily="18" charset="2"/>
                </a:rPr>
                <a:t>–</a:t>
              </a:r>
              <a:r>
                <a:rPr lang="en-US" altLang="zh-CN" sz="2600" b="1" baseline="42000" dirty="0">
                  <a:solidFill>
                    <a:srgbClr val="003399"/>
                  </a:solidFill>
                  <a:sym typeface="Symbol" pitchFamily="18" charset="2"/>
                </a:rPr>
                <a:t>1 </a:t>
              </a:r>
              <a:r>
                <a:rPr lang="en-US" altLang="zh-CN" sz="2600" b="1" dirty="0">
                  <a:solidFill>
                    <a:srgbClr val="003399"/>
                  </a:solidFill>
                  <a:sym typeface="Symbol" pitchFamily="18" charset="2"/>
                </a:rPr>
                <a:t>=        log</a:t>
              </a:r>
              <a:r>
                <a:rPr lang="en-US" altLang="zh-CN" sz="2600" b="1" baseline="-25000" dirty="0">
                  <a:solidFill>
                    <a:srgbClr val="003399"/>
                  </a:solidFill>
                  <a:sym typeface="Symbol" pitchFamily="18" charset="2"/>
                </a:rPr>
                <a:t>2</a:t>
              </a:r>
              <a:r>
                <a:rPr lang="en-US" altLang="zh-CN" sz="2600" b="1" dirty="0">
                  <a:solidFill>
                    <a:srgbClr val="003399"/>
                  </a:solidFill>
                  <a:sym typeface="Symbol" pitchFamily="18" charset="2"/>
                </a:rPr>
                <a:t>(n+1) </a:t>
              </a:r>
              <a:r>
                <a:rPr lang="en-US" altLang="zh-CN" sz="2600" b="1" dirty="0">
                  <a:solidFill>
                    <a:srgbClr val="003399"/>
                  </a:solidFill>
                  <a:cs typeface="Times New Roman" pitchFamily="18" charset="0"/>
                  <a:sym typeface="Symbol" pitchFamily="18" charset="2"/>
                </a:rPr>
                <a:t>–</a:t>
              </a:r>
              <a:r>
                <a:rPr lang="en-US" altLang="zh-CN" sz="2600" b="1" dirty="0">
                  <a:solidFill>
                    <a:srgbClr val="003399"/>
                  </a:solidFill>
                  <a:sym typeface="Symbol" pitchFamily="18" charset="2"/>
                </a:rPr>
                <a:t>1</a:t>
              </a:r>
            </a:p>
          </p:txBody>
        </p:sp>
        <p:sp>
          <p:nvSpPr>
            <p:cNvPr id="7" name="Text Box 6"/>
            <p:cNvSpPr txBox="1">
              <a:spLocks noChangeArrowheads="1"/>
            </p:cNvSpPr>
            <p:nvPr/>
          </p:nvSpPr>
          <p:spPr bwMode="auto">
            <a:xfrm>
              <a:off x="2084" y="1751"/>
              <a:ext cx="1886" cy="399"/>
            </a:xfrm>
            <a:prstGeom prst="rect">
              <a:avLst/>
            </a:prstGeom>
            <a:noFill/>
            <a:ln w="12700" cap="sq">
              <a:noFill/>
              <a:miter lim="800000"/>
              <a:headEnd type="none" w="sm" len="sm"/>
              <a:tailEnd type="none" w="sm" len="sm"/>
            </a:ln>
          </p:spPr>
          <p:txBody>
            <a:bodyPr wrap="square">
              <a:spAutoFit/>
            </a:bodyPr>
            <a:lstStyle/>
            <a:p>
              <a:pPr>
                <a:lnSpc>
                  <a:spcPct val="80000"/>
                </a:lnSpc>
              </a:pPr>
              <a:r>
                <a:rPr lang="en-US" altLang="zh-CN" b="1" dirty="0">
                  <a:solidFill>
                    <a:srgbClr val="003399"/>
                  </a:solidFill>
                </a:rPr>
                <a:t> </a:t>
              </a:r>
              <a:r>
                <a:rPr lang="en-US" altLang="zh-CN" sz="2200" b="1" dirty="0">
                  <a:solidFill>
                    <a:srgbClr val="003399"/>
                  </a:solidFill>
                </a:rPr>
                <a:t>1                       n+1</a:t>
              </a:r>
            </a:p>
            <a:p>
              <a:pPr>
                <a:lnSpc>
                  <a:spcPct val="80000"/>
                </a:lnSpc>
              </a:pPr>
              <a:r>
                <a:rPr lang="en-US" altLang="zh-CN" sz="2200" b="1" dirty="0">
                  <a:solidFill>
                    <a:srgbClr val="003399"/>
                  </a:solidFill>
                </a:rPr>
                <a:t> n                        </a:t>
              </a:r>
              <a:r>
                <a:rPr lang="en-US" altLang="zh-CN" sz="2200" b="1" dirty="0" err="1">
                  <a:solidFill>
                    <a:srgbClr val="003399"/>
                  </a:solidFill>
                </a:rPr>
                <a:t>n</a:t>
              </a:r>
              <a:endParaRPr lang="en-US" altLang="zh-CN" sz="2200" b="1" dirty="0">
                <a:solidFill>
                  <a:srgbClr val="003399"/>
                </a:solidFill>
              </a:endParaRPr>
            </a:p>
          </p:txBody>
        </p:sp>
        <p:sp>
          <p:nvSpPr>
            <p:cNvPr id="8" name="Line 7"/>
            <p:cNvSpPr>
              <a:spLocks noChangeShapeType="1"/>
            </p:cNvSpPr>
            <p:nvPr/>
          </p:nvSpPr>
          <p:spPr bwMode="auto">
            <a:xfrm>
              <a:off x="2152" y="1934"/>
              <a:ext cx="192" cy="0"/>
            </a:xfrm>
            <a:prstGeom prst="line">
              <a:avLst/>
            </a:prstGeom>
            <a:noFill/>
            <a:ln w="19050" cap="sq">
              <a:solidFill>
                <a:srgbClr val="003366"/>
              </a:solidFill>
              <a:round/>
              <a:headEnd type="none" w="sm" len="sm"/>
              <a:tailEnd type="none" w="sm" len="sm"/>
            </a:ln>
          </p:spPr>
          <p:txBody>
            <a:bodyPr/>
            <a:lstStyle/>
            <a:p>
              <a:endParaRPr lang="zh-CN" altLang="en-US" b="1"/>
            </a:p>
          </p:txBody>
        </p:sp>
        <p:sp>
          <p:nvSpPr>
            <p:cNvPr id="9" name="Line 8"/>
            <p:cNvSpPr>
              <a:spLocks noChangeShapeType="1"/>
            </p:cNvSpPr>
            <p:nvPr/>
          </p:nvSpPr>
          <p:spPr bwMode="auto">
            <a:xfrm flipV="1">
              <a:off x="3391" y="1926"/>
              <a:ext cx="272" cy="0"/>
            </a:xfrm>
            <a:prstGeom prst="line">
              <a:avLst/>
            </a:prstGeom>
            <a:noFill/>
            <a:ln w="22225" cap="sq">
              <a:solidFill>
                <a:srgbClr val="000080"/>
              </a:solidFill>
              <a:round/>
              <a:headEnd type="none" w="sm" len="sm"/>
              <a:tailEnd type="none" w="sm" len="sm"/>
            </a:ln>
          </p:spPr>
          <p:txBody>
            <a:bodyPr/>
            <a:lstStyle/>
            <a:p>
              <a:endParaRPr lang="zh-CN" altLang="en-US" b="1"/>
            </a:p>
          </p:txBody>
        </p:sp>
        <p:sp>
          <p:nvSpPr>
            <p:cNvPr id="10" name="Text Box 9"/>
            <p:cNvSpPr txBox="1">
              <a:spLocks noChangeArrowheads="1"/>
            </p:cNvSpPr>
            <p:nvPr/>
          </p:nvSpPr>
          <p:spPr bwMode="auto">
            <a:xfrm>
              <a:off x="1443" y="1616"/>
              <a:ext cx="322" cy="582"/>
            </a:xfrm>
            <a:prstGeom prst="rect">
              <a:avLst/>
            </a:prstGeom>
            <a:noFill/>
            <a:ln w="12700" cap="sq">
              <a:noFill/>
              <a:miter lim="800000"/>
              <a:headEnd type="none" w="sm" len="sm"/>
              <a:tailEnd type="none" w="sm" len="sm"/>
            </a:ln>
          </p:spPr>
          <p:txBody>
            <a:bodyPr wrap="none">
              <a:spAutoFit/>
            </a:bodyPr>
            <a:lstStyle/>
            <a:p>
              <a:r>
                <a:rPr lang="en-US" altLang="zh-CN" sz="1800" b="1" dirty="0">
                  <a:solidFill>
                    <a:srgbClr val="003399"/>
                  </a:solidFill>
                </a:rPr>
                <a:t> n</a:t>
              </a:r>
            </a:p>
            <a:p>
              <a:endParaRPr lang="en-US" altLang="zh-CN" sz="1800" b="1" dirty="0">
                <a:solidFill>
                  <a:srgbClr val="003399"/>
                </a:solidFill>
              </a:endParaRPr>
            </a:p>
            <a:p>
              <a:r>
                <a:rPr lang="en-US" altLang="zh-CN" sz="1800" b="1" dirty="0" err="1">
                  <a:solidFill>
                    <a:srgbClr val="003399"/>
                  </a:solidFill>
                </a:rPr>
                <a:t>i</a:t>
              </a:r>
              <a:r>
                <a:rPr lang="en-US" altLang="zh-CN" sz="1800" b="1" dirty="0">
                  <a:solidFill>
                    <a:srgbClr val="003399"/>
                  </a:solidFill>
                </a:rPr>
                <a:t>=1</a:t>
              </a:r>
            </a:p>
          </p:txBody>
        </p:sp>
        <p:sp>
          <p:nvSpPr>
            <p:cNvPr id="11" name="Text Box 10"/>
            <p:cNvSpPr txBox="1">
              <a:spLocks noChangeArrowheads="1"/>
            </p:cNvSpPr>
            <p:nvPr/>
          </p:nvSpPr>
          <p:spPr bwMode="auto">
            <a:xfrm>
              <a:off x="2238" y="1616"/>
              <a:ext cx="363" cy="582"/>
            </a:xfrm>
            <a:prstGeom prst="rect">
              <a:avLst/>
            </a:prstGeom>
            <a:noFill/>
            <a:ln w="12700" cap="sq">
              <a:noFill/>
              <a:miter lim="800000"/>
              <a:headEnd type="none" w="sm" len="sm"/>
              <a:tailEnd type="none" w="sm" len="sm"/>
            </a:ln>
          </p:spPr>
          <p:txBody>
            <a:bodyPr wrap="none">
              <a:spAutoFit/>
            </a:bodyPr>
            <a:lstStyle/>
            <a:p>
              <a:r>
                <a:rPr lang="en-US" altLang="zh-CN" sz="1800" b="1" dirty="0">
                  <a:solidFill>
                    <a:srgbClr val="003399"/>
                  </a:solidFill>
                </a:rPr>
                <a:t>  h</a:t>
              </a:r>
            </a:p>
            <a:p>
              <a:endParaRPr lang="en-US" altLang="zh-CN" sz="1800" b="1" dirty="0">
                <a:solidFill>
                  <a:srgbClr val="003399"/>
                </a:solidFill>
              </a:endParaRPr>
            </a:p>
            <a:p>
              <a:r>
                <a:rPr lang="en-US" altLang="zh-CN" sz="1800" b="1" dirty="0">
                  <a:solidFill>
                    <a:srgbClr val="003399"/>
                  </a:solidFill>
                </a:rPr>
                <a:t> j=1</a:t>
              </a:r>
            </a:p>
          </p:txBody>
        </p:sp>
      </p:grpSp>
      <p:grpSp>
        <p:nvGrpSpPr>
          <p:cNvPr id="12" name="Group 20"/>
          <p:cNvGrpSpPr>
            <a:grpSpLocks/>
          </p:cNvGrpSpPr>
          <p:nvPr/>
        </p:nvGrpSpPr>
        <p:grpSpPr bwMode="auto">
          <a:xfrm>
            <a:off x="5736482" y="3278677"/>
            <a:ext cx="3070225" cy="814387"/>
            <a:chOff x="2906" y="2522"/>
            <a:chExt cx="1934" cy="513"/>
          </a:xfrm>
        </p:grpSpPr>
        <p:sp>
          <p:nvSpPr>
            <p:cNvPr id="13" name="AutoShape 18"/>
            <p:cNvSpPr>
              <a:spLocks noChangeArrowheads="1"/>
            </p:cNvSpPr>
            <p:nvPr/>
          </p:nvSpPr>
          <p:spPr bwMode="auto">
            <a:xfrm>
              <a:off x="2906" y="2522"/>
              <a:ext cx="1872" cy="513"/>
            </a:xfrm>
            <a:prstGeom prst="wedgeEllipseCallout">
              <a:avLst>
                <a:gd name="adj1" fmla="val -77905"/>
                <a:gd name="adj2" fmla="val -75915"/>
              </a:avLst>
            </a:prstGeom>
            <a:noFill/>
            <a:ln w="53975" cap="sq">
              <a:solidFill>
                <a:srgbClr val="29A6A3"/>
              </a:solidFill>
              <a:miter lim="800000"/>
              <a:headEnd type="none" w="sm" len="sm"/>
              <a:tailEnd type="none" w="sm" len="sm"/>
            </a:ln>
          </p:spPr>
          <p:txBody>
            <a:bodyPr/>
            <a:lstStyle/>
            <a:p>
              <a:pPr algn="ctr"/>
              <a:endParaRPr lang="en-US" altLang="zh-CN" b="1"/>
            </a:p>
          </p:txBody>
        </p:sp>
        <p:sp>
          <p:nvSpPr>
            <p:cNvPr id="14"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b="1" dirty="0">
                  <a:solidFill>
                    <a:srgbClr val="FF3300"/>
                  </a:solidFill>
                  <a:latin typeface="幼圆" pitchFamily="49" charset="-122"/>
                  <a:ea typeface="幼圆" pitchFamily="49" charset="-122"/>
                </a:rPr>
                <a:t>  </a:t>
              </a:r>
              <a:r>
                <a:rPr lang="zh-CN" altLang="en-US" sz="2300" b="1" dirty="0">
                  <a:solidFill>
                    <a:srgbClr val="FF3300"/>
                  </a:solidFill>
                  <a:latin typeface="幼圆" pitchFamily="49" charset="-122"/>
                  <a:ea typeface="幼圆" pitchFamily="49" charset="-122"/>
                </a:rPr>
                <a:t>第</a:t>
              </a:r>
              <a:r>
                <a:rPr lang="en-US" altLang="zh-CN" sz="2300" b="1" dirty="0">
                  <a:solidFill>
                    <a:srgbClr val="FF3300"/>
                  </a:solidFill>
                  <a:ea typeface="幼圆" pitchFamily="49" charset="-122"/>
                </a:rPr>
                <a:t>j</a:t>
              </a:r>
              <a:r>
                <a:rPr lang="zh-CN" altLang="en-US" sz="2300" b="1" dirty="0">
                  <a:solidFill>
                    <a:srgbClr val="FF3300"/>
                  </a:solidFill>
                  <a:latin typeface="幼圆" pitchFamily="49" charset="-122"/>
                  <a:ea typeface="幼圆" pitchFamily="49" charset="-122"/>
                </a:rPr>
                <a:t>层每个结</a:t>
              </a:r>
            </a:p>
            <a:p>
              <a:pPr>
                <a:lnSpc>
                  <a:spcPct val="75000"/>
                </a:lnSpc>
              </a:pPr>
              <a:r>
                <a:rPr lang="zh-CN" altLang="en-US" sz="2300" b="1" dirty="0">
                  <a:solidFill>
                    <a:srgbClr val="FF3300"/>
                  </a:solidFill>
                  <a:latin typeface="幼圆" pitchFamily="49" charset="-122"/>
                  <a:ea typeface="幼圆" pitchFamily="49" charset="-122"/>
                </a:rPr>
                <a:t>点的比较次数</a:t>
              </a:r>
            </a:p>
          </p:txBody>
        </p:sp>
      </p:grpSp>
      <p:sp>
        <p:nvSpPr>
          <p:cNvPr id="15" name="Rectangle 21"/>
          <p:cNvSpPr>
            <a:spLocks noChangeArrowheads="1"/>
          </p:cNvSpPr>
          <p:nvPr/>
        </p:nvSpPr>
        <p:spPr bwMode="auto">
          <a:xfrm>
            <a:off x="1228002" y="4081001"/>
            <a:ext cx="5976514" cy="507831"/>
          </a:xfrm>
          <a:prstGeom prst="rect">
            <a:avLst/>
          </a:prstGeom>
          <a:noFill/>
          <a:ln w="12700" cap="sq">
            <a:noFill/>
            <a:miter lim="800000"/>
            <a:headEnd type="none" w="sm" len="sm"/>
            <a:tailEnd type="none" w="sm" len="sm"/>
          </a:ln>
        </p:spPr>
        <p:txBody>
          <a:bodyPr wrap="square">
            <a:spAutoFit/>
          </a:bodyPr>
          <a:lstStyle/>
          <a:p>
            <a:pPr>
              <a:spcAft>
                <a:spcPct val="25000"/>
              </a:spcAft>
            </a:pPr>
            <a:r>
              <a:rPr lang="zh-CN" altLang="en-US" sz="2700" b="1" dirty="0">
                <a:solidFill>
                  <a:srgbClr val="003399"/>
                </a:solidFill>
                <a:latin typeface="幼圆" pitchFamily="49" charset="-122"/>
                <a:ea typeface="幼圆" pitchFamily="49" charset="-122"/>
              </a:rPr>
              <a:t>当</a:t>
            </a:r>
            <a:r>
              <a:rPr lang="en-US" altLang="zh-CN" sz="2700" b="1" dirty="0">
                <a:solidFill>
                  <a:srgbClr val="003399"/>
                </a:solidFill>
                <a:ea typeface="幼圆" pitchFamily="49" charset="-122"/>
              </a:rPr>
              <a:t>n</a:t>
            </a:r>
            <a:r>
              <a:rPr lang="zh-CN" altLang="en-US" sz="2700" b="1" dirty="0">
                <a:solidFill>
                  <a:srgbClr val="003399"/>
                </a:solidFill>
                <a:latin typeface="幼圆" pitchFamily="49" charset="-122"/>
                <a:ea typeface="幼圆" pitchFamily="49" charset="-122"/>
              </a:rPr>
              <a:t>足够大时，有</a:t>
            </a:r>
            <a:r>
              <a:rPr lang="zh-CN" altLang="en-US" sz="2500" b="1" dirty="0">
                <a:solidFill>
                  <a:srgbClr val="003399"/>
                </a:solidFill>
                <a:ea typeface="楷体_GB2312" pitchFamily="49" charset="-122"/>
              </a:rPr>
              <a:t>   </a:t>
            </a:r>
            <a:r>
              <a:rPr lang="en-US" altLang="zh-CN" sz="2500" b="1" dirty="0">
                <a:solidFill>
                  <a:srgbClr val="003399"/>
                </a:solidFill>
                <a:ea typeface="楷体_GB2312" pitchFamily="49" charset="-122"/>
              </a:rPr>
              <a:t>ASL</a:t>
            </a:r>
            <a:r>
              <a:rPr lang="en-US" altLang="zh-CN" sz="2500" b="1" dirty="0">
                <a:solidFill>
                  <a:srgbClr val="003399"/>
                </a:solidFill>
                <a:ea typeface="楷体_GB2312" pitchFamily="49" charset="-122"/>
                <a:sym typeface="Symbol" pitchFamily="18" charset="2"/>
              </a:rPr>
              <a:t></a:t>
            </a:r>
            <a:r>
              <a:rPr lang="en-US" altLang="zh-CN" sz="2500" b="1" dirty="0">
                <a:solidFill>
                  <a:srgbClr val="003399"/>
                </a:solidFill>
                <a:ea typeface="楷体_GB2312" pitchFamily="49" charset="-122"/>
              </a:rPr>
              <a:t> </a:t>
            </a:r>
            <a:r>
              <a:rPr lang="en-US" altLang="zh-CN" sz="2600" b="1" dirty="0">
                <a:solidFill>
                  <a:srgbClr val="003399"/>
                </a:solidFill>
                <a:sym typeface="Symbol" pitchFamily="18" charset="2"/>
              </a:rPr>
              <a:t>log</a:t>
            </a:r>
            <a:r>
              <a:rPr lang="en-US" altLang="zh-CN" sz="2600" b="1" baseline="-25000" dirty="0">
                <a:solidFill>
                  <a:srgbClr val="003399"/>
                </a:solidFill>
                <a:sym typeface="Symbol" pitchFamily="18" charset="2"/>
              </a:rPr>
              <a:t>2</a:t>
            </a:r>
            <a:r>
              <a:rPr lang="en-US" altLang="zh-CN" sz="2600" b="1" dirty="0">
                <a:solidFill>
                  <a:srgbClr val="003399"/>
                </a:solidFill>
                <a:sym typeface="Symbol" pitchFamily="18" charset="2"/>
              </a:rPr>
              <a:t>(n+1) </a:t>
            </a:r>
            <a:r>
              <a:rPr lang="en-US" altLang="zh-CN" sz="2600" b="1" dirty="0">
                <a:solidFill>
                  <a:srgbClr val="003399"/>
                </a:solidFill>
                <a:cs typeface="Times New Roman" pitchFamily="18" charset="0"/>
                <a:sym typeface="Symbol" pitchFamily="18" charset="2"/>
              </a:rPr>
              <a:t>–</a:t>
            </a:r>
            <a:r>
              <a:rPr lang="en-US" altLang="zh-CN" sz="2600" b="1" dirty="0">
                <a:solidFill>
                  <a:srgbClr val="003399"/>
                </a:solidFill>
                <a:sym typeface="Symbol" pitchFamily="18" charset="2"/>
              </a:rPr>
              <a:t>1</a:t>
            </a:r>
          </a:p>
        </p:txBody>
      </p:sp>
      <p:grpSp>
        <p:nvGrpSpPr>
          <p:cNvPr id="16" name="Group 35"/>
          <p:cNvGrpSpPr>
            <a:grpSpLocks/>
          </p:cNvGrpSpPr>
          <p:nvPr/>
        </p:nvGrpSpPr>
        <p:grpSpPr bwMode="auto">
          <a:xfrm>
            <a:off x="1894994" y="4910733"/>
            <a:ext cx="6203950" cy="762000"/>
            <a:chOff x="649" y="3358"/>
            <a:chExt cx="3908" cy="480"/>
          </a:xfrm>
        </p:grpSpPr>
        <p:sp>
          <p:nvSpPr>
            <p:cNvPr id="1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b="1" i="1">
                  <a:solidFill>
                    <a:srgbClr val="FF3300"/>
                  </a:solidFill>
                  <a:cs typeface="Times New Roman" pitchFamily="18" charset="0"/>
                </a:rPr>
                <a:t>O</a:t>
              </a:r>
              <a:r>
                <a:rPr lang="en-US" altLang="zh-CN" sz="3600" b="1" i="1">
                  <a:solidFill>
                    <a:srgbClr val="FF3300"/>
                  </a:solidFill>
                </a:rPr>
                <a:t>(</a:t>
              </a:r>
              <a:r>
                <a:rPr lang="en-US" altLang="zh-CN" sz="4400" b="1" i="1">
                  <a:solidFill>
                    <a:srgbClr val="FF3300"/>
                  </a:solidFill>
                </a:rPr>
                <a:t>log</a:t>
              </a:r>
              <a:r>
                <a:rPr lang="en-US" altLang="zh-CN" sz="3600" b="1" i="1" baseline="-42000">
                  <a:solidFill>
                    <a:srgbClr val="FF3300"/>
                  </a:solidFill>
                </a:rPr>
                <a:t>2 </a:t>
              </a:r>
              <a:r>
                <a:rPr lang="en-US" altLang="zh-CN" sz="4400" b="1" i="1">
                  <a:solidFill>
                    <a:srgbClr val="FF3300"/>
                  </a:solidFill>
                </a:rPr>
                <a:t>n</a:t>
              </a:r>
              <a:r>
                <a:rPr lang="en-US" altLang="zh-CN" sz="3600" b="1" i="1">
                  <a:solidFill>
                    <a:srgbClr val="FF3300"/>
                  </a:solidFill>
                </a:rPr>
                <a:t>)</a:t>
              </a:r>
            </a:p>
          </p:txBody>
        </p:sp>
        <p:sp>
          <p:nvSpPr>
            <p:cNvPr id="1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b="1" i="1" dirty="0">
                  <a:solidFill>
                    <a:srgbClr val="00007A"/>
                  </a:solidFill>
                  <a:ea typeface="黑体" pitchFamily="49" charset="-122"/>
                </a:rPr>
                <a:t>算法的时间复杂度</a:t>
              </a:r>
              <a:r>
                <a:rPr lang="zh-CN" altLang="en-US" sz="3200" b="1" dirty="0">
                  <a:solidFill>
                    <a:srgbClr val="00007A"/>
                  </a:solidFill>
                  <a:ea typeface="黑体" pitchFamily="49" charset="-122"/>
                </a:rPr>
                <a:t>：</a:t>
              </a:r>
            </a:p>
          </p:txBody>
        </p:sp>
      </p:grpSp>
      <p:grpSp>
        <p:nvGrpSpPr>
          <p:cNvPr id="19" name="Group 37"/>
          <p:cNvGrpSpPr>
            <a:grpSpLocks/>
          </p:cNvGrpSpPr>
          <p:nvPr/>
        </p:nvGrpSpPr>
        <p:grpSpPr bwMode="auto">
          <a:xfrm>
            <a:off x="4928707" y="1910733"/>
            <a:ext cx="6900864" cy="1141413"/>
            <a:chOff x="1028" y="663"/>
            <a:chExt cx="4347" cy="719"/>
          </a:xfrm>
        </p:grpSpPr>
        <p:sp>
          <p:nvSpPr>
            <p:cNvPr id="20" name="AutoShape 38"/>
            <p:cNvSpPr>
              <a:spLocks noChangeArrowheads="1"/>
            </p:cNvSpPr>
            <p:nvPr/>
          </p:nvSpPr>
          <p:spPr bwMode="auto">
            <a:xfrm>
              <a:off x="3385" y="663"/>
              <a:ext cx="1824" cy="336"/>
            </a:xfrm>
            <a:prstGeom prst="wedgeRoundRectCallout">
              <a:avLst>
                <a:gd name="adj1" fmla="val -158849"/>
                <a:gd name="adj2" fmla="val 60282"/>
                <a:gd name="adj3" fmla="val 16667"/>
              </a:avLst>
            </a:prstGeom>
            <a:noFill/>
            <a:ln w="50800" cap="sq">
              <a:solidFill>
                <a:srgbClr val="29A6A3"/>
              </a:solidFill>
              <a:miter lim="800000"/>
              <a:headEnd type="none" w="sm" len="sm"/>
              <a:tailEnd type="none" w="sm" len="sm"/>
            </a:ln>
          </p:spPr>
          <p:txBody>
            <a:bodyPr/>
            <a:lstStyle/>
            <a:p>
              <a:pPr algn="ctr"/>
              <a:endParaRPr lang="en-US" altLang="zh-CN" b="1"/>
            </a:p>
          </p:txBody>
        </p:sp>
        <p:sp>
          <p:nvSpPr>
            <p:cNvPr id="21"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b="1">
                  <a:solidFill>
                    <a:srgbClr val="003399"/>
                  </a:solidFill>
                  <a:latin typeface="幼圆" pitchFamily="49" charset="-122"/>
                  <a:ea typeface="幼圆" pitchFamily="49" charset="-122"/>
                </a:rPr>
                <a:t>第</a:t>
              </a:r>
              <a:r>
                <a:rPr lang="en-US" altLang="zh-CN" sz="2100" b="1">
                  <a:solidFill>
                    <a:srgbClr val="003399"/>
                  </a:solidFill>
                  <a:ea typeface="幼圆" pitchFamily="49" charset="-122"/>
                </a:rPr>
                <a:t>j</a:t>
              </a:r>
              <a:r>
                <a:rPr lang="zh-CN" altLang="en-US" sz="2100" b="1">
                  <a:solidFill>
                    <a:srgbClr val="003399"/>
                  </a:solidFill>
                  <a:latin typeface="幼圆" pitchFamily="49" charset="-122"/>
                  <a:ea typeface="幼圆" pitchFamily="49" charset="-122"/>
                </a:rPr>
                <a:t>层结点数的最大值</a:t>
              </a:r>
            </a:p>
          </p:txBody>
        </p:sp>
        <p:sp>
          <p:nvSpPr>
            <p:cNvPr id="22" name="Oval 40"/>
            <p:cNvSpPr>
              <a:spLocks noChangeArrowheads="1"/>
            </p:cNvSpPr>
            <p:nvPr/>
          </p:nvSpPr>
          <p:spPr bwMode="auto">
            <a:xfrm>
              <a:off x="1028" y="1035"/>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b="1"/>
            </a:p>
          </p:txBody>
        </p:sp>
      </p:grpSp>
    </p:spTree>
    <p:extLst>
      <p:ext uri="{BB962C8B-B14F-4D97-AF65-F5344CB8AC3E}">
        <p14:creationId xmlns:p14="http://schemas.microsoft.com/office/powerpoint/2010/main" val="26571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有序连续顺序表的折半查找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22</a:t>
            </a:fld>
            <a:endParaRPr lang="zh-CN" altLang="en-US"/>
          </a:p>
        </p:txBody>
      </p:sp>
      <p:sp>
        <p:nvSpPr>
          <p:cNvPr id="4" name="文本占位符 3"/>
          <p:cNvSpPr>
            <a:spLocks noGrp="1"/>
          </p:cNvSpPr>
          <p:nvPr>
            <p:ph type="body" sz="quarter" idx="11"/>
          </p:nvPr>
        </p:nvSpPr>
        <p:spPr/>
        <p:txBody>
          <a:bodyPr>
            <a:normAutofit/>
          </a:bodyPr>
          <a:lstStyle/>
          <a:p>
            <a:r>
              <a:rPr lang="zh-CN" altLang="en-US" dirty="0"/>
              <a:t>优点</a:t>
            </a:r>
            <a:endParaRPr lang="en-US" altLang="zh-CN" dirty="0"/>
          </a:p>
          <a:p>
            <a:pPr lvl="1"/>
            <a:r>
              <a:rPr lang="zh-CN" altLang="en-US" dirty="0"/>
              <a:t>查找原理和过程简单，易于理解</a:t>
            </a:r>
            <a:endParaRPr lang="en-US" altLang="zh-CN" dirty="0"/>
          </a:p>
          <a:p>
            <a:pPr lvl="1"/>
            <a:r>
              <a:rPr lang="zh-CN" altLang="en-US" dirty="0"/>
              <a:t>查找的时间效率较高</a:t>
            </a:r>
            <a:endParaRPr lang="en-US" altLang="zh-CN" dirty="0"/>
          </a:p>
          <a:p>
            <a:r>
              <a:rPr lang="zh-CN" altLang="en-US" dirty="0"/>
              <a:t>缺点</a:t>
            </a:r>
            <a:endParaRPr lang="en-US" altLang="zh-CN" dirty="0"/>
          </a:p>
          <a:p>
            <a:pPr lvl="1"/>
            <a:r>
              <a:rPr lang="zh-CN" altLang="en-US" dirty="0"/>
              <a:t>要求查找表中的记录按照关键字值有序排列</a:t>
            </a:r>
            <a:endParaRPr lang="en-US" altLang="zh-CN" dirty="0"/>
          </a:p>
          <a:p>
            <a:pPr lvl="1"/>
            <a:r>
              <a:rPr lang="zh-CN" altLang="en-US" dirty="0"/>
              <a:t>对于查找表，只适用于有序连续顺序表</a:t>
            </a:r>
            <a:endParaRPr lang="en-US" altLang="zh-CN" dirty="0"/>
          </a:p>
          <a:p>
            <a:endParaRPr lang="zh-CN" altLang="en-US" dirty="0"/>
          </a:p>
        </p:txBody>
      </p:sp>
      <p:grpSp>
        <p:nvGrpSpPr>
          <p:cNvPr id="5" name="Group 40"/>
          <p:cNvGrpSpPr>
            <a:grpSpLocks/>
          </p:cNvGrpSpPr>
          <p:nvPr/>
        </p:nvGrpSpPr>
        <p:grpSpPr bwMode="auto">
          <a:xfrm>
            <a:off x="1434824" y="2172367"/>
            <a:ext cx="8382001" cy="1773238"/>
            <a:chOff x="1292" y="1499"/>
            <a:chExt cx="5280" cy="1117"/>
          </a:xfrm>
        </p:grpSpPr>
        <p:sp>
          <p:nvSpPr>
            <p:cNvPr id="6" name="Rectangle 14"/>
            <p:cNvSpPr>
              <a:spLocks noChangeArrowheads="1"/>
            </p:cNvSpPr>
            <p:nvPr/>
          </p:nvSpPr>
          <p:spPr bwMode="auto">
            <a:xfrm>
              <a:off x="3829" y="1617"/>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b="1" dirty="0">
                  <a:solidFill>
                    <a:srgbClr val="CC0000"/>
                  </a:solidFill>
                  <a:ea typeface="幼圆" pitchFamily="49" charset="-122"/>
                </a:rPr>
                <a:t>      </a:t>
              </a:r>
              <a:r>
                <a:rPr lang="zh-CN" altLang="en-US" sz="2000" b="1" dirty="0">
                  <a:solidFill>
                    <a:srgbClr val="CC0000"/>
                  </a:solidFill>
                  <a:ea typeface="幼圆" pitchFamily="49" charset="-122"/>
                </a:rPr>
                <a:t>为了保持数据集为有序顺序</a:t>
              </a:r>
            </a:p>
            <a:p>
              <a:pPr>
                <a:lnSpc>
                  <a:spcPct val="80000"/>
                </a:lnSpc>
              </a:pPr>
              <a:r>
                <a:rPr lang="zh-CN" altLang="en-US" sz="2000" b="1" dirty="0">
                  <a:solidFill>
                    <a:srgbClr val="CC0000"/>
                  </a:solidFill>
                  <a:ea typeface="幼圆" pitchFamily="49" charset="-122"/>
                </a:rPr>
                <a:t>数据集，在数据集中插入和删除记录</a:t>
              </a:r>
            </a:p>
            <a:p>
              <a:pPr>
                <a:lnSpc>
                  <a:spcPct val="80000"/>
                </a:lnSpc>
              </a:pPr>
              <a:r>
                <a:rPr lang="zh-CN" altLang="en-US" sz="2000" b="1" dirty="0">
                  <a:solidFill>
                    <a:srgbClr val="CC0000"/>
                  </a:solidFill>
                  <a:ea typeface="幼圆" pitchFamily="49" charset="-122"/>
                </a:rPr>
                <a:t>   时需要移动大量的其它记录</a:t>
              </a:r>
              <a:endParaRPr lang="en-US" altLang="zh-CN" sz="2000" b="1" dirty="0">
                <a:solidFill>
                  <a:srgbClr val="CC0000"/>
                </a:solidFill>
                <a:ea typeface="幼圆" pitchFamily="49" charset="-122"/>
              </a:endParaRPr>
            </a:p>
          </p:txBody>
        </p:sp>
        <p:sp>
          <p:nvSpPr>
            <p:cNvPr id="7" name="AutoShape 38"/>
            <p:cNvSpPr>
              <a:spLocks noChangeArrowheads="1"/>
            </p:cNvSpPr>
            <p:nvPr/>
          </p:nvSpPr>
          <p:spPr bwMode="auto">
            <a:xfrm>
              <a:off x="3730" y="1499"/>
              <a:ext cx="2842"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b="1"/>
            </a:p>
          </p:txBody>
        </p:sp>
        <p:sp>
          <p:nvSpPr>
            <p:cNvPr id="8" name="Line 39"/>
            <p:cNvSpPr>
              <a:spLocks noChangeShapeType="1"/>
            </p:cNvSpPr>
            <p:nvPr/>
          </p:nvSpPr>
          <p:spPr bwMode="auto">
            <a:xfrm flipV="1">
              <a:off x="1292" y="2610"/>
              <a:ext cx="4218" cy="6"/>
            </a:xfrm>
            <a:prstGeom prst="line">
              <a:avLst/>
            </a:prstGeom>
            <a:noFill/>
            <a:ln w="44450" cap="sq">
              <a:solidFill>
                <a:srgbClr val="FF0000"/>
              </a:solidFill>
              <a:round/>
              <a:headEnd type="none" w="sm" len="sm"/>
              <a:tailEnd type="none" w="sm" len="sm"/>
            </a:ln>
          </p:spPr>
          <p:txBody>
            <a:bodyPr/>
            <a:lstStyle/>
            <a:p>
              <a:endParaRPr lang="zh-CN" altLang="en-US" b="1"/>
            </a:p>
          </p:txBody>
        </p:sp>
      </p:grpSp>
      <p:grpSp>
        <p:nvGrpSpPr>
          <p:cNvPr id="9" name="Group 41"/>
          <p:cNvGrpSpPr>
            <a:grpSpLocks/>
          </p:cNvGrpSpPr>
          <p:nvPr/>
        </p:nvGrpSpPr>
        <p:grpSpPr bwMode="auto">
          <a:xfrm>
            <a:off x="2722590" y="4724124"/>
            <a:ext cx="6062801" cy="1509712"/>
            <a:chOff x="1261" y="3076"/>
            <a:chExt cx="2932" cy="951"/>
          </a:xfrm>
        </p:grpSpPr>
        <p:sp>
          <p:nvSpPr>
            <p:cNvPr id="10" name="Cloud"/>
            <p:cNvSpPr>
              <a:spLocks noChangeAspect="1" noEditPoints="1" noChangeArrowheads="1"/>
            </p:cNvSpPr>
            <p:nvPr/>
          </p:nvSpPr>
          <p:spPr bwMode="auto">
            <a:xfrm>
              <a:off x="1261" y="3076"/>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11" name="Text Box 19"/>
            <p:cNvSpPr txBox="1">
              <a:spLocks noChangeArrowheads="1"/>
            </p:cNvSpPr>
            <p:nvPr/>
          </p:nvSpPr>
          <p:spPr bwMode="auto">
            <a:xfrm>
              <a:off x="1526" y="3272"/>
              <a:ext cx="2595" cy="4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pPr>
                <a:lnSpc>
                  <a:spcPct val="85000"/>
                </a:lnSpc>
              </a:pPr>
              <a:r>
                <a:rPr lang="zh-CN" altLang="en-US" sz="2500" dirty="0">
                  <a:solidFill>
                    <a:srgbClr val="FF3300"/>
                  </a:solidFill>
                  <a:ea typeface="黑体" pitchFamily="49" charset="-122"/>
                </a:rPr>
                <a:t>折半查找方法适用于一经建立就很少改动、而又经常需要查找的查找表</a:t>
              </a:r>
            </a:p>
          </p:txBody>
        </p:sp>
      </p:grpSp>
    </p:spTree>
    <p:extLst>
      <p:ext uri="{BB962C8B-B14F-4D97-AF65-F5344CB8AC3E}">
        <p14:creationId xmlns:p14="http://schemas.microsoft.com/office/powerpoint/2010/main" val="223520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23</a:t>
            </a:fld>
            <a:endParaRPr lang="zh-CN" altLang="en-US"/>
          </a:p>
        </p:txBody>
      </p:sp>
      <p:grpSp>
        <p:nvGrpSpPr>
          <p:cNvPr id="5" name="Group 2"/>
          <p:cNvGrpSpPr>
            <a:grpSpLocks/>
          </p:cNvGrpSpPr>
          <p:nvPr/>
        </p:nvGrpSpPr>
        <p:grpSpPr bwMode="auto">
          <a:xfrm>
            <a:off x="1336261" y="1408457"/>
            <a:ext cx="9400088" cy="2592388"/>
            <a:chOff x="704" y="906"/>
            <a:chExt cx="4535" cy="1633"/>
          </a:xfrm>
        </p:grpSpPr>
        <p:sp>
          <p:nvSpPr>
            <p:cNvPr id="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7" name="Text Box 4"/>
            <p:cNvSpPr txBox="1">
              <a:spLocks noChangeArrowheads="1"/>
            </p:cNvSpPr>
            <p:nvPr/>
          </p:nvSpPr>
          <p:spPr bwMode="auto">
            <a:xfrm>
              <a:off x="741" y="1341"/>
              <a:ext cx="4462" cy="75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dirty="0">
                  <a:solidFill>
                    <a:srgbClr val="FF3300"/>
                  </a:solidFill>
                  <a:ea typeface="黑体" pitchFamily="49" charset="-122"/>
                </a:rPr>
                <a:t>      </a:t>
              </a:r>
              <a:r>
                <a:rPr lang="zh-CN" altLang="en-US" sz="3600" dirty="0">
                  <a:solidFill>
                    <a:srgbClr val="FF3300"/>
                  </a:solidFill>
                  <a:latin typeface="黑体" pitchFamily="49" charset="-122"/>
                  <a:ea typeface="黑体" pitchFamily="49" charset="-122"/>
                </a:rPr>
                <a:t>在线性表中采用折半查找方法查找数据元素，该线性表应该满足什么条件？</a:t>
              </a:r>
            </a:p>
          </p:txBody>
        </p:sp>
      </p:grpSp>
      <p:grpSp>
        <p:nvGrpSpPr>
          <p:cNvPr id="8" name="Group 5"/>
          <p:cNvGrpSpPr>
            <a:grpSpLocks/>
          </p:cNvGrpSpPr>
          <p:nvPr/>
        </p:nvGrpSpPr>
        <p:grpSpPr bwMode="auto">
          <a:xfrm>
            <a:off x="2313126" y="4462255"/>
            <a:ext cx="3048000" cy="914400"/>
            <a:chOff x="912" y="1621"/>
            <a:chExt cx="1920" cy="576"/>
          </a:xfrm>
        </p:grpSpPr>
        <p:sp>
          <p:nvSpPr>
            <p:cNvPr id="9"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sz="2400" b="1"/>
            </a:p>
          </p:txBody>
        </p:sp>
        <p:sp>
          <p:nvSpPr>
            <p:cNvPr id="10"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b="1" i="1" dirty="0">
                  <a:solidFill>
                    <a:srgbClr val="003399"/>
                  </a:solidFill>
                  <a:latin typeface="幼圆" pitchFamily="49" charset="-122"/>
                  <a:ea typeface="幼圆" pitchFamily="49" charset="-122"/>
                </a:rPr>
                <a:t>  </a:t>
              </a:r>
              <a:r>
                <a:rPr lang="zh-CN" altLang="en-US" sz="2400" b="1" i="1" dirty="0">
                  <a:solidFill>
                    <a:srgbClr val="003399"/>
                  </a:solidFill>
                  <a:latin typeface="幼圆" pitchFamily="49" charset="-122"/>
                  <a:ea typeface="幼圆" pitchFamily="49" charset="-122"/>
                </a:rPr>
                <a:t>数据元素按</a:t>
              </a:r>
            </a:p>
            <a:p>
              <a:pPr>
                <a:lnSpc>
                  <a:spcPct val="80000"/>
                </a:lnSpc>
              </a:pPr>
              <a:r>
                <a:rPr lang="zh-CN" altLang="en-US" sz="2400" b="1" i="1" dirty="0">
                  <a:solidFill>
                    <a:srgbClr val="003399"/>
                  </a:solidFill>
                  <a:latin typeface="幼圆" pitchFamily="49" charset="-122"/>
                  <a:ea typeface="幼圆" pitchFamily="49" charset="-122"/>
                </a:rPr>
                <a:t>值有序排列</a:t>
              </a:r>
            </a:p>
          </p:txBody>
        </p:sp>
      </p:grpSp>
      <p:grpSp>
        <p:nvGrpSpPr>
          <p:cNvPr id="11" name="Group 8"/>
          <p:cNvGrpSpPr>
            <a:grpSpLocks/>
          </p:cNvGrpSpPr>
          <p:nvPr/>
        </p:nvGrpSpPr>
        <p:grpSpPr bwMode="auto">
          <a:xfrm>
            <a:off x="5930900" y="4452730"/>
            <a:ext cx="3048000" cy="923925"/>
            <a:chOff x="3024" y="1632"/>
            <a:chExt cx="1920" cy="582"/>
          </a:xfrm>
        </p:grpSpPr>
        <p:sp>
          <p:nvSpPr>
            <p:cNvPr id="1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sz="2400" b="1"/>
            </a:p>
          </p:txBody>
        </p:sp>
        <p:sp>
          <p:nvSpPr>
            <p:cNvPr id="1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400" b="1" i="1">
                  <a:solidFill>
                    <a:srgbClr val="003399"/>
                  </a:solidFill>
                  <a:latin typeface="幼圆" pitchFamily="49" charset="-122"/>
                  <a:ea typeface="幼圆" pitchFamily="49" charset="-122"/>
                </a:rPr>
                <a:t>必须采用顺</a:t>
              </a:r>
            </a:p>
            <a:p>
              <a:pPr>
                <a:lnSpc>
                  <a:spcPct val="80000"/>
                </a:lnSpc>
              </a:pPr>
              <a:r>
                <a:rPr lang="zh-CN" altLang="en-US" sz="2400" b="1" i="1">
                  <a:solidFill>
                    <a:srgbClr val="003399"/>
                  </a:solidFill>
                  <a:latin typeface="幼圆" pitchFamily="49" charset="-122"/>
                  <a:ea typeface="幼圆" pitchFamily="49" charset="-122"/>
                </a:rPr>
                <a:t>序存储结构</a:t>
              </a:r>
            </a:p>
          </p:txBody>
        </p:sp>
      </p:grpSp>
    </p:spTree>
    <p:extLst>
      <p:ext uri="{BB962C8B-B14F-4D97-AF65-F5344CB8AC3E}">
        <p14:creationId xmlns:p14="http://schemas.microsoft.com/office/powerpoint/2010/main" val="45060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基于折半查找的元素定位</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24</a:t>
            </a:fld>
            <a:endParaRPr lang="zh-CN" altLang="en-US"/>
          </a:p>
        </p:txBody>
      </p:sp>
      <p:sp>
        <p:nvSpPr>
          <p:cNvPr id="4" name="文本占位符 3"/>
          <p:cNvSpPr>
            <a:spLocks noGrp="1"/>
          </p:cNvSpPr>
          <p:nvPr>
            <p:ph type="body" sz="quarter" idx="11"/>
          </p:nvPr>
        </p:nvSpPr>
        <p:spPr/>
        <p:txBody>
          <a:bodyPr/>
          <a:lstStyle/>
          <a:p>
            <a:r>
              <a:rPr lang="zh-CN" altLang="en-US" dirty="0"/>
              <a:t>对于动态表，通常元素没有查找到时要进行插入操作，基于折半查找算法，如何获取元素的插入位置？</a:t>
            </a:r>
          </a:p>
          <a:p>
            <a:endParaRPr lang="zh-CN" altLang="en-US" dirty="0"/>
          </a:p>
        </p:txBody>
      </p:sp>
      <p:sp>
        <p:nvSpPr>
          <p:cNvPr id="5" name="Text Box 2"/>
          <p:cNvSpPr txBox="1">
            <a:spLocks noChangeArrowheads="1"/>
          </p:cNvSpPr>
          <p:nvPr/>
        </p:nvSpPr>
        <p:spPr bwMode="auto">
          <a:xfrm>
            <a:off x="326611" y="2333714"/>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6" name="Group 16"/>
          <p:cNvGrpSpPr>
            <a:grpSpLocks/>
          </p:cNvGrpSpPr>
          <p:nvPr/>
        </p:nvGrpSpPr>
        <p:grpSpPr bwMode="auto">
          <a:xfrm>
            <a:off x="820813" y="3772629"/>
            <a:ext cx="6010274" cy="1295620"/>
            <a:chOff x="695" y="2145"/>
            <a:chExt cx="3786" cy="849"/>
          </a:xfrm>
        </p:grpSpPr>
        <p:sp>
          <p:nvSpPr>
            <p:cNvPr id="7" name="Freeform 17"/>
            <p:cNvSpPr>
              <a:spLocks/>
            </p:cNvSpPr>
            <p:nvPr/>
          </p:nvSpPr>
          <p:spPr bwMode="auto">
            <a:xfrm>
              <a:off x="695" y="2145"/>
              <a:ext cx="2542" cy="296"/>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8" name="Freeform 18"/>
            <p:cNvSpPr>
              <a:spLocks/>
            </p:cNvSpPr>
            <p:nvPr/>
          </p:nvSpPr>
          <p:spPr bwMode="auto">
            <a:xfrm rot="10007710" flipH="1">
              <a:off x="2452" y="2294"/>
              <a:ext cx="1838"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wrap="square" anchor="ctr">
              <a:spAutoFit/>
            </a:bodyPr>
            <a:lstStyle/>
            <a:p>
              <a:endParaRPr lang="zh-CN" altLang="en-US"/>
            </a:p>
          </p:txBody>
        </p:sp>
        <p:sp>
          <p:nvSpPr>
            <p:cNvPr id="9" name="Rectangle 19"/>
            <p:cNvSpPr>
              <a:spLocks noChangeArrowheads="1"/>
            </p:cNvSpPr>
            <p:nvPr/>
          </p:nvSpPr>
          <p:spPr bwMode="auto">
            <a:xfrm rot="20754294">
              <a:off x="2415" y="2634"/>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sp>
        <p:nvSpPr>
          <p:cNvPr id="10" name="矩形 9"/>
          <p:cNvSpPr/>
          <p:nvPr/>
        </p:nvSpPr>
        <p:spPr>
          <a:xfrm>
            <a:off x="6960089" y="2433378"/>
            <a:ext cx="5177283" cy="4216539"/>
          </a:xfrm>
          <a:prstGeom prst="rect">
            <a:avLst/>
          </a:prstGeom>
          <a:solidFill>
            <a:schemeClr val="accent6">
              <a:lumMod val="20000"/>
              <a:lumOff val="8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b="1" dirty="0">
                <a:solidFill>
                  <a:srgbClr val="7030A0"/>
                </a:solidFill>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extLst>
      <p:ext uri="{BB962C8B-B14F-4D97-AF65-F5344CB8AC3E}">
        <p14:creationId xmlns:p14="http://schemas.microsoft.com/office/powerpoint/2010/main" val="166610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更多的查找方法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25</a:t>
            </a:fld>
            <a:endParaRPr lang="zh-CN" altLang="en-US"/>
          </a:p>
        </p:txBody>
      </p:sp>
      <p:grpSp>
        <p:nvGrpSpPr>
          <p:cNvPr id="5" name="Group 123"/>
          <p:cNvGrpSpPr>
            <a:grpSpLocks/>
          </p:cNvGrpSpPr>
          <p:nvPr/>
        </p:nvGrpSpPr>
        <p:grpSpPr bwMode="auto">
          <a:xfrm>
            <a:off x="268657" y="1340768"/>
            <a:ext cx="11489333" cy="3888432"/>
            <a:chOff x="1133" y="3475"/>
            <a:chExt cx="3352" cy="754"/>
          </a:xfrm>
        </p:grpSpPr>
        <p:sp>
          <p:nvSpPr>
            <p:cNvPr id="6"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7" name="Rectangle 125"/>
            <p:cNvSpPr>
              <a:spLocks noChangeArrowheads="1"/>
            </p:cNvSpPr>
            <p:nvPr/>
          </p:nvSpPr>
          <p:spPr bwMode="auto">
            <a:xfrm>
              <a:off x="1181" y="3616"/>
              <a:ext cx="3294" cy="4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extLst>
      <p:ext uri="{BB962C8B-B14F-4D97-AF65-F5344CB8AC3E}">
        <p14:creationId xmlns:p14="http://schemas.microsoft.com/office/powerpoint/2010/main" val="589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插值查找</a:t>
            </a:r>
            <a:r>
              <a:rPr lang="en-US" altLang="zh-CN" dirty="0"/>
              <a:t>(Interpolation Search)*</a:t>
            </a:r>
            <a:endParaRPr lang="zh-CN" altLang="en-US" dirty="0"/>
          </a:p>
        </p:txBody>
      </p:sp>
      <p:sp>
        <p:nvSpPr>
          <p:cNvPr id="3" name="灯片编号占位符 2"/>
          <p:cNvSpPr>
            <a:spLocks noGrp="1"/>
          </p:cNvSpPr>
          <p:nvPr>
            <p:ph type="sldNum" sz="quarter" idx="10"/>
          </p:nvPr>
        </p:nvSpPr>
        <p:spPr/>
        <p:txBody>
          <a:bodyPr/>
          <a:lstStyle/>
          <a:p>
            <a:fld id="{F2DD6961-664A-42F0-A980-3B7D22A37BEA}" type="slidenum">
              <a:rPr lang="zh-CN" altLang="en-US" smtClean="0"/>
              <a:t>26</a:t>
            </a:fld>
            <a:endParaRPr lang="zh-CN" altLang="en-US"/>
          </a:p>
        </p:txBody>
      </p:sp>
      <p:grpSp>
        <p:nvGrpSpPr>
          <p:cNvPr id="5" name="Group 38"/>
          <p:cNvGrpSpPr>
            <a:grpSpLocks/>
          </p:cNvGrpSpPr>
          <p:nvPr/>
        </p:nvGrpSpPr>
        <p:grpSpPr bwMode="auto">
          <a:xfrm>
            <a:off x="2079914" y="1591681"/>
            <a:ext cx="7560840" cy="1440160"/>
            <a:chOff x="289" y="1200"/>
            <a:chExt cx="5136" cy="2352"/>
          </a:xfrm>
        </p:grpSpPr>
        <p:sp>
          <p:nvSpPr>
            <p:cNvPr id="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b="1"/>
            </a:p>
          </p:txBody>
        </p:sp>
        <p:sp>
          <p:nvSpPr>
            <p:cNvPr id="7" name="Text Box 10"/>
            <p:cNvSpPr txBox="1">
              <a:spLocks noChangeArrowheads="1"/>
            </p:cNvSpPr>
            <p:nvPr/>
          </p:nvSpPr>
          <p:spPr bwMode="auto">
            <a:xfrm>
              <a:off x="387" y="1522"/>
              <a:ext cx="4809" cy="1458"/>
            </a:xfrm>
            <a:prstGeom prst="rect">
              <a:avLst/>
            </a:prstGeom>
            <a:noFill/>
            <a:ln w="9525">
              <a:noFill/>
              <a:miter lim="800000"/>
              <a:headEnd/>
              <a:tailEnd/>
            </a:ln>
          </p:spPr>
          <p:txBody>
            <a:bodyPr wrap="square">
              <a:spAutoFit/>
            </a:bodyPr>
            <a:lstStyle/>
            <a:p>
              <a:pPr algn="just" fontAlgn="base">
                <a:spcBef>
                  <a:spcPct val="0"/>
                </a:spcBef>
              </a:pPr>
              <a:r>
                <a:rPr lang="zh-CN" altLang="en-US" sz="2600" b="1" baseline="0" dirty="0">
                  <a:solidFill>
                    <a:srgbClr val="000080"/>
                  </a:solidFill>
                  <a:latin typeface="幼圆" pitchFamily="49" charset="-122"/>
                  <a:ea typeface="幼圆" pitchFamily="49" charset="-122"/>
                </a:rPr>
                <a:t> </a:t>
              </a:r>
              <a:r>
                <a:rPr lang="zh-CN" altLang="en-US" sz="2600" b="1" dirty="0">
                  <a:solidFill>
                    <a:srgbClr val="000080"/>
                  </a:solidFill>
                  <a:latin typeface="幼圆" pitchFamily="49" charset="-122"/>
                  <a:ea typeface="幼圆" pitchFamily="49" charset="-122"/>
                </a:rPr>
                <a:t>对于有序顺序表，折半查找时：</a:t>
              </a:r>
              <a:endParaRPr lang="en-US" altLang="zh-CN" sz="2600" b="1"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mid = low + (high-low)/2</a:t>
              </a:r>
              <a:endParaRPr lang="zh-CN" altLang="en-US" sz="2600" b="1" baseline="0" dirty="0">
                <a:solidFill>
                  <a:srgbClr val="000080"/>
                </a:solidFill>
                <a:latin typeface="幼圆" pitchFamily="49" charset="-122"/>
                <a:ea typeface="幼圆" pitchFamily="49" charset="-122"/>
              </a:endParaRPr>
            </a:p>
          </p:txBody>
        </p:sp>
      </p:grpSp>
      <p:grpSp>
        <p:nvGrpSpPr>
          <p:cNvPr id="8" name="Group 38"/>
          <p:cNvGrpSpPr>
            <a:grpSpLocks/>
          </p:cNvGrpSpPr>
          <p:nvPr/>
        </p:nvGrpSpPr>
        <p:grpSpPr bwMode="auto">
          <a:xfrm>
            <a:off x="1391727" y="3540758"/>
            <a:ext cx="9143751" cy="1440160"/>
            <a:chOff x="-273" y="1200"/>
            <a:chExt cx="5698" cy="2352"/>
          </a:xfrm>
        </p:grpSpPr>
        <p:sp>
          <p:nvSpPr>
            <p:cNvPr id="9"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b="1"/>
            </a:p>
          </p:txBody>
        </p:sp>
        <p:sp>
          <p:nvSpPr>
            <p:cNvPr id="10" name="Text Box 10"/>
            <p:cNvSpPr txBox="1">
              <a:spLocks noChangeArrowheads="1"/>
            </p:cNvSpPr>
            <p:nvPr/>
          </p:nvSpPr>
          <p:spPr bwMode="auto">
            <a:xfrm>
              <a:off x="-273" y="1522"/>
              <a:ext cx="5469" cy="1508"/>
            </a:xfrm>
            <a:prstGeom prst="rect">
              <a:avLst/>
            </a:prstGeom>
            <a:noFill/>
            <a:ln w="9525">
              <a:noFill/>
              <a:miter lim="800000"/>
              <a:headEnd/>
              <a:tailEnd/>
            </a:ln>
          </p:spPr>
          <p:txBody>
            <a:bodyPr wrap="square">
              <a:spAutoFit/>
            </a:bodyPr>
            <a:lstStyle/>
            <a:p>
              <a:pPr algn="just" fontAlgn="base">
                <a:spcBef>
                  <a:spcPct val="0"/>
                </a:spcBef>
              </a:pPr>
              <a:r>
                <a:rPr lang="zh-CN" altLang="en-US" sz="2600" b="1" baseline="0" dirty="0">
                  <a:solidFill>
                    <a:srgbClr val="000080"/>
                  </a:solidFill>
                  <a:latin typeface="幼圆" pitchFamily="49" charset="-122"/>
                  <a:ea typeface="幼圆" pitchFamily="49" charset="-122"/>
                </a:rPr>
                <a:t> </a:t>
              </a:r>
              <a:r>
                <a:rPr lang="zh-CN" altLang="en-US" sz="2600" b="1" dirty="0">
                  <a:solidFill>
                    <a:srgbClr val="000080"/>
                  </a:solidFill>
                  <a:latin typeface="幼圆" pitchFamily="49" charset="-122"/>
                  <a:ea typeface="幼圆" pitchFamily="49" charset="-122"/>
                </a:rPr>
                <a:t>对于有序顺序表，</a:t>
              </a:r>
              <a:r>
                <a:rPr lang="zh-CN" altLang="en-US" sz="2800" b="1" dirty="0">
                  <a:solidFill>
                    <a:srgbClr val="FF0000"/>
                  </a:solidFill>
                  <a:latin typeface="黑体" pitchFamily="2" charset="-122"/>
                  <a:ea typeface="黑体" pitchFamily="2" charset="-122"/>
                </a:rPr>
                <a:t>插值查找</a:t>
              </a:r>
              <a:r>
                <a:rPr lang="zh-CN" altLang="en-US" sz="2600" b="1" dirty="0">
                  <a:solidFill>
                    <a:srgbClr val="000080"/>
                  </a:solidFill>
                  <a:latin typeface="幼圆" pitchFamily="49" charset="-122"/>
                  <a:ea typeface="幼圆" pitchFamily="49" charset="-122"/>
                </a:rPr>
                <a:t>时：</a:t>
              </a:r>
              <a:endParaRPr lang="en-US" altLang="zh-CN" sz="2600" b="1"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a:t>
              </a:r>
              <a:r>
                <a:rPr lang="en-US" altLang="zh-CN" sz="2600" b="1" dirty="0">
                  <a:solidFill>
                    <a:srgbClr val="3333CC"/>
                  </a:solidFill>
                  <a:latin typeface="幼圆" pitchFamily="49" charset="-122"/>
                  <a:ea typeface="幼圆" pitchFamily="49" charset="-122"/>
                </a:rPr>
                <a:t>mid=low + (high-low)</a:t>
              </a:r>
              <a:r>
                <a:rPr lang="en-US" altLang="zh-CN" sz="2600" b="1" dirty="0">
                  <a:solidFill>
                    <a:srgbClr val="FF0000"/>
                  </a:solidFill>
                  <a:latin typeface="幼圆" pitchFamily="49" charset="-122"/>
                  <a:ea typeface="幼圆" pitchFamily="49" charset="-122"/>
                </a:rPr>
                <a:t>*(k-a[low])/(a[high]-a[low])</a:t>
              </a:r>
              <a:endParaRPr lang="zh-CN" altLang="en-US" sz="2600" b="1" baseline="0" dirty="0">
                <a:solidFill>
                  <a:srgbClr val="000080"/>
                </a:solidFill>
                <a:latin typeface="幼圆" pitchFamily="49" charset="-122"/>
                <a:ea typeface="幼圆" pitchFamily="49" charset="-122"/>
              </a:endParaRPr>
            </a:p>
          </p:txBody>
        </p:sp>
      </p:grpSp>
    </p:spTree>
    <p:extLst>
      <p:ext uri="{BB962C8B-B14F-4D97-AF65-F5344CB8AC3E}">
        <p14:creationId xmlns:p14="http://schemas.microsoft.com/office/powerpoint/2010/main" val="3789347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使用标准库中的查找函数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27</a:t>
            </a:fld>
            <a:endParaRPr lang="zh-CN" altLang="en-US"/>
          </a:p>
        </p:txBody>
      </p:sp>
      <p:sp>
        <p:nvSpPr>
          <p:cNvPr id="4" name="文本占位符 3"/>
          <p:cNvSpPr>
            <a:spLocks noGrp="1"/>
          </p:cNvSpPr>
          <p:nvPr>
            <p:ph type="body" sz="quarter" idx="11"/>
          </p:nvPr>
        </p:nvSpPr>
        <p:spPr/>
        <p:txBody>
          <a:bodyPr>
            <a:normAutofit lnSpcReduction="10000"/>
          </a:bodyPr>
          <a:lstStyle/>
          <a:p>
            <a:r>
              <a:rPr lang="zh-CN" altLang="en-US" dirty="0"/>
              <a:t>类似于</a:t>
            </a:r>
            <a:r>
              <a:rPr lang="en-US" altLang="zh-CN" dirty="0" err="1"/>
              <a:t>qsort</a:t>
            </a:r>
            <a:r>
              <a:rPr lang="zh-CN" altLang="en-US" dirty="0"/>
              <a:t>函数，标准库中提供了一个查找函数，实现按照关键字的查找（</a:t>
            </a:r>
            <a:r>
              <a:rPr lang="en-US" altLang="zh-CN" dirty="0" err="1"/>
              <a:t>stdlib.h</a:t>
            </a:r>
            <a:r>
              <a:rPr lang="zh-CN" altLang="en-US" dirty="0"/>
              <a:t>）</a:t>
            </a:r>
            <a:endParaRPr lang="en-US" altLang="zh-CN" dirty="0"/>
          </a:p>
          <a:p>
            <a:pPr marL="0" indent="0">
              <a:buNone/>
            </a:pPr>
            <a:r>
              <a:rPr lang="en-US" altLang="zh-CN" sz="2400" dirty="0"/>
              <a:t>	void* </a:t>
            </a:r>
            <a:r>
              <a:rPr lang="en-US" altLang="zh-CN" sz="2400" dirty="0" err="1">
                <a:solidFill>
                  <a:srgbClr val="FF0000"/>
                </a:solidFill>
              </a:rPr>
              <a:t>bsearch</a:t>
            </a:r>
            <a:r>
              <a:rPr lang="en-US" altLang="zh-CN" sz="2400" dirty="0"/>
              <a:t>( </a:t>
            </a:r>
            <a:r>
              <a:rPr lang="en-US" altLang="zh-CN" sz="2400" dirty="0" err="1"/>
              <a:t>const</a:t>
            </a:r>
            <a:r>
              <a:rPr lang="en-US" altLang="zh-CN" sz="2400" dirty="0"/>
              <a:t> void *key, </a:t>
            </a:r>
            <a:r>
              <a:rPr lang="en-US" altLang="zh-CN" sz="2400" dirty="0" err="1"/>
              <a:t>const</a:t>
            </a:r>
            <a:r>
              <a:rPr lang="en-US" altLang="zh-CN" sz="2400" dirty="0"/>
              <a:t> void *</a:t>
            </a:r>
            <a:r>
              <a:rPr lang="en-US" altLang="zh-CN" sz="2400" dirty="0" err="1"/>
              <a:t>ptr</a:t>
            </a:r>
            <a:r>
              <a:rPr lang="en-US" altLang="zh-CN" sz="2400" dirty="0"/>
              <a:t>, </a:t>
            </a:r>
            <a:br>
              <a:rPr lang="en-US" altLang="zh-CN" sz="2400" dirty="0"/>
            </a:br>
            <a:r>
              <a:rPr lang="en-US" altLang="zh-CN" sz="2400" dirty="0"/>
              <a:t>			</a:t>
            </a:r>
            <a:r>
              <a:rPr lang="en-US" altLang="zh-CN" sz="2400" dirty="0" err="1"/>
              <a:t>size_t</a:t>
            </a:r>
            <a:r>
              <a:rPr lang="en-US" altLang="zh-CN" sz="2400" dirty="0"/>
              <a:t> count, </a:t>
            </a:r>
            <a:r>
              <a:rPr lang="en-US" altLang="zh-CN" sz="2400" dirty="0" err="1"/>
              <a:t>size_t</a:t>
            </a:r>
            <a:r>
              <a:rPr lang="en-US" altLang="zh-CN" sz="2400" dirty="0"/>
              <a:t> size,  </a:t>
            </a:r>
            <a:br>
              <a:rPr lang="en-US" altLang="zh-CN" sz="2400" dirty="0"/>
            </a:br>
            <a:r>
              <a:rPr lang="en-US" altLang="zh-CN" sz="2400" dirty="0"/>
              <a:t>			</a:t>
            </a:r>
            <a:r>
              <a:rPr lang="en-US" altLang="zh-CN" sz="2400" dirty="0" err="1"/>
              <a:t>int</a:t>
            </a:r>
            <a:r>
              <a:rPr lang="en-US" altLang="zh-CN" sz="2400" dirty="0"/>
              <a:t> (*comp)(</a:t>
            </a:r>
            <a:r>
              <a:rPr lang="en-US" altLang="zh-CN" sz="2400" dirty="0" err="1"/>
              <a:t>const</a:t>
            </a:r>
            <a:r>
              <a:rPr lang="en-US" altLang="zh-CN" sz="2400" dirty="0"/>
              <a:t> void*, </a:t>
            </a:r>
            <a:r>
              <a:rPr lang="en-US" altLang="zh-CN" sz="2400" dirty="0" err="1"/>
              <a:t>const</a:t>
            </a:r>
            <a:r>
              <a:rPr lang="en-US" altLang="zh-CN" sz="2400" dirty="0"/>
              <a:t> void*) );</a:t>
            </a:r>
          </a:p>
          <a:p>
            <a:pPr lvl="2"/>
            <a:r>
              <a:rPr lang="en-US" altLang="zh-CN" dirty="0"/>
              <a:t>key	</a:t>
            </a:r>
            <a:r>
              <a:rPr lang="zh-CN" altLang="en-US" dirty="0"/>
              <a:t>指向要查找的元素的指针</a:t>
            </a:r>
          </a:p>
          <a:p>
            <a:pPr lvl="2"/>
            <a:r>
              <a:rPr lang="en-US" altLang="zh-CN" dirty="0" err="1"/>
              <a:t>ptr</a:t>
            </a:r>
            <a:r>
              <a:rPr lang="en-US" altLang="zh-CN" dirty="0"/>
              <a:t>	</a:t>
            </a:r>
            <a:r>
              <a:rPr lang="zh-CN" altLang="en-US" dirty="0"/>
              <a:t>指向要检验的数组的指针</a:t>
            </a:r>
          </a:p>
          <a:p>
            <a:pPr lvl="2"/>
            <a:r>
              <a:rPr lang="en-US" altLang="zh-CN" dirty="0"/>
              <a:t>count </a:t>
            </a:r>
            <a:r>
              <a:rPr lang="zh-CN" altLang="en-US" dirty="0"/>
              <a:t>数组的元素数目</a:t>
            </a:r>
          </a:p>
          <a:p>
            <a:pPr lvl="2"/>
            <a:r>
              <a:rPr lang="en-US" altLang="zh-CN" dirty="0"/>
              <a:t>size	</a:t>
            </a:r>
            <a:r>
              <a:rPr lang="zh-CN" altLang="en-US" dirty="0"/>
              <a:t>数组每个元素的字节数</a:t>
            </a:r>
          </a:p>
          <a:p>
            <a:pPr lvl="2"/>
            <a:r>
              <a:rPr lang="en-US" altLang="zh-CN" dirty="0"/>
              <a:t>comp </a:t>
            </a:r>
            <a:r>
              <a:rPr lang="zh-CN" altLang="en-US" dirty="0"/>
              <a:t>比较函数。若首个参数小于第二个，则返回负整数值，若首个参数大于第二个，则返回正整数值，若两参数相等，则返回零。 将 </a:t>
            </a:r>
            <a:r>
              <a:rPr lang="en-US" altLang="zh-CN" dirty="0"/>
              <a:t>key </a:t>
            </a:r>
            <a:r>
              <a:rPr lang="zh-CN" altLang="en-US" dirty="0"/>
              <a:t>传给首个参数，数组中的元素传给第二个</a:t>
            </a:r>
          </a:p>
        </p:txBody>
      </p:sp>
    </p:spTree>
    <p:extLst>
      <p:ext uri="{BB962C8B-B14F-4D97-AF65-F5344CB8AC3E}">
        <p14:creationId xmlns:p14="http://schemas.microsoft.com/office/powerpoint/2010/main" val="3837233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链接顺序表的查找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28</a:t>
            </a:fld>
            <a:endParaRPr lang="zh-CN" altLang="en-US"/>
          </a:p>
        </p:txBody>
      </p:sp>
      <p:grpSp>
        <p:nvGrpSpPr>
          <p:cNvPr id="5" name="Group 146"/>
          <p:cNvGrpSpPr>
            <a:grpSpLocks/>
          </p:cNvGrpSpPr>
          <p:nvPr/>
        </p:nvGrpSpPr>
        <p:grpSpPr bwMode="auto">
          <a:xfrm>
            <a:off x="1066317" y="2673099"/>
            <a:ext cx="6715125" cy="981075"/>
            <a:chOff x="703" y="1580"/>
            <a:chExt cx="4230" cy="618"/>
          </a:xfrm>
        </p:grpSpPr>
        <p:grpSp>
          <p:nvGrpSpPr>
            <p:cNvPr id="6" name="Group 115"/>
            <p:cNvGrpSpPr>
              <a:grpSpLocks/>
            </p:cNvGrpSpPr>
            <p:nvPr/>
          </p:nvGrpSpPr>
          <p:grpSpPr bwMode="auto">
            <a:xfrm>
              <a:off x="1004" y="1971"/>
              <a:ext cx="643" cy="226"/>
              <a:chOff x="1012" y="1979"/>
              <a:chExt cx="643" cy="226"/>
            </a:xfrm>
          </p:grpSpPr>
          <p:sp>
            <p:nvSpPr>
              <p:cNvPr id="36"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37"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38"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39"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40"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41"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grpSp>
        <p:grpSp>
          <p:nvGrpSpPr>
            <p:cNvPr id="7" name="Group 116"/>
            <p:cNvGrpSpPr>
              <a:grpSpLocks/>
            </p:cNvGrpSpPr>
            <p:nvPr/>
          </p:nvGrpSpPr>
          <p:grpSpPr bwMode="auto">
            <a:xfrm>
              <a:off x="1882" y="1971"/>
              <a:ext cx="643" cy="226"/>
              <a:chOff x="1012" y="1979"/>
              <a:chExt cx="643" cy="226"/>
            </a:xfrm>
          </p:grpSpPr>
          <p:sp>
            <p:nvSpPr>
              <p:cNvPr id="30"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31"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32"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33"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34"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35"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grpSp>
        <p:grpSp>
          <p:nvGrpSpPr>
            <p:cNvPr id="8" name="Group 123"/>
            <p:cNvGrpSpPr>
              <a:grpSpLocks/>
            </p:cNvGrpSpPr>
            <p:nvPr/>
          </p:nvGrpSpPr>
          <p:grpSpPr bwMode="auto">
            <a:xfrm>
              <a:off x="2773" y="1971"/>
              <a:ext cx="643" cy="226"/>
              <a:chOff x="1012" y="1979"/>
              <a:chExt cx="643" cy="226"/>
            </a:xfrm>
          </p:grpSpPr>
          <p:sp>
            <p:nvSpPr>
              <p:cNvPr id="24"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25"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26"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27"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28"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29"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grpSp>
        <p:grpSp>
          <p:nvGrpSpPr>
            <p:cNvPr id="9" name="Group 130"/>
            <p:cNvGrpSpPr>
              <a:grpSpLocks/>
            </p:cNvGrpSpPr>
            <p:nvPr/>
          </p:nvGrpSpPr>
          <p:grpSpPr bwMode="auto">
            <a:xfrm>
              <a:off x="4278" y="1971"/>
              <a:ext cx="643" cy="226"/>
              <a:chOff x="1012" y="1979"/>
              <a:chExt cx="643" cy="226"/>
            </a:xfrm>
          </p:grpSpPr>
          <p:sp>
            <p:nvSpPr>
              <p:cNvPr id="18"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19"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20"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21"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b="1"/>
              </a:p>
            </p:txBody>
          </p:sp>
          <p:sp>
            <p:nvSpPr>
              <p:cNvPr id="22"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sp>
            <p:nvSpPr>
              <p:cNvPr id="23"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b="1"/>
              </a:p>
            </p:txBody>
          </p:sp>
        </p:grpSp>
        <p:sp>
          <p:nvSpPr>
            <p:cNvPr id="10"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b="1"/>
            </a:p>
          </p:txBody>
        </p:sp>
        <p:sp>
          <p:nvSpPr>
            <p:cNvPr id="11"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b="1"/>
            </a:p>
          </p:txBody>
        </p:sp>
        <p:sp>
          <p:nvSpPr>
            <p:cNvPr id="12"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b="1"/>
            </a:p>
          </p:txBody>
        </p:sp>
        <p:sp>
          <p:nvSpPr>
            <p:cNvPr id="13"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b="1"/>
            </a:p>
          </p:txBody>
        </p:sp>
        <p:sp>
          <p:nvSpPr>
            <p:cNvPr id="14" name="Rectangle 142"/>
            <p:cNvSpPr>
              <a:spLocks noChangeArrowheads="1"/>
            </p:cNvSpPr>
            <p:nvPr/>
          </p:nvSpPr>
          <p:spPr bwMode="auto">
            <a:xfrm>
              <a:off x="4732" y="1965"/>
              <a:ext cx="201" cy="233"/>
            </a:xfrm>
            <a:prstGeom prst="rect">
              <a:avLst/>
            </a:prstGeom>
            <a:noFill/>
            <a:ln w="12700" cap="sq">
              <a:noFill/>
              <a:miter lim="800000"/>
              <a:headEnd type="none" w="sm" len="sm"/>
              <a:tailEnd type="none" w="sm" len="sm"/>
            </a:ln>
          </p:spPr>
          <p:txBody>
            <a:bodyPr wrap="none">
              <a:spAutoFit/>
            </a:bodyPr>
            <a:lstStyle/>
            <a:p>
              <a:r>
                <a:rPr lang="en-US" altLang="zh-CN" b="1"/>
                <a:t>^</a:t>
              </a:r>
            </a:p>
          </p:txBody>
        </p:sp>
        <p:sp>
          <p:nvSpPr>
            <p:cNvPr id="15" name="Text Box 143"/>
            <p:cNvSpPr txBox="1">
              <a:spLocks noChangeArrowheads="1"/>
            </p:cNvSpPr>
            <p:nvPr/>
          </p:nvSpPr>
          <p:spPr bwMode="auto">
            <a:xfrm>
              <a:off x="703" y="1580"/>
              <a:ext cx="186" cy="310"/>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b="1">
                  <a:solidFill>
                    <a:srgbClr val="CC0000"/>
                  </a:solidFill>
                </a:rPr>
                <a:t>f</a:t>
              </a:r>
            </a:p>
          </p:txBody>
        </p:sp>
        <p:sp>
          <p:nvSpPr>
            <p:cNvPr id="16"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b="1"/>
            </a:p>
          </p:txBody>
        </p:sp>
        <p:sp>
          <p:nvSpPr>
            <p:cNvPr id="17" name="Rectangle 145"/>
            <p:cNvSpPr>
              <a:spLocks noChangeArrowheads="1"/>
            </p:cNvSpPr>
            <p:nvPr/>
          </p:nvSpPr>
          <p:spPr bwMode="auto">
            <a:xfrm>
              <a:off x="3651" y="1888"/>
              <a:ext cx="262" cy="233"/>
            </a:xfrm>
            <a:prstGeom prst="rect">
              <a:avLst/>
            </a:prstGeom>
            <a:noFill/>
            <a:ln w="12700" cap="sq">
              <a:noFill/>
              <a:miter lim="800000"/>
              <a:headEnd type="none" w="sm" len="sm"/>
              <a:tailEnd type="none" w="sm" len="sm"/>
            </a:ln>
          </p:spPr>
          <p:txBody>
            <a:bodyPr wrap="none">
              <a:spAutoFit/>
            </a:bodyPr>
            <a:lstStyle/>
            <a:p>
              <a:r>
                <a:rPr lang="en-US" altLang="zh-CN" b="1"/>
                <a:t>…</a:t>
              </a:r>
            </a:p>
          </p:txBody>
        </p:sp>
      </p:grpSp>
      <p:grpSp>
        <p:nvGrpSpPr>
          <p:cNvPr id="42" name="Group 147"/>
          <p:cNvGrpSpPr>
            <a:grpSpLocks/>
          </p:cNvGrpSpPr>
          <p:nvPr/>
        </p:nvGrpSpPr>
        <p:grpSpPr bwMode="auto">
          <a:xfrm>
            <a:off x="1766950" y="1312782"/>
            <a:ext cx="3933825" cy="1098549"/>
            <a:chOff x="1144" y="1155"/>
            <a:chExt cx="2478" cy="692"/>
          </a:xfrm>
        </p:grpSpPr>
        <p:grpSp>
          <p:nvGrpSpPr>
            <p:cNvPr id="43" name="Group 148"/>
            <p:cNvGrpSpPr>
              <a:grpSpLocks/>
            </p:cNvGrpSpPr>
            <p:nvPr/>
          </p:nvGrpSpPr>
          <p:grpSpPr bwMode="auto">
            <a:xfrm>
              <a:off x="2160" y="1554"/>
              <a:ext cx="1462" cy="293"/>
              <a:chOff x="1584" y="1440"/>
              <a:chExt cx="1462" cy="293"/>
            </a:xfrm>
          </p:grpSpPr>
          <p:sp>
            <p:nvSpPr>
              <p:cNvPr id="45"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b="1"/>
              </a:p>
            </p:txBody>
          </p:sp>
          <p:sp>
            <p:nvSpPr>
              <p:cNvPr id="46"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b="1"/>
              </a:p>
            </p:txBody>
          </p:sp>
          <p:sp>
            <p:nvSpPr>
              <p:cNvPr id="47" name="Rectangle 151"/>
              <p:cNvSpPr>
                <a:spLocks noChangeArrowheads="1"/>
              </p:cNvSpPr>
              <p:nvPr/>
            </p:nvSpPr>
            <p:spPr bwMode="auto">
              <a:xfrm>
                <a:off x="2542" y="1441"/>
                <a:ext cx="480" cy="287"/>
              </a:xfrm>
              <a:prstGeom prst="rect">
                <a:avLst/>
              </a:prstGeom>
              <a:noFill/>
              <a:ln w="25400" cap="sq">
                <a:solidFill>
                  <a:srgbClr val="333399"/>
                </a:solidFill>
                <a:miter lim="800000"/>
                <a:headEnd type="none" w="sm" len="sm"/>
                <a:tailEnd type="none" w="sm" len="sm"/>
              </a:ln>
            </p:spPr>
            <p:txBody>
              <a:bodyPr wrap="none" anchor="ctr"/>
              <a:lstStyle/>
              <a:p>
                <a:endParaRPr lang="zh-CN" altLang="en-US" b="1"/>
              </a:p>
            </p:txBody>
          </p:sp>
          <p:sp>
            <p:nvSpPr>
              <p:cNvPr id="48" name="Text Box 152"/>
              <p:cNvSpPr txBox="1">
                <a:spLocks noChangeArrowheads="1"/>
              </p:cNvSpPr>
              <p:nvPr/>
            </p:nvSpPr>
            <p:spPr bwMode="auto">
              <a:xfrm>
                <a:off x="1613" y="1462"/>
                <a:ext cx="1433" cy="271"/>
              </a:xfrm>
              <a:prstGeom prst="rect">
                <a:avLst/>
              </a:prstGeom>
              <a:noFill/>
              <a:ln w="12700" cap="sq">
                <a:noFill/>
                <a:miter lim="800000"/>
                <a:headEnd type="none" w="sm" len="sm"/>
                <a:tailEnd type="none" w="sm" len="sm"/>
              </a:ln>
            </p:spPr>
            <p:txBody>
              <a:bodyPr wrap="square">
                <a:spAutoFit/>
              </a:bodyPr>
              <a:lstStyle/>
              <a:p>
                <a:r>
                  <a:rPr lang="en-US" altLang="zh-CN" sz="2200" b="1" dirty="0"/>
                  <a:t>key     rec   link</a:t>
                </a:r>
              </a:p>
            </p:txBody>
          </p:sp>
        </p:grpSp>
        <p:sp>
          <p:nvSpPr>
            <p:cNvPr id="44" name="Text Box 153"/>
            <p:cNvSpPr txBox="1">
              <a:spLocks noChangeArrowheads="1"/>
            </p:cNvSpPr>
            <p:nvPr/>
          </p:nvSpPr>
          <p:spPr bwMode="auto">
            <a:xfrm>
              <a:off x="1144" y="1155"/>
              <a:ext cx="1373" cy="291"/>
            </a:xfrm>
            <a:prstGeom prst="rect">
              <a:avLst/>
            </a:prstGeom>
            <a:noFill/>
            <a:ln w="12700" cap="sq">
              <a:noFill/>
              <a:miter lim="800000"/>
              <a:headEnd type="none" w="sm" len="sm"/>
              <a:tailEnd type="none" w="sm" len="sm"/>
            </a:ln>
          </p:spPr>
          <p:txBody>
            <a:bodyPr>
              <a:spAutoFit/>
            </a:bodyPr>
            <a:lstStyle/>
            <a:p>
              <a:r>
                <a:rPr lang="zh-CN" altLang="en-US" sz="2400" b="1" dirty="0">
                  <a:ea typeface="幼圆" pitchFamily="49" charset="-122"/>
                </a:rPr>
                <a:t>链结点</a:t>
              </a:r>
            </a:p>
          </p:txBody>
        </p:sp>
      </p:grpSp>
      <p:grpSp>
        <p:nvGrpSpPr>
          <p:cNvPr id="49" name="Group 348"/>
          <p:cNvGrpSpPr>
            <a:grpSpLocks/>
          </p:cNvGrpSpPr>
          <p:nvPr/>
        </p:nvGrpSpPr>
        <p:grpSpPr bwMode="auto">
          <a:xfrm>
            <a:off x="3722329" y="4086463"/>
            <a:ext cx="6008080"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b="1"/>
            </a:p>
          </p:txBody>
        </p:sp>
        <p:sp>
          <p:nvSpPr>
            <p:cNvPr id="51" name="Rectangle 147"/>
            <p:cNvSpPr>
              <a:spLocks noChangeArrowheads="1"/>
            </p:cNvSpPr>
            <p:nvPr/>
          </p:nvSpPr>
          <p:spPr bwMode="auto">
            <a:xfrm>
              <a:off x="2404" y="2961"/>
              <a:ext cx="1171" cy="3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b="1" dirty="0">
                  <a:solidFill>
                    <a:srgbClr val="FF3300"/>
                  </a:solidFill>
                  <a:latin typeface="华文新魏" pitchFamily="2" charset="-122"/>
                  <a:ea typeface="华文新魏" pitchFamily="2" charset="-122"/>
                </a:rPr>
                <a:t>链接顺序表（链表）适合于动态查找表，但查找效率低</a:t>
              </a:r>
            </a:p>
          </p:txBody>
        </p:sp>
      </p:grpSp>
    </p:spTree>
    <p:extLst>
      <p:ext uri="{BB962C8B-B14F-4D97-AF65-F5344CB8AC3E}">
        <p14:creationId xmlns:p14="http://schemas.microsoft.com/office/powerpoint/2010/main" val="298547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29</a:t>
            </a:fld>
            <a:endParaRPr lang="zh-CN" altLang="en-US"/>
          </a:p>
        </p:txBody>
      </p:sp>
      <p:grpSp>
        <p:nvGrpSpPr>
          <p:cNvPr id="8" name="Group 38"/>
          <p:cNvGrpSpPr>
            <a:grpSpLocks/>
          </p:cNvGrpSpPr>
          <p:nvPr/>
        </p:nvGrpSpPr>
        <p:grpSpPr bwMode="auto">
          <a:xfrm>
            <a:off x="6178550" y="395150"/>
            <a:ext cx="3581400" cy="1887537"/>
            <a:chOff x="3238" y="155"/>
            <a:chExt cx="2256" cy="1189"/>
          </a:xfrm>
        </p:grpSpPr>
        <p:sp>
          <p:nvSpPr>
            <p:cNvPr id="9"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sz="2400"/>
            </a:p>
          </p:txBody>
        </p:sp>
        <p:sp>
          <p:nvSpPr>
            <p:cNvPr id="10" name="Text Box 14"/>
            <p:cNvSpPr txBox="1">
              <a:spLocks noChangeArrowheads="1"/>
            </p:cNvSpPr>
            <p:nvPr/>
          </p:nvSpPr>
          <p:spPr bwMode="auto">
            <a:xfrm>
              <a:off x="3408" y="259"/>
              <a:ext cx="1978" cy="989"/>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sz="2400" dirty="0" err="1">
                  <a:solidFill>
                    <a:srgbClr val="000099"/>
                  </a:solidFill>
                </a:rPr>
                <a:t>struct</a:t>
              </a:r>
              <a:r>
                <a:rPr lang="en-US" altLang="zh-CN" sz="2400" dirty="0">
                  <a:solidFill>
                    <a:srgbClr val="000099"/>
                  </a:solidFill>
                </a:rPr>
                <a:t> node {</a:t>
              </a:r>
            </a:p>
            <a:p>
              <a:pPr>
                <a:lnSpc>
                  <a:spcPct val="80000"/>
                </a:lnSpc>
              </a:pPr>
              <a:r>
                <a:rPr lang="en-US" altLang="zh-CN" sz="2400" dirty="0">
                  <a:solidFill>
                    <a:srgbClr val="000099"/>
                  </a:solidFill>
                </a:rPr>
                <a:t>       </a:t>
              </a:r>
              <a:r>
                <a:rPr lang="en-US" altLang="zh-CN" sz="2400" dirty="0" err="1">
                  <a:solidFill>
                    <a:srgbClr val="000099"/>
                  </a:solidFill>
                </a:rPr>
                <a:t>keytype</a:t>
              </a:r>
              <a:r>
                <a:rPr lang="en-US" altLang="zh-CN" sz="2400" dirty="0">
                  <a:solidFill>
                    <a:srgbClr val="000099"/>
                  </a:solidFill>
                </a:rPr>
                <a:t>   key;</a:t>
              </a:r>
            </a:p>
            <a:p>
              <a:pPr>
                <a:lnSpc>
                  <a:spcPct val="80000"/>
                </a:lnSpc>
              </a:pPr>
              <a:r>
                <a:rPr lang="en-US" altLang="zh-CN" sz="2400" dirty="0">
                  <a:solidFill>
                    <a:srgbClr val="000099"/>
                  </a:solidFill>
                </a:rPr>
                <a:t>       </a:t>
              </a:r>
              <a:r>
                <a:rPr lang="en-US" altLang="zh-CN" sz="2400" dirty="0" err="1">
                  <a:solidFill>
                    <a:srgbClr val="000099"/>
                  </a:solidFill>
                </a:rPr>
                <a:t>rectype</a:t>
              </a:r>
              <a:r>
                <a:rPr lang="en-US" altLang="zh-CN" sz="2400" dirty="0">
                  <a:solidFill>
                    <a:srgbClr val="000099"/>
                  </a:solidFill>
                </a:rPr>
                <a:t>    </a:t>
              </a:r>
              <a:r>
                <a:rPr lang="en-US" altLang="zh-CN" sz="2400" dirty="0" err="1">
                  <a:solidFill>
                    <a:srgbClr val="000099"/>
                  </a:solidFill>
                </a:rPr>
                <a:t>rec</a:t>
              </a:r>
              <a:r>
                <a:rPr lang="en-US" altLang="zh-CN" sz="2400" dirty="0">
                  <a:solidFill>
                    <a:srgbClr val="000099"/>
                  </a:solidFill>
                </a:rPr>
                <a:t>;</a:t>
              </a:r>
            </a:p>
            <a:p>
              <a:pPr>
                <a:lnSpc>
                  <a:spcPct val="80000"/>
                </a:lnSpc>
              </a:pPr>
              <a:r>
                <a:rPr lang="en-US" altLang="zh-CN" sz="2400" dirty="0">
                  <a:solidFill>
                    <a:srgbClr val="000099"/>
                  </a:solidFill>
                </a:rPr>
                <a:t>       </a:t>
              </a:r>
              <a:r>
                <a:rPr lang="en-US" altLang="zh-CN" sz="2400" dirty="0" err="1">
                  <a:solidFill>
                    <a:srgbClr val="000099"/>
                  </a:solidFill>
                </a:rPr>
                <a:t>struct</a:t>
              </a:r>
              <a:r>
                <a:rPr lang="en-US" altLang="zh-CN" sz="2400" dirty="0">
                  <a:solidFill>
                    <a:srgbClr val="000099"/>
                  </a:solidFill>
                </a:rPr>
                <a:t> node  *link;</a:t>
              </a:r>
            </a:p>
            <a:p>
              <a:pPr>
                <a:lnSpc>
                  <a:spcPct val="80000"/>
                </a:lnSpc>
              </a:pPr>
              <a:r>
                <a:rPr lang="en-US" altLang="zh-CN" sz="2400" dirty="0">
                  <a:solidFill>
                    <a:srgbClr val="000099"/>
                  </a:solidFill>
                </a:rPr>
                <a:t>}  ; </a:t>
              </a:r>
            </a:p>
          </p:txBody>
        </p:sp>
      </p:grpSp>
      <p:sp>
        <p:nvSpPr>
          <p:cNvPr id="12" name="Text Box 7"/>
          <p:cNvSpPr txBox="1">
            <a:spLocks noChangeArrowheads="1"/>
          </p:cNvSpPr>
          <p:nvPr/>
        </p:nvSpPr>
        <p:spPr bwMode="auto">
          <a:xfrm>
            <a:off x="1076739" y="2626347"/>
            <a:ext cx="7391400" cy="3170099"/>
          </a:xfrm>
          <a:prstGeom prst="rect">
            <a:avLst/>
          </a:prstGeom>
          <a:noFill/>
          <a:ln w="12700" cap="sq">
            <a:noFill/>
            <a:miter lim="800000"/>
            <a:headEnd type="none" w="sm" len="sm"/>
            <a:tailEnd type="none" w="sm" len="sm"/>
          </a:ln>
        </p:spPr>
        <p:txBody>
          <a:bodyPr>
            <a:spAutoFit/>
          </a:bodyPr>
          <a:lstStyle/>
          <a:p>
            <a:r>
              <a:rPr lang="en-US" altLang="zh-CN" sz="2500" dirty="0">
                <a:solidFill>
                  <a:srgbClr val="000099"/>
                </a:solidFill>
              </a:rPr>
              <a:t>  </a:t>
            </a:r>
            <a:r>
              <a:rPr lang="en-US" altLang="zh-CN" sz="2500" dirty="0" err="1">
                <a:solidFill>
                  <a:srgbClr val="000099"/>
                </a:solidFill>
              </a:rPr>
              <a:t>struct</a:t>
            </a:r>
            <a:r>
              <a:rPr lang="en-US" altLang="zh-CN" sz="2500" dirty="0">
                <a:solidFill>
                  <a:srgbClr val="000099"/>
                </a:solidFill>
              </a:rPr>
              <a:t> node *search(</a:t>
            </a:r>
            <a:r>
              <a:rPr lang="en-US" altLang="zh-CN" sz="2500" dirty="0" err="1">
                <a:solidFill>
                  <a:srgbClr val="000099"/>
                </a:solidFill>
              </a:rPr>
              <a:t>struct</a:t>
            </a:r>
            <a:r>
              <a:rPr lang="en-US" altLang="zh-CN" sz="2500" dirty="0">
                <a:solidFill>
                  <a:srgbClr val="000099"/>
                </a:solidFill>
              </a:rPr>
              <a:t> node * p, </a:t>
            </a:r>
            <a:r>
              <a:rPr lang="en-US" altLang="zh-CN" sz="2500" dirty="0" err="1">
                <a:solidFill>
                  <a:srgbClr val="000099"/>
                </a:solidFill>
              </a:rPr>
              <a:t>keytype</a:t>
            </a:r>
            <a:r>
              <a:rPr lang="en-US" altLang="zh-CN" sz="2500" dirty="0">
                <a:solidFill>
                  <a:srgbClr val="000099"/>
                </a:solidFill>
              </a:rPr>
              <a:t>  k)</a:t>
            </a:r>
          </a:p>
          <a:p>
            <a:r>
              <a:rPr lang="en-US" altLang="zh-CN" sz="2500" dirty="0">
                <a:solidFill>
                  <a:srgbClr val="000099"/>
                </a:solidFill>
              </a:rPr>
              <a:t>  {</a:t>
            </a:r>
          </a:p>
          <a:p>
            <a:r>
              <a:rPr lang="en-US" altLang="zh-CN" sz="2500" dirty="0">
                <a:solidFill>
                  <a:srgbClr val="000099"/>
                </a:solidFill>
              </a:rPr>
              <a:t>          for(; p!=NULL;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r>
              <a:rPr lang="en-US" altLang="zh-CN" sz="2500" dirty="0">
                <a:solidFill>
                  <a:srgbClr val="000099"/>
                </a:solidFill>
              </a:rPr>
              <a:t> )</a:t>
            </a:r>
          </a:p>
          <a:p>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p>
          <a:p>
            <a:r>
              <a:rPr lang="en-US" altLang="zh-CN" sz="2500" dirty="0">
                <a:solidFill>
                  <a:srgbClr val="000099"/>
                </a:solidFill>
                <a:sym typeface="Symbol" pitchFamily="18" charset="2"/>
              </a:rPr>
              <a:t>          </a:t>
            </a:r>
          </a:p>
          <a:p>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spTree>
    <p:extLst>
      <p:ext uri="{BB962C8B-B14F-4D97-AF65-F5344CB8AC3E}">
        <p14:creationId xmlns:p14="http://schemas.microsoft.com/office/powerpoint/2010/main" val="141932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rgbClr val="FF0000"/>
                </a:solidFill>
              </a:rPr>
              <a:t>6.1</a:t>
            </a:r>
            <a:r>
              <a:rPr lang="en-US" altLang="zh-CN" sz="2800" b="1" i="1" dirty="0">
                <a:solidFill>
                  <a:srgbClr val="FF0000"/>
                </a:solidFill>
              </a:rPr>
              <a:t> </a:t>
            </a:r>
            <a:r>
              <a:rPr lang="zh-CN" altLang="en-US" sz="2800" dirty="0">
                <a:solidFill>
                  <a:srgbClr val="FF0000"/>
                </a:solidFill>
              </a:rPr>
              <a:t>查找的基本概念</a:t>
            </a:r>
            <a:endParaRPr lang="en-US" altLang="zh-CN" sz="2800" dirty="0">
              <a:solidFill>
                <a:srgbClr val="FF0000"/>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顺序表的查找</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6.3 </a:t>
            </a:r>
            <a:r>
              <a:rPr lang="zh-CN" altLang="en-US" sz="2800" dirty="0">
                <a:solidFill>
                  <a:schemeClr val="tx1">
                    <a:lumMod val="65000"/>
                    <a:lumOff val="35000"/>
                  </a:schemeClr>
                </a:solidFill>
              </a:rPr>
              <a:t>索引</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6.4 </a:t>
            </a:r>
            <a:r>
              <a:rPr lang="zh-CN" altLang="en-US" sz="2800" dirty="0">
                <a:solidFill>
                  <a:schemeClr val="tx1">
                    <a:lumMod val="65000"/>
                    <a:lumOff val="35000"/>
                  </a:schemeClr>
                </a:solidFill>
              </a:rPr>
              <a:t>树结构索引、</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6.5 </a:t>
            </a:r>
            <a:r>
              <a:rPr lang="zh-CN" altLang="en-US" sz="2800" dirty="0">
                <a:solidFill>
                  <a:schemeClr val="tx1">
                    <a:lumMod val="65000"/>
                    <a:lumOff val="35000"/>
                  </a:schemeClr>
                </a:solidFill>
              </a:rPr>
              <a:t>散列（</a:t>
            </a:r>
            <a:r>
              <a:rPr lang="en-US" altLang="zh-CN" sz="2800" dirty="0">
                <a:solidFill>
                  <a:schemeClr val="tx1">
                    <a:lumMod val="65000"/>
                    <a:lumOff val="35000"/>
                  </a:schemeClr>
                </a:solidFill>
              </a:rPr>
              <a:t>Hash</a:t>
            </a:r>
            <a:r>
              <a:rPr lang="zh-CN" altLang="en-US" sz="2800" dirty="0">
                <a:solidFill>
                  <a:schemeClr val="tx1">
                    <a:lumMod val="65000"/>
                    <a:lumOff val="35000"/>
                  </a:schemeClr>
                </a:solidFill>
              </a:rPr>
              <a:t>）</a:t>
            </a:r>
          </a:p>
        </p:txBody>
      </p:sp>
    </p:spTree>
    <p:extLst>
      <p:ext uri="{BB962C8B-B14F-4D97-AF65-F5344CB8AC3E}">
        <p14:creationId xmlns:p14="http://schemas.microsoft.com/office/powerpoint/2010/main" val="70274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查找的基本概念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顺序表的查找</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rgbClr val="FF0000"/>
                </a:solidFill>
              </a:rPr>
              <a:t>6.3 </a:t>
            </a:r>
            <a:r>
              <a:rPr lang="zh-CN" altLang="en-US" sz="2800" dirty="0">
                <a:solidFill>
                  <a:srgbClr val="FF0000"/>
                </a:solidFill>
              </a:rPr>
              <a:t>索引</a:t>
            </a:r>
            <a:endParaRPr lang="en-US" altLang="zh-CN" sz="2800" dirty="0">
              <a:solidFill>
                <a:srgbClr val="FF0000"/>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6.4 </a:t>
            </a:r>
            <a:r>
              <a:rPr lang="zh-CN" altLang="en-US" sz="2800" dirty="0">
                <a:solidFill>
                  <a:schemeClr val="tx1">
                    <a:lumMod val="65000"/>
                    <a:lumOff val="35000"/>
                  </a:schemeClr>
                </a:solidFill>
              </a:rPr>
              <a:t>树结构索引、</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6.5 </a:t>
            </a:r>
            <a:r>
              <a:rPr lang="zh-CN" altLang="en-US" sz="2800" dirty="0">
                <a:solidFill>
                  <a:schemeClr val="tx1">
                    <a:lumMod val="65000"/>
                    <a:lumOff val="35000"/>
                  </a:schemeClr>
                </a:solidFill>
              </a:rPr>
              <a:t>散列（</a:t>
            </a:r>
            <a:r>
              <a:rPr lang="en-US" altLang="zh-CN" sz="2800" dirty="0">
                <a:solidFill>
                  <a:schemeClr val="tx1">
                    <a:lumMod val="65000"/>
                    <a:lumOff val="35000"/>
                  </a:schemeClr>
                </a:solidFill>
              </a:rPr>
              <a:t>Hash</a:t>
            </a:r>
            <a:r>
              <a:rPr lang="zh-CN" altLang="en-US" sz="2800" dirty="0">
                <a:solidFill>
                  <a:schemeClr val="tx1">
                    <a:lumMod val="65000"/>
                    <a:lumOff val="35000"/>
                  </a:schemeClr>
                </a:solidFill>
              </a:rPr>
              <a:t>）</a:t>
            </a:r>
          </a:p>
        </p:txBody>
      </p:sp>
    </p:spTree>
    <p:extLst>
      <p:ext uri="{BB962C8B-B14F-4D97-AF65-F5344CB8AC3E}">
        <p14:creationId xmlns:p14="http://schemas.microsoft.com/office/powerpoint/2010/main" val="1427590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索引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31</a:t>
            </a:fld>
            <a:endParaRPr lang="zh-CN" altLang="en-US"/>
          </a:p>
        </p:txBody>
      </p:sp>
      <p:grpSp>
        <p:nvGrpSpPr>
          <p:cNvPr id="5" name="Group 146"/>
          <p:cNvGrpSpPr>
            <a:grpSpLocks/>
          </p:cNvGrpSpPr>
          <p:nvPr/>
        </p:nvGrpSpPr>
        <p:grpSpPr bwMode="auto">
          <a:xfrm>
            <a:off x="1103244" y="1261511"/>
            <a:ext cx="8509000" cy="1098816"/>
            <a:chOff x="288" y="432"/>
            <a:chExt cx="2819" cy="410"/>
          </a:xfrm>
        </p:grpSpPr>
        <p:sp>
          <p:nvSpPr>
            <p:cNvPr id="6"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sz="2800" b="0">
                <a:solidFill>
                  <a:srgbClr val="FFFFCC"/>
                </a:solidFill>
              </a:endParaRPr>
            </a:p>
          </p:txBody>
        </p:sp>
        <p:sp>
          <p:nvSpPr>
            <p:cNvPr id="7" name="Text Box 132"/>
            <p:cNvSpPr txBox="1">
              <a:spLocks noChangeArrowheads="1"/>
            </p:cNvSpPr>
            <p:nvPr/>
          </p:nvSpPr>
          <p:spPr bwMode="auto">
            <a:xfrm>
              <a:off x="538" y="530"/>
              <a:ext cx="2496" cy="195"/>
            </a:xfrm>
            <a:prstGeom prst="rect">
              <a:avLst/>
            </a:prstGeom>
            <a:noFill/>
            <a:ln w="12700" cap="sq">
              <a:noFill/>
              <a:miter lim="800000"/>
              <a:headEnd type="none" w="sm" len="sm"/>
              <a:tailEnd type="none" w="sm" len="sm"/>
            </a:ln>
          </p:spPr>
          <p:txBody>
            <a:bodyPr>
              <a:spAutoFit/>
            </a:bodyPr>
            <a:lstStyle/>
            <a:p>
              <a:r>
                <a:rPr lang="zh-CN" altLang="en-US" sz="2800" b="0" dirty="0">
                  <a:solidFill>
                    <a:srgbClr val="002878"/>
                  </a:solidFill>
                  <a:latin typeface="黑体" pitchFamily="49" charset="-122"/>
                  <a:ea typeface="黑体" pitchFamily="49" charset="-122"/>
                </a:rPr>
                <a:t>如何在大规模数据集中快速查找？</a:t>
              </a:r>
            </a:p>
          </p:txBody>
        </p:sp>
      </p:grpSp>
      <p:grpSp>
        <p:nvGrpSpPr>
          <p:cNvPr id="8" name="Group 146"/>
          <p:cNvGrpSpPr>
            <a:grpSpLocks/>
          </p:cNvGrpSpPr>
          <p:nvPr/>
        </p:nvGrpSpPr>
        <p:grpSpPr bwMode="auto">
          <a:xfrm>
            <a:off x="1103244" y="2648986"/>
            <a:ext cx="7283450" cy="1100053"/>
            <a:chOff x="288" y="432"/>
            <a:chExt cx="2747" cy="410"/>
          </a:xfrm>
        </p:grpSpPr>
        <p:sp>
          <p:nvSpPr>
            <p:cNvPr id="9"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sz="2800" b="0">
                <a:solidFill>
                  <a:srgbClr val="FFFFCC"/>
                </a:solidFill>
              </a:endParaRPr>
            </a:p>
          </p:txBody>
        </p:sp>
        <p:sp>
          <p:nvSpPr>
            <p:cNvPr id="10" name="Text Box 132"/>
            <p:cNvSpPr txBox="1">
              <a:spLocks noChangeArrowheads="1"/>
            </p:cNvSpPr>
            <p:nvPr/>
          </p:nvSpPr>
          <p:spPr bwMode="auto">
            <a:xfrm>
              <a:off x="539" y="543"/>
              <a:ext cx="2496" cy="195"/>
            </a:xfrm>
            <a:prstGeom prst="rect">
              <a:avLst/>
            </a:prstGeom>
            <a:noFill/>
            <a:ln w="12700" cap="sq">
              <a:noFill/>
              <a:miter lim="800000"/>
              <a:headEnd type="none" w="sm" len="sm"/>
              <a:tailEnd type="none" w="sm" len="sm"/>
            </a:ln>
          </p:spPr>
          <p:txBody>
            <a:bodyPr>
              <a:spAutoFit/>
            </a:bodyPr>
            <a:lstStyle/>
            <a:p>
              <a:r>
                <a:rPr lang="zh-CN" altLang="en-US" sz="2800" b="0" dirty="0">
                  <a:solidFill>
                    <a:srgbClr val="002878"/>
                  </a:solidFill>
                  <a:latin typeface="黑体" pitchFamily="49" charset="-122"/>
                  <a:ea typeface="黑体" pitchFamily="49" charset="-122"/>
                </a:rPr>
                <a:t>如何根据不同属性查找？</a:t>
              </a:r>
            </a:p>
          </p:txBody>
        </p:sp>
      </p:grpSp>
      <p:grpSp>
        <p:nvGrpSpPr>
          <p:cNvPr id="11" name="Group 146"/>
          <p:cNvGrpSpPr>
            <a:grpSpLocks/>
          </p:cNvGrpSpPr>
          <p:nvPr/>
        </p:nvGrpSpPr>
        <p:grpSpPr bwMode="auto">
          <a:xfrm>
            <a:off x="1114357" y="4216283"/>
            <a:ext cx="8443047" cy="1597077"/>
            <a:chOff x="288" y="478"/>
            <a:chExt cx="2777" cy="423"/>
          </a:xfrm>
        </p:grpSpPr>
        <p:sp>
          <p:nvSpPr>
            <p:cNvPr id="12" name="AutoShape 131"/>
            <p:cNvSpPr>
              <a:spLocks noChangeArrowheads="1"/>
            </p:cNvSpPr>
            <p:nvPr/>
          </p:nvSpPr>
          <p:spPr bwMode="auto">
            <a:xfrm>
              <a:off x="288" y="478"/>
              <a:ext cx="2723" cy="423"/>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sz="2800" b="0">
                <a:solidFill>
                  <a:srgbClr val="FFFFCC"/>
                </a:solidFill>
              </a:endParaRPr>
            </a:p>
          </p:txBody>
        </p:sp>
        <p:sp>
          <p:nvSpPr>
            <p:cNvPr id="13" name="Text Box 132"/>
            <p:cNvSpPr txBox="1">
              <a:spLocks noChangeArrowheads="1"/>
            </p:cNvSpPr>
            <p:nvPr/>
          </p:nvSpPr>
          <p:spPr bwMode="auto">
            <a:xfrm>
              <a:off x="479" y="597"/>
              <a:ext cx="2586" cy="139"/>
            </a:xfrm>
            <a:prstGeom prst="rect">
              <a:avLst/>
            </a:prstGeom>
            <a:noFill/>
            <a:ln w="12700" cap="sq">
              <a:noFill/>
              <a:miter lim="800000"/>
              <a:headEnd type="none" w="sm" len="sm"/>
              <a:tailEnd type="none" w="sm" len="sm"/>
            </a:ln>
          </p:spPr>
          <p:txBody>
            <a:bodyPr wrap="square">
              <a:spAutoFit/>
            </a:bodyPr>
            <a:lstStyle/>
            <a:p>
              <a:r>
                <a:rPr lang="zh-CN" altLang="en-US" sz="2800" b="0" dirty="0">
                  <a:solidFill>
                    <a:srgbClr val="002878"/>
                  </a:solidFill>
                  <a:latin typeface="黑体" pitchFamily="49" charset="-122"/>
                  <a:ea typeface="黑体" pitchFamily="49" charset="-122"/>
                </a:rPr>
                <a:t>如何利用不同存储介质的性能特性实现快速查找？</a:t>
              </a:r>
            </a:p>
          </p:txBody>
        </p:sp>
      </p:grpSp>
    </p:spTree>
    <p:extLst>
      <p:ext uri="{BB962C8B-B14F-4D97-AF65-F5344CB8AC3E}">
        <p14:creationId xmlns:p14="http://schemas.microsoft.com/office/powerpoint/2010/main" val="1243514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不同的存储设备访问速度不同</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32</a:t>
            </a:fld>
            <a:endParaRPr lang="zh-CN" altLang="en-US"/>
          </a:p>
        </p:txBody>
      </p:sp>
      <p:sp>
        <p:nvSpPr>
          <p:cNvPr id="26" name="矩形 14"/>
          <p:cNvSpPr>
            <a:spLocks noChangeArrowheads="1"/>
          </p:cNvSpPr>
          <p:nvPr/>
        </p:nvSpPr>
        <p:spPr bwMode="auto">
          <a:xfrm>
            <a:off x="4100651" y="1659026"/>
            <a:ext cx="1655762" cy="576263"/>
          </a:xfrm>
          <a:prstGeom prst="rect">
            <a:avLst/>
          </a:prstGeom>
          <a:solidFill>
            <a:srgbClr val="C1FEF9"/>
          </a:solidFill>
          <a:ln w="12700" cap="sq" algn="ctr">
            <a:solidFill>
              <a:srgbClr val="000000"/>
            </a:solidFill>
            <a:round/>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Narrow"/>
              </a:rPr>
              <a:t>硬盘</a:t>
            </a:r>
          </a:p>
        </p:txBody>
      </p:sp>
      <p:sp>
        <p:nvSpPr>
          <p:cNvPr id="27" name="矩形 19"/>
          <p:cNvSpPr>
            <a:spLocks noChangeArrowheads="1"/>
          </p:cNvSpPr>
          <p:nvPr/>
        </p:nvSpPr>
        <p:spPr bwMode="auto">
          <a:xfrm>
            <a:off x="2078619" y="1082163"/>
            <a:ext cx="1415772"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Arial Narrow"/>
              </a:rPr>
              <a:t>典型容量</a:t>
            </a:r>
          </a:p>
        </p:txBody>
      </p:sp>
      <p:sp>
        <p:nvSpPr>
          <p:cNvPr id="28" name="矩形 20"/>
          <p:cNvSpPr>
            <a:spLocks noChangeArrowheads="1"/>
          </p:cNvSpPr>
          <p:nvPr/>
        </p:nvSpPr>
        <p:spPr bwMode="auto">
          <a:xfrm>
            <a:off x="5915567" y="1082163"/>
            <a:ext cx="2031325"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Arial Narrow"/>
              </a:rPr>
              <a:t>典型访问时间</a:t>
            </a:r>
          </a:p>
        </p:txBody>
      </p:sp>
      <p:sp>
        <p:nvSpPr>
          <p:cNvPr id="29" name="矩形 21"/>
          <p:cNvSpPr>
            <a:spLocks noChangeArrowheads="1"/>
          </p:cNvSpPr>
          <p:nvPr/>
        </p:nvSpPr>
        <p:spPr bwMode="auto">
          <a:xfrm>
            <a:off x="4100651" y="2630576"/>
            <a:ext cx="1655762" cy="576263"/>
          </a:xfrm>
          <a:prstGeom prst="rect">
            <a:avLst/>
          </a:prstGeom>
          <a:solidFill>
            <a:srgbClr val="C1FEF9"/>
          </a:solidFill>
          <a:ln w="12700" cap="sq" algn="ctr">
            <a:solidFill>
              <a:srgbClr val="000000"/>
            </a:solidFill>
            <a:round/>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Narrow"/>
              </a:rPr>
              <a:t>内存</a:t>
            </a:r>
          </a:p>
        </p:txBody>
      </p:sp>
      <p:sp>
        <p:nvSpPr>
          <p:cNvPr id="30" name="矩形 22"/>
          <p:cNvSpPr>
            <a:spLocks noChangeArrowheads="1"/>
          </p:cNvSpPr>
          <p:nvPr/>
        </p:nvSpPr>
        <p:spPr bwMode="auto">
          <a:xfrm>
            <a:off x="4100651" y="3603714"/>
            <a:ext cx="1655762" cy="576262"/>
          </a:xfrm>
          <a:prstGeom prst="rect">
            <a:avLst/>
          </a:prstGeom>
          <a:solidFill>
            <a:srgbClr val="C1FEF9"/>
          </a:solidFill>
          <a:ln w="12700" cap="sq" algn="ctr">
            <a:solidFill>
              <a:srgbClr val="000000"/>
            </a:solidFill>
            <a:round/>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Narrow"/>
              </a:rPr>
              <a:t>二级</a:t>
            </a:r>
            <a:r>
              <a:rPr kumimoji="0" lang="en-US" altLang="zh-CN" sz="2400" b="1" i="0" u="none" strike="noStrike" kern="0" cap="none" spc="0" normalizeH="0" baseline="0" noProof="0">
                <a:ln>
                  <a:noFill/>
                </a:ln>
                <a:solidFill>
                  <a:srgbClr val="000000"/>
                </a:solidFill>
                <a:effectLst/>
                <a:uLnTx/>
                <a:uFillTx/>
                <a:latin typeface="Arial Narrow"/>
              </a:rPr>
              <a:t>Cache</a:t>
            </a:r>
            <a:endParaRPr kumimoji="0" lang="zh-CN" altLang="en-US" sz="2400" b="1" i="0" u="none" strike="noStrike" kern="0" cap="none" spc="0" normalizeH="0" baseline="0" noProof="0">
              <a:ln>
                <a:noFill/>
              </a:ln>
              <a:solidFill>
                <a:srgbClr val="000000"/>
              </a:solidFill>
              <a:effectLst/>
              <a:uLnTx/>
              <a:uFillTx/>
              <a:latin typeface="Arial Narrow"/>
            </a:endParaRPr>
          </a:p>
        </p:txBody>
      </p:sp>
      <p:sp>
        <p:nvSpPr>
          <p:cNvPr id="31" name="矩形 23"/>
          <p:cNvSpPr>
            <a:spLocks noChangeArrowheads="1"/>
          </p:cNvSpPr>
          <p:nvPr/>
        </p:nvSpPr>
        <p:spPr bwMode="auto">
          <a:xfrm>
            <a:off x="4100651" y="4575264"/>
            <a:ext cx="1655762" cy="576262"/>
          </a:xfrm>
          <a:prstGeom prst="rect">
            <a:avLst/>
          </a:prstGeom>
          <a:solidFill>
            <a:srgbClr val="C1FEF9"/>
          </a:solidFill>
          <a:ln w="12700" cap="sq" algn="ctr">
            <a:solidFill>
              <a:srgbClr val="000000"/>
            </a:solidFill>
            <a:round/>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Narrow"/>
              </a:rPr>
              <a:t>一级</a:t>
            </a:r>
            <a:r>
              <a:rPr kumimoji="0" lang="en-US" altLang="zh-CN" sz="2400" b="1" i="0" u="none" strike="noStrike" kern="0" cap="none" spc="0" normalizeH="0" baseline="0" noProof="0">
                <a:ln>
                  <a:noFill/>
                </a:ln>
                <a:solidFill>
                  <a:srgbClr val="000000"/>
                </a:solidFill>
                <a:effectLst/>
                <a:uLnTx/>
                <a:uFillTx/>
                <a:latin typeface="Arial Narrow"/>
              </a:rPr>
              <a:t>Cache</a:t>
            </a:r>
            <a:endParaRPr kumimoji="0" lang="zh-CN" altLang="en-US" sz="2400" b="1" i="0" u="none" strike="noStrike" kern="0" cap="none" spc="0" normalizeH="0" baseline="0" noProof="0">
              <a:ln>
                <a:noFill/>
              </a:ln>
              <a:solidFill>
                <a:srgbClr val="000000"/>
              </a:solidFill>
              <a:effectLst/>
              <a:uLnTx/>
              <a:uFillTx/>
              <a:latin typeface="Arial Narrow"/>
            </a:endParaRPr>
          </a:p>
        </p:txBody>
      </p:sp>
      <p:sp>
        <p:nvSpPr>
          <p:cNvPr id="32" name="矩形 24"/>
          <p:cNvSpPr>
            <a:spLocks noChangeArrowheads="1"/>
          </p:cNvSpPr>
          <p:nvPr/>
        </p:nvSpPr>
        <p:spPr bwMode="auto">
          <a:xfrm>
            <a:off x="4100651" y="5546814"/>
            <a:ext cx="1655762" cy="576262"/>
          </a:xfrm>
          <a:prstGeom prst="rect">
            <a:avLst/>
          </a:prstGeom>
          <a:solidFill>
            <a:srgbClr val="C1FEF9"/>
          </a:solidFill>
          <a:ln w="12700" cap="sq" algn="ctr">
            <a:solidFill>
              <a:srgbClr val="000000"/>
            </a:solidFill>
            <a:round/>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Narrow"/>
              </a:rPr>
              <a:t>寄存器</a:t>
            </a:r>
          </a:p>
        </p:txBody>
      </p:sp>
      <p:cxnSp>
        <p:nvCxnSpPr>
          <p:cNvPr id="33" name="直接箭头连接符 26"/>
          <p:cNvCxnSpPr>
            <a:cxnSpLocks noChangeShapeType="1"/>
            <a:stCxn id="26" idx="2"/>
            <a:endCxn id="29" idx="0"/>
          </p:cNvCxnSpPr>
          <p:nvPr/>
        </p:nvCxnSpPr>
        <p:spPr bwMode="auto">
          <a:xfrm>
            <a:off x="4929326" y="2235289"/>
            <a:ext cx="0" cy="395287"/>
          </a:xfrm>
          <a:prstGeom prst="straightConnector1">
            <a:avLst/>
          </a:prstGeom>
          <a:noFill/>
          <a:ln w="12700" cap="sq" algn="ctr">
            <a:solidFill>
              <a:srgbClr val="000000"/>
            </a:solidFill>
            <a:round/>
            <a:headEnd type="arrow" w="med" len="med"/>
            <a:tailEnd type="arrow" w="med" len="med"/>
          </a:ln>
        </p:spPr>
      </p:cxnSp>
      <p:cxnSp>
        <p:nvCxnSpPr>
          <p:cNvPr id="34" name="直接箭头连接符 27"/>
          <p:cNvCxnSpPr>
            <a:cxnSpLocks noChangeShapeType="1"/>
            <a:stCxn id="29" idx="2"/>
            <a:endCxn id="30" idx="0"/>
          </p:cNvCxnSpPr>
          <p:nvPr/>
        </p:nvCxnSpPr>
        <p:spPr bwMode="auto">
          <a:xfrm>
            <a:off x="4929326" y="3206839"/>
            <a:ext cx="0" cy="396875"/>
          </a:xfrm>
          <a:prstGeom prst="straightConnector1">
            <a:avLst/>
          </a:prstGeom>
          <a:noFill/>
          <a:ln w="12700" cap="sq" algn="ctr">
            <a:solidFill>
              <a:srgbClr val="000000"/>
            </a:solidFill>
            <a:round/>
            <a:headEnd type="arrow" w="med" len="med"/>
            <a:tailEnd type="arrow" w="med" len="med"/>
          </a:ln>
        </p:spPr>
      </p:cxnSp>
      <p:cxnSp>
        <p:nvCxnSpPr>
          <p:cNvPr id="35" name="直接箭头连接符 31"/>
          <p:cNvCxnSpPr>
            <a:cxnSpLocks noChangeShapeType="1"/>
            <a:stCxn id="30" idx="2"/>
            <a:endCxn id="31" idx="0"/>
          </p:cNvCxnSpPr>
          <p:nvPr/>
        </p:nvCxnSpPr>
        <p:spPr bwMode="auto">
          <a:xfrm>
            <a:off x="4929326" y="4179976"/>
            <a:ext cx="0" cy="395288"/>
          </a:xfrm>
          <a:prstGeom prst="straightConnector1">
            <a:avLst/>
          </a:prstGeom>
          <a:noFill/>
          <a:ln w="12700" cap="sq" algn="ctr">
            <a:solidFill>
              <a:srgbClr val="000000"/>
            </a:solidFill>
            <a:round/>
            <a:headEnd type="arrow" w="med" len="med"/>
            <a:tailEnd type="arrow" w="med" len="med"/>
          </a:ln>
        </p:spPr>
      </p:cxnSp>
      <p:cxnSp>
        <p:nvCxnSpPr>
          <p:cNvPr id="36" name="直接箭头连接符 36"/>
          <p:cNvCxnSpPr>
            <a:cxnSpLocks noChangeShapeType="1"/>
            <a:stCxn id="31" idx="2"/>
            <a:endCxn id="32" idx="0"/>
          </p:cNvCxnSpPr>
          <p:nvPr/>
        </p:nvCxnSpPr>
        <p:spPr bwMode="auto">
          <a:xfrm>
            <a:off x="4929326" y="5151526"/>
            <a:ext cx="0" cy="395288"/>
          </a:xfrm>
          <a:prstGeom prst="straightConnector1">
            <a:avLst/>
          </a:prstGeom>
          <a:noFill/>
          <a:ln w="12700" cap="sq" algn="ctr">
            <a:solidFill>
              <a:srgbClr val="000000"/>
            </a:solidFill>
            <a:round/>
            <a:headEnd type="arrow" w="med" len="med"/>
            <a:tailEnd type="arrow" w="med" len="med"/>
          </a:ln>
        </p:spPr>
      </p:cxnSp>
      <p:sp>
        <p:nvSpPr>
          <p:cNvPr id="37" name="矩形 41"/>
          <p:cNvSpPr>
            <a:spLocks noChangeArrowheads="1"/>
          </p:cNvSpPr>
          <p:nvPr/>
        </p:nvSpPr>
        <p:spPr bwMode="auto">
          <a:xfrm>
            <a:off x="1868626" y="1730464"/>
            <a:ext cx="1907895" cy="461665"/>
          </a:xfrm>
          <a:prstGeom prst="rect">
            <a:avLst/>
          </a:prstGeom>
          <a:noFill/>
          <a:ln w="9525">
            <a:noFill/>
            <a:miter lim="800000"/>
            <a:headEnd/>
            <a:tailEnd/>
          </a:ln>
        </p:spPr>
        <p:txBody>
          <a:bodyPr wrap="none">
            <a:spAutoFit/>
          </a:bodyPr>
          <a:lstStyle/>
          <a:p>
            <a:r>
              <a:rPr lang="zh-CN" altLang="en-US" sz="2400" b="1">
                <a:solidFill>
                  <a:srgbClr val="000000"/>
                </a:solidFill>
                <a:latin typeface="Arial Narrow"/>
              </a:rPr>
              <a:t>几百</a:t>
            </a:r>
            <a:r>
              <a:rPr lang="en-US" altLang="zh-CN" sz="2400" b="1">
                <a:solidFill>
                  <a:srgbClr val="000000"/>
                </a:solidFill>
                <a:latin typeface="Arial Narrow"/>
              </a:rPr>
              <a:t>GB-</a:t>
            </a:r>
            <a:r>
              <a:rPr lang="zh-CN" altLang="en-US" sz="2400" b="1">
                <a:solidFill>
                  <a:srgbClr val="000000"/>
                </a:solidFill>
                <a:latin typeface="Arial Narrow"/>
              </a:rPr>
              <a:t>几</a:t>
            </a:r>
            <a:r>
              <a:rPr lang="en-US" altLang="zh-CN" sz="2400" b="1">
                <a:solidFill>
                  <a:srgbClr val="000000"/>
                </a:solidFill>
                <a:latin typeface="Arial Narrow"/>
              </a:rPr>
              <a:t>TB</a:t>
            </a:r>
            <a:endParaRPr lang="zh-CN" altLang="en-US" sz="2400" b="1">
              <a:solidFill>
                <a:srgbClr val="000000"/>
              </a:solidFill>
              <a:latin typeface="Arial Narrow"/>
            </a:endParaRPr>
          </a:p>
        </p:txBody>
      </p:sp>
      <p:sp>
        <p:nvSpPr>
          <p:cNvPr id="38" name="矩形 42"/>
          <p:cNvSpPr>
            <a:spLocks noChangeArrowheads="1"/>
          </p:cNvSpPr>
          <p:nvPr/>
        </p:nvSpPr>
        <p:spPr bwMode="auto">
          <a:xfrm>
            <a:off x="6272613" y="1690982"/>
            <a:ext cx="1056700" cy="461665"/>
          </a:xfrm>
          <a:prstGeom prst="rect">
            <a:avLst/>
          </a:prstGeom>
          <a:noFill/>
          <a:ln w="9525">
            <a:noFill/>
            <a:miter lim="800000"/>
            <a:headEnd/>
            <a:tailEnd/>
          </a:ln>
        </p:spPr>
        <p:txBody>
          <a:bodyPr wrap="none">
            <a:spAutoFit/>
          </a:bodyPr>
          <a:lstStyle/>
          <a:p>
            <a:r>
              <a:rPr lang="en-US" altLang="zh-CN" sz="2400" b="1" dirty="0">
                <a:solidFill>
                  <a:srgbClr val="000000"/>
                </a:solidFill>
                <a:latin typeface="Arial Narrow"/>
              </a:rPr>
              <a:t>3-15ms</a:t>
            </a:r>
            <a:endParaRPr lang="zh-CN" altLang="en-US" sz="2400" b="1" dirty="0">
              <a:solidFill>
                <a:srgbClr val="000000"/>
              </a:solidFill>
              <a:latin typeface="Arial Narrow"/>
            </a:endParaRPr>
          </a:p>
        </p:txBody>
      </p:sp>
      <p:sp>
        <p:nvSpPr>
          <p:cNvPr id="39" name="矩形 43"/>
          <p:cNvSpPr>
            <a:spLocks noChangeArrowheads="1"/>
          </p:cNvSpPr>
          <p:nvPr/>
        </p:nvSpPr>
        <p:spPr bwMode="auto">
          <a:xfrm>
            <a:off x="1868626" y="2667089"/>
            <a:ext cx="1963999" cy="461665"/>
          </a:xfrm>
          <a:prstGeom prst="rect">
            <a:avLst/>
          </a:prstGeom>
          <a:noFill/>
          <a:ln w="9525">
            <a:noFill/>
            <a:miter lim="800000"/>
            <a:headEnd/>
            <a:tailEnd/>
          </a:ln>
        </p:spPr>
        <p:txBody>
          <a:bodyPr wrap="none">
            <a:spAutoFit/>
          </a:bodyPr>
          <a:lstStyle/>
          <a:p>
            <a:r>
              <a:rPr lang="zh-CN" altLang="en-US" sz="2400" b="1">
                <a:solidFill>
                  <a:srgbClr val="000000"/>
                </a:solidFill>
                <a:latin typeface="Arial Narrow"/>
              </a:rPr>
              <a:t>几百</a:t>
            </a:r>
            <a:r>
              <a:rPr lang="en-US" altLang="zh-CN" sz="2400" b="1">
                <a:solidFill>
                  <a:srgbClr val="000000"/>
                </a:solidFill>
                <a:latin typeface="Arial Narrow"/>
              </a:rPr>
              <a:t>MB-</a:t>
            </a:r>
            <a:r>
              <a:rPr lang="zh-CN" altLang="en-US" sz="2400" b="1">
                <a:solidFill>
                  <a:srgbClr val="000000"/>
                </a:solidFill>
                <a:latin typeface="Arial Narrow"/>
              </a:rPr>
              <a:t>几</a:t>
            </a:r>
            <a:r>
              <a:rPr lang="en-US" altLang="zh-CN" sz="2400" b="1">
                <a:solidFill>
                  <a:srgbClr val="000000"/>
                </a:solidFill>
                <a:latin typeface="Arial Narrow"/>
              </a:rPr>
              <a:t>GB</a:t>
            </a:r>
            <a:endParaRPr lang="zh-CN" altLang="en-US" sz="2400" b="1">
              <a:solidFill>
                <a:srgbClr val="000000"/>
              </a:solidFill>
              <a:latin typeface="Arial Narrow"/>
            </a:endParaRPr>
          </a:p>
        </p:txBody>
      </p:sp>
      <p:sp>
        <p:nvSpPr>
          <p:cNvPr id="40" name="矩形 44"/>
          <p:cNvSpPr>
            <a:spLocks noChangeArrowheads="1"/>
          </p:cNvSpPr>
          <p:nvPr/>
        </p:nvSpPr>
        <p:spPr bwMode="auto">
          <a:xfrm>
            <a:off x="6272613" y="2627607"/>
            <a:ext cx="1409360" cy="461665"/>
          </a:xfrm>
          <a:prstGeom prst="rect">
            <a:avLst/>
          </a:prstGeom>
          <a:noFill/>
          <a:ln w="9525">
            <a:noFill/>
            <a:miter lim="800000"/>
            <a:headEnd/>
            <a:tailEnd/>
          </a:ln>
        </p:spPr>
        <p:txBody>
          <a:bodyPr wrap="none">
            <a:spAutoFit/>
          </a:bodyPr>
          <a:lstStyle/>
          <a:p>
            <a:r>
              <a:rPr lang="en-US" altLang="zh-CN" sz="2400" b="1" dirty="0">
                <a:solidFill>
                  <a:srgbClr val="000000"/>
                </a:solidFill>
                <a:latin typeface="Arial Narrow"/>
              </a:rPr>
              <a:t>100-150ns</a:t>
            </a:r>
            <a:endParaRPr lang="zh-CN" altLang="en-US" sz="2400" b="1" dirty="0">
              <a:solidFill>
                <a:srgbClr val="000000"/>
              </a:solidFill>
              <a:latin typeface="Arial Narrow"/>
            </a:endParaRPr>
          </a:p>
        </p:txBody>
      </p:sp>
      <p:sp>
        <p:nvSpPr>
          <p:cNvPr id="41" name="矩形 45"/>
          <p:cNvSpPr>
            <a:spLocks noChangeArrowheads="1"/>
          </p:cNvSpPr>
          <p:nvPr/>
        </p:nvSpPr>
        <p:spPr bwMode="auto">
          <a:xfrm>
            <a:off x="1868626" y="3603714"/>
            <a:ext cx="1949573" cy="461665"/>
          </a:xfrm>
          <a:prstGeom prst="rect">
            <a:avLst/>
          </a:prstGeom>
          <a:noFill/>
          <a:ln w="9525">
            <a:noFill/>
            <a:miter lim="800000"/>
            <a:headEnd/>
            <a:tailEnd/>
          </a:ln>
        </p:spPr>
        <p:txBody>
          <a:bodyPr wrap="none">
            <a:spAutoFit/>
          </a:bodyPr>
          <a:lstStyle/>
          <a:p>
            <a:r>
              <a:rPr lang="zh-CN" altLang="en-US" sz="2400" b="1">
                <a:solidFill>
                  <a:srgbClr val="000000"/>
                </a:solidFill>
                <a:latin typeface="Arial Narrow"/>
              </a:rPr>
              <a:t>几百</a:t>
            </a:r>
            <a:r>
              <a:rPr lang="en-US" altLang="zh-CN" sz="2400" b="1">
                <a:solidFill>
                  <a:srgbClr val="000000"/>
                </a:solidFill>
                <a:latin typeface="Arial Narrow"/>
              </a:rPr>
              <a:t>KB-</a:t>
            </a:r>
            <a:r>
              <a:rPr lang="zh-CN" altLang="en-US" sz="2400" b="1">
                <a:solidFill>
                  <a:srgbClr val="000000"/>
                </a:solidFill>
                <a:latin typeface="Arial Narrow"/>
              </a:rPr>
              <a:t>几</a:t>
            </a:r>
            <a:r>
              <a:rPr lang="en-US" altLang="zh-CN" sz="2400" b="1">
                <a:solidFill>
                  <a:srgbClr val="000000"/>
                </a:solidFill>
                <a:latin typeface="Arial Narrow"/>
              </a:rPr>
              <a:t>MB</a:t>
            </a:r>
            <a:endParaRPr lang="zh-CN" altLang="en-US" sz="2400" b="1">
              <a:solidFill>
                <a:srgbClr val="000000"/>
              </a:solidFill>
              <a:latin typeface="Arial Narrow"/>
            </a:endParaRPr>
          </a:p>
        </p:txBody>
      </p:sp>
      <p:sp>
        <p:nvSpPr>
          <p:cNvPr id="42" name="矩形 46"/>
          <p:cNvSpPr>
            <a:spLocks noChangeArrowheads="1"/>
          </p:cNvSpPr>
          <p:nvPr/>
        </p:nvSpPr>
        <p:spPr bwMode="auto">
          <a:xfrm>
            <a:off x="6272613" y="3635669"/>
            <a:ext cx="1127232" cy="461665"/>
          </a:xfrm>
          <a:prstGeom prst="rect">
            <a:avLst/>
          </a:prstGeom>
          <a:noFill/>
          <a:ln w="9525">
            <a:noFill/>
            <a:miter lim="800000"/>
            <a:headEnd/>
            <a:tailEnd/>
          </a:ln>
        </p:spPr>
        <p:txBody>
          <a:bodyPr wrap="none">
            <a:spAutoFit/>
          </a:bodyPr>
          <a:lstStyle/>
          <a:p>
            <a:r>
              <a:rPr lang="en-US" altLang="zh-CN" sz="2400" b="1">
                <a:solidFill>
                  <a:srgbClr val="000000"/>
                </a:solidFill>
                <a:latin typeface="Arial Narrow"/>
              </a:rPr>
              <a:t>40-60ns</a:t>
            </a:r>
            <a:endParaRPr lang="zh-CN" altLang="en-US" sz="2400" b="1">
              <a:solidFill>
                <a:srgbClr val="000000"/>
              </a:solidFill>
              <a:latin typeface="Arial Narrow"/>
            </a:endParaRPr>
          </a:p>
        </p:txBody>
      </p:sp>
      <p:sp>
        <p:nvSpPr>
          <p:cNvPr id="43" name="矩形 47"/>
          <p:cNvSpPr>
            <a:spLocks noChangeArrowheads="1"/>
          </p:cNvSpPr>
          <p:nvPr/>
        </p:nvSpPr>
        <p:spPr bwMode="auto">
          <a:xfrm>
            <a:off x="1868626" y="4611776"/>
            <a:ext cx="1864613" cy="461665"/>
          </a:xfrm>
          <a:prstGeom prst="rect">
            <a:avLst/>
          </a:prstGeom>
          <a:noFill/>
          <a:ln w="9525">
            <a:noFill/>
            <a:miter lim="800000"/>
            <a:headEnd/>
            <a:tailEnd/>
          </a:ln>
        </p:spPr>
        <p:txBody>
          <a:bodyPr wrap="none">
            <a:spAutoFit/>
          </a:bodyPr>
          <a:lstStyle/>
          <a:p>
            <a:r>
              <a:rPr lang="zh-CN" altLang="en-US" sz="2400" b="1">
                <a:solidFill>
                  <a:srgbClr val="000000"/>
                </a:solidFill>
                <a:latin typeface="Arial Narrow"/>
              </a:rPr>
              <a:t>几十</a:t>
            </a:r>
            <a:r>
              <a:rPr lang="en-US" altLang="zh-CN" sz="2400" b="1">
                <a:solidFill>
                  <a:srgbClr val="000000"/>
                </a:solidFill>
                <a:latin typeface="Arial Narrow"/>
              </a:rPr>
              <a:t>-</a:t>
            </a:r>
            <a:r>
              <a:rPr lang="zh-CN" altLang="en-US" sz="2400" b="1">
                <a:solidFill>
                  <a:srgbClr val="000000"/>
                </a:solidFill>
                <a:latin typeface="Arial Narrow"/>
              </a:rPr>
              <a:t>几百</a:t>
            </a:r>
            <a:r>
              <a:rPr lang="en-US" altLang="zh-CN" sz="2400" b="1">
                <a:solidFill>
                  <a:srgbClr val="000000"/>
                </a:solidFill>
                <a:latin typeface="Arial Narrow"/>
              </a:rPr>
              <a:t>KB</a:t>
            </a:r>
            <a:endParaRPr lang="zh-CN" altLang="en-US" sz="2400" b="1">
              <a:solidFill>
                <a:srgbClr val="000000"/>
              </a:solidFill>
              <a:latin typeface="Arial Narrow"/>
            </a:endParaRPr>
          </a:p>
        </p:txBody>
      </p:sp>
      <p:sp>
        <p:nvSpPr>
          <p:cNvPr id="44" name="矩形 48"/>
          <p:cNvSpPr>
            <a:spLocks noChangeArrowheads="1"/>
          </p:cNvSpPr>
          <p:nvPr/>
        </p:nvSpPr>
        <p:spPr bwMode="auto">
          <a:xfrm>
            <a:off x="1868626" y="5546814"/>
            <a:ext cx="1667444" cy="461665"/>
          </a:xfrm>
          <a:prstGeom prst="rect">
            <a:avLst/>
          </a:prstGeom>
          <a:noFill/>
          <a:ln w="9525">
            <a:noFill/>
            <a:miter lim="800000"/>
            <a:headEnd/>
            <a:tailEnd/>
          </a:ln>
        </p:spPr>
        <p:txBody>
          <a:bodyPr wrap="none">
            <a:spAutoFit/>
          </a:bodyPr>
          <a:lstStyle/>
          <a:p>
            <a:r>
              <a:rPr lang="zh-CN" altLang="en-US" sz="2400" b="1">
                <a:solidFill>
                  <a:srgbClr val="000000"/>
                </a:solidFill>
                <a:latin typeface="Arial Narrow"/>
              </a:rPr>
              <a:t>几十</a:t>
            </a:r>
            <a:r>
              <a:rPr lang="en-US" altLang="zh-CN" sz="2400" b="1">
                <a:solidFill>
                  <a:srgbClr val="000000"/>
                </a:solidFill>
                <a:latin typeface="Arial Narrow"/>
              </a:rPr>
              <a:t>-</a:t>
            </a:r>
            <a:r>
              <a:rPr lang="zh-CN" altLang="en-US" sz="2400" b="1">
                <a:solidFill>
                  <a:srgbClr val="000000"/>
                </a:solidFill>
                <a:latin typeface="Arial Narrow"/>
              </a:rPr>
              <a:t>几百</a:t>
            </a:r>
            <a:r>
              <a:rPr lang="en-US" altLang="zh-CN" sz="2400" b="1">
                <a:solidFill>
                  <a:srgbClr val="000000"/>
                </a:solidFill>
                <a:latin typeface="Arial Narrow"/>
              </a:rPr>
              <a:t>B</a:t>
            </a:r>
            <a:endParaRPr lang="zh-CN" altLang="en-US" sz="2400" b="1">
              <a:solidFill>
                <a:srgbClr val="000000"/>
              </a:solidFill>
              <a:latin typeface="Arial Narrow"/>
            </a:endParaRPr>
          </a:p>
        </p:txBody>
      </p:sp>
      <p:sp>
        <p:nvSpPr>
          <p:cNvPr id="45" name="矩形 49"/>
          <p:cNvSpPr>
            <a:spLocks noChangeArrowheads="1"/>
          </p:cNvSpPr>
          <p:nvPr/>
        </p:nvSpPr>
        <p:spPr bwMode="auto">
          <a:xfrm>
            <a:off x="6272613" y="4572294"/>
            <a:ext cx="986167" cy="461665"/>
          </a:xfrm>
          <a:prstGeom prst="rect">
            <a:avLst/>
          </a:prstGeom>
          <a:noFill/>
          <a:ln w="9525">
            <a:noFill/>
            <a:miter lim="800000"/>
            <a:headEnd/>
            <a:tailEnd/>
          </a:ln>
        </p:spPr>
        <p:txBody>
          <a:bodyPr wrap="none">
            <a:spAutoFit/>
          </a:bodyPr>
          <a:lstStyle/>
          <a:p>
            <a:r>
              <a:rPr lang="en-US" altLang="zh-CN" sz="2400" b="1">
                <a:solidFill>
                  <a:srgbClr val="000000"/>
                </a:solidFill>
                <a:latin typeface="Arial Narrow"/>
              </a:rPr>
              <a:t>5-10ns</a:t>
            </a:r>
            <a:endParaRPr lang="zh-CN" altLang="en-US" sz="2400" b="1">
              <a:solidFill>
                <a:srgbClr val="000000"/>
              </a:solidFill>
              <a:latin typeface="Arial Narrow"/>
            </a:endParaRPr>
          </a:p>
        </p:txBody>
      </p:sp>
      <p:sp>
        <p:nvSpPr>
          <p:cNvPr id="46" name="矩形 50"/>
          <p:cNvSpPr>
            <a:spLocks noChangeArrowheads="1"/>
          </p:cNvSpPr>
          <p:nvPr/>
        </p:nvSpPr>
        <p:spPr bwMode="auto">
          <a:xfrm>
            <a:off x="6272613" y="5580357"/>
            <a:ext cx="620683" cy="461665"/>
          </a:xfrm>
          <a:prstGeom prst="rect">
            <a:avLst/>
          </a:prstGeom>
          <a:noFill/>
          <a:ln w="9525">
            <a:noFill/>
            <a:miter lim="800000"/>
            <a:headEnd/>
            <a:tailEnd/>
          </a:ln>
        </p:spPr>
        <p:txBody>
          <a:bodyPr wrap="none">
            <a:spAutoFit/>
          </a:bodyPr>
          <a:lstStyle/>
          <a:p>
            <a:r>
              <a:rPr lang="en-US" altLang="zh-CN" sz="2400" b="1">
                <a:solidFill>
                  <a:srgbClr val="000000"/>
                </a:solidFill>
                <a:latin typeface="Arial Narrow"/>
              </a:rPr>
              <a:t>1ns</a:t>
            </a:r>
            <a:endParaRPr lang="zh-CN" altLang="en-US" sz="2400" b="1">
              <a:solidFill>
                <a:srgbClr val="000000"/>
              </a:solidFill>
              <a:latin typeface="Arial Narrow"/>
            </a:endParaRPr>
          </a:p>
        </p:txBody>
      </p:sp>
      <p:sp>
        <p:nvSpPr>
          <p:cNvPr id="47" name="矩形 17"/>
          <p:cNvSpPr>
            <a:spLocks noChangeArrowheads="1"/>
          </p:cNvSpPr>
          <p:nvPr/>
        </p:nvSpPr>
        <p:spPr bwMode="auto">
          <a:xfrm>
            <a:off x="8110538" y="5521501"/>
            <a:ext cx="2862262" cy="923330"/>
          </a:xfrm>
          <a:prstGeom prst="rect">
            <a:avLst/>
          </a:prstGeom>
          <a:noFill/>
          <a:ln w="9525">
            <a:noFill/>
            <a:miter lim="800000"/>
            <a:headEnd/>
            <a:tailEnd/>
          </a:ln>
        </p:spPr>
        <p:txBody>
          <a:bodyPr>
            <a:spAutoFit/>
          </a:bodyPr>
          <a:lstStyle/>
          <a:p>
            <a:r>
              <a:rPr lang="zh-CN" altLang="en-US" dirty="0"/>
              <a:t>　　</a:t>
            </a:r>
            <a:r>
              <a:rPr lang="en-US" altLang="zh-CN" dirty="0"/>
              <a:t>1s = 1000ms </a:t>
            </a:r>
          </a:p>
          <a:p>
            <a:r>
              <a:rPr lang="zh-CN" altLang="en-US" dirty="0"/>
              <a:t>　　</a:t>
            </a:r>
            <a:r>
              <a:rPr lang="en-US" altLang="zh-CN" dirty="0"/>
              <a:t>1ms = 1000us </a:t>
            </a:r>
          </a:p>
          <a:p>
            <a:r>
              <a:rPr lang="zh-CN" altLang="en-US" dirty="0"/>
              <a:t>　　</a:t>
            </a:r>
            <a:r>
              <a:rPr lang="en-US" altLang="zh-CN" dirty="0"/>
              <a:t>1us = 1000ns </a:t>
            </a:r>
            <a:endParaRPr lang="zh-CN" altLang="en-US" dirty="0"/>
          </a:p>
        </p:txBody>
      </p:sp>
    </p:spTree>
    <p:extLst>
      <p:ext uri="{BB962C8B-B14F-4D97-AF65-F5344CB8AC3E}">
        <p14:creationId xmlns:p14="http://schemas.microsoft.com/office/powerpoint/2010/main" val="2006737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索引的基本概念（</a:t>
            </a:r>
            <a:r>
              <a:rPr lang="en-US" altLang="zh-CN" dirty="0"/>
              <a:t>Index</a:t>
            </a:r>
            <a:r>
              <a:rPr lang="zh-CN" altLang="en-US" dirty="0"/>
              <a:t>）</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33</a:t>
            </a:fld>
            <a:endParaRPr lang="zh-CN" altLang="en-US"/>
          </a:p>
        </p:txBody>
      </p:sp>
      <p:sp>
        <p:nvSpPr>
          <p:cNvPr id="4" name="文本占位符 3"/>
          <p:cNvSpPr>
            <a:spLocks noGrp="1"/>
          </p:cNvSpPr>
          <p:nvPr>
            <p:ph type="body" sz="quarter" idx="11"/>
          </p:nvPr>
        </p:nvSpPr>
        <p:spPr/>
        <p:txBody>
          <a:bodyPr/>
          <a:lstStyle/>
          <a:p>
            <a:r>
              <a:rPr lang="zh-CN" altLang="en-US" dirty="0"/>
              <a:t>索引</a:t>
            </a:r>
            <a:endParaRPr lang="en-US" altLang="zh-CN" dirty="0"/>
          </a:p>
          <a:p>
            <a:pPr lvl="1"/>
            <a:r>
              <a:rPr lang="zh-CN" altLang="en-US" dirty="0"/>
              <a:t>记录关键字值与记录的存储位置之间的对应关系</a:t>
            </a:r>
            <a:endParaRPr lang="en-US" altLang="zh-CN" dirty="0"/>
          </a:p>
          <a:p>
            <a:r>
              <a:rPr lang="zh-CN" altLang="en-US" dirty="0"/>
              <a:t>索引文件</a:t>
            </a:r>
            <a:endParaRPr lang="en-US" altLang="zh-CN" dirty="0"/>
          </a:p>
          <a:p>
            <a:pPr lvl="1"/>
            <a:r>
              <a:rPr lang="zh-CN" altLang="en-US" dirty="0"/>
              <a:t>由基本数据与索引表两部分组成的数据集称为索引文件</a:t>
            </a:r>
            <a:endParaRPr lang="en-US" altLang="zh-CN" dirty="0"/>
          </a:p>
          <a:p>
            <a:r>
              <a:rPr lang="zh-CN" altLang="en-US" dirty="0"/>
              <a:t>索引表的特点</a:t>
            </a:r>
            <a:endParaRPr lang="en-US" altLang="zh-CN" dirty="0"/>
          </a:p>
          <a:p>
            <a:pPr lvl="1"/>
            <a:r>
              <a:rPr lang="en-US" altLang="zh-CN" dirty="0"/>
              <a:t>(1) </a:t>
            </a:r>
            <a:r>
              <a:rPr lang="zh-CN" altLang="en-US" dirty="0"/>
              <a:t>索引表是由系统自动产生的</a:t>
            </a:r>
            <a:endParaRPr lang="en-US" altLang="zh-CN" dirty="0"/>
          </a:p>
          <a:p>
            <a:pPr lvl="1"/>
            <a:r>
              <a:rPr lang="en-US" altLang="zh-CN" dirty="0"/>
              <a:t>(2) </a:t>
            </a:r>
            <a:r>
              <a:rPr lang="zh-CN" altLang="en-US" dirty="0"/>
              <a:t>索引表中表项按关键字值有序排列</a:t>
            </a:r>
          </a:p>
        </p:txBody>
      </p:sp>
    </p:spTree>
    <p:extLst>
      <p:ext uri="{BB962C8B-B14F-4D97-AF65-F5344CB8AC3E}">
        <p14:creationId xmlns:p14="http://schemas.microsoft.com/office/powerpoint/2010/main" val="39783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稠密索引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34</a:t>
            </a:fld>
            <a:endParaRPr lang="zh-CN" altLang="en-US"/>
          </a:p>
        </p:txBody>
      </p:sp>
      <p:sp>
        <p:nvSpPr>
          <p:cNvPr id="4" name="文本占位符 3"/>
          <p:cNvSpPr>
            <a:spLocks noGrp="1"/>
          </p:cNvSpPr>
          <p:nvPr>
            <p:ph type="body" sz="quarter" idx="11"/>
          </p:nvPr>
        </p:nvSpPr>
        <p:spPr>
          <a:xfrm>
            <a:off x="514349" y="1171852"/>
            <a:ext cx="11536973" cy="5335312"/>
          </a:xfrm>
        </p:spPr>
        <p:txBody>
          <a:bodyPr/>
          <a:lstStyle/>
          <a:p>
            <a:r>
              <a:rPr lang="zh-CN" altLang="en-US" dirty="0"/>
              <a:t>特点：基本数据中的每一个记录在索引表中都占有一项</a:t>
            </a:r>
            <a:endParaRPr lang="en-US" altLang="zh-CN" dirty="0"/>
          </a:p>
          <a:p>
            <a:pPr lvl="1"/>
            <a:r>
              <a:rPr lang="zh-CN" altLang="en-US" dirty="0"/>
              <a:t>在稠密索引文件中查找一个记录存在与否的过程是直接查找索引表</a:t>
            </a:r>
          </a:p>
        </p:txBody>
      </p:sp>
      <p:grpSp>
        <p:nvGrpSpPr>
          <p:cNvPr id="389" name="Group 6"/>
          <p:cNvGrpSpPr>
            <a:grpSpLocks/>
          </p:cNvGrpSpPr>
          <p:nvPr/>
        </p:nvGrpSpPr>
        <p:grpSpPr bwMode="auto">
          <a:xfrm>
            <a:off x="6001117" y="2598731"/>
            <a:ext cx="2947987" cy="4111625"/>
            <a:chOff x="3183" y="1582"/>
            <a:chExt cx="1857" cy="2590"/>
          </a:xfrm>
        </p:grpSpPr>
        <p:grpSp>
          <p:nvGrpSpPr>
            <p:cNvPr id="390" name="Group 7"/>
            <p:cNvGrpSpPr>
              <a:grpSpLocks/>
            </p:cNvGrpSpPr>
            <p:nvPr/>
          </p:nvGrpSpPr>
          <p:grpSpPr bwMode="auto">
            <a:xfrm>
              <a:off x="3600" y="1824"/>
              <a:ext cx="1440" cy="768"/>
              <a:chOff x="3072" y="1824"/>
              <a:chExt cx="1440" cy="768"/>
            </a:xfrm>
          </p:grpSpPr>
          <p:grpSp>
            <p:nvGrpSpPr>
              <p:cNvPr id="474" name="Group 8"/>
              <p:cNvGrpSpPr>
                <a:grpSpLocks/>
              </p:cNvGrpSpPr>
              <p:nvPr/>
            </p:nvGrpSpPr>
            <p:grpSpPr bwMode="auto">
              <a:xfrm>
                <a:off x="3072" y="1824"/>
                <a:ext cx="1440" cy="192"/>
                <a:chOff x="3072" y="2400"/>
                <a:chExt cx="1440" cy="192"/>
              </a:xfrm>
            </p:grpSpPr>
            <p:sp>
              <p:nvSpPr>
                <p:cNvPr id="487"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8"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9"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75" name="Group 12"/>
              <p:cNvGrpSpPr>
                <a:grpSpLocks/>
              </p:cNvGrpSpPr>
              <p:nvPr/>
            </p:nvGrpSpPr>
            <p:grpSpPr bwMode="auto">
              <a:xfrm>
                <a:off x="3072" y="2016"/>
                <a:ext cx="1440" cy="192"/>
                <a:chOff x="3072" y="2400"/>
                <a:chExt cx="1440" cy="192"/>
              </a:xfrm>
            </p:grpSpPr>
            <p:sp>
              <p:nvSpPr>
                <p:cNvPr id="484"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5"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6"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76" name="Group 16"/>
              <p:cNvGrpSpPr>
                <a:grpSpLocks/>
              </p:cNvGrpSpPr>
              <p:nvPr/>
            </p:nvGrpSpPr>
            <p:grpSpPr bwMode="auto">
              <a:xfrm>
                <a:off x="3072" y="2208"/>
                <a:ext cx="1440" cy="192"/>
                <a:chOff x="3072" y="2400"/>
                <a:chExt cx="1440" cy="192"/>
              </a:xfrm>
            </p:grpSpPr>
            <p:sp>
              <p:nvSpPr>
                <p:cNvPr id="481"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2"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3"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77" name="Group 20"/>
              <p:cNvGrpSpPr>
                <a:grpSpLocks/>
              </p:cNvGrpSpPr>
              <p:nvPr/>
            </p:nvGrpSpPr>
            <p:grpSpPr bwMode="auto">
              <a:xfrm>
                <a:off x="3072" y="2400"/>
                <a:ext cx="1440" cy="192"/>
                <a:chOff x="3072" y="2400"/>
                <a:chExt cx="1440" cy="192"/>
              </a:xfrm>
            </p:grpSpPr>
            <p:sp>
              <p:nvSpPr>
                <p:cNvPr id="478"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9"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80"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391" name="Group 24"/>
            <p:cNvGrpSpPr>
              <a:grpSpLocks/>
            </p:cNvGrpSpPr>
            <p:nvPr/>
          </p:nvGrpSpPr>
          <p:grpSpPr bwMode="auto">
            <a:xfrm>
              <a:off x="3600" y="2592"/>
              <a:ext cx="1440" cy="768"/>
              <a:chOff x="3072" y="1824"/>
              <a:chExt cx="1440" cy="768"/>
            </a:xfrm>
          </p:grpSpPr>
          <p:grpSp>
            <p:nvGrpSpPr>
              <p:cNvPr id="458" name="Group 25"/>
              <p:cNvGrpSpPr>
                <a:grpSpLocks/>
              </p:cNvGrpSpPr>
              <p:nvPr/>
            </p:nvGrpSpPr>
            <p:grpSpPr bwMode="auto">
              <a:xfrm>
                <a:off x="3072" y="1824"/>
                <a:ext cx="1440" cy="192"/>
                <a:chOff x="3072" y="2400"/>
                <a:chExt cx="1440" cy="192"/>
              </a:xfrm>
            </p:grpSpPr>
            <p:sp>
              <p:nvSpPr>
                <p:cNvPr id="471"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2"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3"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59" name="Group 29"/>
              <p:cNvGrpSpPr>
                <a:grpSpLocks/>
              </p:cNvGrpSpPr>
              <p:nvPr/>
            </p:nvGrpSpPr>
            <p:grpSpPr bwMode="auto">
              <a:xfrm>
                <a:off x="3072" y="2016"/>
                <a:ext cx="1440" cy="192"/>
                <a:chOff x="3072" y="2400"/>
                <a:chExt cx="1440" cy="192"/>
              </a:xfrm>
            </p:grpSpPr>
            <p:sp>
              <p:nvSpPr>
                <p:cNvPr id="468"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9"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70"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60" name="Group 33"/>
              <p:cNvGrpSpPr>
                <a:grpSpLocks/>
              </p:cNvGrpSpPr>
              <p:nvPr/>
            </p:nvGrpSpPr>
            <p:grpSpPr bwMode="auto">
              <a:xfrm>
                <a:off x="3072" y="2208"/>
                <a:ext cx="1440" cy="192"/>
                <a:chOff x="3072" y="2400"/>
                <a:chExt cx="1440" cy="192"/>
              </a:xfrm>
            </p:grpSpPr>
            <p:sp>
              <p:nvSpPr>
                <p:cNvPr id="465"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6"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7"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61" name="Group 37"/>
              <p:cNvGrpSpPr>
                <a:grpSpLocks/>
              </p:cNvGrpSpPr>
              <p:nvPr/>
            </p:nvGrpSpPr>
            <p:grpSpPr bwMode="auto">
              <a:xfrm>
                <a:off x="3072" y="2400"/>
                <a:ext cx="1440" cy="192"/>
                <a:chOff x="3072" y="2400"/>
                <a:chExt cx="1440" cy="192"/>
              </a:xfrm>
            </p:grpSpPr>
            <p:sp>
              <p:nvSpPr>
                <p:cNvPr id="462"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3"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64"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392" name="Group 41"/>
            <p:cNvGrpSpPr>
              <a:grpSpLocks/>
            </p:cNvGrpSpPr>
            <p:nvPr/>
          </p:nvGrpSpPr>
          <p:grpSpPr bwMode="auto">
            <a:xfrm>
              <a:off x="3600" y="3360"/>
              <a:ext cx="1440" cy="768"/>
              <a:chOff x="3072" y="1824"/>
              <a:chExt cx="1440" cy="768"/>
            </a:xfrm>
          </p:grpSpPr>
          <p:grpSp>
            <p:nvGrpSpPr>
              <p:cNvPr id="442" name="Group 42"/>
              <p:cNvGrpSpPr>
                <a:grpSpLocks/>
              </p:cNvGrpSpPr>
              <p:nvPr/>
            </p:nvGrpSpPr>
            <p:grpSpPr bwMode="auto">
              <a:xfrm>
                <a:off x="3072" y="1824"/>
                <a:ext cx="1440" cy="192"/>
                <a:chOff x="3072" y="2400"/>
                <a:chExt cx="1440" cy="192"/>
              </a:xfrm>
            </p:grpSpPr>
            <p:sp>
              <p:nvSpPr>
                <p:cNvPr id="455"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6"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7"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43" name="Group 46"/>
              <p:cNvGrpSpPr>
                <a:grpSpLocks/>
              </p:cNvGrpSpPr>
              <p:nvPr/>
            </p:nvGrpSpPr>
            <p:grpSpPr bwMode="auto">
              <a:xfrm>
                <a:off x="3072" y="2016"/>
                <a:ext cx="1440" cy="192"/>
                <a:chOff x="3072" y="2400"/>
                <a:chExt cx="1440" cy="192"/>
              </a:xfrm>
            </p:grpSpPr>
            <p:sp>
              <p:nvSpPr>
                <p:cNvPr id="452"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3"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4"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44" name="Group 50"/>
              <p:cNvGrpSpPr>
                <a:grpSpLocks/>
              </p:cNvGrpSpPr>
              <p:nvPr/>
            </p:nvGrpSpPr>
            <p:grpSpPr bwMode="auto">
              <a:xfrm>
                <a:off x="3072" y="2208"/>
                <a:ext cx="1440" cy="192"/>
                <a:chOff x="3072" y="2400"/>
                <a:chExt cx="1440" cy="192"/>
              </a:xfrm>
            </p:grpSpPr>
            <p:sp>
              <p:nvSpPr>
                <p:cNvPr id="449"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0"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51"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445" name="Group 54"/>
              <p:cNvGrpSpPr>
                <a:grpSpLocks/>
              </p:cNvGrpSpPr>
              <p:nvPr/>
            </p:nvGrpSpPr>
            <p:grpSpPr bwMode="auto">
              <a:xfrm>
                <a:off x="3072" y="2400"/>
                <a:ext cx="1440" cy="192"/>
                <a:chOff x="3072" y="2400"/>
                <a:chExt cx="1440" cy="192"/>
              </a:xfrm>
            </p:grpSpPr>
            <p:sp>
              <p:nvSpPr>
                <p:cNvPr id="446"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47"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448"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393"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dirty="0">
                  <a:latin typeface="幼圆" pitchFamily="49" charset="-122"/>
                  <a:ea typeface="幼圆" pitchFamily="49" charset="-122"/>
                </a:rPr>
                <a:t>学号 姓名  其他</a:t>
              </a:r>
            </a:p>
          </p:txBody>
        </p:sp>
        <p:sp>
          <p:nvSpPr>
            <p:cNvPr id="394"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395"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396"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397"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398"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399"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400"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401"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402"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403"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404"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405"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406"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dirty="0">
                  <a:ea typeface="楷体_GB2312" pitchFamily="49" charset="-122"/>
                </a:rPr>
                <a:t>王强</a:t>
              </a:r>
              <a:endParaRPr lang="en-US" altLang="zh-CN" sz="2200" b="0" dirty="0">
                <a:ea typeface="楷体_GB2312" pitchFamily="49" charset="-122"/>
              </a:endParaRPr>
            </a:p>
          </p:txBody>
        </p:sp>
        <p:sp>
          <p:nvSpPr>
            <p:cNvPr id="407"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408"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409"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410"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411"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412"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413"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414"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415"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416"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417"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418"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419"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420"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1"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2"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3"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4"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5"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6"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7"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8"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9"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0"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431"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432"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433"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434"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435"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436"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437"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438"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439"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440"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441"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490" name="Group 107"/>
          <p:cNvGrpSpPr>
            <a:grpSpLocks/>
          </p:cNvGrpSpPr>
          <p:nvPr/>
        </p:nvGrpSpPr>
        <p:grpSpPr bwMode="auto">
          <a:xfrm>
            <a:off x="9295179" y="3132131"/>
            <a:ext cx="609600" cy="1652588"/>
            <a:chOff x="5102" y="1680"/>
            <a:chExt cx="384" cy="1041"/>
          </a:xfrm>
        </p:grpSpPr>
        <p:sp>
          <p:nvSpPr>
            <p:cNvPr id="491"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492"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493" name="Group 110"/>
          <p:cNvGrpSpPr>
            <a:grpSpLocks/>
          </p:cNvGrpSpPr>
          <p:nvPr/>
        </p:nvGrpSpPr>
        <p:grpSpPr bwMode="auto">
          <a:xfrm>
            <a:off x="1951404" y="2659056"/>
            <a:ext cx="614363" cy="1371600"/>
            <a:chOff x="717" y="1776"/>
            <a:chExt cx="387" cy="864"/>
          </a:xfrm>
        </p:grpSpPr>
        <p:sp>
          <p:nvSpPr>
            <p:cNvPr id="494"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495"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496" name="Group 113"/>
          <p:cNvGrpSpPr>
            <a:grpSpLocks/>
          </p:cNvGrpSpPr>
          <p:nvPr/>
        </p:nvGrpSpPr>
        <p:grpSpPr bwMode="auto">
          <a:xfrm>
            <a:off x="3410317" y="2598731"/>
            <a:ext cx="1377950" cy="4087813"/>
            <a:chOff x="1536" y="1566"/>
            <a:chExt cx="868" cy="2575"/>
          </a:xfrm>
        </p:grpSpPr>
        <p:grpSp>
          <p:nvGrpSpPr>
            <p:cNvPr id="497" name="Group 114"/>
            <p:cNvGrpSpPr>
              <a:grpSpLocks/>
            </p:cNvGrpSpPr>
            <p:nvPr/>
          </p:nvGrpSpPr>
          <p:grpSpPr bwMode="auto">
            <a:xfrm>
              <a:off x="1584" y="1824"/>
              <a:ext cx="768" cy="2293"/>
              <a:chOff x="1381" y="1680"/>
              <a:chExt cx="768" cy="2293"/>
            </a:xfrm>
          </p:grpSpPr>
          <p:grpSp>
            <p:nvGrpSpPr>
              <p:cNvPr id="523" name="Group 115"/>
              <p:cNvGrpSpPr>
                <a:grpSpLocks/>
              </p:cNvGrpSpPr>
              <p:nvPr/>
            </p:nvGrpSpPr>
            <p:grpSpPr bwMode="auto">
              <a:xfrm>
                <a:off x="1381" y="1680"/>
                <a:ext cx="768" cy="762"/>
                <a:chOff x="1392" y="1617"/>
                <a:chExt cx="768" cy="819"/>
              </a:xfrm>
            </p:grpSpPr>
            <p:grpSp>
              <p:nvGrpSpPr>
                <p:cNvPr id="550" name="Group 116"/>
                <p:cNvGrpSpPr>
                  <a:grpSpLocks/>
                </p:cNvGrpSpPr>
                <p:nvPr/>
              </p:nvGrpSpPr>
              <p:grpSpPr bwMode="auto">
                <a:xfrm>
                  <a:off x="1392" y="1824"/>
                  <a:ext cx="768" cy="206"/>
                  <a:chOff x="1392" y="1824"/>
                  <a:chExt cx="768" cy="206"/>
                </a:xfrm>
              </p:grpSpPr>
              <p:sp>
                <p:nvSpPr>
                  <p:cNvPr id="560"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61"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51" name="Group 119"/>
                <p:cNvGrpSpPr>
                  <a:grpSpLocks/>
                </p:cNvGrpSpPr>
                <p:nvPr/>
              </p:nvGrpSpPr>
              <p:grpSpPr bwMode="auto">
                <a:xfrm>
                  <a:off x="1392" y="1617"/>
                  <a:ext cx="768" cy="206"/>
                  <a:chOff x="1392" y="1824"/>
                  <a:chExt cx="768" cy="206"/>
                </a:xfrm>
              </p:grpSpPr>
              <p:sp>
                <p:nvSpPr>
                  <p:cNvPr id="558"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9"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52" name="Group 122"/>
                <p:cNvGrpSpPr>
                  <a:grpSpLocks/>
                </p:cNvGrpSpPr>
                <p:nvPr/>
              </p:nvGrpSpPr>
              <p:grpSpPr bwMode="auto">
                <a:xfrm>
                  <a:off x="1392" y="2027"/>
                  <a:ext cx="768" cy="206"/>
                  <a:chOff x="1392" y="1824"/>
                  <a:chExt cx="768" cy="206"/>
                </a:xfrm>
              </p:grpSpPr>
              <p:sp>
                <p:nvSpPr>
                  <p:cNvPr id="556"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7"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53" name="Group 125"/>
                <p:cNvGrpSpPr>
                  <a:grpSpLocks/>
                </p:cNvGrpSpPr>
                <p:nvPr/>
              </p:nvGrpSpPr>
              <p:grpSpPr bwMode="auto">
                <a:xfrm>
                  <a:off x="1392" y="2230"/>
                  <a:ext cx="768" cy="206"/>
                  <a:chOff x="1392" y="1824"/>
                  <a:chExt cx="768" cy="206"/>
                </a:xfrm>
              </p:grpSpPr>
              <p:sp>
                <p:nvSpPr>
                  <p:cNvPr id="554"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55"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524" name="Group 128"/>
              <p:cNvGrpSpPr>
                <a:grpSpLocks/>
              </p:cNvGrpSpPr>
              <p:nvPr/>
            </p:nvGrpSpPr>
            <p:grpSpPr bwMode="auto">
              <a:xfrm>
                <a:off x="1381" y="2443"/>
                <a:ext cx="768" cy="762"/>
                <a:chOff x="1392" y="1617"/>
                <a:chExt cx="768" cy="819"/>
              </a:xfrm>
            </p:grpSpPr>
            <p:grpSp>
              <p:nvGrpSpPr>
                <p:cNvPr id="538" name="Group 129"/>
                <p:cNvGrpSpPr>
                  <a:grpSpLocks/>
                </p:cNvGrpSpPr>
                <p:nvPr/>
              </p:nvGrpSpPr>
              <p:grpSpPr bwMode="auto">
                <a:xfrm>
                  <a:off x="1392" y="1824"/>
                  <a:ext cx="768" cy="206"/>
                  <a:chOff x="1392" y="1824"/>
                  <a:chExt cx="768" cy="206"/>
                </a:xfrm>
              </p:grpSpPr>
              <p:sp>
                <p:nvSpPr>
                  <p:cNvPr id="548"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9"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39" name="Group 132"/>
                <p:cNvGrpSpPr>
                  <a:grpSpLocks/>
                </p:cNvGrpSpPr>
                <p:nvPr/>
              </p:nvGrpSpPr>
              <p:grpSpPr bwMode="auto">
                <a:xfrm>
                  <a:off x="1392" y="1617"/>
                  <a:ext cx="768" cy="206"/>
                  <a:chOff x="1392" y="1824"/>
                  <a:chExt cx="768" cy="206"/>
                </a:xfrm>
              </p:grpSpPr>
              <p:sp>
                <p:nvSpPr>
                  <p:cNvPr id="546"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7"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40" name="Group 135"/>
                <p:cNvGrpSpPr>
                  <a:grpSpLocks/>
                </p:cNvGrpSpPr>
                <p:nvPr/>
              </p:nvGrpSpPr>
              <p:grpSpPr bwMode="auto">
                <a:xfrm>
                  <a:off x="1392" y="2027"/>
                  <a:ext cx="768" cy="206"/>
                  <a:chOff x="1392" y="1824"/>
                  <a:chExt cx="768" cy="206"/>
                </a:xfrm>
              </p:grpSpPr>
              <p:sp>
                <p:nvSpPr>
                  <p:cNvPr id="544"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5"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41" name="Group 138"/>
                <p:cNvGrpSpPr>
                  <a:grpSpLocks/>
                </p:cNvGrpSpPr>
                <p:nvPr/>
              </p:nvGrpSpPr>
              <p:grpSpPr bwMode="auto">
                <a:xfrm>
                  <a:off x="1392" y="2230"/>
                  <a:ext cx="768" cy="206"/>
                  <a:chOff x="1392" y="1824"/>
                  <a:chExt cx="768" cy="206"/>
                </a:xfrm>
              </p:grpSpPr>
              <p:sp>
                <p:nvSpPr>
                  <p:cNvPr id="542"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43"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525" name="Group 141"/>
              <p:cNvGrpSpPr>
                <a:grpSpLocks/>
              </p:cNvGrpSpPr>
              <p:nvPr/>
            </p:nvGrpSpPr>
            <p:grpSpPr bwMode="auto">
              <a:xfrm>
                <a:off x="1381" y="3211"/>
                <a:ext cx="768" cy="762"/>
                <a:chOff x="1392" y="1617"/>
                <a:chExt cx="768" cy="819"/>
              </a:xfrm>
            </p:grpSpPr>
            <p:grpSp>
              <p:nvGrpSpPr>
                <p:cNvPr id="526" name="Group 142"/>
                <p:cNvGrpSpPr>
                  <a:grpSpLocks/>
                </p:cNvGrpSpPr>
                <p:nvPr/>
              </p:nvGrpSpPr>
              <p:grpSpPr bwMode="auto">
                <a:xfrm>
                  <a:off x="1392" y="1824"/>
                  <a:ext cx="768" cy="206"/>
                  <a:chOff x="1392" y="1824"/>
                  <a:chExt cx="768" cy="206"/>
                </a:xfrm>
              </p:grpSpPr>
              <p:sp>
                <p:nvSpPr>
                  <p:cNvPr id="536"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37"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27" name="Group 145"/>
                <p:cNvGrpSpPr>
                  <a:grpSpLocks/>
                </p:cNvGrpSpPr>
                <p:nvPr/>
              </p:nvGrpSpPr>
              <p:grpSpPr bwMode="auto">
                <a:xfrm>
                  <a:off x="1392" y="1617"/>
                  <a:ext cx="768" cy="206"/>
                  <a:chOff x="1392" y="1824"/>
                  <a:chExt cx="768" cy="206"/>
                </a:xfrm>
              </p:grpSpPr>
              <p:sp>
                <p:nvSpPr>
                  <p:cNvPr id="534"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35"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28" name="Group 148"/>
                <p:cNvGrpSpPr>
                  <a:grpSpLocks/>
                </p:cNvGrpSpPr>
                <p:nvPr/>
              </p:nvGrpSpPr>
              <p:grpSpPr bwMode="auto">
                <a:xfrm>
                  <a:off x="1392" y="2027"/>
                  <a:ext cx="768" cy="206"/>
                  <a:chOff x="1392" y="1824"/>
                  <a:chExt cx="768" cy="206"/>
                </a:xfrm>
              </p:grpSpPr>
              <p:sp>
                <p:nvSpPr>
                  <p:cNvPr id="532"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33"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529" name="Group 151"/>
                <p:cNvGrpSpPr>
                  <a:grpSpLocks/>
                </p:cNvGrpSpPr>
                <p:nvPr/>
              </p:nvGrpSpPr>
              <p:grpSpPr bwMode="auto">
                <a:xfrm>
                  <a:off x="1392" y="2230"/>
                  <a:ext cx="768" cy="206"/>
                  <a:chOff x="1392" y="1824"/>
                  <a:chExt cx="768" cy="206"/>
                </a:xfrm>
              </p:grpSpPr>
              <p:sp>
                <p:nvSpPr>
                  <p:cNvPr id="530"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531"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498"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499"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500"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501"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502"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503"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504"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505"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506"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507"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508"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509"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510"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511"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512"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513"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514"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515"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516"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517"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518"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519"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520"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521"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522"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562" name="Line 179"/>
          <p:cNvSpPr>
            <a:spLocks noChangeShapeType="1"/>
          </p:cNvSpPr>
          <p:nvPr/>
        </p:nvSpPr>
        <p:spPr bwMode="auto">
          <a:xfrm>
            <a:off x="4629517" y="3132131"/>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63" name="Line 180"/>
          <p:cNvSpPr>
            <a:spLocks noChangeShapeType="1"/>
          </p:cNvSpPr>
          <p:nvPr/>
        </p:nvSpPr>
        <p:spPr bwMode="auto">
          <a:xfrm>
            <a:off x="4629517" y="3436931"/>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64" name="Line 181"/>
          <p:cNvSpPr>
            <a:spLocks noChangeShapeType="1"/>
          </p:cNvSpPr>
          <p:nvPr/>
        </p:nvSpPr>
        <p:spPr bwMode="auto">
          <a:xfrm>
            <a:off x="4629517" y="3741731"/>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565" name="Line 182"/>
          <p:cNvSpPr>
            <a:spLocks noChangeShapeType="1"/>
          </p:cNvSpPr>
          <p:nvPr/>
        </p:nvSpPr>
        <p:spPr bwMode="auto">
          <a:xfrm>
            <a:off x="4553317" y="4122731"/>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566" name="Group 185"/>
          <p:cNvGrpSpPr>
            <a:grpSpLocks/>
          </p:cNvGrpSpPr>
          <p:nvPr/>
        </p:nvGrpSpPr>
        <p:grpSpPr bwMode="auto">
          <a:xfrm>
            <a:off x="5239117" y="4616444"/>
            <a:ext cx="266700" cy="833437"/>
            <a:chOff x="2688" y="2711"/>
            <a:chExt cx="168" cy="525"/>
          </a:xfrm>
        </p:grpSpPr>
        <p:sp>
          <p:nvSpPr>
            <p:cNvPr id="567"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568"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569"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570" name="Freeform 189"/>
          <p:cNvSpPr>
            <a:spLocks/>
          </p:cNvSpPr>
          <p:nvPr/>
        </p:nvSpPr>
        <p:spPr bwMode="auto">
          <a:xfrm>
            <a:off x="3486517" y="3894131"/>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571" name="Freeform 190"/>
          <p:cNvSpPr>
            <a:spLocks/>
          </p:cNvSpPr>
          <p:nvPr/>
        </p:nvSpPr>
        <p:spPr bwMode="auto">
          <a:xfrm>
            <a:off x="4070717" y="3876669"/>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572" name="Line 191"/>
          <p:cNvSpPr>
            <a:spLocks noChangeShapeType="1"/>
          </p:cNvSpPr>
          <p:nvPr/>
        </p:nvSpPr>
        <p:spPr bwMode="auto">
          <a:xfrm>
            <a:off x="4594592" y="4122731"/>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573" name="Freeform 192"/>
          <p:cNvSpPr>
            <a:spLocks/>
          </p:cNvSpPr>
          <p:nvPr/>
        </p:nvSpPr>
        <p:spPr bwMode="auto">
          <a:xfrm>
            <a:off x="6469429" y="4470394"/>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574" name="Group 196"/>
          <p:cNvGrpSpPr>
            <a:grpSpLocks/>
          </p:cNvGrpSpPr>
          <p:nvPr/>
        </p:nvGrpSpPr>
        <p:grpSpPr bwMode="auto">
          <a:xfrm>
            <a:off x="6605954" y="2224570"/>
            <a:ext cx="2209800" cy="833438"/>
            <a:chOff x="3408" y="1002"/>
            <a:chExt cx="1392" cy="525"/>
          </a:xfrm>
        </p:grpSpPr>
        <p:sp>
          <p:nvSpPr>
            <p:cNvPr id="575" name="Freeform 197"/>
            <p:cNvSpPr>
              <a:spLocks/>
            </p:cNvSpPr>
            <p:nvPr/>
          </p:nvSpPr>
          <p:spPr bwMode="auto">
            <a:xfrm>
              <a:off x="3408" y="1191"/>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576"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577"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578" name="Group 200"/>
          <p:cNvGrpSpPr>
            <a:grpSpLocks/>
          </p:cNvGrpSpPr>
          <p:nvPr/>
        </p:nvGrpSpPr>
        <p:grpSpPr bwMode="auto">
          <a:xfrm>
            <a:off x="915561" y="4945850"/>
            <a:ext cx="2381250" cy="966788"/>
            <a:chOff x="95" y="3574"/>
            <a:chExt cx="1500" cy="609"/>
          </a:xfrm>
        </p:grpSpPr>
        <p:sp>
          <p:nvSpPr>
            <p:cNvPr id="579" name="Text Box 201"/>
            <p:cNvSpPr txBox="1">
              <a:spLocks noChangeArrowheads="1"/>
            </p:cNvSpPr>
            <p:nvPr/>
          </p:nvSpPr>
          <p:spPr bwMode="auto">
            <a:xfrm>
              <a:off x="96" y="3696"/>
              <a:ext cx="1440" cy="42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580"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extLst>
      <p:ext uri="{BB962C8B-B14F-4D97-AF65-F5344CB8AC3E}">
        <p14:creationId xmlns:p14="http://schemas.microsoft.com/office/powerpoint/2010/main" val="72854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slide(fromRight)">
                                      <p:cBhvr>
                                        <p:cTn id="7" dur="5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90"/>
                                        </p:tgtEl>
                                        <p:attrNameLst>
                                          <p:attrName>style.visibility</p:attrName>
                                        </p:attrNameLst>
                                      </p:cBhvr>
                                      <p:to>
                                        <p:strVal val="visible"/>
                                      </p:to>
                                    </p:set>
                                    <p:animEffect transition="in" filter="wipe(right)">
                                      <p:cBhvr>
                                        <p:cTn id="12" dur="500"/>
                                        <p:tgtEl>
                                          <p:spTgt spid="4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4"/>
                                        </p:tgtEl>
                                        <p:attrNameLst>
                                          <p:attrName>style.visibility</p:attrName>
                                        </p:attrNameLst>
                                      </p:cBhvr>
                                      <p:to>
                                        <p:strVal val="visible"/>
                                      </p:to>
                                    </p:set>
                                    <p:animEffect transition="in" filter="dissolve">
                                      <p:cBhvr>
                                        <p:cTn id="17" dur="500"/>
                                        <p:tgtEl>
                                          <p:spTgt spid="57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496"/>
                                        </p:tgtEl>
                                        <p:attrNameLst>
                                          <p:attrName>style.visibility</p:attrName>
                                        </p:attrNameLst>
                                      </p:cBhvr>
                                      <p:to>
                                        <p:strVal val="visible"/>
                                      </p:to>
                                    </p:set>
                                    <p:animEffect transition="in" filter="slide(fromLeft)">
                                      <p:cBhvr>
                                        <p:cTn id="22" dur="500"/>
                                        <p:tgtEl>
                                          <p:spTgt spid="4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3"/>
                                        </p:tgtEl>
                                        <p:attrNameLst>
                                          <p:attrName>style.visibility</p:attrName>
                                        </p:attrNameLst>
                                      </p:cBhvr>
                                      <p:to>
                                        <p:strVal val="visible"/>
                                      </p:to>
                                    </p:set>
                                    <p:animEffect transition="in" filter="wipe(left)">
                                      <p:cBhvr>
                                        <p:cTn id="27" dur="500"/>
                                        <p:tgtEl>
                                          <p:spTgt spid="4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2"/>
                                        </p:tgtEl>
                                        <p:attrNameLst>
                                          <p:attrName>style.visibility</p:attrName>
                                        </p:attrNameLst>
                                      </p:cBhvr>
                                      <p:to>
                                        <p:strVal val="visible"/>
                                      </p:to>
                                    </p:set>
                                    <p:animEffect transition="in" filter="wipe(left)">
                                      <p:cBhvr>
                                        <p:cTn id="32" dur="500"/>
                                        <p:tgtEl>
                                          <p:spTgt spid="5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
                                        </p:tgtEl>
                                        <p:attrNameLst>
                                          <p:attrName>style.visibility</p:attrName>
                                        </p:attrNameLst>
                                      </p:cBhvr>
                                      <p:to>
                                        <p:strVal val="visible"/>
                                      </p:to>
                                    </p:set>
                                    <p:animEffect transition="in" filter="wipe(left)">
                                      <p:cBhvr>
                                        <p:cTn id="37" dur="500"/>
                                        <p:tgtEl>
                                          <p:spTgt spid="5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4"/>
                                        </p:tgtEl>
                                        <p:attrNameLst>
                                          <p:attrName>style.visibility</p:attrName>
                                        </p:attrNameLst>
                                      </p:cBhvr>
                                      <p:to>
                                        <p:strVal val="visible"/>
                                      </p:to>
                                    </p:set>
                                    <p:animEffect transition="in" filter="wipe(left)">
                                      <p:cBhvr>
                                        <p:cTn id="42" dur="500"/>
                                        <p:tgtEl>
                                          <p:spTgt spid="5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5"/>
                                        </p:tgtEl>
                                        <p:attrNameLst>
                                          <p:attrName>style.visibility</p:attrName>
                                        </p:attrNameLst>
                                      </p:cBhvr>
                                      <p:to>
                                        <p:strVal val="visible"/>
                                      </p:to>
                                    </p:set>
                                    <p:animEffect transition="in" filter="wipe(left)">
                                      <p:cBhvr>
                                        <p:cTn id="47" dur="500"/>
                                        <p:tgtEl>
                                          <p:spTgt spid="5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66"/>
                                        </p:tgtEl>
                                        <p:attrNameLst>
                                          <p:attrName>style.visibility</p:attrName>
                                        </p:attrNameLst>
                                      </p:cBhvr>
                                      <p:to>
                                        <p:strVal val="visible"/>
                                      </p:to>
                                    </p:set>
                                    <p:animEffect transition="in" filter="wipe(up)">
                                      <p:cBhvr>
                                        <p:cTn id="52" dur="500"/>
                                        <p:tgtEl>
                                          <p:spTgt spid="56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2" fill="hold" nodeType="clickEffect">
                                  <p:stCondLst>
                                    <p:cond delay="0"/>
                                  </p:stCondLst>
                                  <p:childTnLst>
                                    <p:set>
                                      <p:cBhvr>
                                        <p:cTn id="56" dur="1" fill="hold">
                                          <p:stCondLst>
                                            <p:cond delay="0"/>
                                          </p:stCondLst>
                                        </p:cTn>
                                        <p:tgtEl>
                                          <p:spTgt spid="578"/>
                                        </p:tgtEl>
                                        <p:attrNameLst>
                                          <p:attrName>style.visibility</p:attrName>
                                        </p:attrNameLst>
                                      </p:cBhvr>
                                      <p:to>
                                        <p:strVal val="visible"/>
                                      </p:to>
                                    </p:set>
                                    <p:anim calcmode="lin" valueType="num">
                                      <p:cBhvr additive="base">
                                        <p:cTn id="57" dur="500" fill="hold"/>
                                        <p:tgtEl>
                                          <p:spTgt spid="578"/>
                                        </p:tgtEl>
                                        <p:attrNameLst>
                                          <p:attrName>ppt_x</p:attrName>
                                        </p:attrNameLst>
                                      </p:cBhvr>
                                      <p:tavLst>
                                        <p:tav tm="0">
                                          <p:val>
                                            <p:strVal val="0-#ppt_w/2"/>
                                          </p:val>
                                        </p:tav>
                                        <p:tav tm="100000">
                                          <p:val>
                                            <p:strVal val="#ppt_x"/>
                                          </p:val>
                                        </p:tav>
                                      </p:tavLst>
                                    </p:anim>
                                    <p:anim calcmode="lin" valueType="num">
                                      <p:cBhvr additive="base">
                                        <p:cTn id="58" dur="500" fill="hold"/>
                                        <p:tgtEl>
                                          <p:spTgt spid="57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70"/>
                                        </p:tgtEl>
                                        <p:attrNameLst>
                                          <p:attrName>style.visibility</p:attrName>
                                        </p:attrNameLst>
                                      </p:cBhvr>
                                      <p:to>
                                        <p:strVal val="visible"/>
                                      </p:to>
                                    </p:set>
                                    <p:animEffect transition="in" filter="wipe(left)">
                                      <p:cBhvr>
                                        <p:cTn id="63" dur="500"/>
                                        <p:tgtEl>
                                          <p:spTgt spid="57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571"/>
                                        </p:tgtEl>
                                        <p:attrNameLst>
                                          <p:attrName>style.visibility</p:attrName>
                                        </p:attrNameLst>
                                      </p:cBhvr>
                                      <p:to>
                                        <p:strVal val="visible"/>
                                      </p:to>
                                    </p:set>
                                    <p:animEffect transition="in" filter="wipe(right)">
                                      <p:cBhvr>
                                        <p:cTn id="68" dur="500"/>
                                        <p:tgtEl>
                                          <p:spTgt spid="5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72"/>
                                        </p:tgtEl>
                                        <p:attrNameLst>
                                          <p:attrName>style.visibility</p:attrName>
                                        </p:attrNameLst>
                                      </p:cBhvr>
                                      <p:to>
                                        <p:strVal val="visible"/>
                                      </p:to>
                                    </p:set>
                                    <p:animEffect transition="in" filter="wipe(left)">
                                      <p:cBhvr>
                                        <p:cTn id="73" dur="500"/>
                                        <p:tgtEl>
                                          <p:spTgt spid="57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573"/>
                                        </p:tgtEl>
                                        <p:attrNameLst>
                                          <p:attrName>style.visibility</p:attrName>
                                        </p:attrNameLst>
                                      </p:cBhvr>
                                      <p:to>
                                        <p:strVal val="visible"/>
                                      </p:to>
                                    </p:set>
                                    <p:animEffect transition="in" filter="wipe(right)">
                                      <p:cBhvr>
                                        <p:cTn id="78"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animBg="1"/>
      <p:bldP spid="563" grpId="0" animBg="1"/>
      <p:bldP spid="564" grpId="0" animBg="1"/>
      <p:bldP spid="565" grpId="0" animBg="1"/>
      <p:bldP spid="570" grpId="0" animBg="1"/>
      <p:bldP spid="571" grpId="0" animBg="1"/>
      <p:bldP spid="572" grpId="0" animBg="1"/>
      <p:bldP spid="57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非稠密索引</a:t>
            </a:r>
            <a:r>
              <a:rPr lang="en-US" altLang="zh-CN" dirty="0"/>
              <a:t>-</a:t>
            </a:r>
            <a:r>
              <a:rPr lang="zh-CN" altLang="en-US" dirty="0"/>
              <a:t>分块索引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35</a:t>
            </a:fld>
            <a:endParaRPr lang="zh-CN" altLang="en-US"/>
          </a:p>
        </p:txBody>
      </p:sp>
      <p:sp>
        <p:nvSpPr>
          <p:cNvPr id="4" name="文本占位符 3"/>
          <p:cNvSpPr>
            <a:spLocks noGrp="1"/>
          </p:cNvSpPr>
          <p:nvPr>
            <p:ph type="body" sz="quarter" idx="11"/>
          </p:nvPr>
        </p:nvSpPr>
        <p:spPr/>
        <p:txBody>
          <a:bodyPr/>
          <a:lstStyle/>
          <a:p>
            <a:r>
              <a:rPr lang="zh-CN" altLang="en-US" dirty="0"/>
              <a:t>将文件的基本数据中记录分成若干块（块与块之间记录按关键字值有序</a:t>
            </a:r>
            <a:r>
              <a:rPr lang="en-US" altLang="zh-CN" dirty="0"/>
              <a:t>, </a:t>
            </a:r>
            <a:r>
              <a:rPr lang="zh-CN" altLang="en-US" dirty="0"/>
              <a:t>块内记录是否按关键字值有序无所谓），</a:t>
            </a:r>
            <a:r>
              <a:rPr lang="zh-CN" altLang="en-US" dirty="0">
                <a:solidFill>
                  <a:srgbClr val="FF0000"/>
                </a:solidFill>
              </a:rPr>
              <a:t>索引表中为每一块</a:t>
            </a:r>
            <a:r>
              <a:rPr lang="zh-CN" altLang="en-US" dirty="0"/>
              <a:t>建立一项</a:t>
            </a:r>
          </a:p>
        </p:txBody>
      </p:sp>
      <p:grpSp>
        <p:nvGrpSpPr>
          <p:cNvPr id="6" name="Group 6"/>
          <p:cNvGrpSpPr>
            <a:grpSpLocks/>
          </p:cNvGrpSpPr>
          <p:nvPr/>
        </p:nvGrpSpPr>
        <p:grpSpPr bwMode="auto">
          <a:xfrm>
            <a:off x="6162798" y="2784963"/>
            <a:ext cx="2947987" cy="4111625"/>
            <a:chOff x="3183" y="1582"/>
            <a:chExt cx="1857" cy="2590"/>
          </a:xfrm>
        </p:grpSpPr>
        <p:grpSp>
          <p:nvGrpSpPr>
            <p:cNvPr id="7" name="Group 7"/>
            <p:cNvGrpSpPr>
              <a:grpSpLocks/>
            </p:cNvGrpSpPr>
            <p:nvPr/>
          </p:nvGrpSpPr>
          <p:grpSpPr bwMode="auto">
            <a:xfrm>
              <a:off x="3600" y="1824"/>
              <a:ext cx="1440" cy="768"/>
              <a:chOff x="3072" y="1824"/>
              <a:chExt cx="1440" cy="768"/>
            </a:xfrm>
          </p:grpSpPr>
          <p:grpSp>
            <p:nvGrpSpPr>
              <p:cNvPr id="91" name="Group 8"/>
              <p:cNvGrpSpPr>
                <a:grpSpLocks/>
              </p:cNvGrpSpPr>
              <p:nvPr/>
            </p:nvGrpSpPr>
            <p:grpSpPr bwMode="auto">
              <a:xfrm>
                <a:off x="3072" y="1824"/>
                <a:ext cx="1440" cy="192"/>
                <a:chOff x="3072" y="2400"/>
                <a:chExt cx="1440" cy="192"/>
              </a:xfrm>
            </p:grpSpPr>
            <p:sp>
              <p:nvSpPr>
                <p:cNvPr id="104"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5"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6"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2" name="Group 12"/>
              <p:cNvGrpSpPr>
                <a:grpSpLocks/>
              </p:cNvGrpSpPr>
              <p:nvPr/>
            </p:nvGrpSpPr>
            <p:grpSpPr bwMode="auto">
              <a:xfrm>
                <a:off x="3072" y="2016"/>
                <a:ext cx="1440" cy="192"/>
                <a:chOff x="3072" y="2400"/>
                <a:chExt cx="1440" cy="192"/>
              </a:xfrm>
            </p:grpSpPr>
            <p:sp>
              <p:nvSpPr>
                <p:cNvPr id="101"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2"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3"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3" name="Group 16"/>
              <p:cNvGrpSpPr>
                <a:grpSpLocks/>
              </p:cNvGrpSpPr>
              <p:nvPr/>
            </p:nvGrpSpPr>
            <p:grpSpPr bwMode="auto">
              <a:xfrm>
                <a:off x="3072" y="2208"/>
                <a:ext cx="1440" cy="192"/>
                <a:chOff x="3072" y="2400"/>
                <a:chExt cx="1440" cy="192"/>
              </a:xfrm>
            </p:grpSpPr>
            <p:sp>
              <p:nvSpPr>
                <p:cNvPr id="98"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9"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00"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94" name="Group 20"/>
              <p:cNvGrpSpPr>
                <a:grpSpLocks/>
              </p:cNvGrpSpPr>
              <p:nvPr/>
            </p:nvGrpSpPr>
            <p:grpSpPr bwMode="auto">
              <a:xfrm>
                <a:off x="3072" y="2400"/>
                <a:ext cx="1440" cy="192"/>
                <a:chOff x="3072" y="2400"/>
                <a:chExt cx="1440" cy="192"/>
              </a:xfrm>
            </p:grpSpPr>
            <p:sp>
              <p:nvSpPr>
                <p:cNvPr id="95"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6"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7"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8" name="Group 24"/>
            <p:cNvGrpSpPr>
              <a:grpSpLocks/>
            </p:cNvGrpSpPr>
            <p:nvPr/>
          </p:nvGrpSpPr>
          <p:grpSpPr bwMode="auto">
            <a:xfrm>
              <a:off x="3600" y="2592"/>
              <a:ext cx="1440" cy="768"/>
              <a:chOff x="3072" y="1824"/>
              <a:chExt cx="1440" cy="768"/>
            </a:xfrm>
          </p:grpSpPr>
          <p:grpSp>
            <p:nvGrpSpPr>
              <p:cNvPr id="75" name="Group 25"/>
              <p:cNvGrpSpPr>
                <a:grpSpLocks/>
              </p:cNvGrpSpPr>
              <p:nvPr/>
            </p:nvGrpSpPr>
            <p:grpSpPr bwMode="auto">
              <a:xfrm>
                <a:off x="3072" y="1824"/>
                <a:ext cx="1440" cy="192"/>
                <a:chOff x="3072" y="2400"/>
                <a:chExt cx="1440" cy="192"/>
              </a:xfrm>
            </p:grpSpPr>
            <p:sp>
              <p:nvSpPr>
                <p:cNvPr id="88"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9"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90"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6" name="Group 29"/>
              <p:cNvGrpSpPr>
                <a:grpSpLocks/>
              </p:cNvGrpSpPr>
              <p:nvPr/>
            </p:nvGrpSpPr>
            <p:grpSpPr bwMode="auto">
              <a:xfrm>
                <a:off x="3072" y="2016"/>
                <a:ext cx="1440" cy="192"/>
                <a:chOff x="3072" y="2400"/>
                <a:chExt cx="1440" cy="192"/>
              </a:xfrm>
            </p:grpSpPr>
            <p:sp>
              <p:nvSpPr>
                <p:cNvPr id="85"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6"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7"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7" name="Group 33"/>
              <p:cNvGrpSpPr>
                <a:grpSpLocks/>
              </p:cNvGrpSpPr>
              <p:nvPr/>
            </p:nvGrpSpPr>
            <p:grpSpPr bwMode="auto">
              <a:xfrm>
                <a:off x="3072" y="2208"/>
                <a:ext cx="1440" cy="192"/>
                <a:chOff x="3072" y="2400"/>
                <a:chExt cx="1440" cy="192"/>
              </a:xfrm>
            </p:grpSpPr>
            <p:sp>
              <p:nvSpPr>
                <p:cNvPr id="82"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3"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4"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8" name="Group 37"/>
              <p:cNvGrpSpPr>
                <a:grpSpLocks/>
              </p:cNvGrpSpPr>
              <p:nvPr/>
            </p:nvGrpSpPr>
            <p:grpSpPr bwMode="auto">
              <a:xfrm>
                <a:off x="3072" y="2400"/>
                <a:ext cx="1440" cy="192"/>
                <a:chOff x="3072" y="2400"/>
                <a:chExt cx="1440" cy="192"/>
              </a:xfrm>
            </p:grpSpPr>
            <p:sp>
              <p:nvSpPr>
                <p:cNvPr id="79"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0"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81"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41"/>
            <p:cNvGrpSpPr>
              <a:grpSpLocks/>
            </p:cNvGrpSpPr>
            <p:nvPr/>
          </p:nvGrpSpPr>
          <p:grpSpPr bwMode="auto">
            <a:xfrm>
              <a:off x="3600" y="3360"/>
              <a:ext cx="1440" cy="768"/>
              <a:chOff x="3072" y="1824"/>
              <a:chExt cx="1440" cy="768"/>
            </a:xfrm>
          </p:grpSpPr>
          <p:grpSp>
            <p:nvGrpSpPr>
              <p:cNvPr id="59" name="Group 42"/>
              <p:cNvGrpSpPr>
                <a:grpSpLocks/>
              </p:cNvGrpSpPr>
              <p:nvPr/>
            </p:nvGrpSpPr>
            <p:grpSpPr bwMode="auto">
              <a:xfrm>
                <a:off x="3072" y="1824"/>
                <a:ext cx="1440" cy="192"/>
                <a:chOff x="3072" y="2400"/>
                <a:chExt cx="1440" cy="192"/>
              </a:xfrm>
            </p:grpSpPr>
            <p:sp>
              <p:nvSpPr>
                <p:cNvPr id="72"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3"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4"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0" name="Group 46"/>
              <p:cNvGrpSpPr>
                <a:grpSpLocks/>
              </p:cNvGrpSpPr>
              <p:nvPr/>
            </p:nvGrpSpPr>
            <p:grpSpPr bwMode="auto">
              <a:xfrm>
                <a:off x="3072" y="2016"/>
                <a:ext cx="1440" cy="192"/>
                <a:chOff x="3072" y="2400"/>
                <a:chExt cx="1440" cy="192"/>
              </a:xfrm>
            </p:grpSpPr>
            <p:sp>
              <p:nvSpPr>
                <p:cNvPr id="69"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0"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71"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1" name="Group 50"/>
              <p:cNvGrpSpPr>
                <a:grpSpLocks/>
              </p:cNvGrpSpPr>
              <p:nvPr/>
            </p:nvGrpSpPr>
            <p:grpSpPr bwMode="auto">
              <a:xfrm>
                <a:off x="3072" y="2208"/>
                <a:ext cx="1440" cy="192"/>
                <a:chOff x="3072" y="2400"/>
                <a:chExt cx="1440" cy="192"/>
              </a:xfrm>
            </p:grpSpPr>
            <p:sp>
              <p:nvSpPr>
                <p:cNvPr id="66"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7"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8"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2" name="Group 54"/>
              <p:cNvGrpSpPr>
                <a:grpSpLocks/>
              </p:cNvGrpSpPr>
              <p:nvPr/>
            </p:nvGrpSpPr>
            <p:grpSpPr bwMode="auto">
              <a:xfrm>
                <a:off x="3072" y="2400"/>
                <a:ext cx="1440" cy="192"/>
                <a:chOff x="3072" y="2400"/>
                <a:chExt cx="1440" cy="192"/>
              </a:xfrm>
            </p:grpSpPr>
            <p:sp>
              <p:nvSpPr>
                <p:cNvPr id="63"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4"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65"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0"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2"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4"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5"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6"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7"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8"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9"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20"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21"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22"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23"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24"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25"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26"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27"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28"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29"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30"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31"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32"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33"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34"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35"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36"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37"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38"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39"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0"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1"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2"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3"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4"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5"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6"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47"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48"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49"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50"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51"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52"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53"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54"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55"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56"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57"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58"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07" name="Group 107"/>
          <p:cNvGrpSpPr>
            <a:grpSpLocks/>
          </p:cNvGrpSpPr>
          <p:nvPr/>
        </p:nvGrpSpPr>
        <p:grpSpPr bwMode="auto">
          <a:xfrm>
            <a:off x="9879135" y="3899388"/>
            <a:ext cx="541337" cy="1676400"/>
            <a:chOff x="5227" y="2160"/>
            <a:chExt cx="341" cy="1056"/>
          </a:xfrm>
        </p:grpSpPr>
        <p:sp>
          <p:nvSpPr>
            <p:cNvPr id="108"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09"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110" name="Line 110"/>
          <p:cNvSpPr>
            <a:spLocks noChangeShapeType="1"/>
          </p:cNvSpPr>
          <p:nvPr/>
        </p:nvSpPr>
        <p:spPr bwMode="auto">
          <a:xfrm>
            <a:off x="6413305" y="4388338"/>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111" name="Line 111"/>
          <p:cNvSpPr>
            <a:spLocks noChangeShapeType="1"/>
          </p:cNvSpPr>
          <p:nvPr/>
        </p:nvSpPr>
        <p:spPr bwMode="auto">
          <a:xfrm>
            <a:off x="6484425" y="5607538"/>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112" name="Group 112"/>
          <p:cNvGrpSpPr>
            <a:grpSpLocks/>
          </p:cNvGrpSpPr>
          <p:nvPr/>
        </p:nvGrpSpPr>
        <p:grpSpPr bwMode="auto">
          <a:xfrm>
            <a:off x="4422898" y="2788138"/>
            <a:ext cx="1335087" cy="1408113"/>
            <a:chOff x="1602" y="1567"/>
            <a:chExt cx="841" cy="887"/>
          </a:xfrm>
        </p:grpSpPr>
        <p:grpSp>
          <p:nvGrpSpPr>
            <p:cNvPr id="113" name="Group 113"/>
            <p:cNvGrpSpPr>
              <a:grpSpLocks/>
            </p:cNvGrpSpPr>
            <p:nvPr/>
          </p:nvGrpSpPr>
          <p:grpSpPr bwMode="auto">
            <a:xfrm>
              <a:off x="1632" y="1820"/>
              <a:ext cx="768" cy="628"/>
              <a:chOff x="1488" y="1761"/>
              <a:chExt cx="768" cy="628"/>
            </a:xfrm>
          </p:grpSpPr>
          <p:grpSp>
            <p:nvGrpSpPr>
              <p:cNvPr id="121" name="Group 114"/>
              <p:cNvGrpSpPr>
                <a:grpSpLocks/>
              </p:cNvGrpSpPr>
              <p:nvPr/>
            </p:nvGrpSpPr>
            <p:grpSpPr bwMode="auto">
              <a:xfrm>
                <a:off x="1488" y="1968"/>
                <a:ext cx="768" cy="211"/>
                <a:chOff x="1488" y="1968"/>
                <a:chExt cx="768" cy="240"/>
              </a:xfrm>
            </p:grpSpPr>
            <p:sp>
              <p:nvSpPr>
                <p:cNvPr id="128"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29"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2" name="Group 117"/>
              <p:cNvGrpSpPr>
                <a:grpSpLocks/>
              </p:cNvGrpSpPr>
              <p:nvPr/>
            </p:nvGrpSpPr>
            <p:grpSpPr bwMode="auto">
              <a:xfrm>
                <a:off x="1488" y="1761"/>
                <a:ext cx="768" cy="211"/>
                <a:chOff x="1488" y="1968"/>
                <a:chExt cx="768" cy="240"/>
              </a:xfrm>
            </p:grpSpPr>
            <p:sp>
              <p:nvSpPr>
                <p:cNvPr id="126"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27"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3" name="Group 120"/>
              <p:cNvGrpSpPr>
                <a:grpSpLocks/>
              </p:cNvGrpSpPr>
              <p:nvPr/>
            </p:nvGrpSpPr>
            <p:grpSpPr bwMode="auto">
              <a:xfrm>
                <a:off x="1488" y="2178"/>
                <a:ext cx="768" cy="211"/>
                <a:chOff x="1488" y="1968"/>
                <a:chExt cx="768" cy="240"/>
              </a:xfrm>
            </p:grpSpPr>
            <p:sp>
              <p:nvSpPr>
                <p:cNvPr id="124"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25"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4"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15"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6"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7"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8"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9"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20"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130" name="Group 130"/>
          <p:cNvGrpSpPr>
            <a:grpSpLocks/>
          </p:cNvGrpSpPr>
          <p:nvPr/>
        </p:nvGrpSpPr>
        <p:grpSpPr bwMode="auto">
          <a:xfrm>
            <a:off x="1756692" y="2852726"/>
            <a:ext cx="1647825" cy="533400"/>
            <a:chOff x="631" y="1536"/>
            <a:chExt cx="1038" cy="336"/>
          </a:xfrm>
        </p:grpSpPr>
        <p:sp>
          <p:nvSpPr>
            <p:cNvPr id="131"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2"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133" name="Group 133"/>
          <p:cNvGrpSpPr>
            <a:grpSpLocks/>
          </p:cNvGrpSpPr>
          <p:nvPr/>
        </p:nvGrpSpPr>
        <p:grpSpPr bwMode="auto">
          <a:xfrm>
            <a:off x="1041365" y="3561251"/>
            <a:ext cx="3411537" cy="1143000"/>
            <a:chOff x="11" y="2160"/>
            <a:chExt cx="2149" cy="720"/>
          </a:xfrm>
        </p:grpSpPr>
        <p:sp>
          <p:nvSpPr>
            <p:cNvPr id="134"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5"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136" name="Group 136"/>
          <p:cNvGrpSpPr>
            <a:grpSpLocks/>
          </p:cNvGrpSpPr>
          <p:nvPr/>
        </p:nvGrpSpPr>
        <p:grpSpPr bwMode="auto">
          <a:xfrm>
            <a:off x="1474116" y="4531525"/>
            <a:ext cx="4354513" cy="1295400"/>
            <a:chOff x="184" y="2831"/>
            <a:chExt cx="2743" cy="816"/>
          </a:xfrm>
        </p:grpSpPr>
        <p:sp>
          <p:nvSpPr>
            <p:cNvPr id="137"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8"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9"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140" name="Freeform 140"/>
          <p:cNvSpPr>
            <a:spLocks/>
          </p:cNvSpPr>
          <p:nvPr/>
        </p:nvSpPr>
        <p:spPr bwMode="auto">
          <a:xfrm>
            <a:off x="4432423" y="3497751"/>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141" name="Freeform 141"/>
          <p:cNvSpPr>
            <a:spLocks/>
          </p:cNvSpPr>
          <p:nvPr/>
        </p:nvSpPr>
        <p:spPr bwMode="auto">
          <a:xfrm>
            <a:off x="6508873" y="4353413"/>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sp>
        <p:nvSpPr>
          <p:cNvPr id="142" name="Freeform 145"/>
          <p:cNvSpPr>
            <a:spLocks/>
          </p:cNvSpPr>
          <p:nvPr/>
        </p:nvSpPr>
        <p:spPr bwMode="auto">
          <a:xfrm>
            <a:off x="6607298" y="4659801"/>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143" name="Group 146"/>
          <p:cNvGrpSpPr>
            <a:grpSpLocks/>
          </p:cNvGrpSpPr>
          <p:nvPr/>
        </p:nvGrpSpPr>
        <p:grpSpPr bwMode="auto">
          <a:xfrm>
            <a:off x="5529385" y="3321538"/>
            <a:ext cx="1212850" cy="117475"/>
            <a:chOff x="2784" y="1824"/>
            <a:chExt cx="764" cy="74"/>
          </a:xfrm>
        </p:grpSpPr>
        <p:sp>
          <p:nvSpPr>
            <p:cNvPr id="1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146" name="Group 149"/>
          <p:cNvGrpSpPr>
            <a:grpSpLocks/>
          </p:cNvGrpSpPr>
          <p:nvPr/>
        </p:nvGrpSpPr>
        <p:grpSpPr bwMode="auto">
          <a:xfrm>
            <a:off x="5529385" y="4083538"/>
            <a:ext cx="1219200" cy="1770063"/>
            <a:chOff x="2784" y="2304"/>
            <a:chExt cx="768" cy="1115"/>
          </a:xfrm>
        </p:grpSpPr>
        <p:sp>
          <p:nvSpPr>
            <p:cNvPr id="147"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48"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149" name="Group 152"/>
          <p:cNvGrpSpPr>
            <a:grpSpLocks/>
          </p:cNvGrpSpPr>
          <p:nvPr/>
        </p:nvGrpSpPr>
        <p:grpSpPr bwMode="auto">
          <a:xfrm>
            <a:off x="5529385" y="3743813"/>
            <a:ext cx="1219200" cy="942975"/>
            <a:chOff x="2784" y="2090"/>
            <a:chExt cx="768" cy="594"/>
          </a:xfrm>
        </p:grpSpPr>
        <p:sp>
          <p:nvSpPr>
            <p:cNvPr id="15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5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152" name="Line 155"/>
          <p:cNvSpPr>
            <a:spLocks noChangeShapeType="1"/>
          </p:cNvSpPr>
          <p:nvPr/>
        </p:nvSpPr>
        <p:spPr bwMode="auto">
          <a:xfrm>
            <a:off x="5575423" y="3772388"/>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53" name="Group 156"/>
          <p:cNvGrpSpPr>
            <a:grpSpLocks/>
          </p:cNvGrpSpPr>
          <p:nvPr/>
        </p:nvGrpSpPr>
        <p:grpSpPr bwMode="auto">
          <a:xfrm>
            <a:off x="6772398" y="2403963"/>
            <a:ext cx="2262187" cy="827088"/>
            <a:chOff x="3567" y="1342"/>
            <a:chExt cx="1425" cy="521"/>
          </a:xfrm>
        </p:grpSpPr>
        <p:sp>
          <p:nvSpPr>
            <p:cNvPr id="154"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55"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56"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57" name="Group 170"/>
          <p:cNvGrpSpPr>
            <a:grpSpLocks/>
          </p:cNvGrpSpPr>
          <p:nvPr/>
        </p:nvGrpSpPr>
        <p:grpSpPr bwMode="auto">
          <a:xfrm>
            <a:off x="1823187" y="6015758"/>
            <a:ext cx="4024313" cy="744538"/>
            <a:chOff x="448" y="3776"/>
            <a:chExt cx="2535" cy="469"/>
          </a:xfrm>
        </p:grpSpPr>
        <p:sp>
          <p:nvSpPr>
            <p:cNvPr id="158"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59"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160" name="Freeform 173"/>
          <p:cNvSpPr>
            <a:spLocks/>
          </p:cNvSpPr>
          <p:nvPr/>
        </p:nvSpPr>
        <p:spPr bwMode="auto">
          <a:xfrm>
            <a:off x="3269311" y="5042484"/>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extLst>
      <p:ext uri="{BB962C8B-B14F-4D97-AF65-F5344CB8AC3E}">
        <p14:creationId xmlns:p14="http://schemas.microsoft.com/office/powerpoint/2010/main" val="31362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wipe(right)">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dissolve">
                                      <p:cBhvr>
                                        <p:cTn id="17" dur="500"/>
                                        <p:tgtEl>
                                          <p:spTgt spid="1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wipe(right)">
                                      <p:cBhvr>
                                        <p:cTn id="22" dur="500"/>
                                        <p:tgtEl>
                                          <p:spTgt spid="1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left)">
                                      <p:cBhvr>
                                        <p:cTn id="27" dur="500"/>
                                        <p:tgtEl>
                                          <p:spTgt spid="11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slide(fromLeft)">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0"/>
                                        </p:tgtEl>
                                        <p:attrNameLst>
                                          <p:attrName>style.visibility</p:attrName>
                                        </p:attrNameLst>
                                      </p:cBhvr>
                                      <p:to>
                                        <p:strVal val="visible"/>
                                      </p:to>
                                    </p:set>
                                    <p:animEffect transition="in" filter="wipe(left)">
                                      <p:cBhvr>
                                        <p:cTn id="37" dur="500"/>
                                        <p:tgtEl>
                                          <p:spTgt spid="1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3"/>
                                        </p:tgtEl>
                                        <p:attrNameLst>
                                          <p:attrName>style.visibility</p:attrName>
                                        </p:attrNameLst>
                                      </p:cBhvr>
                                      <p:to>
                                        <p:strVal val="visible"/>
                                      </p:to>
                                    </p:set>
                                    <p:animEffect transition="in" filter="wipe(down)">
                                      <p:cBhvr>
                                        <p:cTn id="42" dur="500"/>
                                        <p:tgtEl>
                                          <p:spTgt spid="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3"/>
                                        </p:tgtEl>
                                        <p:attrNameLst>
                                          <p:attrName>style.visibility</p:attrName>
                                        </p:attrNameLst>
                                      </p:cBhvr>
                                      <p:to>
                                        <p:strVal val="visible"/>
                                      </p:to>
                                    </p:set>
                                    <p:animEffect transition="in" filter="wipe(left)">
                                      <p:cBhvr>
                                        <p:cTn id="47" dur="500"/>
                                        <p:tgtEl>
                                          <p:spTgt spid="1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9"/>
                                        </p:tgtEl>
                                        <p:attrNameLst>
                                          <p:attrName>style.visibility</p:attrName>
                                        </p:attrNameLst>
                                      </p:cBhvr>
                                      <p:to>
                                        <p:strVal val="visible"/>
                                      </p:to>
                                    </p:set>
                                    <p:animEffect transition="in" filter="wipe(left)">
                                      <p:cBhvr>
                                        <p:cTn id="52" dur="500"/>
                                        <p:tgtEl>
                                          <p:spTgt spid="1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6"/>
                                        </p:tgtEl>
                                        <p:attrNameLst>
                                          <p:attrName>style.visibility</p:attrName>
                                        </p:attrNameLst>
                                      </p:cBhvr>
                                      <p:to>
                                        <p:strVal val="visible"/>
                                      </p:to>
                                    </p:set>
                                    <p:animEffect transition="in" filter="wipe(left)">
                                      <p:cBhvr>
                                        <p:cTn id="57" dur="500"/>
                                        <p:tgtEl>
                                          <p:spTgt spid="14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528" fill="hold" nodeType="clickEffect">
                                  <p:stCondLst>
                                    <p:cond delay="0"/>
                                  </p:stCondLst>
                                  <p:childTnLst>
                                    <p:set>
                                      <p:cBhvr>
                                        <p:cTn id="61" dur="1" fill="hold">
                                          <p:stCondLst>
                                            <p:cond delay="0"/>
                                          </p:stCondLst>
                                        </p:cTn>
                                        <p:tgtEl>
                                          <p:spTgt spid="136"/>
                                        </p:tgtEl>
                                        <p:attrNameLst>
                                          <p:attrName>style.visibility</p:attrName>
                                        </p:attrNameLst>
                                      </p:cBhvr>
                                      <p:to>
                                        <p:strVal val="visible"/>
                                      </p:to>
                                    </p:set>
                                    <p:anim calcmode="lin" valueType="num">
                                      <p:cBhvr>
                                        <p:cTn id="62" dur="500" fill="hold"/>
                                        <p:tgtEl>
                                          <p:spTgt spid="136"/>
                                        </p:tgtEl>
                                        <p:attrNameLst>
                                          <p:attrName>ppt_w</p:attrName>
                                        </p:attrNameLst>
                                      </p:cBhvr>
                                      <p:tavLst>
                                        <p:tav tm="0">
                                          <p:val>
                                            <p:fltVal val="0"/>
                                          </p:val>
                                        </p:tav>
                                        <p:tav tm="100000">
                                          <p:val>
                                            <p:strVal val="#ppt_w"/>
                                          </p:val>
                                        </p:tav>
                                      </p:tavLst>
                                    </p:anim>
                                    <p:anim calcmode="lin" valueType="num">
                                      <p:cBhvr>
                                        <p:cTn id="63" dur="500" fill="hold"/>
                                        <p:tgtEl>
                                          <p:spTgt spid="136"/>
                                        </p:tgtEl>
                                        <p:attrNameLst>
                                          <p:attrName>ppt_h</p:attrName>
                                        </p:attrNameLst>
                                      </p:cBhvr>
                                      <p:tavLst>
                                        <p:tav tm="0">
                                          <p:val>
                                            <p:fltVal val="0"/>
                                          </p:val>
                                        </p:tav>
                                        <p:tav tm="100000">
                                          <p:val>
                                            <p:strVal val="#ppt_h"/>
                                          </p:val>
                                        </p:tav>
                                      </p:tavLst>
                                    </p:anim>
                                    <p:anim calcmode="lin" valueType="num">
                                      <p:cBhvr>
                                        <p:cTn id="64" dur="500" fill="hold"/>
                                        <p:tgtEl>
                                          <p:spTgt spid="136"/>
                                        </p:tgtEl>
                                        <p:attrNameLst>
                                          <p:attrName>ppt_x</p:attrName>
                                        </p:attrNameLst>
                                      </p:cBhvr>
                                      <p:tavLst>
                                        <p:tav tm="0">
                                          <p:val>
                                            <p:fltVal val="0.5"/>
                                          </p:val>
                                        </p:tav>
                                        <p:tav tm="100000">
                                          <p:val>
                                            <p:strVal val="#ppt_x"/>
                                          </p:val>
                                        </p:tav>
                                      </p:tavLst>
                                    </p:anim>
                                    <p:anim calcmode="lin" valueType="num">
                                      <p:cBhvr>
                                        <p:cTn id="65" dur="500" fill="hold"/>
                                        <p:tgtEl>
                                          <p:spTgt spid="136"/>
                                        </p:tgtEl>
                                        <p:attrNameLst>
                                          <p:attrName>ppt_y</p:attrName>
                                        </p:attrNameLst>
                                      </p:cBhvr>
                                      <p:tavLst>
                                        <p:tav tm="0">
                                          <p:val>
                                            <p:fltVal val="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288" fill="hold" grpId="0" nodeType="clickEffect">
                                  <p:stCondLst>
                                    <p:cond delay="0"/>
                                  </p:stCondLst>
                                  <p:childTnLst>
                                    <p:set>
                                      <p:cBhvr>
                                        <p:cTn id="69" dur="1" fill="hold">
                                          <p:stCondLst>
                                            <p:cond delay="0"/>
                                          </p:stCondLst>
                                        </p:cTn>
                                        <p:tgtEl>
                                          <p:spTgt spid="160"/>
                                        </p:tgtEl>
                                        <p:attrNameLst>
                                          <p:attrName>style.visibility</p:attrName>
                                        </p:attrNameLst>
                                      </p:cBhvr>
                                      <p:to>
                                        <p:strVal val="visible"/>
                                      </p:to>
                                    </p:set>
                                    <p:anim calcmode="lin" valueType="num">
                                      <p:cBhvr>
                                        <p:cTn id="70" dur="500" fill="hold"/>
                                        <p:tgtEl>
                                          <p:spTgt spid="160"/>
                                        </p:tgtEl>
                                        <p:attrNameLst>
                                          <p:attrName>ppt_w</p:attrName>
                                        </p:attrNameLst>
                                      </p:cBhvr>
                                      <p:tavLst>
                                        <p:tav tm="0">
                                          <p:val>
                                            <p:strVal val="4/3*#ppt_w"/>
                                          </p:val>
                                        </p:tav>
                                        <p:tav tm="100000">
                                          <p:val>
                                            <p:strVal val="#ppt_w"/>
                                          </p:val>
                                        </p:tav>
                                      </p:tavLst>
                                    </p:anim>
                                    <p:anim calcmode="lin" valueType="num">
                                      <p:cBhvr>
                                        <p:cTn id="71" dur="500" fill="hold"/>
                                        <p:tgtEl>
                                          <p:spTgt spid="160"/>
                                        </p:tgtEl>
                                        <p:attrNameLst>
                                          <p:attrName>ppt_h</p:attrName>
                                        </p:attrNameLst>
                                      </p:cBhvr>
                                      <p:tavLst>
                                        <p:tav tm="0">
                                          <p:val>
                                            <p:strVal val="4/3*#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12" fill="hold" nodeType="clickEffect">
                                  <p:stCondLst>
                                    <p:cond delay="0"/>
                                  </p:stCondLst>
                                  <p:childTnLst>
                                    <p:set>
                                      <p:cBhvr>
                                        <p:cTn id="75" dur="1" fill="hold">
                                          <p:stCondLst>
                                            <p:cond delay="0"/>
                                          </p:stCondLst>
                                        </p:cTn>
                                        <p:tgtEl>
                                          <p:spTgt spid="157"/>
                                        </p:tgtEl>
                                        <p:attrNameLst>
                                          <p:attrName>style.visibility</p:attrName>
                                        </p:attrNameLst>
                                      </p:cBhvr>
                                      <p:to>
                                        <p:strVal val="visible"/>
                                      </p:to>
                                    </p:set>
                                    <p:anim calcmode="lin" valueType="num">
                                      <p:cBhvr additive="base">
                                        <p:cTn id="76" dur="1000" fill="hold"/>
                                        <p:tgtEl>
                                          <p:spTgt spid="157"/>
                                        </p:tgtEl>
                                        <p:attrNameLst>
                                          <p:attrName>ppt_x</p:attrName>
                                        </p:attrNameLst>
                                      </p:cBhvr>
                                      <p:tavLst>
                                        <p:tav tm="0">
                                          <p:val>
                                            <p:strVal val="0-#ppt_w/2"/>
                                          </p:val>
                                        </p:tav>
                                        <p:tav tm="100000">
                                          <p:val>
                                            <p:strVal val="#ppt_x"/>
                                          </p:val>
                                        </p:tav>
                                      </p:tavLst>
                                    </p:anim>
                                    <p:anim calcmode="lin" valueType="num">
                                      <p:cBhvr additive="base">
                                        <p:cTn id="77" dur="10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wipe(left)">
                                      <p:cBhvr>
                                        <p:cTn id="82" dur="500"/>
                                        <p:tgtEl>
                                          <p:spTgt spid="1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2"/>
                                        </p:tgtEl>
                                        <p:attrNameLst>
                                          <p:attrName>style.visibility</p:attrName>
                                        </p:attrNameLst>
                                      </p:cBhvr>
                                      <p:to>
                                        <p:strVal val="visible"/>
                                      </p:to>
                                    </p:set>
                                    <p:animEffect transition="in" filter="wipe(left)">
                                      <p:cBhvr>
                                        <p:cTn id="87" dur="500"/>
                                        <p:tgtEl>
                                          <p:spTgt spid="15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wipe(left)">
                                      <p:cBhvr>
                                        <p:cTn id="92" dur="500"/>
                                        <p:tgtEl>
                                          <p:spTgt spid="14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wipe(right)">
                                      <p:cBhvr>
                                        <p:cTn id="9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40" grpId="0" animBg="1"/>
      <p:bldP spid="141" grpId="0" animBg="1"/>
      <p:bldP spid="142" grpId="0" animBg="1"/>
      <p:bldP spid="152" grpId="0" animBg="1"/>
      <p:bldP spid="16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非稠密索引的查找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36</a:t>
            </a:fld>
            <a:endParaRPr lang="zh-CN" altLang="en-US"/>
          </a:p>
        </p:txBody>
      </p:sp>
      <p:sp>
        <p:nvSpPr>
          <p:cNvPr id="4" name="文本占位符 3"/>
          <p:cNvSpPr>
            <a:spLocks noGrp="1"/>
          </p:cNvSpPr>
          <p:nvPr>
            <p:ph type="body" sz="quarter" idx="11"/>
          </p:nvPr>
        </p:nvSpPr>
        <p:spPr/>
        <p:txBody>
          <a:bodyPr/>
          <a:lstStyle/>
          <a:p>
            <a:r>
              <a:rPr lang="zh-CN" altLang="en-US" dirty="0"/>
              <a:t>在非稠密索引文件中查找一个记录存在与否的过程</a:t>
            </a:r>
            <a:endParaRPr lang="en-US" altLang="zh-CN" dirty="0"/>
          </a:p>
          <a:p>
            <a:pPr lvl="1"/>
            <a:r>
              <a:rPr lang="zh-CN" altLang="en-US" dirty="0"/>
              <a:t>先查找索引表（确定被查找记录所在块），然后在相应块中查找被查记录存在与否</a:t>
            </a:r>
          </a:p>
        </p:txBody>
      </p:sp>
    </p:spTree>
    <p:extLst>
      <p:ext uri="{BB962C8B-B14F-4D97-AF65-F5344CB8AC3E}">
        <p14:creationId xmlns:p14="http://schemas.microsoft.com/office/powerpoint/2010/main" val="482981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多级索引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37</a:t>
            </a:fld>
            <a:endParaRPr lang="zh-CN" altLang="en-US"/>
          </a:p>
        </p:txBody>
      </p:sp>
      <p:sp>
        <p:nvSpPr>
          <p:cNvPr id="4" name="文本占位符 3"/>
          <p:cNvSpPr>
            <a:spLocks noGrp="1"/>
          </p:cNvSpPr>
          <p:nvPr>
            <p:ph type="body" sz="quarter" idx="11"/>
          </p:nvPr>
        </p:nvSpPr>
        <p:spPr/>
        <p:txBody>
          <a:bodyPr/>
          <a:lstStyle/>
          <a:p>
            <a:r>
              <a:rPr lang="zh-CN" altLang="en-US" dirty="0"/>
              <a:t>当索引文件的索引本身非常庞大时，可以把索引分块</a:t>
            </a:r>
            <a:r>
              <a:rPr lang="en-US" altLang="zh-CN" dirty="0"/>
              <a:t>,</a:t>
            </a:r>
            <a:r>
              <a:rPr lang="zh-CN" altLang="en-US" dirty="0"/>
              <a:t>建立索引的索引，形成</a:t>
            </a:r>
            <a:r>
              <a:rPr lang="zh-CN" altLang="en-US" dirty="0">
                <a:solidFill>
                  <a:srgbClr val="FF0000"/>
                </a:solidFill>
              </a:rPr>
              <a:t>树形结构的多级索引</a:t>
            </a:r>
            <a:endParaRPr lang="en-US" altLang="zh-CN" dirty="0">
              <a:solidFill>
                <a:srgbClr val="FF0000"/>
              </a:solidFill>
            </a:endParaRPr>
          </a:p>
          <a:p>
            <a:pPr lvl="1"/>
            <a:r>
              <a:rPr lang="zh-CN" altLang="en-US" dirty="0"/>
              <a:t>二叉查找树多级索引结构</a:t>
            </a:r>
            <a:endParaRPr lang="en-US" altLang="zh-CN" dirty="0"/>
          </a:p>
          <a:p>
            <a:pPr lvl="1"/>
            <a:r>
              <a:rPr lang="zh-CN" altLang="en-US" dirty="0"/>
              <a:t>多叉树（</a:t>
            </a:r>
            <a:r>
              <a:rPr lang="en-US" altLang="zh-CN" dirty="0"/>
              <a:t>B-</a:t>
            </a:r>
            <a:r>
              <a:rPr lang="zh-CN" altLang="en-US" dirty="0"/>
              <a:t>、</a:t>
            </a:r>
            <a:r>
              <a:rPr lang="en-US" altLang="zh-CN" dirty="0"/>
              <a:t>B+</a:t>
            </a:r>
            <a:r>
              <a:rPr lang="zh-CN" altLang="en-US" dirty="0"/>
              <a:t>）索引结构</a:t>
            </a:r>
            <a:endParaRPr lang="en-US" altLang="zh-CN" dirty="0"/>
          </a:p>
          <a:p>
            <a:r>
              <a:rPr lang="zh-CN" altLang="en-US" dirty="0"/>
              <a:t>延伸阅读*：</a:t>
            </a:r>
          </a:p>
          <a:p>
            <a:pPr lvl="1"/>
            <a:r>
              <a:rPr lang="zh-CN" altLang="en-US" dirty="0">
                <a:solidFill>
                  <a:srgbClr val="FF0000"/>
                </a:solidFill>
              </a:rPr>
              <a:t>倒排索引（</a:t>
            </a:r>
            <a:r>
              <a:rPr lang="en-US" altLang="zh-CN" dirty="0">
                <a:solidFill>
                  <a:srgbClr val="FF0000"/>
                </a:solidFill>
              </a:rPr>
              <a:t>inverted index</a:t>
            </a:r>
            <a:r>
              <a:rPr lang="zh-CN" altLang="en-US" dirty="0">
                <a:solidFill>
                  <a:srgbClr val="FF0000"/>
                </a:solidFill>
              </a:rPr>
              <a:t>）</a:t>
            </a:r>
            <a:r>
              <a:rPr lang="zh-CN" altLang="en-US" dirty="0"/>
              <a:t>是目前搜索引擎中常用的搜索技术</a:t>
            </a:r>
          </a:p>
          <a:p>
            <a:pPr lvl="1"/>
            <a:r>
              <a:rPr lang="zh-CN" altLang="en-US" dirty="0"/>
              <a:t>请同学自学有关倒排索引的基本原理</a:t>
            </a:r>
          </a:p>
          <a:p>
            <a:pPr lvl="1"/>
            <a:endParaRPr lang="zh-CN" altLang="en-US" dirty="0"/>
          </a:p>
        </p:txBody>
      </p:sp>
    </p:spTree>
    <p:extLst>
      <p:ext uri="{BB962C8B-B14F-4D97-AF65-F5344CB8AC3E}">
        <p14:creationId xmlns:p14="http://schemas.microsoft.com/office/powerpoint/2010/main" val="3180714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查找的基本概念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顺序表的查找</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6.3 </a:t>
            </a:r>
            <a:r>
              <a:rPr lang="zh-CN" altLang="en-US" sz="2800" dirty="0">
                <a:solidFill>
                  <a:schemeClr val="tx1">
                    <a:lumMod val="65000"/>
                    <a:lumOff val="35000"/>
                  </a:schemeClr>
                </a:solidFill>
              </a:rPr>
              <a:t>索引</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rgbClr val="FF0000"/>
                </a:solidFill>
              </a:rPr>
              <a:t>6.4 </a:t>
            </a:r>
            <a:r>
              <a:rPr lang="zh-CN" altLang="en-US" sz="2800" dirty="0">
                <a:solidFill>
                  <a:srgbClr val="FF0000"/>
                </a:solidFill>
              </a:rPr>
              <a:t>树结构索引、</a:t>
            </a:r>
            <a:r>
              <a:rPr lang="en-US" altLang="zh-CN" sz="2800" dirty="0">
                <a:solidFill>
                  <a:srgbClr val="FF0000"/>
                </a:solidFill>
              </a:rPr>
              <a:t>B-</a:t>
            </a:r>
            <a:r>
              <a:rPr lang="zh-CN" altLang="en-US" sz="2800" dirty="0">
                <a:solidFill>
                  <a:srgbClr val="FF0000"/>
                </a:solidFill>
              </a:rPr>
              <a:t>、</a:t>
            </a:r>
            <a:r>
              <a:rPr lang="en-US" altLang="zh-CN" sz="2800" dirty="0">
                <a:solidFill>
                  <a:srgbClr val="FF0000"/>
                </a:solidFill>
              </a:rPr>
              <a:t>B+</a:t>
            </a:r>
            <a:r>
              <a:rPr lang="zh-CN" altLang="en-US" sz="2800" dirty="0">
                <a:solidFill>
                  <a:srgbClr val="FF0000"/>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6.5 </a:t>
            </a:r>
            <a:r>
              <a:rPr lang="zh-CN" altLang="en-US" sz="2800" dirty="0">
                <a:solidFill>
                  <a:schemeClr val="tx1">
                    <a:lumMod val="65000"/>
                    <a:lumOff val="35000"/>
                  </a:schemeClr>
                </a:solidFill>
              </a:rPr>
              <a:t>散列（</a:t>
            </a:r>
            <a:r>
              <a:rPr lang="en-US" altLang="zh-CN" sz="2800" dirty="0">
                <a:solidFill>
                  <a:schemeClr val="tx1">
                    <a:lumMod val="65000"/>
                    <a:lumOff val="35000"/>
                  </a:schemeClr>
                </a:solidFill>
              </a:rPr>
              <a:t>Hash</a:t>
            </a:r>
            <a:r>
              <a:rPr lang="zh-CN" altLang="en-US" sz="2800" dirty="0">
                <a:solidFill>
                  <a:schemeClr val="tx1">
                    <a:lumMod val="65000"/>
                    <a:lumOff val="35000"/>
                  </a:schemeClr>
                </a:solidFill>
              </a:rPr>
              <a:t>）</a:t>
            </a:r>
          </a:p>
        </p:txBody>
      </p:sp>
    </p:spTree>
    <p:extLst>
      <p:ext uri="{BB962C8B-B14F-4D97-AF65-F5344CB8AC3E}">
        <p14:creationId xmlns:p14="http://schemas.microsoft.com/office/powerpoint/2010/main" val="716960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树结构：二叉查找（排序）树（</a:t>
            </a:r>
            <a:r>
              <a:rPr lang="en-US" altLang="zh-CN" dirty="0"/>
              <a:t>BST</a:t>
            </a:r>
            <a:r>
              <a:rPr lang="zh-CN" altLang="en-US" dirty="0"/>
              <a:t>）</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39</a:t>
            </a:fld>
            <a:endParaRPr lang="zh-CN" altLang="en-US"/>
          </a:p>
        </p:txBody>
      </p:sp>
      <p:sp>
        <p:nvSpPr>
          <p:cNvPr id="4" name="文本占位符 3"/>
          <p:cNvSpPr>
            <a:spLocks noGrp="1"/>
          </p:cNvSpPr>
          <p:nvPr>
            <p:ph type="body" sz="quarter" idx="11"/>
          </p:nvPr>
        </p:nvSpPr>
        <p:spPr/>
        <p:txBody>
          <a:bodyPr/>
          <a:lstStyle/>
          <a:p>
            <a:r>
              <a:rPr lang="zh-CN" altLang="en-US" dirty="0"/>
              <a:t>现实应用中，索引文件往往采用树结构来实现</a:t>
            </a:r>
            <a:endParaRPr lang="en-US" altLang="zh-CN" dirty="0"/>
          </a:p>
          <a:p>
            <a:r>
              <a:rPr lang="zh-CN" altLang="en-US" dirty="0"/>
              <a:t>二叉查找（排序）树</a:t>
            </a:r>
            <a:endParaRPr lang="en-US" altLang="zh-CN" dirty="0"/>
          </a:p>
          <a:p>
            <a:pPr lvl="1"/>
            <a:r>
              <a:rPr lang="zh-CN" altLang="en-US" dirty="0"/>
              <a:t>采用链式存储，元素插入与删除效率高</a:t>
            </a:r>
            <a:endParaRPr lang="en-US" altLang="zh-CN" dirty="0"/>
          </a:p>
          <a:p>
            <a:pPr lvl="1"/>
            <a:r>
              <a:rPr lang="zh-CN" altLang="en-US" dirty="0"/>
              <a:t>查找效率通常较高</a:t>
            </a:r>
            <a:r>
              <a:rPr lang="zh-CN" altLang="en-US" dirty="0">
                <a:solidFill>
                  <a:schemeClr val="bg1">
                    <a:lumMod val="50000"/>
                  </a:schemeClr>
                </a:solidFill>
              </a:rPr>
              <a:t>（顺序存储的优点）</a:t>
            </a:r>
            <a:endParaRPr lang="en-US" altLang="zh-CN" dirty="0">
              <a:solidFill>
                <a:schemeClr val="bg1">
                  <a:lumMod val="50000"/>
                </a:schemeClr>
              </a:solidFill>
            </a:endParaRPr>
          </a:p>
          <a:p>
            <a:pPr lvl="2"/>
            <a:r>
              <a:rPr lang="zh-CN" altLang="en-US" dirty="0"/>
              <a:t>平衡二叉排序树</a:t>
            </a:r>
            <a:r>
              <a:rPr lang="en-US" altLang="zh-CN" dirty="0"/>
              <a:t>AVL</a:t>
            </a:r>
            <a:r>
              <a:rPr lang="zh-CN" altLang="en-US" dirty="0"/>
              <a:t>的查找算法时间复杂度为</a:t>
            </a:r>
            <a:r>
              <a:rPr lang="en-US" altLang="zh-CN" dirty="0">
                <a:solidFill>
                  <a:srgbClr val="FF0000"/>
                </a:solidFill>
              </a:rPr>
              <a:t>O(log</a:t>
            </a:r>
            <a:r>
              <a:rPr lang="en-US" altLang="zh-CN" baseline="-25000" dirty="0">
                <a:solidFill>
                  <a:srgbClr val="FF0000"/>
                </a:solidFill>
              </a:rPr>
              <a:t>2</a:t>
            </a:r>
            <a:r>
              <a:rPr lang="en-US" altLang="zh-CN" dirty="0">
                <a:solidFill>
                  <a:srgbClr val="FF0000"/>
                </a:solidFill>
              </a:rPr>
              <a:t>n)</a:t>
            </a:r>
          </a:p>
          <a:p>
            <a:pPr lvl="1"/>
            <a:r>
              <a:rPr lang="zh-CN" altLang="en-US" dirty="0"/>
              <a:t>适合动态查找表的数据组织（如单词词频统计中单词表的构造）</a:t>
            </a:r>
          </a:p>
        </p:txBody>
      </p:sp>
    </p:spTree>
    <p:extLst>
      <p:ext uri="{BB962C8B-B14F-4D97-AF65-F5344CB8AC3E}">
        <p14:creationId xmlns:p14="http://schemas.microsoft.com/office/powerpoint/2010/main" val="405645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0"/>
          </p:nvPr>
        </p:nvSpPr>
        <p:spPr/>
        <p:txBody>
          <a:bodyPr/>
          <a:lstStyle/>
          <a:p>
            <a:fld id="{F2DD6961-664A-42F0-A980-3B7D22A37BEA}" type="slidenum">
              <a:rPr lang="zh-CN" altLang="en-US" smtClean="0"/>
              <a:t>4</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0" y="0"/>
            <a:ext cx="6286500" cy="36385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6000017" y="770210"/>
            <a:ext cx="5629275" cy="258127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1152089" y="3564282"/>
            <a:ext cx="7460332" cy="2981325"/>
          </a:xfrm>
          <a:prstGeom prst="rect">
            <a:avLst/>
          </a:prstGeom>
          <a:noFill/>
          <a:ln w="9525">
            <a:noFill/>
            <a:miter lim="800000"/>
            <a:headEnd/>
            <a:tailEnd/>
          </a:ln>
        </p:spPr>
      </p:pic>
      <p:sp>
        <p:nvSpPr>
          <p:cNvPr id="10" name="Rectangle 122"/>
          <p:cNvSpPr>
            <a:spLocks noChangeArrowheads="1"/>
          </p:cNvSpPr>
          <p:nvPr/>
        </p:nvSpPr>
        <p:spPr bwMode="auto">
          <a:xfrm rot="21569806">
            <a:off x="8819054" y="4022083"/>
            <a:ext cx="3023876" cy="206210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pPr algn="ctr"/>
            <a:r>
              <a:rPr lang="zh-CN" altLang="en-US" sz="3200" b="1" dirty="0">
                <a:solidFill>
                  <a:srgbClr val="FF3300"/>
                </a:solidFill>
                <a:ea typeface="幼圆" pitchFamily="49" charset="-122"/>
              </a:rPr>
              <a:t>互联网时代，几乎我们每个人都会要用到搜索</a:t>
            </a:r>
            <a:endParaRPr lang="zh-CN" altLang="en-US" sz="3200" b="1" baseline="0" dirty="0">
              <a:solidFill>
                <a:srgbClr val="FF3300"/>
              </a:solidFill>
              <a:ea typeface="幼圆" pitchFamily="49" charset="-122"/>
            </a:endParaRPr>
          </a:p>
        </p:txBody>
      </p:sp>
    </p:spTree>
    <p:extLst>
      <p:ext uri="{BB962C8B-B14F-4D97-AF65-F5344CB8AC3E}">
        <p14:creationId xmlns:p14="http://schemas.microsoft.com/office/powerpoint/2010/main" val="1387127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二叉查找树的查找和插入算法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40</a:t>
            </a:fld>
            <a:endParaRPr lang="zh-CN" altLang="en-US"/>
          </a:p>
        </p:txBody>
      </p:sp>
      <p:sp>
        <p:nvSpPr>
          <p:cNvPr id="5" name="TextBox 2"/>
          <p:cNvSpPr txBox="1"/>
          <p:nvPr/>
        </p:nvSpPr>
        <p:spPr>
          <a:xfrm>
            <a:off x="5888785" y="1149528"/>
            <a:ext cx="6292712" cy="470898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000" b="1" dirty="0" err="1"/>
              <a:t>BTNodeptr</a:t>
            </a:r>
            <a:r>
              <a:rPr lang="en-US" altLang="zh-CN" sz="2000" b="1" dirty="0"/>
              <a:t>  </a:t>
            </a:r>
            <a:r>
              <a:rPr lang="en-US" altLang="zh-CN" sz="2000" b="1" dirty="0" err="1"/>
              <a:t>insertBST</a:t>
            </a:r>
            <a:r>
              <a:rPr lang="en-US" altLang="zh-CN" sz="2000" b="1" dirty="0"/>
              <a:t>(</a:t>
            </a:r>
            <a:r>
              <a:rPr lang="en-US" altLang="zh-CN" sz="2000" b="1" dirty="0" err="1"/>
              <a:t>BTNodeptr</a:t>
            </a:r>
            <a:r>
              <a:rPr lang="en-US" altLang="zh-CN" sz="2000" b="1" dirty="0"/>
              <a:t> p, Datatype item)</a:t>
            </a:r>
          </a:p>
          <a:p>
            <a:r>
              <a:rPr lang="en-US" altLang="zh-CN" sz="2000" b="1" dirty="0"/>
              <a:t>{</a:t>
            </a:r>
          </a:p>
          <a:p>
            <a:r>
              <a:rPr lang="en-US" altLang="zh-CN" sz="2000" b="1" dirty="0"/>
              <a:t>    if(p == NULL){</a:t>
            </a:r>
          </a:p>
          <a:p>
            <a:r>
              <a:rPr lang="en-US" altLang="zh-CN" sz="2000" b="1" dirty="0"/>
              <a:t>        p = (</a:t>
            </a:r>
            <a:r>
              <a:rPr lang="en-US" altLang="zh-CN" sz="2000" b="1" dirty="0" err="1"/>
              <a:t>BTNodeptr</a:t>
            </a:r>
            <a:r>
              <a:rPr lang="en-US" altLang="zh-CN" sz="2000" b="1" dirty="0"/>
              <a:t>)</a:t>
            </a:r>
            <a:r>
              <a:rPr lang="en-US" altLang="zh-CN" sz="2000" b="1" dirty="0" err="1"/>
              <a:t>malloc</a:t>
            </a:r>
            <a:r>
              <a:rPr lang="en-US" altLang="zh-CN" sz="2000" b="1" dirty="0"/>
              <a:t>(</a:t>
            </a:r>
            <a:r>
              <a:rPr lang="en-US" altLang="zh-CN" sz="2000" b="1" dirty="0" err="1"/>
              <a:t>sizeof</a:t>
            </a:r>
            <a:r>
              <a:rPr lang="en-US" altLang="zh-CN" sz="2000" b="1" dirty="0"/>
              <a:t>(</a:t>
            </a:r>
            <a:r>
              <a:rPr lang="en-US" altLang="zh-CN" sz="2000" b="1" dirty="0" err="1"/>
              <a:t>BTNode</a:t>
            </a:r>
            <a:r>
              <a:rPr lang="en-US" altLang="zh-CN" sz="2000" b="1" dirty="0"/>
              <a:t>));</a:t>
            </a:r>
          </a:p>
          <a:p>
            <a:r>
              <a:rPr lang="en-US" altLang="zh-CN" sz="2000" b="1" dirty="0"/>
              <a:t>        p-&gt;data = item;</a:t>
            </a:r>
          </a:p>
          <a:p>
            <a:r>
              <a:rPr lang="en-US" altLang="zh-CN" sz="2000" b="1" dirty="0"/>
              <a:t>        p-&gt;</a:t>
            </a:r>
            <a:r>
              <a:rPr lang="en-US" altLang="zh-CN" sz="2000" b="1" dirty="0" err="1"/>
              <a:t>lchild</a:t>
            </a:r>
            <a:r>
              <a:rPr lang="en-US" altLang="zh-CN" sz="2000" b="1" dirty="0"/>
              <a:t> = p-&gt;</a:t>
            </a:r>
            <a:r>
              <a:rPr lang="en-US" altLang="zh-CN" sz="2000" b="1" dirty="0" err="1"/>
              <a:t>rchild</a:t>
            </a:r>
            <a:r>
              <a:rPr lang="en-US" altLang="zh-CN" sz="2000" b="1" dirty="0"/>
              <a:t> = NULL;</a:t>
            </a:r>
          </a:p>
          <a:p>
            <a:r>
              <a:rPr lang="en-US" altLang="zh-CN" sz="2000" b="1" dirty="0"/>
              <a:t>    } </a:t>
            </a:r>
          </a:p>
          <a:p>
            <a:r>
              <a:rPr lang="en-US" altLang="zh-CN" sz="2000" b="1" dirty="0"/>
              <a:t>    else if( item &lt; p-&gt;data)</a:t>
            </a:r>
          </a:p>
          <a:p>
            <a:r>
              <a:rPr lang="en-US" altLang="zh-CN" sz="2000" b="1" dirty="0"/>
              <a:t>        p-&gt;</a:t>
            </a:r>
            <a:r>
              <a:rPr lang="en-US" altLang="zh-CN" sz="2000" b="1" dirty="0" err="1"/>
              <a:t>lchild</a:t>
            </a:r>
            <a:r>
              <a:rPr lang="en-US" altLang="zh-CN" sz="2000" b="1" dirty="0"/>
              <a:t> = </a:t>
            </a:r>
            <a:r>
              <a:rPr lang="en-US" altLang="zh-CN" sz="2000" b="1" dirty="0" err="1"/>
              <a:t>insertBST</a:t>
            </a:r>
            <a:r>
              <a:rPr lang="en-US" altLang="zh-CN" sz="2000" b="1" dirty="0"/>
              <a:t>(p-&gt;</a:t>
            </a:r>
            <a:r>
              <a:rPr lang="en-US" altLang="zh-CN" sz="2000" b="1" dirty="0" err="1"/>
              <a:t>lchild</a:t>
            </a:r>
            <a:r>
              <a:rPr lang="en-US" altLang="zh-CN" sz="2000" b="1" dirty="0"/>
              <a:t>, item);</a:t>
            </a:r>
          </a:p>
          <a:p>
            <a:r>
              <a:rPr lang="en-US" altLang="zh-CN" sz="2000" b="1" dirty="0"/>
              <a:t>    else if( item &gt; p-&gt;data)</a:t>
            </a:r>
          </a:p>
          <a:p>
            <a:r>
              <a:rPr lang="en-US" altLang="zh-CN" sz="2000" b="1" dirty="0"/>
              <a:t>       p-&gt;</a:t>
            </a:r>
            <a:r>
              <a:rPr lang="en-US" altLang="zh-CN" sz="2000" b="1" dirty="0" err="1"/>
              <a:t>rchild</a:t>
            </a:r>
            <a:r>
              <a:rPr lang="en-US" altLang="zh-CN" sz="2000" b="1" dirty="0"/>
              <a:t> = </a:t>
            </a:r>
            <a:r>
              <a:rPr lang="en-US" altLang="zh-CN" sz="2000" b="1" dirty="0" err="1"/>
              <a:t>insertBST</a:t>
            </a:r>
            <a:r>
              <a:rPr lang="en-US" altLang="zh-CN" sz="2000" b="1" dirty="0"/>
              <a:t>(p-&gt;</a:t>
            </a:r>
            <a:r>
              <a:rPr lang="en-US" altLang="zh-CN" sz="2000" b="1" dirty="0" err="1"/>
              <a:t>rchild,item</a:t>
            </a:r>
            <a:r>
              <a:rPr lang="en-US" altLang="zh-CN" sz="2000" b="1" dirty="0"/>
              <a:t>);</a:t>
            </a:r>
          </a:p>
          <a:p>
            <a:r>
              <a:rPr lang="en-US" altLang="zh-CN" sz="2000" b="1" dirty="0"/>
              <a:t>    else   </a:t>
            </a:r>
          </a:p>
          <a:p>
            <a:r>
              <a:rPr lang="en-US" altLang="zh-CN" sz="2000" b="1" dirty="0">
                <a:solidFill>
                  <a:srgbClr val="7030A0"/>
                </a:solidFill>
              </a:rPr>
              <a:t>       </a:t>
            </a:r>
            <a:r>
              <a:rPr lang="en-US" altLang="zh-CN" sz="2000" b="1" i="1" dirty="0">
                <a:solidFill>
                  <a:srgbClr val="7030A0"/>
                </a:solidFill>
              </a:rPr>
              <a:t>do-something</a:t>
            </a:r>
            <a:r>
              <a:rPr lang="en-US" altLang="zh-CN" sz="2000" b="1" i="1" dirty="0"/>
              <a:t>;</a:t>
            </a:r>
            <a:r>
              <a:rPr lang="en-US" altLang="zh-CN" sz="2000" b="1" dirty="0"/>
              <a:t> //</a:t>
            </a:r>
            <a:r>
              <a:rPr lang="zh-CN" altLang="en-US" sz="2000" b="1" dirty="0"/>
              <a:t>找到该元素</a:t>
            </a:r>
            <a:endParaRPr lang="en-US" altLang="zh-CN" sz="2000" b="1" dirty="0"/>
          </a:p>
          <a:p>
            <a:r>
              <a:rPr lang="en-US" altLang="zh-CN" sz="2000" b="1" dirty="0"/>
              <a:t>    return p;</a:t>
            </a:r>
          </a:p>
          <a:p>
            <a:r>
              <a:rPr lang="en-US" altLang="zh-CN" sz="2000" b="1" dirty="0"/>
              <a:t>} </a:t>
            </a:r>
            <a:endParaRPr lang="zh-CN" altLang="en-US" sz="2000" b="1" dirty="0"/>
          </a:p>
        </p:txBody>
      </p:sp>
      <p:grpSp>
        <p:nvGrpSpPr>
          <p:cNvPr id="6" name="Group 46"/>
          <p:cNvGrpSpPr>
            <a:grpSpLocks/>
          </p:cNvGrpSpPr>
          <p:nvPr/>
        </p:nvGrpSpPr>
        <p:grpSpPr bwMode="auto">
          <a:xfrm>
            <a:off x="58529" y="1009917"/>
            <a:ext cx="5851523" cy="1659568"/>
            <a:chOff x="262" y="246"/>
            <a:chExt cx="3606" cy="1374"/>
          </a:xfrm>
        </p:grpSpPr>
        <p:sp>
          <p:nvSpPr>
            <p:cNvPr id="7" name="Rectangle 47"/>
            <p:cNvSpPr>
              <a:spLocks noChangeArrowheads="1"/>
            </p:cNvSpPr>
            <p:nvPr/>
          </p:nvSpPr>
          <p:spPr bwMode="auto">
            <a:xfrm>
              <a:off x="262" y="246"/>
              <a:ext cx="3606" cy="1374"/>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sz="2400" b="1"/>
            </a:p>
          </p:txBody>
        </p:sp>
        <p:sp>
          <p:nvSpPr>
            <p:cNvPr id="8" name="Text Box 49"/>
            <p:cNvSpPr txBox="1">
              <a:spLocks noChangeArrowheads="1"/>
            </p:cNvSpPr>
            <p:nvPr/>
          </p:nvSpPr>
          <p:spPr bwMode="auto">
            <a:xfrm>
              <a:off x="360" y="316"/>
              <a:ext cx="3393" cy="1300"/>
            </a:xfrm>
            <a:prstGeom prst="rect">
              <a:avLst/>
            </a:prstGeom>
            <a:noFill/>
            <a:ln w="12700">
              <a:noFill/>
              <a:miter lim="800000"/>
              <a:headEnd type="none" w="sm" len="sm"/>
              <a:tailEnd type="none" w="sm" len="sm"/>
            </a:ln>
          </p:spPr>
          <p:txBody>
            <a:bodyPr wrap="square">
              <a:spAutoFit/>
            </a:bodyPr>
            <a:lstStyle/>
            <a:p>
              <a:pPr algn="just"/>
              <a:r>
                <a:rPr lang="zh-CN" altLang="en-US" sz="2400" b="1" dirty="0">
                  <a:solidFill>
                    <a:srgbClr val="FF3300"/>
                  </a:solidFill>
                  <a:latin typeface="黑体" pitchFamily="2" charset="-122"/>
                  <a:ea typeface="黑体" pitchFamily="2" charset="-122"/>
                </a:rPr>
                <a:t>功能：</a:t>
              </a:r>
              <a:r>
                <a:rPr lang="zh-CN" altLang="en-US" sz="2400"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sz="2400" b="1" dirty="0">
                  <a:solidFill>
                    <a:srgbClr val="FF0000"/>
                  </a:solidFill>
                  <a:latin typeface="幼圆" pitchFamily="49" charset="-122"/>
                  <a:ea typeface="幼圆" pitchFamily="49" charset="-122"/>
                </a:rPr>
                <a:t>（特别适合动态查找表的构造和查找）</a:t>
              </a:r>
            </a:p>
          </p:txBody>
        </p:sp>
      </p:grpSp>
      <p:sp>
        <p:nvSpPr>
          <p:cNvPr id="9" name="Text Box 4"/>
          <p:cNvSpPr txBox="1">
            <a:spLocks noChangeArrowheads="1"/>
          </p:cNvSpPr>
          <p:nvPr/>
        </p:nvSpPr>
        <p:spPr bwMode="auto">
          <a:xfrm>
            <a:off x="177374" y="2754034"/>
            <a:ext cx="5651837" cy="3785652"/>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a:defRPr lang="zh-CN"/>
            </a:defPPr>
            <a:lvl1pPr>
              <a:defRPr sz="2000"/>
            </a:lvl1pPr>
          </a:lstStyle>
          <a:p>
            <a:r>
              <a:rPr lang="en-US" altLang="zh-CN" b="1" dirty="0" err="1"/>
              <a:t>BTNodeptr</a:t>
            </a:r>
            <a:r>
              <a:rPr lang="en-US" altLang="zh-CN" b="1" dirty="0"/>
              <a:t>  </a:t>
            </a:r>
            <a:r>
              <a:rPr lang="en-US" altLang="zh-CN" b="1" dirty="0" err="1"/>
              <a:t>searchBST</a:t>
            </a:r>
            <a:r>
              <a:rPr lang="en-US" altLang="zh-CN" b="1" dirty="0"/>
              <a:t>(</a:t>
            </a:r>
            <a:r>
              <a:rPr lang="en-US" altLang="zh-CN" b="1" dirty="0" err="1"/>
              <a:t>BTNodeptr</a:t>
            </a:r>
            <a:r>
              <a:rPr lang="en-US" altLang="zh-CN" b="1" dirty="0"/>
              <a:t> t,</a:t>
            </a:r>
            <a:br>
              <a:rPr lang="en-US" altLang="zh-CN" b="1" dirty="0"/>
            </a:br>
            <a:r>
              <a:rPr lang="en-US" altLang="zh-CN" b="1" dirty="0"/>
              <a:t>	Datatype  key){</a:t>
            </a:r>
          </a:p>
          <a:p>
            <a:r>
              <a:rPr lang="en-US" altLang="zh-CN" b="1" dirty="0"/>
              <a:t>      </a:t>
            </a:r>
            <a:r>
              <a:rPr lang="en-US" altLang="zh-CN" b="1" dirty="0" err="1"/>
              <a:t>BTNodeptr</a:t>
            </a:r>
            <a:r>
              <a:rPr lang="en-US" altLang="zh-CN" b="1" dirty="0"/>
              <a:t>  p</a:t>
            </a:r>
            <a:r>
              <a:rPr lang="en-US" altLang="zh-CN" b="1" dirty="0">
                <a:sym typeface="Symbol" pitchFamily="18" charset="2"/>
              </a:rPr>
              <a:t>=t;</a:t>
            </a:r>
          </a:p>
          <a:p>
            <a:r>
              <a:rPr lang="en-US" altLang="zh-CN" b="1" dirty="0">
                <a:sym typeface="Symbol" pitchFamily="18" charset="2"/>
              </a:rPr>
              <a:t>      while(p!=NULL){</a:t>
            </a:r>
          </a:p>
          <a:p>
            <a:r>
              <a:rPr lang="en-US" altLang="zh-CN" b="1" dirty="0">
                <a:sym typeface="Symbol" pitchFamily="18" charset="2"/>
              </a:rPr>
              <a:t>             if(key == p-&gt;data)  </a:t>
            </a:r>
          </a:p>
          <a:p>
            <a:r>
              <a:rPr lang="en-US" altLang="zh-CN" b="1" dirty="0">
                <a:sym typeface="Symbol" pitchFamily="18" charset="2"/>
              </a:rPr>
              <a:t>                  return p;              </a:t>
            </a:r>
            <a:endParaRPr lang="en-US" altLang="en-US" b="1" dirty="0">
              <a:sym typeface="Symbol" pitchFamily="18" charset="2"/>
            </a:endParaRPr>
          </a:p>
          <a:p>
            <a:r>
              <a:rPr lang="en-US" altLang="en-US" b="1" dirty="0">
                <a:sym typeface="Symbol" pitchFamily="18" charset="2"/>
              </a:rPr>
              <a:t>            </a:t>
            </a:r>
            <a:r>
              <a:rPr lang="en-US" altLang="zh-CN" b="1" dirty="0">
                <a:sym typeface="Symbol" pitchFamily="18" charset="2"/>
              </a:rPr>
              <a:t> if(key &gt; p-&gt;data)</a:t>
            </a:r>
          </a:p>
          <a:p>
            <a:r>
              <a:rPr lang="en-US" altLang="zh-CN" b="1" dirty="0">
                <a:sym typeface="Symbol" pitchFamily="18" charset="2"/>
              </a:rPr>
              <a:t>                  p=p-&gt;</a:t>
            </a:r>
            <a:r>
              <a:rPr lang="en-US" altLang="zh-CN" b="1" dirty="0" err="1">
                <a:sym typeface="Symbol" pitchFamily="18" charset="2"/>
              </a:rPr>
              <a:t>rchild</a:t>
            </a:r>
            <a:r>
              <a:rPr lang="en-US" altLang="zh-CN" b="1" dirty="0">
                <a:sym typeface="Symbol" pitchFamily="18" charset="2"/>
              </a:rPr>
              <a:t>; </a:t>
            </a:r>
            <a:endParaRPr lang="en-US" altLang="en-US" b="1" dirty="0">
              <a:sym typeface="Symbol" pitchFamily="18" charset="2"/>
            </a:endParaRPr>
          </a:p>
          <a:p>
            <a:r>
              <a:rPr lang="en-US" altLang="en-US" b="1" dirty="0">
                <a:sym typeface="Symbol" pitchFamily="18" charset="2"/>
              </a:rPr>
              <a:t>            </a:t>
            </a:r>
            <a:r>
              <a:rPr lang="en-US" altLang="zh-CN" b="1" dirty="0">
                <a:sym typeface="Symbol" pitchFamily="18" charset="2"/>
              </a:rPr>
              <a:t> else   p=p-&gt;</a:t>
            </a:r>
            <a:r>
              <a:rPr lang="en-US" altLang="zh-CN" b="1" dirty="0" err="1">
                <a:sym typeface="Symbol" pitchFamily="18" charset="2"/>
              </a:rPr>
              <a:t>lchild</a:t>
            </a:r>
            <a:r>
              <a:rPr lang="en-US" altLang="zh-CN" b="1" dirty="0">
                <a:sym typeface="Symbol" pitchFamily="18" charset="2"/>
              </a:rPr>
              <a:t>; </a:t>
            </a:r>
            <a:endParaRPr lang="en-US" altLang="en-US" b="1" dirty="0">
              <a:sym typeface="Symbol" pitchFamily="18" charset="2"/>
            </a:endParaRPr>
          </a:p>
          <a:p>
            <a:r>
              <a:rPr lang="en-US" altLang="en-US" b="1" dirty="0">
                <a:sym typeface="Symbol" pitchFamily="18" charset="2"/>
              </a:rPr>
              <a:t>       </a:t>
            </a:r>
            <a:r>
              <a:rPr lang="en-US" altLang="zh-CN" b="1" dirty="0">
                <a:sym typeface="Symbol" pitchFamily="18" charset="2"/>
              </a:rPr>
              <a:t>}</a:t>
            </a:r>
          </a:p>
          <a:p>
            <a:r>
              <a:rPr lang="en-US" altLang="zh-CN" b="1" dirty="0">
                <a:sym typeface="Symbol" pitchFamily="18" charset="2"/>
              </a:rPr>
              <a:t>       return NULL;       </a:t>
            </a:r>
            <a:endParaRPr lang="en-US" altLang="en-US" b="1" dirty="0">
              <a:sym typeface="Symbol" pitchFamily="18" charset="2"/>
            </a:endParaRPr>
          </a:p>
          <a:p>
            <a:r>
              <a:rPr lang="en-US" altLang="zh-CN" b="1" dirty="0">
                <a:sym typeface="Symbol" pitchFamily="18" charset="2"/>
              </a:rPr>
              <a:t>}</a:t>
            </a:r>
          </a:p>
        </p:txBody>
      </p:sp>
    </p:spTree>
    <p:extLst>
      <p:ext uri="{BB962C8B-B14F-4D97-AF65-F5344CB8AC3E}">
        <p14:creationId xmlns:p14="http://schemas.microsoft.com/office/powerpoint/2010/main" val="4053124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二叉查找树的平衡问题</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41</a:t>
            </a:fld>
            <a:endParaRPr lang="zh-CN" altLang="en-US"/>
          </a:p>
        </p:txBody>
      </p:sp>
      <p:sp>
        <p:nvSpPr>
          <p:cNvPr id="4" name="文本占位符 3"/>
          <p:cNvSpPr>
            <a:spLocks noGrp="1"/>
          </p:cNvSpPr>
          <p:nvPr>
            <p:ph type="body" sz="quarter" idx="11"/>
          </p:nvPr>
        </p:nvSpPr>
        <p:spPr/>
        <p:txBody>
          <a:bodyPr/>
          <a:lstStyle/>
          <a:p>
            <a:r>
              <a:rPr lang="en-US" altLang="zh-CN" dirty="0"/>
              <a:t>BST</a:t>
            </a:r>
            <a:r>
              <a:rPr lang="zh-CN" altLang="en-US" dirty="0"/>
              <a:t>通常不是一棵平衡树，它的树结构与输入数据的顺序有很大的关系，它很难达到理想的</a:t>
            </a:r>
            <a:r>
              <a:rPr lang="en-US" altLang="zh-CN" dirty="0"/>
              <a:t>O(log2n)</a:t>
            </a:r>
            <a:r>
              <a:rPr lang="zh-CN" altLang="en-US" dirty="0"/>
              <a:t>查找性能</a:t>
            </a:r>
            <a:endParaRPr lang="en-US" altLang="zh-CN" dirty="0"/>
          </a:p>
          <a:p>
            <a:r>
              <a:rPr lang="zh-CN" altLang="en-US" dirty="0"/>
              <a:t>对于像单词表（字典）的数据，有没有更好的数据结构呢？</a:t>
            </a:r>
          </a:p>
          <a:p>
            <a:endParaRPr lang="zh-CN" altLang="en-US" dirty="0"/>
          </a:p>
        </p:txBody>
      </p:sp>
      <p:grpSp>
        <p:nvGrpSpPr>
          <p:cNvPr id="9" name="组合 28"/>
          <p:cNvGrpSpPr/>
          <p:nvPr/>
        </p:nvGrpSpPr>
        <p:grpSpPr>
          <a:xfrm>
            <a:off x="589118" y="3180724"/>
            <a:ext cx="5066248" cy="2601580"/>
            <a:chOff x="323528" y="3140968"/>
            <a:chExt cx="4701706" cy="2601580"/>
          </a:xfrm>
        </p:grpSpPr>
        <p:sp>
          <p:nvSpPr>
            <p:cNvPr id="10" name="矩形 9"/>
            <p:cNvSpPr/>
            <p:nvPr/>
          </p:nvSpPr>
          <p:spPr>
            <a:xfrm>
              <a:off x="323528" y="3140968"/>
              <a:ext cx="4701706"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t>输入：</a:t>
              </a:r>
              <a:r>
                <a:rPr lang="en-US" altLang="zh-CN" dirty="0"/>
                <a:t>do not take to heart every thing you hear</a:t>
              </a:r>
              <a:endParaRPr lang="zh-CN" altLang="en-US" dirty="0"/>
            </a:p>
          </p:txBody>
        </p:sp>
        <p:sp>
          <p:nvSpPr>
            <p:cNvPr id="11" name="矩形 10"/>
            <p:cNvSpPr/>
            <p:nvPr/>
          </p:nvSpPr>
          <p:spPr>
            <a:xfrm>
              <a:off x="1475656" y="3573016"/>
              <a:ext cx="396262" cy="369332"/>
            </a:xfrm>
            <a:prstGeom prst="rect">
              <a:avLst/>
            </a:prstGeom>
          </p:spPr>
          <p:txBody>
            <a:bodyPr wrap="none">
              <a:spAutoFit/>
            </a:bodyPr>
            <a:lstStyle/>
            <a:p>
              <a:r>
                <a:rPr lang="en-US" altLang="zh-CN" dirty="0"/>
                <a:t>do</a:t>
              </a:r>
              <a:endParaRPr lang="zh-CN" altLang="en-US" dirty="0"/>
            </a:p>
          </p:txBody>
        </p:sp>
        <p:sp>
          <p:nvSpPr>
            <p:cNvPr id="12" name="矩形 11"/>
            <p:cNvSpPr/>
            <p:nvPr/>
          </p:nvSpPr>
          <p:spPr>
            <a:xfrm>
              <a:off x="1907704" y="4005064"/>
              <a:ext cx="449162" cy="369332"/>
            </a:xfrm>
            <a:prstGeom prst="rect">
              <a:avLst/>
            </a:prstGeom>
          </p:spPr>
          <p:txBody>
            <a:bodyPr wrap="none">
              <a:spAutoFit/>
            </a:bodyPr>
            <a:lstStyle/>
            <a:p>
              <a:r>
                <a:rPr lang="en-US" altLang="zh-CN" dirty="0"/>
                <a:t>not</a:t>
              </a:r>
              <a:endParaRPr lang="zh-CN" altLang="en-US" dirty="0"/>
            </a:p>
          </p:txBody>
        </p:sp>
        <p:sp>
          <p:nvSpPr>
            <p:cNvPr id="13" name="矩形 12"/>
            <p:cNvSpPr/>
            <p:nvPr/>
          </p:nvSpPr>
          <p:spPr>
            <a:xfrm>
              <a:off x="2267744" y="4437112"/>
              <a:ext cx="543739" cy="369332"/>
            </a:xfrm>
            <a:prstGeom prst="rect">
              <a:avLst/>
            </a:prstGeom>
          </p:spPr>
          <p:txBody>
            <a:bodyPr wrap="none">
              <a:spAutoFit/>
            </a:bodyPr>
            <a:lstStyle/>
            <a:p>
              <a:r>
                <a:rPr lang="en-US" altLang="zh-CN" dirty="0"/>
                <a:t>take</a:t>
              </a:r>
              <a:endParaRPr lang="zh-CN" altLang="en-US" dirty="0"/>
            </a:p>
          </p:txBody>
        </p:sp>
        <p:sp>
          <p:nvSpPr>
            <p:cNvPr id="14" name="矩形 13"/>
            <p:cNvSpPr/>
            <p:nvPr/>
          </p:nvSpPr>
          <p:spPr>
            <a:xfrm>
              <a:off x="2771800" y="4869160"/>
              <a:ext cx="343364" cy="369332"/>
            </a:xfrm>
            <a:prstGeom prst="rect">
              <a:avLst/>
            </a:prstGeom>
          </p:spPr>
          <p:txBody>
            <a:bodyPr wrap="none">
              <a:spAutoFit/>
            </a:bodyPr>
            <a:lstStyle/>
            <a:p>
              <a:r>
                <a:rPr lang="en-US" altLang="zh-CN" dirty="0"/>
                <a:t>to</a:t>
              </a:r>
              <a:endParaRPr lang="zh-CN" altLang="en-US" dirty="0"/>
            </a:p>
          </p:txBody>
        </p:sp>
        <p:sp>
          <p:nvSpPr>
            <p:cNvPr id="15" name="矩形 14"/>
            <p:cNvSpPr/>
            <p:nvPr/>
          </p:nvSpPr>
          <p:spPr>
            <a:xfrm>
              <a:off x="1475656" y="4437112"/>
              <a:ext cx="617477" cy="369332"/>
            </a:xfrm>
            <a:prstGeom prst="rect">
              <a:avLst/>
            </a:prstGeom>
          </p:spPr>
          <p:txBody>
            <a:bodyPr wrap="none">
              <a:spAutoFit/>
            </a:bodyPr>
            <a:lstStyle/>
            <a:p>
              <a:r>
                <a:rPr lang="en-US" altLang="zh-CN" dirty="0"/>
                <a:t>heart</a:t>
              </a:r>
              <a:endParaRPr lang="zh-CN" altLang="en-US" dirty="0"/>
            </a:p>
          </p:txBody>
        </p:sp>
        <p:sp>
          <p:nvSpPr>
            <p:cNvPr id="16" name="矩形 15"/>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7" name="矩形 16"/>
            <p:cNvSpPr/>
            <p:nvPr/>
          </p:nvSpPr>
          <p:spPr>
            <a:xfrm>
              <a:off x="2123728" y="5373216"/>
              <a:ext cx="596638" cy="369332"/>
            </a:xfrm>
            <a:prstGeom prst="rect">
              <a:avLst/>
            </a:prstGeom>
          </p:spPr>
          <p:txBody>
            <a:bodyPr wrap="none">
              <a:spAutoFit/>
            </a:bodyPr>
            <a:lstStyle/>
            <a:p>
              <a:r>
                <a:rPr lang="en-US" altLang="zh-CN" dirty="0"/>
                <a:t>thing</a:t>
              </a:r>
              <a:endParaRPr lang="zh-CN" altLang="en-US" dirty="0"/>
            </a:p>
          </p:txBody>
        </p:sp>
        <p:sp>
          <p:nvSpPr>
            <p:cNvPr id="18" name="矩形 17"/>
            <p:cNvSpPr/>
            <p:nvPr/>
          </p:nvSpPr>
          <p:spPr>
            <a:xfrm>
              <a:off x="3275856" y="5373216"/>
              <a:ext cx="490840" cy="369332"/>
            </a:xfrm>
            <a:prstGeom prst="rect">
              <a:avLst/>
            </a:prstGeom>
          </p:spPr>
          <p:txBody>
            <a:bodyPr wrap="none">
              <a:spAutoFit/>
            </a:bodyPr>
            <a:lstStyle/>
            <a:p>
              <a:r>
                <a:rPr lang="en-US" altLang="zh-CN" dirty="0"/>
                <a:t>you</a:t>
              </a:r>
              <a:endParaRPr lang="zh-CN" altLang="en-US" dirty="0"/>
            </a:p>
          </p:txBody>
        </p:sp>
        <p:sp>
          <p:nvSpPr>
            <p:cNvPr id="19" name="矩形 18"/>
            <p:cNvSpPr/>
            <p:nvPr/>
          </p:nvSpPr>
          <p:spPr>
            <a:xfrm>
              <a:off x="1403648" y="5373216"/>
              <a:ext cx="564578" cy="369332"/>
            </a:xfrm>
            <a:prstGeom prst="rect">
              <a:avLst/>
            </a:prstGeom>
          </p:spPr>
          <p:txBody>
            <a:bodyPr wrap="none">
              <a:spAutoFit/>
            </a:bodyPr>
            <a:lstStyle/>
            <a:p>
              <a:r>
                <a:rPr lang="en-US" altLang="zh-CN" dirty="0"/>
                <a:t>hear</a:t>
              </a:r>
              <a:endParaRPr lang="zh-CN" altLang="en-US" dirty="0"/>
            </a:p>
          </p:txBody>
        </p:sp>
        <p:cxnSp>
          <p:nvCxnSpPr>
            <p:cNvPr id="20" name="直接连接符 19"/>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28" name="组合 47"/>
          <p:cNvGrpSpPr/>
          <p:nvPr/>
        </p:nvGrpSpPr>
        <p:grpSpPr>
          <a:xfrm>
            <a:off x="6046341" y="3180724"/>
            <a:ext cx="5284268" cy="3501008"/>
            <a:chOff x="4749848" y="3356992"/>
            <a:chExt cx="4904037" cy="3501008"/>
          </a:xfrm>
        </p:grpSpPr>
        <p:sp>
          <p:nvSpPr>
            <p:cNvPr id="29" name="矩形 28"/>
            <p:cNvSpPr/>
            <p:nvPr/>
          </p:nvSpPr>
          <p:spPr>
            <a:xfrm>
              <a:off x="4749848" y="3356992"/>
              <a:ext cx="4904037"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t>输入：</a:t>
              </a:r>
              <a:r>
                <a:rPr lang="en-US" altLang="zh-CN" dirty="0"/>
                <a:t>do every hear  heart  not take thing to you</a:t>
              </a:r>
              <a:endParaRPr lang="zh-CN" altLang="en-US" dirty="0"/>
            </a:p>
          </p:txBody>
        </p:sp>
        <p:sp>
          <p:nvSpPr>
            <p:cNvPr id="30" name="矩形 29"/>
            <p:cNvSpPr/>
            <p:nvPr/>
          </p:nvSpPr>
          <p:spPr>
            <a:xfrm>
              <a:off x="4788024" y="3789040"/>
              <a:ext cx="396262" cy="369332"/>
            </a:xfrm>
            <a:prstGeom prst="rect">
              <a:avLst/>
            </a:prstGeom>
          </p:spPr>
          <p:txBody>
            <a:bodyPr wrap="none">
              <a:spAutoFit/>
            </a:bodyPr>
            <a:lstStyle/>
            <a:p>
              <a:r>
                <a:rPr lang="en-US" altLang="zh-CN" dirty="0"/>
                <a:t>do</a:t>
              </a:r>
              <a:endParaRPr lang="zh-CN" altLang="en-US" dirty="0"/>
            </a:p>
          </p:txBody>
        </p:sp>
        <p:sp>
          <p:nvSpPr>
            <p:cNvPr id="31" name="矩形 30"/>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2" name="矩形 31"/>
            <p:cNvSpPr/>
            <p:nvPr/>
          </p:nvSpPr>
          <p:spPr>
            <a:xfrm>
              <a:off x="5580112" y="4509120"/>
              <a:ext cx="564578" cy="369332"/>
            </a:xfrm>
            <a:prstGeom prst="rect">
              <a:avLst/>
            </a:prstGeom>
          </p:spPr>
          <p:txBody>
            <a:bodyPr wrap="none">
              <a:spAutoFit/>
            </a:bodyPr>
            <a:lstStyle/>
            <a:p>
              <a:r>
                <a:rPr lang="en-US" altLang="zh-CN" dirty="0"/>
                <a:t>hear</a:t>
              </a:r>
              <a:endParaRPr lang="zh-CN" altLang="en-US" dirty="0"/>
            </a:p>
          </p:txBody>
        </p:sp>
        <p:sp>
          <p:nvSpPr>
            <p:cNvPr id="33" name="矩形 32"/>
            <p:cNvSpPr/>
            <p:nvPr/>
          </p:nvSpPr>
          <p:spPr>
            <a:xfrm>
              <a:off x="6012160" y="4869160"/>
              <a:ext cx="617477" cy="369332"/>
            </a:xfrm>
            <a:prstGeom prst="rect">
              <a:avLst/>
            </a:prstGeom>
          </p:spPr>
          <p:txBody>
            <a:bodyPr wrap="none">
              <a:spAutoFit/>
            </a:bodyPr>
            <a:lstStyle/>
            <a:p>
              <a:r>
                <a:rPr lang="en-US" altLang="zh-CN" dirty="0"/>
                <a:t>heart</a:t>
              </a:r>
              <a:endParaRPr lang="zh-CN" altLang="en-US" dirty="0"/>
            </a:p>
          </p:txBody>
        </p:sp>
        <p:sp>
          <p:nvSpPr>
            <p:cNvPr id="34" name="矩形 33"/>
            <p:cNvSpPr/>
            <p:nvPr/>
          </p:nvSpPr>
          <p:spPr>
            <a:xfrm>
              <a:off x="6516216" y="5229200"/>
              <a:ext cx="449162" cy="369332"/>
            </a:xfrm>
            <a:prstGeom prst="rect">
              <a:avLst/>
            </a:prstGeom>
          </p:spPr>
          <p:txBody>
            <a:bodyPr wrap="none">
              <a:spAutoFit/>
            </a:bodyPr>
            <a:lstStyle/>
            <a:p>
              <a:r>
                <a:rPr lang="en-US" altLang="zh-CN" dirty="0"/>
                <a:t>not</a:t>
              </a:r>
              <a:endParaRPr lang="zh-CN" altLang="en-US" dirty="0"/>
            </a:p>
          </p:txBody>
        </p:sp>
        <p:sp>
          <p:nvSpPr>
            <p:cNvPr id="35" name="矩形 34"/>
            <p:cNvSpPr/>
            <p:nvPr/>
          </p:nvSpPr>
          <p:spPr>
            <a:xfrm>
              <a:off x="6948264" y="5589240"/>
              <a:ext cx="543739" cy="369332"/>
            </a:xfrm>
            <a:prstGeom prst="rect">
              <a:avLst/>
            </a:prstGeom>
          </p:spPr>
          <p:txBody>
            <a:bodyPr wrap="none">
              <a:spAutoFit/>
            </a:bodyPr>
            <a:lstStyle/>
            <a:p>
              <a:r>
                <a:rPr lang="en-US" altLang="zh-CN" dirty="0"/>
                <a:t>take</a:t>
              </a:r>
              <a:endParaRPr lang="zh-CN" altLang="en-US" dirty="0"/>
            </a:p>
          </p:txBody>
        </p:sp>
        <p:sp>
          <p:nvSpPr>
            <p:cNvPr id="36" name="矩形 35"/>
            <p:cNvSpPr/>
            <p:nvPr/>
          </p:nvSpPr>
          <p:spPr>
            <a:xfrm>
              <a:off x="7380312" y="5949280"/>
              <a:ext cx="596638" cy="369332"/>
            </a:xfrm>
            <a:prstGeom prst="rect">
              <a:avLst/>
            </a:prstGeom>
          </p:spPr>
          <p:txBody>
            <a:bodyPr wrap="none">
              <a:spAutoFit/>
            </a:bodyPr>
            <a:lstStyle/>
            <a:p>
              <a:r>
                <a:rPr lang="en-US" altLang="zh-CN" dirty="0"/>
                <a:t>thing</a:t>
              </a:r>
              <a:endParaRPr lang="zh-CN" altLang="en-US" dirty="0"/>
            </a:p>
          </p:txBody>
        </p:sp>
        <p:sp>
          <p:nvSpPr>
            <p:cNvPr id="37" name="矩形 36"/>
            <p:cNvSpPr/>
            <p:nvPr/>
          </p:nvSpPr>
          <p:spPr>
            <a:xfrm>
              <a:off x="7884368" y="6237312"/>
              <a:ext cx="343364" cy="369332"/>
            </a:xfrm>
            <a:prstGeom prst="rect">
              <a:avLst/>
            </a:prstGeom>
          </p:spPr>
          <p:txBody>
            <a:bodyPr wrap="none">
              <a:spAutoFit/>
            </a:bodyPr>
            <a:lstStyle/>
            <a:p>
              <a:r>
                <a:rPr lang="en-US" altLang="zh-CN" dirty="0"/>
                <a:t>to</a:t>
              </a:r>
              <a:endParaRPr lang="zh-CN" altLang="en-US" dirty="0"/>
            </a:p>
          </p:txBody>
        </p:sp>
        <p:sp>
          <p:nvSpPr>
            <p:cNvPr id="38" name="矩形 37"/>
            <p:cNvSpPr/>
            <p:nvPr/>
          </p:nvSpPr>
          <p:spPr>
            <a:xfrm>
              <a:off x="8244408" y="6488668"/>
              <a:ext cx="490840" cy="369332"/>
            </a:xfrm>
            <a:prstGeom prst="rect">
              <a:avLst/>
            </a:prstGeom>
          </p:spPr>
          <p:txBody>
            <a:bodyPr wrap="none">
              <a:spAutoFit/>
            </a:bodyPr>
            <a:lstStyle/>
            <a:p>
              <a:r>
                <a:rPr lang="en-US" altLang="zh-CN" dirty="0"/>
                <a:t>you</a:t>
              </a:r>
              <a:endParaRPr lang="zh-CN" altLang="en-US" dirty="0"/>
            </a:p>
          </p:txBody>
        </p:sp>
        <p:cxnSp>
          <p:nvCxnSpPr>
            <p:cNvPr id="39" name="直接连接符 38"/>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850720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42</a:t>
            </a:fld>
            <a:endParaRPr lang="zh-CN" altLang="en-US"/>
          </a:p>
        </p:txBody>
      </p:sp>
      <p:sp>
        <p:nvSpPr>
          <p:cNvPr id="4" name="文本占位符 3"/>
          <p:cNvSpPr>
            <a:spLocks noGrp="1"/>
          </p:cNvSpPr>
          <p:nvPr>
            <p:ph type="body" sz="quarter" idx="11"/>
          </p:nvPr>
        </p:nvSpPr>
        <p:spPr/>
        <p:txBody>
          <a:bodyPr>
            <a:normAutofit/>
          </a:bodyPr>
          <a:lstStyle/>
          <a:p>
            <a:r>
              <a:rPr lang="zh-CN" altLang="en-US" dirty="0"/>
              <a:t>在二叉树遍历中通常是通过比较整个键值来进行的，即</a:t>
            </a:r>
            <a:r>
              <a:rPr lang="zh-CN" altLang="en-US" dirty="0">
                <a:solidFill>
                  <a:srgbClr val="FF0000"/>
                </a:solidFill>
              </a:rPr>
              <a:t>每个节点包含一个键值</a:t>
            </a:r>
            <a:r>
              <a:rPr lang="zh-CN" altLang="en-US" dirty="0"/>
              <a:t>，该键值与要查找的键值进行比较来在树中寻找正确的路径</a:t>
            </a:r>
            <a:endParaRPr lang="en-US" altLang="zh-CN" dirty="0"/>
          </a:p>
          <a:p>
            <a:r>
              <a:rPr lang="zh-CN" altLang="en-US" dirty="0"/>
              <a:t>用</a:t>
            </a:r>
            <a:r>
              <a:rPr lang="zh-CN" altLang="en-US" dirty="0">
                <a:solidFill>
                  <a:srgbClr val="FF0000"/>
                </a:solidFill>
              </a:rPr>
              <a:t>键值的一部分</a:t>
            </a:r>
            <a:r>
              <a:rPr lang="zh-CN" altLang="en-US" dirty="0"/>
              <a:t>来确定查找路径的树称为</a:t>
            </a:r>
            <a:r>
              <a:rPr lang="en-US" altLang="zh-CN" dirty="0" err="1">
                <a:solidFill>
                  <a:srgbClr val="3333CC"/>
                </a:solidFill>
              </a:rPr>
              <a:t>trie</a:t>
            </a:r>
            <a:r>
              <a:rPr lang="zh-CN" altLang="en-US" dirty="0">
                <a:solidFill>
                  <a:srgbClr val="3333CC"/>
                </a:solidFill>
              </a:rPr>
              <a:t>树</a:t>
            </a:r>
            <a:r>
              <a:rPr lang="zh-CN" altLang="en-US" dirty="0"/>
              <a:t>（它来源于</a:t>
            </a:r>
            <a:r>
              <a:rPr lang="en-US" altLang="zh-CN" dirty="0"/>
              <a:t>retrieval</a:t>
            </a:r>
            <a:r>
              <a:rPr lang="zh-CN" altLang="en-US" dirty="0"/>
              <a:t>）（为了在发音上区别</a:t>
            </a:r>
            <a:r>
              <a:rPr lang="en-US" altLang="zh-CN" dirty="0"/>
              <a:t>tree</a:t>
            </a:r>
            <a:r>
              <a:rPr lang="zh-CN" altLang="en-US" dirty="0"/>
              <a:t>，可读作</a:t>
            </a:r>
            <a:r>
              <a:rPr lang="en-US" altLang="zh-CN" dirty="0"/>
              <a:t>try</a:t>
            </a:r>
            <a:r>
              <a:rPr lang="zh-CN" altLang="en-US" dirty="0"/>
              <a:t>）</a:t>
            </a:r>
          </a:p>
          <a:p>
            <a:r>
              <a:rPr lang="zh-CN" altLang="en-US" dirty="0"/>
              <a:t>主要应用</a:t>
            </a:r>
          </a:p>
          <a:p>
            <a:pPr lvl="1"/>
            <a:r>
              <a:rPr lang="zh-CN" altLang="en-US" dirty="0"/>
              <a:t>信息检索（</a:t>
            </a:r>
            <a:r>
              <a:rPr lang="en-US" altLang="zh-CN" dirty="0"/>
              <a:t>information retrieval</a:t>
            </a:r>
            <a:r>
              <a:rPr lang="zh-CN" altLang="en-US" dirty="0"/>
              <a:t>）</a:t>
            </a:r>
          </a:p>
          <a:p>
            <a:pPr lvl="1"/>
            <a:r>
              <a:rPr lang="zh-CN" altLang="en-US" dirty="0"/>
              <a:t>用来存储英文字符串，特别是大规模的英文词典（在自然语言理解软件中经常用到，如词频统计、拼写检查） </a:t>
            </a:r>
          </a:p>
          <a:p>
            <a:endParaRPr lang="zh-CN" altLang="en-US" dirty="0"/>
          </a:p>
        </p:txBody>
      </p:sp>
    </p:spTree>
    <p:extLst>
      <p:ext uri="{BB962C8B-B14F-4D97-AF65-F5344CB8AC3E}">
        <p14:creationId xmlns:p14="http://schemas.microsoft.com/office/powerpoint/2010/main" val="823587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树的使用*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43</a:t>
            </a:fld>
            <a:endParaRPr lang="zh-CN" altLang="en-US" dirty="0"/>
          </a:p>
        </p:txBody>
      </p:sp>
      <p:sp>
        <p:nvSpPr>
          <p:cNvPr id="4" name="文本占位符 3"/>
          <p:cNvSpPr>
            <a:spLocks noGrp="1"/>
          </p:cNvSpPr>
          <p:nvPr>
            <p:ph type="body" sz="quarter" idx="11"/>
          </p:nvPr>
        </p:nvSpPr>
        <p:spPr/>
        <p:txBody>
          <a:bodyPr/>
          <a:lstStyle/>
          <a:p>
            <a:r>
              <a:rPr lang="en-US" altLang="zh-CN" dirty="0" err="1"/>
              <a:t>Trie</a:t>
            </a:r>
            <a:r>
              <a:rPr lang="zh-CN" altLang="en-US" dirty="0"/>
              <a:t>结构主要基于两个原则：</a:t>
            </a:r>
          </a:p>
          <a:p>
            <a:pPr lvl="1"/>
            <a:r>
              <a:rPr lang="zh-CN" altLang="en-US" dirty="0"/>
              <a:t>键值由固定的字符序列组成（如数字或字母），如</a:t>
            </a:r>
            <a:r>
              <a:rPr lang="en-US" altLang="zh-CN" dirty="0"/>
              <a:t>Huffman</a:t>
            </a:r>
            <a:r>
              <a:rPr lang="zh-CN" altLang="en-US" dirty="0"/>
              <a:t>码</a:t>
            </a:r>
            <a:r>
              <a:rPr lang="en-US" altLang="zh-CN" dirty="0"/>
              <a:t>(</a:t>
            </a:r>
            <a:r>
              <a:rPr lang="zh-CN" altLang="en-US" dirty="0"/>
              <a:t>只由</a:t>
            </a:r>
            <a:r>
              <a:rPr lang="en-US" altLang="zh-CN" dirty="0"/>
              <a:t>0</a:t>
            </a:r>
            <a:r>
              <a:rPr lang="zh-CN" altLang="en-US" dirty="0"/>
              <a:t>，</a:t>
            </a:r>
            <a:r>
              <a:rPr lang="en-US" altLang="zh-CN" dirty="0"/>
              <a:t>1</a:t>
            </a:r>
            <a:r>
              <a:rPr lang="zh-CN" altLang="en-US" dirty="0"/>
              <a:t>组成</a:t>
            </a:r>
            <a:r>
              <a:rPr lang="en-US" altLang="zh-CN" dirty="0"/>
              <a:t>)</a:t>
            </a:r>
            <a:r>
              <a:rPr lang="zh-CN" altLang="en-US" dirty="0"/>
              <a:t>、英文单词（只由</a:t>
            </a:r>
            <a:r>
              <a:rPr lang="en-US" altLang="zh-CN" dirty="0"/>
              <a:t>26</a:t>
            </a:r>
            <a:r>
              <a:rPr lang="zh-CN" altLang="en-US" dirty="0"/>
              <a:t>个字母组成）</a:t>
            </a:r>
          </a:p>
          <a:p>
            <a:pPr lvl="1"/>
            <a:r>
              <a:rPr lang="zh-CN" altLang="en-US" dirty="0"/>
              <a:t>对应结点的分层标记；</a:t>
            </a:r>
          </a:p>
          <a:p>
            <a:r>
              <a:rPr lang="en-US" altLang="zh-CN" dirty="0" err="1"/>
              <a:t>Trie</a:t>
            </a:r>
            <a:r>
              <a:rPr lang="zh-CN" altLang="en-US" dirty="0"/>
              <a:t>结构典型应用“</a:t>
            </a:r>
            <a:r>
              <a:rPr lang="zh-CN" altLang="en-US" dirty="0">
                <a:solidFill>
                  <a:srgbClr val="FF0000"/>
                </a:solidFill>
              </a:rPr>
              <a:t>字典树</a:t>
            </a:r>
            <a:r>
              <a:rPr lang="zh-CN" altLang="en-US" dirty="0"/>
              <a:t>”：英文单词仅由</a:t>
            </a:r>
            <a:r>
              <a:rPr lang="en-US" altLang="zh-CN" dirty="0"/>
              <a:t>26</a:t>
            </a:r>
            <a:r>
              <a:rPr lang="zh-CN" altLang="en-US" dirty="0"/>
              <a:t>个字母组成（不考虑大小写）</a:t>
            </a:r>
          </a:p>
          <a:p>
            <a:pPr lvl="1"/>
            <a:r>
              <a:rPr lang="zh-CN" altLang="en-US" dirty="0"/>
              <a:t>字典树每个内部结点都有</a:t>
            </a:r>
            <a:r>
              <a:rPr lang="en-US" altLang="zh-CN" dirty="0"/>
              <a:t>26</a:t>
            </a:r>
            <a:r>
              <a:rPr lang="zh-CN" altLang="en-US" dirty="0"/>
              <a:t>个子结点</a:t>
            </a:r>
            <a:endParaRPr lang="en-US" altLang="zh-CN" dirty="0"/>
          </a:p>
          <a:p>
            <a:pPr lvl="1"/>
            <a:r>
              <a:rPr lang="zh-CN" altLang="en-US" dirty="0"/>
              <a:t>树的高度为最长单词长度</a:t>
            </a:r>
            <a:endParaRPr lang="en-US" altLang="zh-CN" dirty="0"/>
          </a:p>
          <a:p>
            <a:r>
              <a:rPr lang="en-US" altLang="zh-CN" dirty="0" err="1"/>
              <a:t>Trie</a:t>
            </a:r>
            <a:r>
              <a:rPr lang="zh-CN" altLang="en-US" dirty="0"/>
              <a:t>实际上就是一个多叉树结构</a:t>
            </a:r>
          </a:p>
        </p:txBody>
      </p:sp>
    </p:spTree>
    <p:extLst>
      <p:ext uri="{BB962C8B-B14F-4D97-AF65-F5344CB8AC3E}">
        <p14:creationId xmlns:p14="http://schemas.microsoft.com/office/powerpoint/2010/main" val="166990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树示例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44</a:t>
            </a:fld>
            <a:endParaRPr lang="zh-CN" altLang="en-US"/>
          </a:p>
        </p:txBody>
      </p:sp>
      <p:sp>
        <p:nvSpPr>
          <p:cNvPr id="5" name="矩形 4"/>
          <p:cNvSpPr/>
          <p:nvPr/>
        </p:nvSpPr>
        <p:spPr>
          <a:xfrm>
            <a:off x="323579" y="1367059"/>
            <a:ext cx="5508763" cy="2308324"/>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r>
              <a:rPr lang="zh-CN" altLang="en-US" sz="2400" b="1" dirty="0"/>
              <a:t>一种用于描述单词的</a:t>
            </a:r>
            <a:r>
              <a:rPr lang="en-US" altLang="zh-CN" sz="2400" b="1" dirty="0" err="1"/>
              <a:t>trie</a:t>
            </a:r>
            <a:r>
              <a:rPr lang="zh-CN" altLang="en-US" sz="2400" b="1" dirty="0"/>
              <a:t>结构定义</a:t>
            </a:r>
            <a:endParaRPr lang="en-US" altLang="zh-CN" sz="2400" dirty="0"/>
          </a:p>
          <a:p>
            <a:r>
              <a:rPr lang="en-US" altLang="zh-CN" sz="2400" dirty="0" err="1"/>
              <a:t>struct</a:t>
            </a:r>
            <a:r>
              <a:rPr lang="en-US" altLang="zh-CN" sz="2400" dirty="0"/>
              <a:t> </a:t>
            </a:r>
            <a:r>
              <a:rPr lang="en-US" altLang="zh-CN" sz="2400" dirty="0" err="1"/>
              <a:t>tnode</a:t>
            </a:r>
            <a:r>
              <a:rPr lang="en-US" altLang="zh-CN" sz="2400" dirty="0"/>
              <a:t> {	// word tree </a:t>
            </a:r>
          </a:p>
          <a:p>
            <a:r>
              <a:rPr lang="en-US" altLang="zh-CN" sz="2400" dirty="0"/>
              <a:t>    char </a:t>
            </a:r>
            <a:r>
              <a:rPr lang="en-US" altLang="zh-CN" sz="2400" dirty="0" err="1"/>
              <a:t>isword</a:t>
            </a:r>
            <a:r>
              <a:rPr lang="en-US" altLang="zh-CN" sz="2400" dirty="0"/>
              <a:t>;  // is or not a word</a:t>
            </a:r>
          </a:p>
          <a:p>
            <a:r>
              <a:rPr lang="en-US" altLang="zh-CN" sz="2400" dirty="0"/>
              <a:t>    char </a:t>
            </a:r>
            <a:r>
              <a:rPr lang="en-US" altLang="zh-CN" sz="2400" dirty="0" err="1"/>
              <a:t>isleaf</a:t>
            </a:r>
            <a:r>
              <a:rPr lang="en-US" altLang="zh-CN" sz="2400" dirty="0"/>
              <a:t>;	   // is or not a leaf node</a:t>
            </a:r>
          </a:p>
          <a:p>
            <a:r>
              <a:rPr lang="en-US" altLang="zh-CN" sz="2400" dirty="0"/>
              <a:t>    </a:t>
            </a:r>
            <a:r>
              <a:rPr lang="en-US" altLang="zh-CN" sz="2400" dirty="0" err="1"/>
              <a:t>struct</a:t>
            </a:r>
            <a:r>
              <a:rPr lang="en-US" altLang="zh-CN" sz="2400" dirty="0"/>
              <a:t> </a:t>
            </a:r>
            <a:r>
              <a:rPr lang="en-US" altLang="zh-CN" sz="2400" dirty="0" err="1"/>
              <a:t>tnode</a:t>
            </a:r>
            <a:r>
              <a:rPr lang="en-US" altLang="zh-CN" sz="2400" dirty="0"/>
              <a:t> *</a:t>
            </a:r>
            <a:r>
              <a:rPr lang="en-US" altLang="zh-CN" sz="2400" dirty="0" err="1"/>
              <a:t>ptr</a:t>
            </a:r>
            <a:r>
              <a:rPr lang="en-US" altLang="zh-CN" sz="2400" dirty="0"/>
              <a:t>[26];</a:t>
            </a:r>
          </a:p>
          <a:p>
            <a:r>
              <a:rPr lang="en-US" altLang="zh-CN" sz="2400" dirty="0"/>
              <a:t>};  </a:t>
            </a:r>
          </a:p>
        </p:txBody>
      </p:sp>
      <p:sp>
        <p:nvSpPr>
          <p:cNvPr id="6" name="矩形 5"/>
          <p:cNvSpPr/>
          <p:nvPr/>
        </p:nvSpPr>
        <p:spPr>
          <a:xfrm>
            <a:off x="6023113" y="186609"/>
            <a:ext cx="6129677" cy="6463308"/>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zh-CN" altLang="en-US" b="1" dirty="0"/>
              <a:t>基于</a:t>
            </a:r>
            <a:r>
              <a:rPr lang="en-US" altLang="zh-CN" b="1" dirty="0" err="1"/>
              <a:t>trie</a:t>
            </a:r>
            <a:r>
              <a:rPr lang="zh-CN" altLang="en-US" b="1" dirty="0"/>
              <a:t>结构的单词树的构造</a:t>
            </a:r>
            <a:endParaRPr lang="en-US" altLang="zh-CN" b="1" dirty="0"/>
          </a:p>
          <a:p>
            <a:r>
              <a:rPr lang="en-US" altLang="zh-CN" dirty="0"/>
              <a:t>/* install w at or below p */</a:t>
            </a:r>
            <a:endParaRPr lang="en-US" altLang="zh-CN" b="1" dirty="0"/>
          </a:p>
          <a:p>
            <a:r>
              <a:rPr lang="en-US" altLang="zh-CN" dirty="0"/>
              <a:t>void </a:t>
            </a:r>
            <a:r>
              <a:rPr lang="en-US" altLang="zh-CN" dirty="0" err="1"/>
              <a:t>wordTree</a:t>
            </a:r>
            <a:r>
              <a:rPr lang="en-US" altLang="zh-CN" dirty="0"/>
              <a:t>(</a:t>
            </a:r>
            <a:r>
              <a:rPr lang="en-US" altLang="zh-CN" dirty="0" err="1"/>
              <a:t>struct</a:t>
            </a:r>
            <a:r>
              <a:rPr lang="en-US" altLang="zh-CN" dirty="0"/>
              <a:t> </a:t>
            </a:r>
            <a:r>
              <a:rPr lang="en-US" altLang="zh-CN" dirty="0" err="1"/>
              <a:t>tnode</a:t>
            </a:r>
            <a:r>
              <a:rPr lang="en-US" altLang="zh-CN" dirty="0"/>
              <a:t> *</a:t>
            </a:r>
            <a:r>
              <a:rPr lang="en-US" altLang="zh-CN" dirty="0" err="1"/>
              <a:t>root,char</a:t>
            </a:r>
            <a:r>
              <a:rPr lang="en-US" altLang="zh-CN" dirty="0"/>
              <a:t> *w)</a:t>
            </a:r>
          </a:p>
          <a:p>
            <a:r>
              <a:rPr lang="en-US" altLang="zh-CN" dirty="0"/>
              <a:t>{</a:t>
            </a:r>
          </a:p>
          <a:p>
            <a:r>
              <a:rPr lang="en-US" altLang="zh-CN" dirty="0"/>
              <a:t>    </a:t>
            </a:r>
            <a:r>
              <a:rPr lang="en-US" altLang="zh-CN" dirty="0" err="1"/>
              <a:t>struct</a:t>
            </a:r>
            <a:r>
              <a:rPr lang="en-US" altLang="zh-CN" dirty="0"/>
              <a:t> </a:t>
            </a:r>
            <a:r>
              <a:rPr lang="en-US" altLang="zh-CN" dirty="0" err="1"/>
              <a:t>tnode</a:t>
            </a:r>
            <a:r>
              <a:rPr lang="en-US" altLang="zh-CN" dirty="0"/>
              <a:t> *p;</a:t>
            </a:r>
          </a:p>
          <a:p>
            <a:r>
              <a:rPr lang="en-US" altLang="zh-CN" dirty="0"/>
              <a:t>    for(p=root; *w != '\0'; w++){</a:t>
            </a:r>
          </a:p>
          <a:p>
            <a:r>
              <a:rPr lang="en-US" altLang="zh-CN" dirty="0"/>
              <a:t>        if(p-&gt;</a:t>
            </a:r>
            <a:r>
              <a:rPr lang="en-US" altLang="zh-CN" dirty="0" err="1"/>
              <a:t>ptr</a:t>
            </a:r>
            <a:r>
              <a:rPr lang="en-US" altLang="zh-CN" dirty="0"/>
              <a:t>[*w-'a'] == NULL) {</a:t>
            </a:r>
          </a:p>
          <a:p>
            <a:r>
              <a:rPr lang="en-US" altLang="zh-CN" dirty="0"/>
              <a:t>            p-&gt;</a:t>
            </a:r>
            <a:r>
              <a:rPr lang="en-US" altLang="zh-CN" dirty="0" err="1"/>
              <a:t>ptr</a:t>
            </a:r>
            <a:r>
              <a:rPr lang="en-US" altLang="zh-CN" dirty="0"/>
              <a:t>[*w-'a'] = </a:t>
            </a:r>
            <a:r>
              <a:rPr lang="en-US" altLang="zh-CN" dirty="0" err="1"/>
              <a:t>talloc</a:t>
            </a:r>
            <a:r>
              <a:rPr lang="en-US" altLang="zh-CN" dirty="0"/>
              <a:t>();</a:t>
            </a:r>
          </a:p>
          <a:p>
            <a:r>
              <a:rPr lang="en-US" altLang="zh-CN" dirty="0"/>
              <a:t>            p-&gt;</a:t>
            </a:r>
            <a:r>
              <a:rPr lang="en-US" altLang="zh-CN" dirty="0" err="1"/>
              <a:t>isleaf</a:t>
            </a:r>
            <a:r>
              <a:rPr lang="en-US" altLang="zh-CN" dirty="0"/>
              <a:t> = 0;</a:t>
            </a:r>
          </a:p>
          <a:p>
            <a:r>
              <a:rPr lang="en-US" altLang="zh-CN" dirty="0"/>
              <a:t>        }</a:t>
            </a:r>
          </a:p>
          <a:p>
            <a:r>
              <a:rPr lang="en-US" altLang="zh-CN" dirty="0"/>
              <a:t>        p = p-&gt;</a:t>
            </a:r>
            <a:r>
              <a:rPr lang="en-US" altLang="zh-CN" dirty="0" err="1"/>
              <a:t>ptr</a:t>
            </a:r>
            <a:r>
              <a:rPr lang="en-US" altLang="zh-CN" dirty="0"/>
              <a:t>[*w-'a'];	</a:t>
            </a:r>
          </a:p>
          <a:p>
            <a:r>
              <a:rPr lang="en-US" altLang="zh-CN" dirty="0"/>
              <a:t>    }</a:t>
            </a:r>
          </a:p>
          <a:p>
            <a:r>
              <a:rPr lang="en-US" altLang="zh-CN" dirty="0"/>
              <a:t>    p-&gt;</a:t>
            </a:r>
            <a:r>
              <a:rPr lang="en-US" altLang="zh-CN" dirty="0" err="1"/>
              <a:t>isword</a:t>
            </a:r>
            <a:r>
              <a:rPr lang="en-US" altLang="zh-CN" dirty="0"/>
              <a:t> = 1;</a:t>
            </a:r>
          </a:p>
          <a:p>
            <a:r>
              <a:rPr lang="en-US" altLang="zh-CN" dirty="0"/>
              <a:t>}</a:t>
            </a:r>
          </a:p>
          <a:p>
            <a:r>
              <a:rPr lang="en-US" altLang="zh-CN" dirty="0"/>
              <a:t>struct </a:t>
            </a:r>
            <a:r>
              <a:rPr lang="en-US" altLang="zh-CN" dirty="0" err="1"/>
              <a:t>tnode</a:t>
            </a:r>
            <a:r>
              <a:rPr lang="en-US" altLang="zh-CN" dirty="0"/>
              <a:t> *</a:t>
            </a:r>
            <a:r>
              <a:rPr lang="en-US" altLang="zh-CN" dirty="0" err="1"/>
              <a:t>talloc</a:t>
            </a:r>
            <a:r>
              <a:rPr lang="en-US" altLang="zh-CN" dirty="0"/>
              <a:t>()</a:t>
            </a:r>
          </a:p>
          <a:p>
            <a:r>
              <a:rPr lang="en-US" altLang="zh-CN" dirty="0"/>
              <a:t>{   int </a:t>
            </a:r>
            <a:r>
              <a:rPr lang="en-US" altLang="zh-CN" dirty="0" err="1"/>
              <a:t>i</a:t>
            </a:r>
            <a:r>
              <a:rPr lang="en-US" altLang="zh-CN" dirty="0"/>
              <a:t>;</a:t>
            </a:r>
          </a:p>
          <a:p>
            <a:r>
              <a:rPr lang="en-US" altLang="zh-CN" dirty="0"/>
              <a:t>    struct </a:t>
            </a:r>
            <a:r>
              <a:rPr lang="en-US" altLang="zh-CN" dirty="0" err="1"/>
              <a:t>tnode</a:t>
            </a:r>
            <a:r>
              <a:rPr lang="en-US" altLang="zh-CN" dirty="0"/>
              <a:t> *p;</a:t>
            </a:r>
          </a:p>
          <a:p>
            <a:r>
              <a:rPr lang="en-US" altLang="zh-CN" dirty="0"/>
              <a:t>    p = (struct </a:t>
            </a:r>
            <a:r>
              <a:rPr lang="en-US" altLang="zh-CN" dirty="0" err="1"/>
              <a:t>tnode</a:t>
            </a:r>
            <a:r>
              <a:rPr lang="en-US" altLang="zh-CN" dirty="0"/>
              <a:t> *)malloc(</a:t>
            </a:r>
            <a:r>
              <a:rPr lang="en-US" altLang="zh-CN" dirty="0" err="1"/>
              <a:t>sizeof</a:t>
            </a:r>
            <a:r>
              <a:rPr lang="en-US" altLang="zh-CN" dirty="0"/>
              <a:t>(struct </a:t>
            </a:r>
            <a:r>
              <a:rPr lang="en-US" altLang="zh-CN" dirty="0" err="1"/>
              <a:t>tnode</a:t>
            </a:r>
            <a:r>
              <a:rPr lang="en-US" altLang="zh-CN" dirty="0"/>
              <a:t>));</a:t>
            </a:r>
          </a:p>
          <a:p>
            <a:r>
              <a:rPr lang="en-US" altLang="zh-CN" dirty="0"/>
              <a:t>    </a:t>
            </a:r>
            <a:r>
              <a:rPr lang="en-US" altLang="zh-CN" dirty="0" err="1"/>
              <a:t>isword</a:t>
            </a:r>
            <a:r>
              <a:rPr lang="en-US" altLang="zh-CN" dirty="0"/>
              <a:t> = 0; </a:t>
            </a:r>
            <a:r>
              <a:rPr lang="en-US" altLang="zh-CN" dirty="0" err="1"/>
              <a:t>isleaf</a:t>
            </a:r>
            <a:r>
              <a:rPr lang="en-US" altLang="zh-CN" dirty="0"/>
              <a:t> = 1;</a:t>
            </a:r>
          </a:p>
          <a:p>
            <a:r>
              <a:rPr lang="en-US" altLang="zh-CN" dirty="0"/>
              <a:t>    for(</a:t>
            </a:r>
            <a:r>
              <a:rPr lang="en-US" altLang="zh-CN" dirty="0" err="1"/>
              <a:t>i</a:t>
            </a:r>
            <a:r>
              <a:rPr lang="en-US" altLang="zh-CN" dirty="0"/>
              <a:t>=0; </a:t>
            </a:r>
            <a:r>
              <a:rPr lang="en-US" altLang="zh-CN" dirty="0" err="1"/>
              <a:t>i</a:t>
            </a:r>
            <a:r>
              <a:rPr lang="en-US" altLang="zh-CN" dirty="0"/>
              <a:t>&lt;26; </a:t>
            </a:r>
            <a:r>
              <a:rPr lang="en-US" altLang="zh-CN" dirty="0" err="1"/>
              <a:t>i</a:t>
            </a:r>
            <a:r>
              <a:rPr lang="en-US" altLang="zh-CN" dirty="0"/>
              <a:t>++)</a:t>
            </a:r>
          </a:p>
          <a:p>
            <a:r>
              <a:rPr lang="en-US" altLang="zh-CN" dirty="0"/>
              <a:t>        </a:t>
            </a:r>
            <a:r>
              <a:rPr lang="en-US" altLang="zh-CN" dirty="0" err="1"/>
              <a:t>ptr</a:t>
            </a:r>
            <a:r>
              <a:rPr lang="en-US" altLang="zh-CN" dirty="0"/>
              <a:t>[</a:t>
            </a:r>
            <a:r>
              <a:rPr lang="en-US" altLang="zh-CN" dirty="0" err="1"/>
              <a:t>i</a:t>
            </a:r>
            <a:r>
              <a:rPr lang="en-US" altLang="zh-CN" dirty="0"/>
              <a:t>] = NULL;</a:t>
            </a:r>
          </a:p>
          <a:p>
            <a:r>
              <a:rPr lang="en-US" altLang="zh-CN" dirty="0"/>
              <a:t>    return p;</a:t>
            </a:r>
          </a:p>
          <a:p>
            <a:r>
              <a:rPr lang="en-US" altLang="zh-CN" dirty="0"/>
              <a:t>}</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197" y="3763549"/>
            <a:ext cx="3648075" cy="3028950"/>
          </a:xfrm>
          <a:prstGeom prst="rect">
            <a:avLst/>
          </a:prstGeom>
        </p:spPr>
      </p:pic>
    </p:spTree>
    <p:extLst>
      <p:ext uri="{BB962C8B-B14F-4D97-AF65-F5344CB8AC3E}">
        <p14:creationId xmlns:p14="http://schemas.microsoft.com/office/powerpoint/2010/main" val="4255596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结构性能分析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45</a:t>
            </a:fld>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zh-CN" altLang="en-US" dirty="0"/>
              <a:t>采用</a:t>
            </a:r>
            <a:r>
              <a:rPr lang="en-US" altLang="zh-CN" dirty="0" err="1"/>
              <a:t>Trie</a:t>
            </a:r>
            <a:r>
              <a:rPr lang="zh-CN" altLang="en-US" dirty="0"/>
              <a:t>结构，对英文单词来说，树的高度取决于最长单词长度</a:t>
            </a:r>
            <a:endParaRPr lang="en-US" altLang="zh-CN" dirty="0"/>
          </a:p>
          <a:p>
            <a:pPr lvl="1"/>
            <a:r>
              <a:rPr lang="zh-CN" altLang="en-US" dirty="0"/>
              <a:t>绝大多数常用单词通常都不是很长，一般访问几个节点（很可能是</a:t>
            </a:r>
            <a:r>
              <a:rPr lang="en-US" altLang="zh-CN" dirty="0"/>
              <a:t>5~7</a:t>
            </a:r>
            <a:r>
              <a:rPr lang="zh-CN" altLang="en-US" dirty="0"/>
              <a:t>个）就可以解决问题</a:t>
            </a:r>
          </a:p>
          <a:p>
            <a:r>
              <a:rPr lang="zh-CN" altLang="en-US" dirty="0"/>
              <a:t>而采用（最理想的）平衡二叉查找树，假设有</a:t>
            </a:r>
            <a:r>
              <a:rPr lang="en-US" altLang="zh-CN" dirty="0"/>
              <a:t>10000</a:t>
            </a:r>
            <a:r>
              <a:rPr lang="zh-CN" altLang="en-US" dirty="0"/>
              <a:t>个单词，则树的高度为</a:t>
            </a:r>
            <a:r>
              <a:rPr lang="en-US" altLang="zh-CN" dirty="0"/>
              <a:t>14</a:t>
            </a:r>
            <a:r>
              <a:rPr lang="zh-CN" altLang="en-US" dirty="0"/>
              <a:t>（</a:t>
            </a:r>
            <a:r>
              <a:rPr lang="en-US" altLang="zh-CN" dirty="0"/>
              <a:t>lg10000</a:t>
            </a:r>
            <a:r>
              <a:rPr lang="zh-CN" altLang="en-US" dirty="0"/>
              <a:t>）</a:t>
            </a:r>
            <a:endParaRPr lang="en-US" altLang="zh-CN" dirty="0"/>
          </a:p>
          <a:p>
            <a:pPr lvl="1"/>
            <a:r>
              <a:rPr lang="zh-CN" altLang="en-US" dirty="0"/>
              <a:t>由于大多数的单词都存储在树的最低层，因此平均查找单词需要访问</a:t>
            </a:r>
            <a:r>
              <a:rPr lang="en-US" altLang="zh-CN" dirty="0"/>
              <a:t>13</a:t>
            </a:r>
            <a:r>
              <a:rPr lang="zh-CN" altLang="en-US" dirty="0"/>
              <a:t>个节点，是</a:t>
            </a:r>
            <a:r>
              <a:rPr lang="en-US" altLang="zh-CN" dirty="0" err="1"/>
              <a:t>Trie</a:t>
            </a:r>
            <a:r>
              <a:rPr lang="zh-CN" altLang="en-US" dirty="0"/>
              <a:t>树的两倍</a:t>
            </a:r>
          </a:p>
          <a:p>
            <a:r>
              <a:rPr lang="zh-CN" altLang="en-US" dirty="0"/>
              <a:t>此外，在</a:t>
            </a:r>
            <a:r>
              <a:rPr lang="en-US" altLang="zh-CN" dirty="0"/>
              <a:t>BST</a:t>
            </a:r>
            <a:r>
              <a:rPr lang="zh-CN" altLang="en-US" dirty="0"/>
              <a:t>树中，查找过程需要比较整个单词（串比较），而在</a:t>
            </a:r>
            <a:r>
              <a:rPr lang="en-US" altLang="zh-CN" dirty="0" err="1"/>
              <a:t>trie</a:t>
            </a:r>
            <a:r>
              <a:rPr lang="zh-CN" altLang="en-US" dirty="0"/>
              <a:t>结构中，每次比较只需要比较一个字母</a:t>
            </a:r>
          </a:p>
          <a:p>
            <a:r>
              <a:rPr lang="zh-CN" altLang="en-US" dirty="0"/>
              <a:t>在访问速度要求很高的系统中，如拼写检查、词频统计中，</a:t>
            </a:r>
            <a:r>
              <a:rPr lang="en-US" altLang="zh-CN" dirty="0" err="1"/>
              <a:t>trie</a:t>
            </a:r>
            <a:r>
              <a:rPr lang="zh-CN" altLang="en-US" dirty="0"/>
              <a:t>结构是一个非常好的选择</a:t>
            </a:r>
          </a:p>
        </p:txBody>
      </p:sp>
    </p:spTree>
    <p:extLst>
      <p:ext uri="{BB962C8B-B14F-4D97-AF65-F5344CB8AC3E}">
        <p14:creationId xmlns:p14="http://schemas.microsoft.com/office/powerpoint/2010/main" val="3241848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多路查找树：</a:t>
            </a:r>
            <a:r>
              <a:rPr lang="en-US" altLang="zh-CN" dirty="0"/>
              <a:t>B-</a:t>
            </a:r>
            <a:r>
              <a:rPr lang="zh-CN" altLang="en-US" dirty="0"/>
              <a:t>树和</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46</a:t>
            </a:fld>
            <a:endParaRPr lang="zh-CN" altLang="en-US"/>
          </a:p>
        </p:txBody>
      </p:sp>
      <p:sp>
        <p:nvSpPr>
          <p:cNvPr id="4" name="文本占位符 3"/>
          <p:cNvSpPr>
            <a:spLocks noGrp="1"/>
          </p:cNvSpPr>
          <p:nvPr>
            <p:ph type="body" sz="quarter" idx="11"/>
          </p:nvPr>
        </p:nvSpPr>
        <p:spPr/>
        <p:txBody>
          <a:bodyPr>
            <a:normAutofit fontScale="92500"/>
          </a:bodyPr>
          <a:lstStyle/>
          <a:p>
            <a:r>
              <a:rPr lang="en-US" altLang="zh-CN" dirty="0"/>
              <a:t>B-</a:t>
            </a:r>
            <a:r>
              <a:rPr lang="zh-CN" altLang="en-US" dirty="0"/>
              <a:t>树：一个</a:t>
            </a:r>
            <a:r>
              <a:rPr lang="en-US" altLang="zh-CN" dirty="0"/>
              <a:t>m</a:t>
            </a:r>
            <a:r>
              <a:rPr lang="zh-CN" altLang="en-US" dirty="0"/>
              <a:t>阶的</a:t>
            </a:r>
            <a:r>
              <a:rPr lang="en-US" altLang="zh-CN" dirty="0"/>
              <a:t>B-</a:t>
            </a:r>
            <a:r>
              <a:rPr lang="zh-CN" altLang="en-US" dirty="0"/>
              <a:t>树为满足下列条件的</a:t>
            </a:r>
            <a:r>
              <a:rPr lang="en-US" altLang="zh-CN" dirty="0"/>
              <a:t>m</a:t>
            </a:r>
            <a:r>
              <a:rPr lang="zh-CN" altLang="en-US" dirty="0"/>
              <a:t>叉树</a:t>
            </a:r>
            <a:endParaRPr lang="en-US" altLang="zh-CN" dirty="0"/>
          </a:p>
          <a:p>
            <a:pPr lvl="1"/>
            <a:r>
              <a:rPr lang="en-US" altLang="zh-CN" dirty="0"/>
              <a:t>(1) </a:t>
            </a:r>
            <a:r>
              <a:rPr lang="zh-CN" altLang="en-US" dirty="0"/>
              <a:t>每个分支结点</a:t>
            </a:r>
            <a:r>
              <a:rPr lang="zh-CN" altLang="en-US" dirty="0">
                <a:solidFill>
                  <a:srgbClr val="FF0000"/>
                </a:solidFill>
              </a:rPr>
              <a:t>最多有</a:t>
            </a:r>
            <a:r>
              <a:rPr lang="en-US" altLang="zh-CN" dirty="0">
                <a:solidFill>
                  <a:srgbClr val="FF0000"/>
                </a:solidFill>
              </a:rPr>
              <a:t>m </a:t>
            </a:r>
            <a:r>
              <a:rPr lang="zh-CN" altLang="en-US" dirty="0">
                <a:solidFill>
                  <a:srgbClr val="FF0000"/>
                </a:solidFill>
              </a:rPr>
              <a:t>棵</a:t>
            </a:r>
            <a:r>
              <a:rPr lang="zh-CN" altLang="en-US" dirty="0"/>
              <a:t>子树</a:t>
            </a:r>
            <a:endParaRPr lang="en-US" altLang="zh-CN" dirty="0"/>
          </a:p>
          <a:p>
            <a:pPr lvl="1"/>
            <a:r>
              <a:rPr lang="en-US" altLang="zh-CN" dirty="0"/>
              <a:t>(2) </a:t>
            </a:r>
            <a:r>
              <a:rPr lang="zh-CN" altLang="en-US" dirty="0"/>
              <a:t>除根结点外，每个分支结点</a:t>
            </a:r>
            <a:r>
              <a:rPr lang="zh-CN" altLang="en-US" dirty="0">
                <a:solidFill>
                  <a:srgbClr val="FF0000"/>
                </a:solidFill>
              </a:rPr>
              <a:t>最少有</a:t>
            </a:r>
            <a:r>
              <a:rPr lang="zh-CN" altLang="en-US" dirty="0">
                <a:solidFill>
                  <a:srgbClr val="FF0000"/>
                </a:solidFill>
                <a:sym typeface="Symbol" pitchFamily="18" charset="2"/>
              </a:rPr>
              <a:t></a:t>
            </a:r>
            <a:r>
              <a:rPr lang="en-US" altLang="zh-CN" dirty="0">
                <a:solidFill>
                  <a:srgbClr val="FF0000"/>
                </a:solidFill>
              </a:rPr>
              <a:t>m/2</a:t>
            </a:r>
            <a:r>
              <a:rPr lang="en-US" altLang="zh-CN" dirty="0">
                <a:solidFill>
                  <a:srgbClr val="FF0000"/>
                </a:solidFill>
                <a:sym typeface="Symbol" pitchFamily="18" charset="2"/>
              </a:rPr>
              <a:t></a:t>
            </a:r>
            <a:r>
              <a:rPr lang="zh-CN" altLang="en-US" dirty="0"/>
              <a:t>棵子树；</a:t>
            </a:r>
          </a:p>
          <a:p>
            <a:pPr lvl="1">
              <a:lnSpc>
                <a:spcPct val="90000"/>
              </a:lnSpc>
            </a:pPr>
            <a:r>
              <a:rPr lang="en-US" altLang="zh-CN" dirty="0"/>
              <a:t>(3) </a:t>
            </a:r>
            <a:r>
              <a:rPr lang="zh-CN" altLang="en-US" dirty="0">
                <a:solidFill>
                  <a:srgbClr val="FF0000"/>
                </a:solidFill>
              </a:rPr>
              <a:t>根结点</a:t>
            </a:r>
            <a:r>
              <a:rPr lang="zh-CN" altLang="en-US" dirty="0"/>
              <a:t>最少有两棵子树</a:t>
            </a:r>
            <a:r>
              <a:rPr lang="en-US" altLang="zh-CN" dirty="0"/>
              <a:t>(</a:t>
            </a:r>
            <a:r>
              <a:rPr lang="zh-CN" altLang="en-US" dirty="0"/>
              <a:t>除非根为叶结点</a:t>
            </a:r>
            <a:r>
              <a:rPr lang="en-US" altLang="zh-CN" dirty="0"/>
              <a:t>,</a:t>
            </a:r>
            <a:r>
              <a:rPr lang="zh-CN" altLang="en-US" dirty="0"/>
              <a:t>此时</a:t>
            </a:r>
            <a:r>
              <a:rPr lang="en-US" altLang="zh-CN" dirty="0"/>
              <a:t>B-</a:t>
            </a:r>
            <a:r>
              <a:rPr lang="zh-CN" altLang="zh-CN" dirty="0"/>
              <a:t>树只有一个结点</a:t>
            </a:r>
            <a:r>
              <a:rPr lang="en-US" altLang="zh-CN" dirty="0"/>
              <a:t>)</a:t>
            </a:r>
            <a:r>
              <a:rPr lang="zh-CN" altLang="en-US" dirty="0"/>
              <a:t>；</a:t>
            </a:r>
            <a:endParaRPr lang="en-US" altLang="zh-CN" dirty="0"/>
          </a:p>
          <a:p>
            <a:pPr lvl="1">
              <a:lnSpc>
                <a:spcPct val="90000"/>
              </a:lnSpc>
            </a:pPr>
            <a:r>
              <a:rPr lang="en-US" altLang="zh-CN" dirty="0"/>
              <a:t>(4) </a:t>
            </a:r>
            <a:r>
              <a:rPr lang="zh-CN" altLang="en-US" dirty="0"/>
              <a:t>所有</a:t>
            </a:r>
            <a:r>
              <a:rPr lang="zh-CN" altLang="en-US" dirty="0">
                <a:solidFill>
                  <a:srgbClr val="FF0000"/>
                </a:solidFill>
              </a:rPr>
              <a:t>“叶结点”都在同一层</a:t>
            </a:r>
            <a:r>
              <a:rPr lang="zh-CN" altLang="en-US" dirty="0"/>
              <a:t>上，叶结点不包含任何关键字信息（可以把叶结点视为实际上不存在的外部结点</a:t>
            </a:r>
            <a:r>
              <a:rPr lang="en-US" altLang="zh-CN" dirty="0"/>
              <a:t>,</a:t>
            </a:r>
            <a:r>
              <a:rPr lang="zh-CN" altLang="en-US" dirty="0"/>
              <a:t>指向“叶结点”的指针为空</a:t>
            </a:r>
            <a:r>
              <a:rPr lang="en-US" altLang="zh-CN" dirty="0"/>
              <a:t>)</a:t>
            </a:r>
            <a:r>
              <a:rPr lang="zh-CN" altLang="en-US" dirty="0"/>
              <a:t>；</a:t>
            </a:r>
          </a:p>
          <a:p>
            <a:pPr lvl="1">
              <a:spcAft>
                <a:spcPct val="10000"/>
              </a:spcAft>
            </a:pPr>
            <a:r>
              <a:rPr lang="en-US" altLang="zh-CN" dirty="0"/>
              <a:t>(5) </a:t>
            </a:r>
            <a:r>
              <a:rPr lang="zh-CN" altLang="en-US" dirty="0"/>
              <a:t>所有分支结点中包含下列信息：</a:t>
            </a:r>
            <a:endParaRPr lang="en-US" altLang="zh-CN" dirty="0"/>
          </a:p>
          <a:p>
            <a:pPr marL="457200" lvl="1" indent="0">
              <a:spcAft>
                <a:spcPct val="10000"/>
              </a:spcAft>
              <a:buNone/>
            </a:pPr>
            <a:r>
              <a:rPr lang="zh-CN" altLang="en-US" sz="1900" dirty="0">
                <a:solidFill>
                  <a:srgbClr val="000099"/>
                </a:solidFill>
                <a:latin typeface="楷体_GB2312" pitchFamily="49" charset="-122"/>
                <a:ea typeface="楷体_GB2312" pitchFamily="49" charset="-122"/>
              </a:rPr>
              <a:t>         </a:t>
            </a:r>
            <a:r>
              <a:rPr lang="en-US" altLang="zh-CN" sz="2400" b="1" dirty="0">
                <a:solidFill>
                  <a:srgbClr val="FF3300"/>
                </a:solidFill>
                <a:ea typeface="楷体_GB2312" pitchFamily="49" charset="-122"/>
              </a:rPr>
              <a:t>n</a:t>
            </a:r>
            <a:r>
              <a:rPr lang="en-US" altLang="zh-CN" sz="2400" b="1" dirty="0">
                <a:solidFill>
                  <a:srgbClr val="000099"/>
                </a:solidFill>
                <a:ea typeface="楷体_GB2312" pitchFamily="49" charset="-122"/>
              </a:rPr>
              <a:t>,   p</a:t>
            </a:r>
            <a:r>
              <a:rPr lang="en-US" altLang="zh-CN" sz="2400" b="1" baseline="-30000" dirty="0">
                <a:solidFill>
                  <a:srgbClr val="000099"/>
                </a:solidFill>
                <a:ea typeface="楷体_GB2312" pitchFamily="49" charset="-122"/>
              </a:rPr>
              <a:t>0</a:t>
            </a:r>
            <a:r>
              <a:rPr lang="en-US" altLang="zh-CN" sz="2400" b="1" dirty="0">
                <a:solidFill>
                  <a:srgbClr val="000099"/>
                </a:solidFill>
                <a:ea typeface="楷体_GB2312" pitchFamily="49" charset="-122"/>
              </a:rPr>
              <a:t>,   key</a:t>
            </a:r>
            <a:r>
              <a:rPr lang="en-US" altLang="zh-CN" sz="2400" b="1" baseline="-34000" dirty="0">
                <a:solidFill>
                  <a:srgbClr val="000099"/>
                </a:solidFill>
                <a:ea typeface="楷体_GB2312" pitchFamily="49" charset="-122"/>
              </a:rPr>
              <a:t>1</a:t>
            </a:r>
            <a:r>
              <a:rPr lang="en-US" altLang="zh-CN" sz="2400" b="1" dirty="0">
                <a:solidFill>
                  <a:srgbClr val="000099"/>
                </a:solidFill>
                <a:ea typeface="楷体_GB2312" pitchFamily="49" charset="-122"/>
              </a:rPr>
              <a:t>,  p</a:t>
            </a:r>
            <a:r>
              <a:rPr lang="en-US" altLang="zh-CN" sz="2400" b="1" baseline="-34000" dirty="0">
                <a:solidFill>
                  <a:srgbClr val="000099"/>
                </a:solidFill>
                <a:ea typeface="楷体_GB2312" pitchFamily="49" charset="-122"/>
              </a:rPr>
              <a:t>1</a:t>
            </a:r>
            <a:r>
              <a:rPr lang="en-US" altLang="zh-CN" sz="2400" b="1" dirty="0">
                <a:solidFill>
                  <a:srgbClr val="000099"/>
                </a:solidFill>
                <a:ea typeface="楷体_GB2312" pitchFamily="49" charset="-122"/>
              </a:rPr>
              <a:t>,   key</a:t>
            </a:r>
            <a:r>
              <a:rPr lang="en-US" altLang="zh-CN" sz="2400" b="1" baseline="-30000" dirty="0">
                <a:solidFill>
                  <a:srgbClr val="000099"/>
                </a:solidFill>
                <a:ea typeface="楷体_GB2312" pitchFamily="49" charset="-122"/>
              </a:rPr>
              <a:t>2</a:t>
            </a:r>
            <a:r>
              <a:rPr lang="en-US" altLang="zh-CN" sz="2400" b="1" dirty="0">
                <a:solidFill>
                  <a:srgbClr val="000099"/>
                </a:solidFill>
                <a:ea typeface="楷体_GB2312" pitchFamily="49" charset="-122"/>
              </a:rPr>
              <a:t>,  p</a:t>
            </a:r>
            <a:r>
              <a:rPr lang="en-US" altLang="zh-CN" sz="2400" b="1" baseline="-34000" dirty="0">
                <a:solidFill>
                  <a:srgbClr val="000099"/>
                </a:solidFill>
                <a:ea typeface="楷体_GB2312" pitchFamily="49" charset="-122"/>
              </a:rPr>
              <a:t>2</a:t>
            </a:r>
            <a:r>
              <a:rPr lang="en-US" altLang="zh-CN" sz="2400" b="1" dirty="0">
                <a:solidFill>
                  <a:srgbClr val="000099"/>
                </a:solidFill>
                <a:ea typeface="楷体_GB2312" pitchFamily="49" charset="-122"/>
              </a:rPr>
              <a:t>, </a:t>
            </a:r>
            <a:r>
              <a:rPr lang="en-US" altLang="zh-CN" sz="2400" b="1" dirty="0">
                <a:solidFill>
                  <a:srgbClr val="000099"/>
                </a:solidFill>
                <a:ea typeface="楷体_GB2312" pitchFamily="49" charset="-122"/>
                <a:sym typeface="Symbol" pitchFamily="18" charset="2"/>
              </a:rPr>
              <a:t>,  </a:t>
            </a:r>
            <a:r>
              <a:rPr lang="en-US" altLang="zh-CN" sz="2400" b="1" dirty="0" err="1">
                <a:solidFill>
                  <a:srgbClr val="000099"/>
                </a:solidFill>
                <a:ea typeface="楷体_GB2312" pitchFamily="49" charset="-122"/>
                <a:sym typeface="Symbol" pitchFamily="18" charset="2"/>
              </a:rPr>
              <a:t>key</a:t>
            </a:r>
            <a:r>
              <a:rPr lang="en-US" altLang="zh-CN" sz="2400" b="1" baseline="-30000" dirty="0" err="1">
                <a:solidFill>
                  <a:srgbClr val="000099"/>
                </a:solidFill>
                <a:ea typeface="楷体_GB2312" pitchFamily="49" charset="-122"/>
                <a:sym typeface="Symbol" pitchFamily="18" charset="2"/>
              </a:rPr>
              <a:t>n</a:t>
            </a:r>
            <a:r>
              <a:rPr lang="en-US" altLang="zh-CN" sz="2400" b="1" dirty="0">
                <a:solidFill>
                  <a:srgbClr val="000099"/>
                </a:solidFill>
                <a:ea typeface="楷体_GB2312" pitchFamily="49" charset="-122"/>
                <a:sym typeface="Symbol" pitchFamily="18" charset="2"/>
              </a:rPr>
              <a:t>,  </a:t>
            </a:r>
            <a:r>
              <a:rPr lang="en-US" altLang="zh-CN" sz="2400" b="1" dirty="0" err="1">
                <a:solidFill>
                  <a:srgbClr val="000099"/>
                </a:solidFill>
                <a:ea typeface="楷体_GB2312" pitchFamily="49" charset="-122"/>
                <a:sym typeface="Symbol" pitchFamily="18" charset="2"/>
              </a:rPr>
              <a:t>p</a:t>
            </a:r>
            <a:r>
              <a:rPr lang="en-US" altLang="zh-CN" sz="2400" b="1" baseline="-30000" dirty="0" err="1">
                <a:solidFill>
                  <a:srgbClr val="000099"/>
                </a:solidFill>
                <a:ea typeface="楷体_GB2312" pitchFamily="49" charset="-122"/>
                <a:sym typeface="Symbol" pitchFamily="18" charset="2"/>
              </a:rPr>
              <a:t>n</a:t>
            </a:r>
            <a:endParaRPr lang="en-US" altLang="zh-CN" sz="2400" b="1" baseline="-22000" dirty="0">
              <a:solidFill>
                <a:srgbClr val="000099"/>
              </a:solidFill>
              <a:ea typeface="楷体_GB2312" pitchFamily="49" charset="-122"/>
              <a:sym typeface="Symbol" pitchFamily="18" charset="2"/>
            </a:endParaRPr>
          </a:p>
          <a:p>
            <a:pPr lvl="1">
              <a:lnSpc>
                <a:spcPct val="90000"/>
              </a:lnSpc>
              <a:spcBef>
                <a:spcPct val="60000"/>
              </a:spcBef>
            </a:pPr>
            <a:r>
              <a:rPr lang="zh-CN" altLang="en-US" dirty="0">
                <a:sym typeface="Symbol" pitchFamily="18" charset="2"/>
              </a:rPr>
              <a:t>其中</a:t>
            </a:r>
            <a:r>
              <a:rPr lang="en-US" altLang="zh-CN" dirty="0">
                <a:sym typeface="Symbol" pitchFamily="18" charset="2"/>
              </a:rPr>
              <a:t>,n</a:t>
            </a:r>
            <a:r>
              <a:rPr lang="zh-CN" altLang="en-US" dirty="0">
                <a:sym typeface="Symbol" pitchFamily="18" charset="2"/>
              </a:rPr>
              <a:t>为结点中关键字值的个数</a:t>
            </a:r>
            <a:r>
              <a:rPr lang="en-US" altLang="zh-CN" dirty="0">
                <a:sym typeface="Symbol" pitchFamily="18" charset="2"/>
              </a:rPr>
              <a:t>, nm-1</a:t>
            </a:r>
          </a:p>
          <a:p>
            <a:pPr lvl="2">
              <a:lnSpc>
                <a:spcPct val="90000"/>
              </a:lnSpc>
            </a:pPr>
            <a:r>
              <a:rPr lang="en-US" altLang="zh-CN" dirty="0" err="1">
                <a:sym typeface="Symbol" pitchFamily="18" charset="2"/>
              </a:rPr>
              <a:t>key</a:t>
            </a:r>
            <a:r>
              <a:rPr lang="en-US" altLang="zh-CN" baseline="-24000" dirty="0" err="1">
                <a:sym typeface="Symbol" pitchFamily="18" charset="2"/>
              </a:rPr>
              <a:t>i</a:t>
            </a:r>
            <a:r>
              <a:rPr lang="zh-CN" altLang="en-US" dirty="0">
                <a:sym typeface="Symbol" pitchFamily="18" charset="2"/>
              </a:rPr>
              <a:t>为关键字，且满足 </a:t>
            </a:r>
            <a:r>
              <a:rPr lang="en-US" altLang="zh-CN" dirty="0" err="1">
                <a:solidFill>
                  <a:srgbClr val="FF0000"/>
                </a:solidFill>
                <a:sym typeface="Symbol" pitchFamily="18" charset="2"/>
              </a:rPr>
              <a:t>key</a:t>
            </a:r>
            <a:r>
              <a:rPr lang="en-US" altLang="zh-CN" baseline="-24000" dirty="0" err="1">
                <a:solidFill>
                  <a:srgbClr val="FF0000"/>
                </a:solidFill>
                <a:sym typeface="Symbol" pitchFamily="18" charset="2"/>
              </a:rPr>
              <a:t>i</a:t>
            </a:r>
            <a:r>
              <a:rPr lang="en-US" altLang="zh-CN" dirty="0">
                <a:solidFill>
                  <a:srgbClr val="FF0000"/>
                </a:solidFill>
                <a:sym typeface="Symbol" pitchFamily="18" charset="2"/>
              </a:rPr>
              <a:t>&lt;key</a:t>
            </a:r>
            <a:r>
              <a:rPr lang="en-US" altLang="zh-CN" baseline="-24000" dirty="0">
                <a:solidFill>
                  <a:srgbClr val="FF0000"/>
                </a:solidFill>
                <a:sym typeface="Symbol" pitchFamily="18" charset="2"/>
              </a:rPr>
              <a:t>i+1</a:t>
            </a:r>
            <a:r>
              <a:rPr lang="zh-CN" altLang="en-US" dirty="0">
                <a:sym typeface="Symbol" pitchFamily="18" charset="2"/>
              </a:rPr>
              <a:t>，</a:t>
            </a:r>
            <a:r>
              <a:rPr lang="en-US" altLang="zh-CN" dirty="0">
                <a:sym typeface="Symbol" pitchFamily="18" charset="2"/>
              </a:rPr>
              <a:t>1i&lt;n</a:t>
            </a:r>
            <a:r>
              <a:rPr lang="en-US" altLang="zh-CN" dirty="0"/>
              <a:t>                              </a:t>
            </a:r>
          </a:p>
          <a:p>
            <a:pPr lvl="2">
              <a:lnSpc>
                <a:spcPct val="90000"/>
              </a:lnSpc>
            </a:pPr>
            <a:r>
              <a:rPr lang="en-US" altLang="zh-CN" dirty="0"/>
              <a:t>p</a:t>
            </a:r>
            <a:r>
              <a:rPr lang="en-US" altLang="zh-CN" baseline="-24000" dirty="0"/>
              <a:t>i</a:t>
            </a:r>
            <a:r>
              <a:rPr lang="zh-CN" altLang="zh-CN" dirty="0"/>
              <a:t>为指向该结点的第</a:t>
            </a:r>
            <a:r>
              <a:rPr lang="en-US" altLang="zh-CN" dirty="0"/>
              <a:t>i+1</a:t>
            </a:r>
            <a:r>
              <a:rPr lang="zh-CN" altLang="zh-CN" dirty="0"/>
              <a:t>棵子树的根的指针</a:t>
            </a:r>
            <a:r>
              <a:rPr lang="zh-CN" altLang="en-US" dirty="0"/>
              <a:t>，</a:t>
            </a:r>
            <a:r>
              <a:rPr lang="en-US" altLang="zh-CN" dirty="0">
                <a:sym typeface="Symbol" pitchFamily="18" charset="2"/>
              </a:rPr>
              <a:t>0in</a:t>
            </a:r>
          </a:p>
          <a:p>
            <a:pPr lvl="1">
              <a:lnSpc>
                <a:spcPct val="90000"/>
              </a:lnSpc>
            </a:pPr>
            <a:endParaRPr lang="zh-CN" altLang="en-US" b="0" dirty="0">
              <a:solidFill>
                <a:srgbClr val="000099"/>
              </a:solidFill>
              <a:latin typeface="幼圆" pitchFamily="49" charset="-122"/>
              <a:ea typeface="幼圆" pitchFamily="49" charset="-122"/>
            </a:endParaRPr>
          </a:p>
          <a:p>
            <a:pPr lvl="1"/>
            <a:endParaRPr lang="zh-CN" altLang="en-US" dirty="0"/>
          </a:p>
        </p:txBody>
      </p:sp>
    </p:spTree>
    <p:extLst>
      <p:ext uri="{BB962C8B-B14F-4D97-AF65-F5344CB8AC3E}">
        <p14:creationId xmlns:p14="http://schemas.microsoft.com/office/powerpoint/2010/main" val="426391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一颗</a:t>
            </a:r>
            <a:r>
              <a:rPr lang="en-US" altLang="zh-CN" dirty="0"/>
              <a:t>4</a:t>
            </a:r>
            <a:r>
              <a:rPr lang="zh-CN" altLang="en-US" dirty="0"/>
              <a:t>阶</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47</a:t>
            </a:fld>
            <a:endParaRPr lang="zh-CN" altLang="en-US"/>
          </a:p>
        </p:txBody>
      </p:sp>
      <p:grpSp>
        <p:nvGrpSpPr>
          <p:cNvPr id="5" name="Group 206"/>
          <p:cNvGrpSpPr>
            <a:grpSpLocks/>
          </p:cNvGrpSpPr>
          <p:nvPr/>
        </p:nvGrpSpPr>
        <p:grpSpPr bwMode="auto">
          <a:xfrm>
            <a:off x="882444" y="1351722"/>
            <a:ext cx="8915400" cy="4746625"/>
            <a:chOff x="55" y="658"/>
            <a:chExt cx="5616" cy="2990"/>
          </a:xfrm>
        </p:grpSpPr>
        <p:grpSp>
          <p:nvGrpSpPr>
            <p:cNvPr id="6" name="Group 6"/>
            <p:cNvGrpSpPr>
              <a:grpSpLocks/>
            </p:cNvGrpSpPr>
            <p:nvPr/>
          </p:nvGrpSpPr>
          <p:grpSpPr bwMode="auto">
            <a:xfrm>
              <a:off x="2263" y="1396"/>
              <a:ext cx="768" cy="192"/>
              <a:chOff x="1344" y="1872"/>
              <a:chExt cx="768" cy="192"/>
            </a:xfrm>
          </p:grpSpPr>
          <p:sp>
            <p:nvSpPr>
              <p:cNvPr id="158"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9"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0"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1"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15"/>
            <p:cNvGrpSpPr>
              <a:grpSpLocks/>
            </p:cNvGrpSpPr>
            <p:nvPr/>
          </p:nvGrpSpPr>
          <p:grpSpPr bwMode="auto">
            <a:xfrm>
              <a:off x="679" y="2116"/>
              <a:ext cx="1152" cy="192"/>
              <a:chOff x="1008" y="1776"/>
              <a:chExt cx="1152" cy="192"/>
            </a:xfrm>
          </p:grpSpPr>
          <p:sp>
            <p:nvSpPr>
              <p:cNvPr id="152"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3"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4"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5"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6"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7"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16"/>
            <p:cNvGrpSpPr>
              <a:grpSpLocks/>
            </p:cNvGrpSpPr>
            <p:nvPr/>
          </p:nvGrpSpPr>
          <p:grpSpPr bwMode="auto">
            <a:xfrm>
              <a:off x="3463" y="2116"/>
              <a:ext cx="1152" cy="192"/>
              <a:chOff x="1008" y="1776"/>
              <a:chExt cx="1152" cy="192"/>
            </a:xfrm>
          </p:grpSpPr>
          <p:sp>
            <p:nvSpPr>
              <p:cNvPr id="146"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7"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8"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9"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0"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1"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24"/>
            <p:cNvGrpSpPr>
              <a:grpSpLocks/>
            </p:cNvGrpSpPr>
            <p:nvPr/>
          </p:nvGrpSpPr>
          <p:grpSpPr bwMode="auto">
            <a:xfrm>
              <a:off x="55" y="2884"/>
              <a:ext cx="768" cy="192"/>
              <a:chOff x="1344" y="1872"/>
              <a:chExt cx="768" cy="192"/>
            </a:xfrm>
          </p:grpSpPr>
          <p:sp>
            <p:nvSpPr>
              <p:cNvPr id="142"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3"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4"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5"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29"/>
            <p:cNvGrpSpPr>
              <a:grpSpLocks/>
            </p:cNvGrpSpPr>
            <p:nvPr/>
          </p:nvGrpSpPr>
          <p:grpSpPr bwMode="auto">
            <a:xfrm>
              <a:off x="871" y="2884"/>
              <a:ext cx="768" cy="192"/>
              <a:chOff x="1344" y="1872"/>
              <a:chExt cx="768" cy="192"/>
            </a:xfrm>
          </p:grpSpPr>
          <p:sp>
            <p:nvSpPr>
              <p:cNvPr id="138"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9"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0"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1"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34"/>
            <p:cNvGrpSpPr>
              <a:grpSpLocks/>
            </p:cNvGrpSpPr>
            <p:nvPr/>
          </p:nvGrpSpPr>
          <p:grpSpPr bwMode="auto">
            <a:xfrm>
              <a:off x="1687" y="2884"/>
              <a:ext cx="768" cy="192"/>
              <a:chOff x="1344" y="1872"/>
              <a:chExt cx="768" cy="192"/>
            </a:xfrm>
          </p:grpSpPr>
          <p:sp>
            <p:nvSpPr>
              <p:cNvPr id="134"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5"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6"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7"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39"/>
            <p:cNvGrpSpPr>
              <a:grpSpLocks/>
            </p:cNvGrpSpPr>
            <p:nvPr/>
          </p:nvGrpSpPr>
          <p:grpSpPr bwMode="auto">
            <a:xfrm>
              <a:off x="2503" y="2884"/>
              <a:ext cx="768" cy="192"/>
              <a:chOff x="1344" y="1872"/>
              <a:chExt cx="768" cy="192"/>
            </a:xfrm>
          </p:grpSpPr>
          <p:sp>
            <p:nvSpPr>
              <p:cNvPr id="130"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1"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2"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3"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44"/>
            <p:cNvGrpSpPr>
              <a:grpSpLocks/>
            </p:cNvGrpSpPr>
            <p:nvPr/>
          </p:nvGrpSpPr>
          <p:grpSpPr bwMode="auto">
            <a:xfrm>
              <a:off x="4903" y="2884"/>
              <a:ext cx="768" cy="192"/>
              <a:chOff x="1344" y="1872"/>
              <a:chExt cx="768" cy="192"/>
            </a:xfrm>
          </p:grpSpPr>
          <p:sp>
            <p:nvSpPr>
              <p:cNvPr id="126"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7"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8"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9"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8"/>
            <p:cNvGrpSpPr>
              <a:grpSpLocks/>
            </p:cNvGrpSpPr>
            <p:nvPr/>
          </p:nvGrpSpPr>
          <p:grpSpPr bwMode="auto">
            <a:xfrm>
              <a:off x="3319" y="2884"/>
              <a:ext cx="1536" cy="192"/>
              <a:chOff x="3456" y="528"/>
              <a:chExt cx="1536" cy="192"/>
            </a:xfrm>
          </p:grpSpPr>
          <p:sp>
            <p:nvSpPr>
              <p:cNvPr id="118"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19"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0"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1"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2"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3"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4"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5"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5"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6"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8"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20"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1"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2"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3" name="Text Box 67"/>
            <p:cNvSpPr txBox="1">
              <a:spLocks noChangeArrowheads="1"/>
            </p:cNvSpPr>
            <p:nvPr/>
          </p:nvSpPr>
          <p:spPr bwMode="auto">
            <a:xfrm>
              <a:off x="1853" y="1078"/>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24"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25" name="Group 76"/>
            <p:cNvGrpSpPr>
              <a:grpSpLocks/>
            </p:cNvGrpSpPr>
            <p:nvPr/>
          </p:nvGrpSpPr>
          <p:grpSpPr bwMode="auto">
            <a:xfrm>
              <a:off x="247" y="2980"/>
              <a:ext cx="206" cy="657"/>
              <a:chOff x="240" y="2640"/>
              <a:chExt cx="206" cy="657"/>
            </a:xfrm>
          </p:grpSpPr>
          <p:grpSp>
            <p:nvGrpSpPr>
              <p:cNvPr id="114" name="Group 71"/>
              <p:cNvGrpSpPr>
                <a:grpSpLocks/>
              </p:cNvGrpSpPr>
              <p:nvPr/>
            </p:nvGrpSpPr>
            <p:grpSpPr bwMode="auto">
              <a:xfrm>
                <a:off x="240" y="3009"/>
                <a:ext cx="206" cy="288"/>
                <a:chOff x="240" y="3009"/>
                <a:chExt cx="206" cy="288"/>
              </a:xfrm>
            </p:grpSpPr>
            <p:sp>
              <p:nvSpPr>
                <p:cNvPr id="116"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17"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15"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77"/>
            <p:cNvGrpSpPr>
              <a:grpSpLocks/>
            </p:cNvGrpSpPr>
            <p:nvPr/>
          </p:nvGrpSpPr>
          <p:grpSpPr bwMode="auto">
            <a:xfrm>
              <a:off x="628" y="2980"/>
              <a:ext cx="206" cy="657"/>
              <a:chOff x="240" y="2640"/>
              <a:chExt cx="206" cy="657"/>
            </a:xfrm>
          </p:grpSpPr>
          <p:grpSp>
            <p:nvGrpSpPr>
              <p:cNvPr id="110" name="Group 78"/>
              <p:cNvGrpSpPr>
                <a:grpSpLocks/>
              </p:cNvGrpSpPr>
              <p:nvPr/>
            </p:nvGrpSpPr>
            <p:grpSpPr bwMode="auto">
              <a:xfrm>
                <a:off x="240" y="3009"/>
                <a:ext cx="206" cy="288"/>
                <a:chOff x="240" y="3009"/>
                <a:chExt cx="206" cy="288"/>
              </a:xfrm>
            </p:grpSpPr>
            <p:sp>
              <p:nvSpPr>
                <p:cNvPr id="112"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13"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11"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7" name="Group 82"/>
            <p:cNvGrpSpPr>
              <a:grpSpLocks/>
            </p:cNvGrpSpPr>
            <p:nvPr/>
          </p:nvGrpSpPr>
          <p:grpSpPr bwMode="auto">
            <a:xfrm>
              <a:off x="1064" y="2980"/>
              <a:ext cx="206" cy="657"/>
              <a:chOff x="240" y="2640"/>
              <a:chExt cx="206" cy="657"/>
            </a:xfrm>
          </p:grpSpPr>
          <p:grpSp>
            <p:nvGrpSpPr>
              <p:cNvPr id="106" name="Group 83"/>
              <p:cNvGrpSpPr>
                <a:grpSpLocks/>
              </p:cNvGrpSpPr>
              <p:nvPr/>
            </p:nvGrpSpPr>
            <p:grpSpPr bwMode="auto">
              <a:xfrm>
                <a:off x="240" y="3009"/>
                <a:ext cx="206" cy="288"/>
                <a:chOff x="240" y="3009"/>
                <a:chExt cx="206" cy="288"/>
              </a:xfrm>
            </p:grpSpPr>
            <p:sp>
              <p:nvSpPr>
                <p:cNvPr id="108"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9"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07"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87"/>
            <p:cNvGrpSpPr>
              <a:grpSpLocks/>
            </p:cNvGrpSpPr>
            <p:nvPr/>
          </p:nvGrpSpPr>
          <p:grpSpPr bwMode="auto">
            <a:xfrm>
              <a:off x="1444" y="2980"/>
              <a:ext cx="206" cy="657"/>
              <a:chOff x="240" y="2640"/>
              <a:chExt cx="206" cy="657"/>
            </a:xfrm>
          </p:grpSpPr>
          <p:grpSp>
            <p:nvGrpSpPr>
              <p:cNvPr id="102" name="Group 88"/>
              <p:cNvGrpSpPr>
                <a:grpSpLocks/>
              </p:cNvGrpSpPr>
              <p:nvPr/>
            </p:nvGrpSpPr>
            <p:grpSpPr bwMode="auto">
              <a:xfrm>
                <a:off x="240" y="3009"/>
                <a:ext cx="206" cy="288"/>
                <a:chOff x="240" y="3009"/>
                <a:chExt cx="206" cy="288"/>
              </a:xfrm>
            </p:grpSpPr>
            <p:sp>
              <p:nvSpPr>
                <p:cNvPr id="104"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5"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03"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9" name="Group 92"/>
            <p:cNvGrpSpPr>
              <a:grpSpLocks/>
            </p:cNvGrpSpPr>
            <p:nvPr/>
          </p:nvGrpSpPr>
          <p:grpSpPr bwMode="auto">
            <a:xfrm>
              <a:off x="1876" y="2980"/>
              <a:ext cx="206" cy="657"/>
              <a:chOff x="240" y="2640"/>
              <a:chExt cx="206" cy="657"/>
            </a:xfrm>
          </p:grpSpPr>
          <p:grpSp>
            <p:nvGrpSpPr>
              <p:cNvPr id="98" name="Group 93"/>
              <p:cNvGrpSpPr>
                <a:grpSpLocks/>
              </p:cNvGrpSpPr>
              <p:nvPr/>
            </p:nvGrpSpPr>
            <p:grpSpPr bwMode="auto">
              <a:xfrm>
                <a:off x="240" y="3009"/>
                <a:ext cx="206" cy="288"/>
                <a:chOff x="240" y="3009"/>
                <a:chExt cx="206" cy="288"/>
              </a:xfrm>
            </p:grpSpPr>
            <p:sp>
              <p:nvSpPr>
                <p:cNvPr id="100"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1"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9"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97"/>
            <p:cNvGrpSpPr>
              <a:grpSpLocks/>
            </p:cNvGrpSpPr>
            <p:nvPr/>
          </p:nvGrpSpPr>
          <p:grpSpPr bwMode="auto">
            <a:xfrm>
              <a:off x="2271" y="2980"/>
              <a:ext cx="206" cy="657"/>
              <a:chOff x="240" y="2640"/>
              <a:chExt cx="206" cy="657"/>
            </a:xfrm>
          </p:grpSpPr>
          <p:grpSp>
            <p:nvGrpSpPr>
              <p:cNvPr id="94" name="Group 98"/>
              <p:cNvGrpSpPr>
                <a:grpSpLocks/>
              </p:cNvGrpSpPr>
              <p:nvPr/>
            </p:nvGrpSpPr>
            <p:grpSpPr bwMode="auto">
              <a:xfrm>
                <a:off x="240" y="3009"/>
                <a:ext cx="206" cy="288"/>
                <a:chOff x="240" y="3009"/>
                <a:chExt cx="206" cy="288"/>
              </a:xfrm>
            </p:grpSpPr>
            <p:sp>
              <p:nvSpPr>
                <p:cNvPr id="96"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97"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5"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1" name="Group 102"/>
            <p:cNvGrpSpPr>
              <a:grpSpLocks/>
            </p:cNvGrpSpPr>
            <p:nvPr/>
          </p:nvGrpSpPr>
          <p:grpSpPr bwMode="auto">
            <a:xfrm>
              <a:off x="2692" y="2980"/>
              <a:ext cx="206" cy="657"/>
              <a:chOff x="240" y="2640"/>
              <a:chExt cx="206" cy="657"/>
            </a:xfrm>
          </p:grpSpPr>
          <p:grpSp>
            <p:nvGrpSpPr>
              <p:cNvPr id="90" name="Group 103"/>
              <p:cNvGrpSpPr>
                <a:grpSpLocks/>
              </p:cNvGrpSpPr>
              <p:nvPr/>
            </p:nvGrpSpPr>
            <p:grpSpPr bwMode="auto">
              <a:xfrm>
                <a:off x="240" y="3009"/>
                <a:ext cx="206" cy="288"/>
                <a:chOff x="240" y="3009"/>
                <a:chExt cx="206" cy="288"/>
              </a:xfrm>
            </p:grpSpPr>
            <p:sp>
              <p:nvSpPr>
                <p:cNvPr id="92"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93"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1"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2" name="Group 107"/>
            <p:cNvGrpSpPr>
              <a:grpSpLocks/>
            </p:cNvGrpSpPr>
            <p:nvPr/>
          </p:nvGrpSpPr>
          <p:grpSpPr bwMode="auto">
            <a:xfrm>
              <a:off x="3079" y="2984"/>
              <a:ext cx="206" cy="657"/>
              <a:chOff x="240" y="2640"/>
              <a:chExt cx="206" cy="657"/>
            </a:xfrm>
          </p:grpSpPr>
          <p:grpSp>
            <p:nvGrpSpPr>
              <p:cNvPr id="86" name="Group 108"/>
              <p:cNvGrpSpPr>
                <a:grpSpLocks/>
              </p:cNvGrpSpPr>
              <p:nvPr/>
            </p:nvGrpSpPr>
            <p:grpSpPr bwMode="auto">
              <a:xfrm>
                <a:off x="240" y="3009"/>
                <a:ext cx="206" cy="288"/>
                <a:chOff x="240" y="3009"/>
                <a:chExt cx="206" cy="288"/>
              </a:xfrm>
            </p:grpSpPr>
            <p:sp>
              <p:nvSpPr>
                <p:cNvPr id="88"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9"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87"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3" name="Group 112"/>
            <p:cNvGrpSpPr>
              <a:grpSpLocks/>
            </p:cNvGrpSpPr>
            <p:nvPr/>
          </p:nvGrpSpPr>
          <p:grpSpPr bwMode="auto">
            <a:xfrm>
              <a:off x="3522" y="2984"/>
              <a:ext cx="206" cy="657"/>
              <a:chOff x="240" y="2640"/>
              <a:chExt cx="206" cy="657"/>
            </a:xfrm>
          </p:grpSpPr>
          <p:grpSp>
            <p:nvGrpSpPr>
              <p:cNvPr id="82" name="Group 113"/>
              <p:cNvGrpSpPr>
                <a:grpSpLocks/>
              </p:cNvGrpSpPr>
              <p:nvPr/>
            </p:nvGrpSpPr>
            <p:grpSpPr bwMode="auto">
              <a:xfrm>
                <a:off x="240" y="3009"/>
                <a:ext cx="206" cy="288"/>
                <a:chOff x="240" y="3009"/>
                <a:chExt cx="206" cy="288"/>
              </a:xfrm>
            </p:grpSpPr>
            <p:sp>
              <p:nvSpPr>
                <p:cNvPr id="84"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5"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83"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4" name="Group 117"/>
            <p:cNvGrpSpPr>
              <a:grpSpLocks/>
            </p:cNvGrpSpPr>
            <p:nvPr/>
          </p:nvGrpSpPr>
          <p:grpSpPr bwMode="auto">
            <a:xfrm>
              <a:off x="3896" y="2980"/>
              <a:ext cx="206" cy="657"/>
              <a:chOff x="240" y="2640"/>
              <a:chExt cx="206" cy="657"/>
            </a:xfrm>
          </p:grpSpPr>
          <p:grpSp>
            <p:nvGrpSpPr>
              <p:cNvPr id="78" name="Group 118"/>
              <p:cNvGrpSpPr>
                <a:grpSpLocks/>
              </p:cNvGrpSpPr>
              <p:nvPr/>
            </p:nvGrpSpPr>
            <p:grpSpPr bwMode="auto">
              <a:xfrm>
                <a:off x="240" y="3009"/>
                <a:ext cx="206" cy="288"/>
                <a:chOff x="240" y="3009"/>
                <a:chExt cx="206" cy="288"/>
              </a:xfrm>
            </p:grpSpPr>
            <p:sp>
              <p:nvSpPr>
                <p:cNvPr id="80"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1"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9"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5" name="Group 122"/>
            <p:cNvGrpSpPr>
              <a:grpSpLocks/>
            </p:cNvGrpSpPr>
            <p:nvPr/>
          </p:nvGrpSpPr>
          <p:grpSpPr bwMode="auto">
            <a:xfrm>
              <a:off x="4279" y="2980"/>
              <a:ext cx="206" cy="657"/>
              <a:chOff x="240" y="2640"/>
              <a:chExt cx="206" cy="657"/>
            </a:xfrm>
          </p:grpSpPr>
          <p:grpSp>
            <p:nvGrpSpPr>
              <p:cNvPr id="74" name="Group 123"/>
              <p:cNvGrpSpPr>
                <a:grpSpLocks/>
              </p:cNvGrpSpPr>
              <p:nvPr/>
            </p:nvGrpSpPr>
            <p:grpSpPr bwMode="auto">
              <a:xfrm>
                <a:off x="240" y="3009"/>
                <a:ext cx="206" cy="288"/>
                <a:chOff x="240" y="3009"/>
                <a:chExt cx="206" cy="288"/>
              </a:xfrm>
            </p:grpSpPr>
            <p:sp>
              <p:nvSpPr>
                <p:cNvPr id="76"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77"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5"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6" name="Group 127"/>
            <p:cNvGrpSpPr>
              <a:grpSpLocks/>
            </p:cNvGrpSpPr>
            <p:nvPr/>
          </p:nvGrpSpPr>
          <p:grpSpPr bwMode="auto">
            <a:xfrm>
              <a:off x="4671" y="2980"/>
              <a:ext cx="206" cy="657"/>
              <a:chOff x="240" y="2640"/>
              <a:chExt cx="206" cy="657"/>
            </a:xfrm>
          </p:grpSpPr>
          <p:grpSp>
            <p:nvGrpSpPr>
              <p:cNvPr id="70" name="Group 128"/>
              <p:cNvGrpSpPr>
                <a:grpSpLocks/>
              </p:cNvGrpSpPr>
              <p:nvPr/>
            </p:nvGrpSpPr>
            <p:grpSpPr bwMode="auto">
              <a:xfrm>
                <a:off x="240" y="3009"/>
                <a:ext cx="206" cy="288"/>
                <a:chOff x="240" y="3009"/>
                <a:chExt cx="206" cy="288"/>
              </a:xfrm>
            </p:grpSpPr>
            <p:sp>
              <p:nvSpPr>
                <p:cNvPr id="72"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73"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1"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7" name="Group 132"/>
            <p:cNvGrpSpPr>
              <a:grpSpLocks/>
            </p:cNvGrpSpPr>
            <p:nvPr/>
          </p:nvGrpSpPr>
          <p:grpSpPr bwMode="auto">
            <a:xfrm>
              <a:off x="5095" y="2984"/>
              <a:ext cx="206" cy="657"/>
              <a:chOff x="240" y="2640"/>
              <a:chExt cx="206" cy="657"/>
            </a:xfrm>
          </p:grpSpPr>
          <p:grpSp>
            <p:nvGrpSpPr>
              <p:cNvPr id="66" name="Group 133"/>
              <p:cNvGrpSpPr>
                <a:grpSpLocks/>
              </p:cNvGrpSpPr>
              <p:nvPr/>
            </p:nvGrpSpPr>
            <p:grpSpPr bwMode="auto">
              <a:xfrm>
                <a:off x="240" y="3009"/>
                <a:ext cx="206" cy="288"/>
                <a:chOff x="240" y="3009"/>
                <a:chExt cx="206" cy="288"/>
              </a:xfrm>
            </p:grpSpPr>
            <p:sp>
              <p:nvSpPr>
                <p:cNvPr id="68"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69"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67"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8" name="Group 137"/>
            <p:cNvGrpSpPr>
              <a:grpSpLocks/>
            </p:cNvGrpSpPr>
            <p:nvPr/>
          </p:nvGrpSpPr>
          <p:grpSpPr bwMode="auto">
            <a:xfrm>
              <a:off x="5465" y="2991"/>
              <a:ext cx="206" cy="657"/>
              <a:chOff x="240" y="2640"/>
              <a:chExt cx="206" cy="657"/>
            </a:xfrm>
          </p:grpSpPr>
          <p:grpSp>
            <p:nvGrpSpPr>
              <p:cNvPr id="62" name="Group 138"/>
              <p:cNvGrpSpPr>
                <a:grpSpLocks/>
              </p:cNvGrpSpPr>
              <p:nvPr/>
            </p:nvGrpSpPr>
            <p:grpSpPr bwMode="auto">
              <a:xfrm>
                <a:off x="240" y="3009"/>
                <a:ext cx="206" cy="288"/>
                <a:chOff x="240" y="3009"/>
                <a:chExt cx="206" cy="288"/>
              </a:xfrm>
            </p:grpSpPr>
            <p:sp>
              <p:nvSpPr>
                <p:cNvPr id="64"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65" name="Text Box 14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63"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39" name="Text Box 142"/>
            <p:cNvSpPr txBox="1">
              <a:spLocks noChangeArrowheads="1"/>
            </p:cNvSpPr>
            <p:nvPr/>
          </p:nvSpPr>
          <p:spPr bwMode="auto">
            <a:xfrm>
              <a:off x="2611" y="136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40" name="Text Box 143"/>
            <p:cNvSpPr txBox="1">
              <a:spLocks noChangeArrowheads="1"/>
            </p:cNvSpPr>
            <p:nvPr/>
          </p:nvSpPr>
          <p:spPr bwMode="auto">
            <a:xfrm>
              <a:off x="1410" y="20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41" name="Text Box 144"/>
            <p:cNvSpPr txBox="1">
              <a:spLocks noChangeArrowheads="1"/>
            </p:cNvSpPr>
            <p:nvPr/>
          </p:nvSpPr>
          <p:spPr bwMode="auto">
            <a:xfrm>
              <a:off x="1019"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42" name="Text Box 145"/>
            <p:cNvSpPr txBox="1">
              <a:spLocks noChangeArrowheads="1"/>
            </p:cNvSpPr>
            <p:nvPr/>
          </p:nvSpPr>
          <p:spPr bwMode="auto">
            <a:xfrm>
              <a:off x="3811"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43" name="Text Box 146"/>
            <p:cNvSpPr txBox="1">
              <a:spLocks noChangeArrowheads="1"/>
            </p:cNvSpPr>
            <p:nvPr/>
          </p:nvSpPr>
          <p:spPr bwMode="auto">
            <a:xfrm>
              <a:off x="4194"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44" name="Text Box 147"/>
            <p:cNvSpPr txBox="1">
              <a:spLocks noChangeArrowheads="1"/>
            </p:cNvSpPr>
            <p:nvPr/>
          </p:nvSpPr>
          <p:spPr bwMode="auto">
            <a:xfrm>
              <a:off x="402"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45" name="Text Box 148"/>
            <p:cNvSpPr txBox="1">
              <a:spLocks noChangeArrowheads="1"/>
            </p:cNvSpPr>
            <p:nvPr/>
          </p:nvSpPr>
          <p:spPr bwMode="auto">
            <a:xfrm>
              <a:off x="1222" y="285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46" name="Text Box 149"/>
            <p:cNvSpPr txBox="1">
              <a:spLocks noChangeArrowheads="1"/>
            </p:cNvSpPr>
            <p:nvPr/>
          </p:nvSpPr>
          <p:spPr bwMode="auto">
            <a:xfrm>
              <a:off x="2035"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47" name="Text Box 150"/>
            <p:cNvSpPr txBox="1">
              <a:spLocks noChangeArrowheads="1"/>
            </p:cNvSpPr>
            <p:nvPr/>
          </p:nvSpPr>
          <p:spPr bwMode="auto">
            <a:xfrm>
              <a:off x="28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48" name="Text Box 151"/>
            <p:cNvSpPr txBox="1">
              <a:spLocks noChangeArrowheads="1"/>
            </p:cNvSpPr>
            <p:nvPr/>
          </p:nvSpPr>
          <p:spPr bwMode="auto">
            <a:xfrm>
              <a:off x="367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49" name="Text Box 152"/>
            <p:cNvSpPr txBox="1">
              <a:spLocks noChangeArrowheads="1"/>
            </p:cNvSpPr>
            <p:nvPr/>
          </p:nvSpPr>
          <p:spPr bwMode="auto">
            <a:xfrm>
              <a:off x="40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50" name="Text Box 153"/>
            <p:cNvSpPr txBox="1">
              <a:spLocks noChangeArrowheads="1"/>
            </p:cNvSpPr>
            <p:nvPr/>
          </p:nvSpPr>
          <p:spPr bwMode="auto">
            <a:xfrm>
              <a:off x="4438"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51" name="Text Box 154"/>
            <p:cNvSpPr txBox="1">
              <a:spLocks noChangeArrowheads="1"/>
            </p:cNvSpPr>
            <p:nvPr/>
          </p:nvSpPr>
          <p:spPr bwMode="auto">
            <a:xfrm>
              <a:off x="5251"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52"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3"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4"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5"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6"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7"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58"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59"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60"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61"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grpSp>
        <p:nvGrpSpPr>
          <p:cNvPr id="162" name="Group 223"/>
          <p:cNvGrpSpPr>
            <a:grpSpLocks/>
          </p:cNvGrpSpPr>
          <p:nvPr/>
        </p:nvGrpSpPr>
        <p:grpSpPr bwMode="auto">
          <a:xfrm>
            <a:off x="6362991" y="1473447"/>
            <a:ext cx="4270376" cy="461962"/>
            <a:chOff x="3216" y="510"/>
            <a:chExt cx="2690" cy="291"/>
          </a:xfrm>
        </p:grpSpPr>
        <p:sp>
          <p:nvSpPr>
            <p:cNvPr id="163" name="Text Box 224"/>
            <p:cNvSpPr txBox="1">
              <a:spLocks noChangeArrowheads="1"/>
            </p:cNvSpPr>
            <p:nvPr/>
          </p:nvSpPr>
          <p:spPr bwMode="auto">
            <a:xfrm>
              <a:off x="3343" y="510"/>
              <a:ext cx="2563" cy="291"/>
            </a:xfrm>
            <a:prstGeom prst="rect">
              <a:avLst/>
            </a:prstGeom>
            <a:noFill/>
            <a:ln w="12700" cap="sq">
              <a:noFill/>
              <a:miter lim="800000"/>
              <a:headEnd type="none" w="sm" len="sm"/>
              <a:tailEnd type="none" w="sm" len="sm"/>
            </a:ln>
          </p:spPr>
          <p:txBody>
            <a:bodyPr wrap="none">
              <a:spAutoFit/>
            </a:bodyPr>
            <a:lstStyle/>
            <a:p>
              <a:r>
                <a:rPr lang="zh-CN" altLang="en-US" sz="2400" b="1" dirty="0">
                  <a:solidFill>
                    <a:srgbClr val="000000"/>
                  </a:solidFill>
                  <a:latin typeface="幼圆" pitchFamily="49" charset="-122"/>
                  <a:ea typeface="幼圆" pitchFamily="49" charset="-122"/>
                </a:rPr>
                <a:t>每个分支结点最少有</a:t>
              </a:r>
              <a:r>
                <a:rPr lang="en-US" altLang="zh-CN" sz="2400" b="1" dirty="0">
                  <a:solidFill>
                    <a:srgbClr val="000000"/>
                  </a:solidFill>
                  <a:ea typeface="幼圆" pitchFamily="49" charset="-122"/>
                </a:rPr>
                <a:t>2</a:t>
              </a:r>
              <a:r>
                <a:rPr lang="zh-CN" altLang="en-US" sz="2400" b="1" dirty="0">
                  <a:solidFill>
                    <a:srgbClr val="000000"/>
                  </a:solidFill>
                  <a:latin typeface="幼圆" pitchFamily="49" charset="-122"/>
                  <a:ea typeface="幼圆" pitchFamily="49" charset="-122"/>
                </a:rPr>
                <a:t>棵子树</a:t>
              </a:r>
            </a:p>
          </p:txBody>
        </p:sp>
        <p:sp>
          <p:nvSpPr>
            <p:cNvPr id="164"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sz="2400" b="1">
                <a:solidFill>
                  <a:srgbClr val="FFFFCC"/>
                </a:solidFill>
              </a:endParaRPr>
            </a:p>
          </p:txBody>
        </p:sp>
      </p:grpSp>
      <p:grpSp>
        <p:nvGrpSpPr>
          <p:cNvPr id="165" name="Group 226"/>
          <p:cNvGrpSpPr>
            <a:grpSpLocks/>
          </p:cNvGrpSpPr>
          <p:nvPr/>
        </p:nvGrpSpPr>
        <p:grpSpPr bwMode="auto">
          <a:xfrm>
            <a:off x="6394741" y="1934543"/>
            <a:ext cx="4070374" cy="461963"/>
            <a:chOff x="3216" y="746"/>
            <a:chExt cx="2419" cy="291"/>
          </a:xfrm>
        </p:grpSpPr>
        <p:sp>
          <p:nvSpPr>
            <p:cNvPr id="166"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sz="2400" b="1">
                <a:solidFill>
                  <a:srgbClr val="FFFFCC"/>
                </a:solidFill>
              </a:endParaRPr>
            </a:p>
          </p:txBody>
        </p:sp>
        <p:sp>
          <p:nvSpPr>
            <p:cNvPr id="167" name="Rectangle 228"/>
            <p:cNvSpPr>
              <a:spLocks noChangeArrowheads="1"/>
            </p:cNvSpPr>
            <p:nvPr/>
          </p:nvSpPr>
          <p:spPr bwMode="auto">
            <a:xfrm>
              <a:off x="3354" y="746"/>
              <a:ext cx="2281" cy="291"/>
            </a:xfrm>
            <a:prstGeom prst="rect">
              <a:avLst/>
            </a:prstGeom>
            <a:noFill/>
            <a:ln w="12700" cap="sq">
              <a:noFill/>
              <a:miter lim="800000"/>
              <a:headEnd type="none" w="sm" len="sm"/>
              <a:tailEnd type="none" w="sm" len="sm"/>
            </a:ln>
          </p:spPr>
          <p:txBody>
            <a:bodyPr wrap="square">
              <a:spAutoFit/>
            </a:bodyPr>
            <a:lstStyle/>
            <a:p>
              <a:r>
                <a:rPr lang="zh-CN" altLang="en-US" sz="2400" b="1" dirty="0">
                  <a:solidFill>
                    <a:srgbClr val="000000"/>
                  </a:solidFill>
                  <a:latin typeface="幼圆" pitchFamily="49" charset="-122"/>
                  <a:ea typeface="幼圆" pitchFamily="49" charset="-122"/>
                </a:rPr>
                <a:t>根结点最少有</a:t>
              </a:r>
              <a:r>
                <a:rPr lang="en-US" altLang="zh-CN" sz="2400" b="1" dirty="0">
                  <a:solidFill>
                    <a:srgbClr val="000000"/>
                  </a:solidFill>
                  <a:ea typeface="幼圆" pitchFamily="49" charset="-122"/>
                </a:rPr>
                <a:t>2</a:t>
              </a:r>
              <a:r>
                <a:rPr lang="zh-CN" altLang="en-US" sz="2400" b="1" dirty="0">
                  <a:solidFill>
                    <a:srgbClr val="000000"/>
                  </a:solidFill>
                  <a:latin typeface="幼圆" pitchFamily="49" charset="-122"/>
                  <a:ea typeface="幼圆" pitchFamily="49" charset="-122"/>
                </a:rPr>
                <a:t>棵子树</a:t>
              </a:r>
            </a:p>
          </p:txBody>
        </p:sp>
      </p:grpSp>
      <p:grpSp>
        <p:nvGrpSpPr>
          <p:cNvPr id="168" name="Group 229"/>
          <p:cNvGrpSpPr>
            <a:grpSpLocks/>
          </p:cNvGrpSpPr>
          <p:nvPr/>
        </p:nvGrpSpPr>
        <p:grpSpPr bwMode="auto">
          <a:xfrm>
            <a:off x="6393156" y="2368896"/>
            <a:ext cx="4408488" cy="461962"/>
            <a:chOff x="2993" y="816"/>
            <a:chExt cx="2777" cy="291"/>
          </a:xfrm>
        </p:grpSpPr>
        <p:sp>
          <p:nvSpPr>
            <p:cNvPr id="169" name="Rectangle 230"/>
            <p:cNvSpPr>
              <a:spLocks noChangeArrowheads="1"/>
            </p:cNvSpPr>
            <p:nvPr/>
          </p:nvSpPr>
          <p:spPr bwMode="auto">
            <a:xfrm>
              <a:off x="3120" y="816"/>
              <a:ext cx="2650" cy="291"/>
            </a:xfrm>
            <a:prstGeom prst="rect">
              <a:avLst/>
            </a:prstGeom>
            <a:noFill/>
            <a:ln w="12700" cap="sq">
              <a:noFill/>
              <a:miter lim="800000"/>
              <a:headEnd type="none" w="sm" len="sm"/>
              <a:tailEnd type="none" w="sm" len="sm"/>
            </a:ln>
          </p:spPr>
          <p:txBody>
            <a:bodyPr wrap="none">
              <a:spAutoFit/>
            </a:bodyPr>
            <a:lstStyle/>
            <a:p>
              <a:r>
                <a:rPr lang="zh-CN" altLang="en-US" sz="2400" b="1" dirty="0">
                  <a:solidFill>
                    <a:srgbClr val="000000"/>
                  </a:solidFill>
                  <a:latin typeface="幼圆" pitchFamily="49" charset="-122"/>
                  <a:ea typeface="幼圆" pitchFamily="49" charset="-122"/>
                </a:rPr>
                <a:t>所有</a:t>
              </a:r>
              <a:r>
                <a:rPr lang="zh-CN" altLang="en-US" sz="2400" b="1" dirty="0">
                  <a:solidFill>
                    <a:srgbClr val="000000"/>
                  </a:solidFill>
                  <a:ea typeface="幼圆" pitchFamily="49" charset="-122"/>
                </a:rPr>
                <a:t>“</a:t>
              </a:r>
              <a:r>
                <a:rPr lang="zh-CN" altLang="en-US" sz="2400" b="1" dirty="0">
                  <a:solidFill>
                    <a:srgbClr val="000000"/>
                  </a:solidFill>
                  <a:latin typeface="幼圆" pitchFamily="49" charset="-122"/>
                  <a:ea typeface="幼圆" pitchFamily="49" charset="-122"/>
                </a:rPr>
                <a:t>叶结点</a:t>
              </a:r>
              <a:r>
                <a:rPr lang="zh-CN" altLang="en-US" sz="2400" b="1" dirty="0">
                  <a:solidFill>
                    <a:srgbClr val="000000"/>
                  </a:solidFill>
                  <a:ea typeface="幼圆" pitchFamily="49" charset="-122"/>
                </a:rPr>
                <a:t>”</a:t>
              </a:r>
              <a:r>
                <a:rPr lang="zh-CN" altLang="en-US" sz="2400" b="1" dirty="0">
                  <a:solidFill>
                    <a:srgbClr val="000000"/>
                  </a:solidFill>
                  <a:latin typeface="幼圆" pitchFamily="49" charset="-122"/>
                  <a:ea typeface="幼圆" pitchFamily="49" charset="-122"/>
                </a:rPr>
                <a:t>都在同一层上</a:t>
              </a:r>
            </a:p>
          </p:txBody>
        </p:sp>
        <p:sp>
          <p:nvSpPr>
            <p:cNvPr id="170"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sz="2400" b="1">
                <a:solidFill>
                  <a:srgbClr val="FFFFCC"/>
                </a:solidFill>
              </a:endParaRPr>
            </a:p>
          </p:txBody>
        </p:sp>
      </p:grpSp>
      <p:grpSp>
        <p:nvGrpSpPr>
          <p:cNvPr id="171" name="Group 232"/>
          <p:cNvGrpSpPr>
            <a:grpSpLocks/>
          </p:cNvGrpSpPr>
          <p:nvPr/>
        </p:nvGrpSpPr>
        <p:grpSpPr bwMode="auto">
          <a:xfrm>
            <a:off x="6393155" y="784711"/>
            <a:ext cx="4240212" cy="720726"/>
            <a:chOff x="3157" y="129"/>
            <a:chExt cx="2671" cy="454"/>
          </a:xfrm>
        </p:grpSpPr>
        <p:sp>
          <p:nvSpPr>
            <p:cNvPr id="172" name="Text Box 233"/>
            <p:cNvSpPr txBox="1">
              <a:spLocks noChangeArrowheads="1"/>
            </p:cNvSpPr>
            <p:nvPr/>
          </p:nvSpPr>
          <p:spPr bwMode="auto">
            <a:xfrm>
              <a:off x="3265" y="129"/>
              <a:ext cx="2563" cy="454"/>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400" b="1" dirty="0">
                  <a:solidFill>
                    <a:srgbClr val="000000"/>
                  </a:solidFill>
                  <a:latin typeface="幼圆" pitchFamily="49" charset="-122"/>
                  <a:ea typeface="幼圆" pitchFamily="49" charset="-122"/>
                </a:rPr>
                <a:t>每个分支结点最多有</a:t>
              </a:r>
              <a:r>
                <a:rPr lang="en-US" altLang="zh-CN" sz="2400" b="1" dirty="0">
                  <a:solidFill>
                    <a:srgbClr val="000000"/>
                  </a:solidFill>
                  <a:ea typeface="幼圆" pitchFamily="49" charset="-122"/>
                </a:rPr>
                <a:t>4</a:t>
              </a:r>
              <a:r>
                <a:rPr lang="zh-CN" altLang="en-US" sz="2400" b="1" dirty="0">
                  <a:solidFill>
                    <a:srgbClr val="000000"/>
                  </a:solidFill>
                  <a:latin typeface="幼圆" pitchFamily="49" charset="-122"/>
                  <a:ea typeface="幼圆" pitchFamily="49" charset="-122"/>
                </a:rPr>
                <a:t>棵子树</a:t>
              </a:r>
            </a:p>
            <a:p>
              <a:pPr algn="just">
                <a:lnSpc>
                  <a:spcPct val="85000"/>
                </a:lnSpc>
              </a:pPr>
              <a:r>
                <a:rPr lang="en-US" altLang="zh-CN" sz="2400" b="1" dirty="0">
                  <a:solidFill>
                    <a:srgbClr val="000000"/>
                  </a:solidFill>
                  <a:latin typeface="幼圆" pitchFamily="49" charset="-122"/>
                  <a:ea typeface="幼圆" pitchFamily="49" charset="-122"/>
                </a:rPr>
                <a:t>(</a:t>
              </a:r>
              <a:r>
                <a:rPr lang="zh-CN" altLang="en-US" sz="2400" b="1" dirty="0">
                  <a:solidFill>
                    <a:srgbClr val="000000"/>
                  </a:solidFill>
                  <a:latin typeface="幼圆" pitchFamily="49" charset="-122"/>
                  <a:ea typeface="幼圆" pitchFamily="49" charset="-122"/>
                </a:rPr>
                <a:t>即最多有</a:t>
              </a:r>
              <a:r>
                <a:rPr lang="en-US" altLang="zh-CN" sz="2400" b="1" dirty="0">
                  <a:solidFill>
                    <a:srgbClr val="000000"/>
                  </a:solidFill>
                  <a:ea typeface="幼圆" pitchFamily="49" charset="-122"/>
                </a:rPr>
                <a:t>m-1</a:t>
              </a:r>
              <a:r>
                <a:rPr lang="zh-CN" altLang="en-US" sz="2400" b="1" dirty="0">
                  <a:solidFill>
                    <a:srgbClr val="000000"/>
                  </a:solidFill>
                  <a:latin typeface="幼圆" pitchFamily="49" charset="-122"/>
                  <a:ea typeface="幼圆" pitchFamily="49" charset="-122"/>
                </a:rPr>
                <a:t>个关键字值</a:t>
              </a:r>
              <a:r>
                <a:rPr lang="en-US" altLang="zh-CN" sz="2400" b="1" dirty="0">
                  <a:solidFill>
                    <a:srgbClr val="000000"/>
                  </a:solidFill>
                  <a:latin typeface="幼圆" pitchFamily="49" charset="-122"/>
                  <a:ea typeface="幼圆" pitchFamily="49" charset="-122"/>
                </a:rPr>
                <a:t>)</a:t>
              </a:r>
            </a:p>
          </p:txBody>
        </p:sp>
        <p:sp>
          <p:nvSpPr>
            <p:cNvPr id="173"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sz="2400" b="1">
                <a:solidFill>
                  <a:srgbClr val="FFFFCC"/>
                </a:solidFill>
              </a:endParaRPr>
            </a:p>
          </p:txBody>
        </p:sp>
      </p:grpSp>
    </p:spTree>
    <p:extLst>
      <p:ext uri="{BB962C8B-B14F-4D97-AF65-F5344CB8AC3E}">
        <p14:creationId xmlns:p14="http://schemas.microsoft.com/office/powerpoint/2010/main" val="8887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1+#ppt_w/2"/>
                                          </p:val>
                                        </p:tav>
                                        <p:tav tm="100000">
                                          <p:val>
                                            <p:strVal val="#ppt_x"/>
                                          </p:val>
                                        </p:tav>
                                      </p:tavLst>
                                    </p:anim>
                                    <p:anim calcmode="lin" valueType="num">
                                      <p:cBhvr additive="base">
                                        <p:cTn id="8"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slide(fromRight)">
                                      <p:cBhvr>
                                        <p:cTn id="13" dur="500"/>
                                        <p:tgtEl>
                                          <p:spTgt spid="16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slide(fromRight)">
                                      <p:cBhvr>
                                        <p:cTn id="18" dur="500"/>
                                        <p:tgtEl>
                                          <p:spTgt spid="16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animEffect transition="in" filter="slide(fromRight)">
                                      <p:cBhvr>
                                        <p:cTn id="23"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48</a:t>
            </a:fld>
            <a:endParaRPr lang="zh-CN" altLang="en-US"/>
          </a:p>
        </p:txBody>
      </p:sp>
      <p:grpSp>
        <p:nvGrpSpPr>
          <p:cNvPr id="15" name="Group 127"/>
          <p:cNvGrpSpPr>
            <a:grpSpLocks/>
          </p:cNvGrpSpPr>
          <p:nvPr/>
        </p:nvGrpSpPr>
        <p:grpSpPr bwMode="auto">
          <a:xfrm>
            <a:off x="3082856" y="1357313"/>
            <a:ext cx="4279900" cy="3735388"/>
            <a:chOff x="1427" y="695"/>
            <a:chExt cx="2696" cy="2353"/>
          </a:xfrm>
        </p:grpSpPr>
        <p:grpSp>
          <p:nvGrpSpPr>
            <p:cNvPr id="16" name="Group 11"/>
            <p:cNvGrpSpPr>
              <a:grpSpLocks/>
            </p:cNvGrpSpPr>
            <p:nvPr/>
          </p:nvGrpSpPr>
          <p:grpSpPr bwMode="auto">
            <a:xfrm>
              <a:off x="2517" y="912"/>
              <a:ext cx="499" cy="252"/>
              <a:chOff x="2290" y="754"/>
              <a:chExt cx="499" cy="252"/>
            </a:xfrm>
          </p:grpSpPr>
          <p:sp>
            <p:nvSpPr>
              <p:cNvPr id="131"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32"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33"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34"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35"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36"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37" name="Text Box 10"/>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50</a:t>
                </a:r>
              </a:p>
            </p:txBody>
          </p:sp>
        </p:grpSp>
        <p:grpSp>
          <p:nvGrpSpPr>
            <p:cNvPr id="17" name="Group 12"/>
            <p:cNvGrpSpPr>
              <a:grpSpLocks/>
            </p:cNvGrpSpPr>
            <p:nvPr/>
          </p:nvGrpSpPr>
          <p:grpSpPr bwMode="auto">
            <a:xfrm>
              <a:off x="1837" y="1382"/>
              <a:ext cx="499" cy="252"/>
              <a:chOff x="2290" y="754"/>
              <a:chExt cx="499" cy="252"/>
            </a:xfrm>
          </p:grpSpPr>
          <p:sp>
            <p:nvSpPr>
              <p:cNvPr id="124"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5"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6"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7"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8"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29"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30" name="Text Box 19"/>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35</a:t>
                </a:r>
              </a:p>
            </p:txBody>
          </p:sp>
        </p:grpSp>
        <p:grpSp>
          <p:nvGrpSpPr>
            <p:cNvPr id="18" name="Group 20"/>
            <p:cNvGrpSpPr>
              <a:grpSpLocks/>
            </p:cNvGrpSpPr>
            <p:nvPr/>
          </p:nvGrpSpPr>
          <p:grpSpPr bwMode="auto">
            <a:xfrm>
              <a:off x="3197" y="1374"/>
              <a:ext cx="499" cy="252"/>
              <a:chOff x="2290" y="754"/>
              <a:chExt cx="499" cy="252"/>
            </a:xfrm>
          </p:grpSpPr>
          <p:sp>
            <p:nvSpPr>
              <p:cNvPr id="117"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8"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9"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0"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21"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22"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23" name="Text Box 27"/>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75</a:t>
                </a:r>
              </a:p>
            </p:txBody>
          </p:sp>
        </p:grpSp>
        <p:grpSp>
          <p:nvGrpSpPr>
            <p:cNvPr id="19" name="Group 28"/>
            <p:cNvGrpSpPr>
              <a:grpSpLocks/>
            </p:cNvGrpSpPr>
            <p:nvPr/>
          </p:nvGrpSpPr>
          <p:grpSpPr bwMode="auto">
            <a:xfrm>
              <a:off x="1519" y="1850"/>
              <a:ext cx="499" cy="252"/>
              <a:chOff x="2290" y="754"/>
              <a:chExt cx="499" cy="252"/>
            </a:xfrm>
          </p:grpSpPr>
          <p:sp>
            <p:nvSpPr>
              <p:cNvPr id="110"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1"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2"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3"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14"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15"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16" name="Text Box 35"/>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24</a:t>
                </a:r>
              </a:p>
            </p:txBody>
          </p:sp>
        </p:grpSp>
        <p:grpSp>
          <p:nvGrpSpPr>
            <p:cNvPr id="20" name="Group 36"/>
            <p:cNvGrpSpPr>
              <a:grpSpLocks/>
            </p:cNvGrpSpPr>
            <p:nvPr/>
          </p:nvGrpSpPr>
          <p:grpSpPr bwMode="auto">
            <a:xfrm>
              <a:off x="2200" y="1843"/>
              <a:ext cx="499" cy="252"/>
              <a:chOff x="2290" y="754"/>
              <a:chExt cx="499" cy="252"/>
            </a:xfrm>
          </p:grpSpPr>
          <p:sp>
            <p:nvSpPr>
              <p:cNvPr id="103"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04"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05"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06"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07"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08"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09" name="Text Box 43"/>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40</a:t>
                </a:r>
              </a:p>
            </p:txBody>
          </p:sp>
        </p:grpSp>
        <p:grpSp>
          <p:nvGrpSpPr>
            <p:cNvPr id="21" name="Group 44"/>
            <p:cNvGrpSpPr>
              <a:grpSpLocks/>
            </p:cNvGrpSpPr>
            <p:nvPr/>
          </p:nvGrpSpPr>
          <p:grpSpPr bwMode="auto">
            <a:xfrm>
              <a:off x="2843" y="1837"/>
              <a:ext cx="499" cy="252"/>
              <a:chOff x="2290" y="754"/>
              <a:chExt cx="499" cy="252"/>
            </a:xfrm>
          </p:grpSpPr>
          <p:sp>
            <p:nvSpPr>
              <p:cNvPr id="96"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7"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8"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9"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100"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01"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102" name="Text Box 51"/>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65</a:t>
                </a:r>
              </a:p>
            </p:txBody>
          </p:sp>
        </p:grpSp>
        <p:grpSp>
          <p:nvGrpSpPr>
            <p:cNvPr id="22" name="Group 52"/>
            <p:cNvGrpSpPr>
              <a:grpSpLocks/>
            </p:cNvGrpSpPr>
            <p:nvPr/>
          </p:nvGrpSpPr>
          <p:grpSpPr bwMode="auto">
            <a:xfrm>
              <a:off x="3568" y="1838"/>
              <a:ext cx="499" cy="252"/>
              <a:chOff x="2290" y="754"/>
              <a:chExt cx="499" cy="252"/>
            </a:xfrm>
          </p:grpSpPr>
          <p:sp>
            <p:nvSpPr>
              <p:cNvPr id="89"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0"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1"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2"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93"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94"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95" name="Text Box 59"/>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80</a:t>
                </a:r>
              </a:p>
            </p:txBody>
          </p:sp>
        </p:grpSp>
        <p:grpSp>
          <p:nvGrpSpPr>
            <p:cNvPr id="23" name="Group 60"/>
            <p:cNvGrpSpPr>
              <a:grpSpLocks/>
            </p:cNvGrpSpPr>
            <p:nvPr/>
          </p:nvGrpSpPr>
          <p:grpSpPr bwMode="auto">
            <a:xfrm>
              <a:off x="1805" y="2318"/>
              <a:ext cx="499" cy="252"/>
              <a:chOff x="2290" y="754"/>
              <a:chExt cx="499" cy="252"/>
            </a:xfrm>
          </p:grpSpPr>
          <p:sp>
            <p:nvSpPr>
              <p:cNvPr id="82"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83"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84"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85"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86"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87"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88" name="Text Box 67"/>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38</a:t>
                </a:r>
              </a:p>
            </p:txBody>
          </p:sp>
        </p:grpSp>
        <p:grpSp>
          <p:nvGrpSpPr>
            <p:cNvPr id="24" name="Group 68"/>
            <p:cNvGrpSpPr>
              <a:grpSpLocks/>
            </p:cNvGrpSpPr>
            <p:nvPr/>
          </p:nvGrpSpPr>
          <p:grpSpPr bwMode="auto">
            <a:xfrm>
              <a:off x="3197" y="2318"/>
              <a:ext cx="499" cy="252"/>
              <a:chOff x="2290" y="754"/>
              <a:chExt cx="499" cy="252"/>
            </a:xfrm>
          </p:grpSpPr>
          <p:sp>
            <p:nvSpPr>
              <p:cNvPr id="75"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6"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7"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8"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9"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80"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81" name="Text Box 75"/>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70</a:t>
                </a:r>
              </a:p>
            </p:txBody>
          </p:sp>
        </p:grpSp>
        <p:grpSp>
          <p:nvGrpSpPr>
            <p:cNvPr id="25" name="Group 76"/>
            <p:cNvGrpSpPr>
              <a:grpSpLocks/>
            </p:cNvGrpSpPr>
            <p:nvPr/>
          </p:nvGrpSpPr>
          <p:grpSpPr bwMode="auto">
            <a:xfrm>
              <a:off x="1474" y="2788"/>
              <a:ext cx="499" cy="252"/>
              <a:chOff x="2290" y="754"/>
              <a:chExt cx="499" cy="252"/>
            </a:xfrm>
          </p:grpSpPr>
          <p:sp>
            <p:nvSpPr>
              <p:cNvPr id="68"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69"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0"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1"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72"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73"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74" name="Text Box 83"/>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36</a:t>
                </a:r>
              </a:p>
            </p:txBody>
          </p:sp>
        </p:grpSp>
        <p:grpSp>
          <p:nvGrpSpPr>
            <p:cNvPr id="26" name="Group 84"/>
            <p:cNvGrpSpPr>
              <a:grpSpLocks/>
            </p:cNvGrpSpPr>
            <p:nvPr/>
          </p:nvGrpSpPr>
          <p:grpSpPr bwMode="auto">
            <a:xfrm>
              <a:off x="2835" y="2795"/>
              <a:ext cx="499" cy="252"/>
              <a:chOff x="2290" y="754"/>
              <a:chExt cx="499" cy="252"/>
            </a:xfrm>
          </p:grpSpPr>
          <p:sp>
            <p:nvSpPr>
              <p:cNvPr id="61"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62"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63"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64"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65"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66"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67" name="Text Box 91"/>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66</a:t>
                </a:r>
              </a:p>
            </p:txBody>
          </p:sp>
        </p:grpSp>
        <p:grpSp>
          <p:nvGrpSpPr>
            <p:cNvPr id="27" name="Group 92"/>
            <p:cNvGrpSpPr>
              <a:grpSpLocks/>
            </p:cNvGrpSpPr>
            <p:nvPr/>
          </p:nvGrpSpPr>
          <p:grpSpPr bwMode="auto">
            <a:xfrm>
              <a:off x="3606" y="2796"/>
              <a:ext cx="499" cy="252"/>
              <a:chOff x="2290" y="754"/>
              <a:chExt cx="499" cy="252"/>
            </a:xfrm>
          </p:grpSpPr>
          <p:sp>
            <p:nvSpPr>
              <p:cNvPr id="54"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55"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56"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57"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b="1"/>
              </a:p>
            </p:txBody>
          </p:sp>
          <p:sp>
            <p:nvSpPr>
              <p:cNvPr id="58"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59"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b="1"/>
              </a:p>
            </p:txBody>
          </p:sp>
          <p:sp>
            <p:nvSpPr>
              <p:cNvPr id="60" name="Text Box 99"/>
              <p:cNvSpPr txBox="1">
                <a:spLocks noChangeArrowheads="1"/>
              </p:cNvSpPr>
              <p:nvPr/>
            </p:nvSpPr>
            <p:spPr bwMode="auto">
              <a:xfrm>
                <a:off x="2402" y="754"/>
                <a:ext cx="296"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000000"/>
                    </a:solidFill>
                  </a:rPr>
                  <a:t>72</a:t>
                </a:r>
              </a:p>
            </p:txBody>
          </p:sp>
        </p:grpSp>
        <p:sp>
          <p:nvSpPr>
            <p:cNvPr id="28"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29"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0"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1"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2"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3"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4"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5"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6"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7"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8"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b="1"/>
            </a:p>
          </p:txBody>
        </p:sp>
        <p:sp>
          <p:nvSpPr>
            <p:cNvPr id="39" name="Text Box 112"/>
            <p:cNvSpPr txBox="1">
              <a:spLocks noChangeArrowheads="1"/>
            </p:cNvSpPr>
            <p:nvPr/>
          </p:nvSpPr>
          <p:spPr bwMode="auto">
            <a:xfrm>
              <a:off x="1474" y="1842"/>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0" name="Text Box 113"/>
            <p:cNvSpPr txBox="1">
              <a:spLocks noChangeArrowheads="1"/>
            </p:cNvSpPr>
            <p:nvPr/>
          </p:nvSpPr>
          <p:spPr bwMode="auto">
            <a:xfrm>
              <a:off x="1836" y="1850"/>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1" name="Text Box 114"/>
            <p:cNvSpPr txBox="1">
              <a:spLocks noChangeArrowheads="1"/>
            </p:cNvSpPr>
            <p:nvPr/>
          </p:nvSpPr>
          <p:spPr bwMode="auto">
            <a:xfrm>
              <a:off x="2516" y="1834"/>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2" name="Text Box 115"/>
            <p:cNvSpPr txBox="1">
              <a:spLocks noChangeArrowheads="1"/>
            </p:cNvSpPr>
            <p:nvPr/>
          </p:nvSpPr>
          <p:spPr bwMode="auto">
            <a:xfrm>
              <a:off x="2124" y="2325"/>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3" name="Text Box 116"/>
            <p:cNvSpPr txBox="1">
              <a:spLocks noChangeArrowheads="1"/>
            </p:cNvSpPr>
            <p:nvPr/>
          </p:nvSpPr>
          <p:spPr bwMode="auto">
            <a:xfrm>
              <a:off x="1427" y="2779"/>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4" name="Text Box 117"/>
            <p:cNvSpPr txBox="1">
              <a:spLocks noChangeArrowheads="1"/>
            </p:cNvSpPr>
            <p:nvPr/>
          </p:nvSpPr>
          <p:spPr bwMode="auto">
            <a:xfrm>
              <a:off x="1791" y="2779"/>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5" name="Text Box 118"/>
            <p:cNvSpPr txBox="1">
              <a:spLocks noChangeArrowheads="1"/>
            </p:cNvSpPr>
            <p:nvPr/>
          </p:nvSpPr>
          <p:spPr bwMode="auto">
            <a:xfrm>
              <a:off x="2788" y="1842"/>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6" name="Text Box 119"/>
            <p:cNvSpPr txBox="1">
              <a:spLocks noChangeArrowheads="1"/>
            </p:cNvSpPr>
            <p:nvPr/>
          </p:nvSpPr>
          <p:spPr bwMode="auto">
            <a:xfrm>
              <a:off x="2783" y="2787"/>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7" name="Text Box 120"/>
            <p:cNvSpPr txBox="1">
              <a:spLocks noChangeArrowheads="1"/>
            </p:cNvSpPr>
            <p:nvPr/>
          </p:nvSpPr>
          <p:spPr bwMode="auto">
            <a:xfrm>
              <a:off x="3151" y="2785"/>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8" name="Text Box 121"/>
            <p:cNvSpPr txBox="1">
              <a:spLocks noChangeArrowheads="1"/>
            </p:cNvSpPr>
            <p:nvPr/>
          </p:nvSpPr>
          <p:spPr bwMode="auto">
            <a:xfrm>
              <a:off x="3514" y="1842"/>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49" name="Text Box 122"/>
            <p:cNvSpPr txBox="1">
              <a:spLocks noChangeArrowheads="1"/>
            </p:cNvSpPr>
            <p:nvPr/>
          </p:nvSpPr>
          <p:spPr bwMode="auto">
            <a:xfrm>
              <a:off x="3877" y="1850"/>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50" name="Text Box 123"/>
            <p:cNvSpPr txBox="1">
              <a:spLocks noChangeArrowheads="1"/>
            </p:cNvSpPr>
            <p:nvPr/>
          </p:nvSpPr>
          <p:spPr bwMode="auto">
            <a:xfrm>
              <a:off x="3568" y="2793"/>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51" name="Text Box 124"/>
            <p:cNvSpPr txBox="1">
              <a:spLocks noChangeArrowheads="1"/>
            </p:cNvSpPr>
            <p:nvPr/>
          </p:nvSpPr>
          <p:spPr bwMode="auto">
            <a:xfrm>
              <a:off x="3922" y="2795"/>
              <a:ext cx="201" cy="233"/>
            </a:xfrm>
            <a:prstGeom prst="rect">
              <a:avLst/>
            </a:prstGeom>
            <a:noFill/>
            <a:ln w="12700" cap="sq">
              <a:noFill/>
              <a:miter lim="800000"/>
              <a:headEnd type="none" w="sm" len="sm"/>
              <a:tailEnd type="none" w="sm" len="sm"/>
            </a:ln>
          </p:spPr>
          <p:txBody>
            <a:bodyPr wrap="none">
              <a:spAutoFit/>
            </a:bodyPr>
            <a:lstStyle/>
            <a:p>
              <a:r>
                <a:rPr lang="en-US" altLang="zh-CN" b="1">
                  <a:solidFill>
                    <a:srgbClr val="000000"/>
                  </a:solidFill>
                </a:rPr>
                <a:t>^</a:t>
              </a:r>
            </a:p>
          </p:txBody>
        </p:sp>
        <p:sp>
          <p:nvSpPr>
            <p:cNvPr id="52"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b="1"/>
            </a:p>
          </p:txBody>
        </p:sp>
        <p:sp>
          <p:nvSpPr>
            <p:cNvPr id="53" name="Text Box 126"/>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b="1">
                  <a:solidFill>
                    <a:srgbClr val="FF0000"/>
                  </a:solidFill>
                </a:rPr>
                <a:t>T</a:t>
              </a:r>
            </a:p>
          </p:txBody>
        </p:sp>
      </p:grpSp>
      <p:grpSp>
        <p:nvGrpSpPr>
          <p:cNvPr id="138" name="Group 128"/>
          <p:cNvGrpSpPr>
            <a:grpSpLocks/>
          </p:cNvGrpSpPr>
          <p:nvPr/>
        </p:nvGrpSpPr>
        <p:grpSpPr bwMode="auto">
          <a:xfrm>
            <a:off x="4309993" y="5411788"/>
            <a:ext cx="2257425" cy="609600"/>
            <a:chOff x="3142" y="2980"/>
            <a:chExt cx="1422" cy="384"/>
          </a:xfrm>
        </p:grpSpPr>
        <p:sp>
          <p:nvSpPr>
            <p:cNvPr id="139"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b="1">
                <a:solidFill>
                  <a:srgbClr val="FFFFCC"/>
                </a:solidFill>
              </a:endParaRPr>
            </a:p>
          </p:txBody>
        </p:sp>
        <p:sp>
          <p:nvSpPr>
            <p:cNvPr id="140" name="Text Box 130"/>
            <p:cNvSpPr txBox="1">
              <a:spLocks noChangeArrowheads="1"/>
            </p:cNvSpPr>
            <p:nvPr/>
          </p:nvSpPr>
          <p:spPr bwMode="auto">
            <a:xfrm>
              <a:off x="3715" y="3026"/>
              <a:ext cx="849" cy="320"/>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b="1">
                  <a:solidFill>
                    <a:srgbClr val="FF0066"/>
                  </a:solidFill>
                  <a:ea typeface="华文行楷" pitchFamily="2" charset="-122"/>
                </a:rPr>
                <a:t>key=70</a:t>
              </a:r>
            </a:p>
          </p:txBody>
        </p:sp>
        <p:sp>
          <p:nvSpPr>
            <p:cNvPr id="141"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b="1">
                  <a:solidFill>
                    <a:srgbClr val="000099"/>
                  </a:solidFill>
                  <a:ea typeface="黑体" pitchFamily="49" charset="-122"/>
                </a:rPr>
                <a:t>查找</a:t>
              </a:r>
            </a:p>
          </p:txBody>
        </p:sp>
      </p:grpSp>
      <p:sp>
        <p:nvSpPr>
          <p:cNvPr id="142" name="Text Box 132"/>
          <p:cNvSpPr txBox="1">
            <a:spLocks noChangeArrowheads="1"/>
          </p:cNvSpPr>
          <p:nvPr/>
        </p:nvSpPr>
        <p:spPr bwMode="auto">
          <a:xfrm>
            <a:off x="4754493" y="1300163"/>
            <a:ext cx="357790" cy="430887"/>
          </a:xfrm>
          <a:prstGeom prst="rect">
            <a:avLst/>
          </a:prstGeom>
          <a:noFill/>
          <a:ln w="12700" cap="sq">
            <a:noFill/>
            <a:miter lim="800000"/>
            <a:headEnd type="none" w="sm" len="sm"/>
            <a:tailEnd type="none" w="sm" len="sm"/>
          </a:ln>
        </p:spPr>
        <p:txBody>
          <a:bodyPr wrap="none">
            <a:spAutoFit/>
          </a:bodyPr>
          <a:lstStyle/>
          <a:p>
            <a:r>
              <a:rPr lang="en-US" altLang="zh-CN" sz="2200" b="1">
                <a:solidFill>
                  <a:srgbClr val="FF0000"/>
                </a:solidFill>
              </a:rPr>
              <a:t>p</a:t>
            </a:r>
          </a:p>
        </p:txBody>
      </p:sp>
      <p:grpSp>
        <p:nvGrpSpPr>
          <p:cNvPr id="143" name="Group 137"/>
          <p:cNvGrpSpPr>
            <a:grpSpLocks/>
          </p:cNvGrpSpPr>
          <p:nvPr/>
        </p:nvGrpSpPr>
        <p:grpSpPr bwMode="auto">
          <a:xfrm>
            <a:off x="4754494" y="1344613"/>
            <a:ext cx="1543051" cy="1087437"/>
            <a:chOff x="2480" y="687"/>
            <a:chExt cx="972" cy="685"/>
          </a:xfrm>
        </p:grpSpPr>
        <p:sp>
          <p:nvSpPr>
            <p:cNvPr id="144"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145" name="Text Box 139"/>
            <p:cNvSpPr txBox="1">
              <a:spLocks noChangeArrowheads="1"/>
            </p:cNvSpPr>
            <p:nvPr/>
          </p:nvSpPr>
          <p:spPr bwMode="auto">
            <a:xfrm>
              <a:off x="3227" y="1101"/>
              <a:ext cx="22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FF0000"/>
                  </a:solidFill>
                </a:rPr>
                <a:t>p</a:t>
              </a:r>
            </a:p>
          </p:txBody>
        </p:sp>
      </p:grpSp>
      <p:grpSp>
        <p:nvGrpSpPr>
          <p:cNvPr id="146" name="Group 142"/>
          <p:cNvGrpSpPr>
            <a:grpSpLocks/>
          </p:cNvGrpSpPr>
          <p:nvPr/>
        </p:nvGrpSpPr>
        <p:grpSpPr bwMode="auto">
          <a:xfrm>
            <a:off x="5245031" y="2074863"/>
            <a:ext cx="1030287" cy="1093787"/>
            <a:chOff x="2789" y="1147"/>
            <a:chExt cx="649" cy="689"/>
          </a:xfrm>
        </p:grpSpPr>
        <p:sp>
          <p:nvSpPr>
            <p:cNvPr id="147"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148" name="Text Box 144"/>
            <p:cNvSpPr txBox="1">
              <a:spLocks noChangeArrowheads="1"/>
            </p:cNvSpPr>
            <p:nvPr/>
          </p:nvSpPr>
          <p:spPr bwMode="auto">
            <a:xfrm>
              <a:off x="2789" y="1565"/>
              <a:ext cx="22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FF0000"/>
                  </a:solidFill>
                </a:rPr>
                <a:t>p</a:t>
              </a:r>
            </a:p>
          </p:txBody>
        </p:sp>
      </p:grpSp>
      <p:grpSp>
        <p:nvGrpSpPr>
          <p:cNvPr id="149" name="Group 146"/>
          <p:cNvGrpSpPr>
            <a:grpSpLocks/>
          </p:cNvGrpSpPr>
          <p:nvPr/>
        </p:nvGrpSpPr>
        <p:grpSpPr bwMode="auto">
          <a:xfrm>
            <a:off x="5245034" y="2819400"/>
            <a:ext cx="862013" cy="1123950"/>
            <a:chOff x="2789" y="1616"/>
            <a:chExt cx="543" cy="708"/>
          </a:xfrm>
        </p:grpSpPr>
        <p:sp>
          <p:nvSpPr>
            <p:cNvPr id="150"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151" name="Text Box 148"/>
            <p:cNvSpPr txBox="1">
              <a:spLocks noChangeArrowheads="1"/>
            </p:cNvSpPr>
            <p:nvPr/>
          </p:nvSpPr>
          <p:spPr bwMode="auto">
            <a:xfrm>
              <a:off x="3107" y="2053"/>
              <a:ext cx="22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FF0000"/>
                  </a:solidFill>
                </a:rPr>
                <a:t>p</a:t>
              </a:r>
            </a:p>
          </p:txBody>
        </p:sp>
      </p:grpSp>
      <p:sp>
        <p:nvSpPr>
          <p:cNvPr id="152" name="Freeform 149"/>
          <p:cNvSpPr>
            <a:spLocks/>
          </p:cNvSpPr>
          <p:nvPr/>
        </p:nvSpPr>
        <p:spPr bwMode="auto">
          <a:xfrm>
            <a:off x="5676831" y="3898900"/>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b="1"/>
          </a:p>
        </p:txBody>
      </p:sp>
      <p:grpSp>
        <p:nvGrpSpPr>
          <p:cNvPr id="153" name="Group 192"/>
          <p:cNvGrpSpPr>
            <a:grpSpLocks/>
          </p:cNvGrpSpPr>
          <p:nvPr/>
        </p:nvGrpSpPr>
        <p:grpSpPr bwMode="auto">
          <a:xfrm>
            <a:off x="7115106" y="3467100"/>
            <a:ext cx="2808287" cy="1524000"/>
            <a:chOff x="3787" y="2184"/>
            <a:chExt cx="1769" cy="960"/>
          </a:xfrm>
        </p:grpSpPr>
        <p:sp>
          <p:nvSpPr>
            <p:cNvPr id="154"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b="1">
                <a:solidFill>
                  <a:srgbClr val="FFFFCC"/>
                </a:solidFill>
              </a:endParaRPr>
            </a:p>
          </p:txBody>
        </p:sp>
        <p:sp>
          <p:nvSpPr>
            <p:cNvPr id="155"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b="1">
                  <a:solidFill>
                    <a:srgbClr val="FFFFFF"/>
                  </a:solidFill>
                  <a:ea typeface="隶书" pitchFamily="49" charset="-122"/>
                </a:rPr>
                <a:t>查找成功！</a:t>
              </a:r>
              <a:endParaRPr lang="en-US" altLang="zh-CN" sz="3000" b="1">
                <a:solidFill>
                  <a:srgbClr val="FFFFFF"/>
                </a:solidFill>
                <a:ea typeface="隶书" pitchFamily="49" charset="-122"/>
              </a:endParaRPr>
            </a:p>
          </p:txBody>
        </p:sp>
      </p:grpSp>
      <p:grpSp>
        <p:nvGrpSpPr>
          <p:cNvPr id="156" name="Group 165"/>
          <p:cNvGrpSpPr>
            <a:grpSpLocks/>
          </p:cNvGrpSpPr>
          <p:nvPr/>
        </p:nvGrpSpPr>
        <p:grpSpPr bwMode="auto">
          <a:xfrm>
            <a:off x="1679506" y="1051720"/>
            <a:ext cx="8280400" cy="5040312"/>
            <a:chOff x="340" y="799"/>
            <a:chExt cx="5216" cy="3175"/>
          </a:xfrm>
        </p:grpSpPr>
        <p:sp>
          <p:nvSpPr>
            <p:cNvPr id="157"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grpSp>
          <p:nvGrpSpPr>
            <p:cNvPr id="158" name="Group 167"/>
            <p:cNvGrpSpPr>
              <a:grpSpLocks/>
            </p:cNvGrpSpPr>
            <p:nvPr/>
          </p:nvGrpSpPr>
          <p:grpSpPr bwMode="auto">
            <a:xfrm>
              <a:off x="576" y="838"/>
              <a:ext cx="4822" cy="2592"/>
              <a:chOff x="602" y="816"/>
              <a:chExt cx="4822" cy="2592"/>
            </a:xfrm>
          </p:grpSpPr>
          <p:sp>
            <p:nvSpPr>
              <p:cNvPr id="159"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b="1">
                  <a:solidFill>
                    <a:srgbClr val="FFFFCC"/>
                  </a:solidFill>
                </a:endParaRPr>
              </a:p>
            </p:txBody>
          </p:sp>
          <p:sp>
            <p:nvSpPr>
              <p:cNvPr id="160" name="Text Box 169"/>
              <p:cNvSpPr txBox="1">
                <a:spLocks noChangeArrowheads="1"/>
              </p:cNvSpPr>
              <p:nvPr/>
            </p:nvSpPr>
            <p:spPr bwMode="auto">
              <a:xfrm>
                <a:off x="912" y="1157"/>
                <a:ext cx="4512" cy="1890"/>
              </a:xfrm>
              <a:prstGeom prst="rect">
                <a:avLst/>
              </a:prstGeom>
              <a:noFill/>
              <a:ln w="12700" cap="sq">
                <a:noFill/>
                <a:miter lim="800000"/>
                <a:headEnd type="none" w="sm" len="sm"/>
                <a:tailEnd type="none" w="sm" len="sm"/>
              </a:ln>
            </p:spPr>
            <p:txBody>
              <a:bodyPr>
                <a:spAutoFit/>
              </a:bodyPr>
              <a:lstStyle/>
              <a:p>
                <a:r>
                  <a:rPr lang="en-US" altLang="zh-CN" sz="2700" b="1" dirty="0">
                    <a:solidFill>
                      <a:srgbClr val="002878"/>
                    </a:solidFill>
                    <a:latin typeface="幼圆" pitchFamily="49" charset="-122"/>
                    <a:ea typeface="幼圆" pitchFamily="49" charset="-122"/>
                  </a:rPr>
                  <a:t>    </a:t>
                </a:r>
                <a:r>
                  <a:rPr lang="zh-CN" altLang="en-US" sz="2700" b="1" dirty="0">
                    <a:solidFill>
                      <a:srgbClr val="002878"/>
                    </a:solidFill>
                    <a:latin typeface="幼圆" pitchFamily="49" charset="-122"/>
                    <a:ea typeface="幼圆" pitchFamily="49" charset="-122"/>
                  </a:rPr>
                  <a:t>首先将给定的关键字</a:t>
                </a:r>
                <a:r>
                  <a:rPr lang="en-US" altLang="zh-CN" sz="2700" b="1" dirty="0">
                    <a:solidFill>
                      <a:srgbClr val="002878"/>
                    </a:solidFill>
                    <a:ea typeface="幼圆" pitchFamily="49" charset="-122"/>
                  </a:rPr>
                  <a:t>k</a:t>
                </a:r>
                <a:r>
                  <a:rPr lang="zh-CN" altLang="en-US" sz="2700" b="1" dirty="0">
                    <a:solidFill>
                      <a:srgbClr val="002878"/>
                    </a:solidFill>
                    <a:latin typeface="幼圆" pitchFamily="49" charset="-122"/>
                    <a:ea typeface="幼圆" pitchFamily="49" charset="-122"/>
                  </a:rPr>
                  <a:t>在</a:t>
                </a:r>
                <a:r>
                  <a:rPr lang="en-US" altLang="zh-CN" sz="2700" b="1" dirty="0">
                    <a:solidFill>
                      <a:srgbClr val="002878"/>
                    </a:solidFill>
                    <a:ea typeface="幼圆" pitchFamily="49" charset="-122"/>
                  </a:rPr>
                  <a:t>B-</a:t>
                </a:r>
                <a:r>
                  <a:rPr lang="zh-CN" altLang="en-US" sz="2700" b="1" dirty="0">
                    <a:solidFill>
                      <a:srgbClr val="002878"/>
                    </a:solidFill>
                    <a:latin typeface="幼圆" pitchFamily="49" charset="-122"/>
                    <a:ea typeface="幼圆" pitchFamily="49" charset="-122"/>
                  </a:rPr>
                  <a:t>树的根结</a:t>
                </a:r>
              </a:p>
              <a:p>
                <a:r>
                  <a:rPr lang="zh-CN" altLang="en-US" sz="2700" b="1" dirty="0">
                    <a:solidFill>
                      <a:srgbClr val="002878"/>
                    </a:solidFill>
                    <a:latin typeface="幼圆" pitchFamily="49" charset="-122"/>
                    <a:ea typeface="幼圆" pitchFamily="49" charset="-122"/>
                  </a:rPr>
                  <a:t>点的关键字集合中采用           或者       </a:t>
                </a:r>
              </a:p>
              <a:p>
                <a:r>
                  <a:rPr lang="zh-CN" altLang="en-US" sz="2700" b="1" dirty="0">
                    <a:solidFill>
                      <a:srgbClr val="002878"/>
                    </a:solidFill>
                    <a:latin typeface="幼圆" pitchFamily="49" charset="-122"/>
                    <a:ea typeface="幼圆" pitchFamily="49" charset="-122"/>
                  </a:rPr>
                  <a:t>          进行查找，若有</a:t>
                </a:r>
                <a:r>
                  <a:rPr lang="en-US" altLang="zh-CN" sz="2700" b="1" dirty="0">
                    <a:solidFill>
                      <a:srgbClr val="002878"/>
                    </a:solidFill>
                    <a:ea typeface="幼圆" pitchFamily="49" charset="-122"/>
                  </a:rPr>
                  <a:t>k=</a:t>
                </a:r>
                <a:r>
                  <a:rPr lang="en-US" altLang="zh-CN" sz="2700" b="1" dirty="0" err="1">
                    <a:solidFill>
                      <a:srgbClr val="002878"/>
                    </a:solidFill>
                    <a:ea typeface="幼圆" pitchFamily="49" charset="-122"/>
                  </a:rPr>
                  <a:t>key</a:t>
                </a:r>
                <a:r>
                  <a:rPr lang="en-US" altLang="zh-CN" sz="2700" b="1" baseline="-25000" dirty="0" err="1">
                    <a:solidFill>
                      <a:srgbClr val="002878"/>
                    </a:solidFill>
                    <a:ea typeface="幼圆" pitchFamily="49" charset="-122"/>
                  </a:rPr>
                  <a:t>i</a:t>
                </a:r>
                <a:r>
                  <a:rPr lang="en-US" altLang="zh-CN" sz="2700" b="1" dirty="0">
                    <a:solidFill>
                      <a:srgbClr val="002878"/>
                    </a:solidFill>
                    <a:ea typeface="幼圆" pitchFamily="49" charset="-122"/>
                  </a:rPr>
                  <a:t> , </a:t>
                </a:r>
                <a:r>
                  <a:rPr lang="zh-CN" altLang="en-US" sz="2700" b="1" dirty="0">
                    <a:solidFill>
                      <a:srgbClr val="002878"/>
                    </a:solidFill>
                    <a:latin typeface="幼圆" pitchFamily="49" charset="-122"/>
                    <a:ea typeface="幼圆" pitchFamily="49" charset="-122"/>
                  </a:rPr>
                  <a:t>则查</a:t>
                </a:r>
              </a:p>
              <a:p>
                <a:r>
                  <a:rPr lang="zh-CN" altLang="en-US" sz="2700" b="1" dirty="0">
                    <a:solidFill>
                      <a:srgbClr val="002878"/>
                    </a:solidFill>
                    <a:latin typeface="幼圆" pitchFamily="49" charset="-122"/>
                    <a:ea typeface="幼圆" pitchFamily="49" charset="-122"/>
                  </a:rPr>
                  <a:t>找成功，根据相应的指针取得记录</a:t>
                </a:r>
                <a:r>
                  <a:rPr lang="en-US" altLang="zh-CN" sz="2700" b="1" dirty="0">
                    <a:solidFill>
                      <a:srgbClr val="002878"/>
                    </a:solidFill>
                    <a:latin typeface="幼圆" pitchFamily="49" charset="-122"/>
                    <a:ea typeface="幼圆" pitchFamily="49" charset="-122"/>
                  </a:rPr>
                  <a:t>.</a:t>
                </a:r>
                <a:r>
                  <a:rPr lang="zh-CN" altLang="en-US" sz="2700" b="1" dirty="0">
                    <a:solidFill>
                      <a:srgbClr val="002878"/>
                    </a:solidFill>
                    <a:latin typeface="幼圆" pitchFamily="49" charset="-122"/>
                    <a:ea typeface="幼圆" pitchFamily="49" charset="-122"/>
                  </a:rPr>
                  <a:t>否则，</a:t>
                </a:r>
              </a:p>
              <a:p>
                <a:r>
                  <a:rPr lang="zh-CN" altLang="en-US" sz="2700" b="1" dirty="0">
                    <a:solidFill>
                      <a:srgbClr val="002878"/>
                    </a:solidFill>
                    <a:latin typeface="幼圆" pitchFamily="49" charset="-122"/>
                    <a:ea typeface="幼圆" pitchFamily="49" charset="-122"/>
                  </a:rPr>
                  <a:t>若</a:t>
                </a:r>
                <a:r>
                  <a:rPr lang="en-US" altLang="zh-CN" sz="2700" b="1" dirty="0" err="1">
                    <a:solidFill>
                      <a:srgbClr val="002878"/>
                    </a:solidFill>
                    <a:ea typeface="幼圆" pitchFamily="49" charset="-122"/>
                  </a:rPr>
                  <a:t>k</a:t>
                </a:r>
                <a:r>
                  <a:rPr lang="en-US" altLang="zh-CN" sz="2700" b="1" dirty="0" err="1">
                    <a:solidFill>
                      <a:srgbClr val="002878"/>
                    </a:solidFill>
                    <a:latin typeface="幼圆" pitchFamily="49" charset="-122"/>
                    <a:ea typeface="幼圆" pitchFamily="49" charset="-122"/>
                    <a:sym typeface="Symbol" pitchFamily="18" charset="2"/>
                  </a:rPr>
                  <a:t></a:t>
                </a:r>
                <a:r>
                  <a:rPr lang="en-US" altLang="zh-CN" sz="2700" b="1" dirty="0" err="1">
                    <a:solidFill>
                      <a:srgbClr val="002878"/>
                    </a:solidFill>
                    <a:ea typeface="幼圆" pitchFamily="49" charset="-122"/>
                  </a:rPr>
                  <a:t>key</a:t>
                </a:r>
                <a:r>
                  <a:rPr lang="en-US" altLang="zh-CN" sz="2700" b="1" baseline="-22000" dirty="0" err="1">
                    <a:solidFill>
                      <a:srgbClr val="002878"/>
                    </a:solidFill>
                    <a:ea typeface="幼圆" pitchFamily="49" charset="-122"/>
                  </a:rPr>
                  <a:t>i</a:t>
                </a:r>
                <a:r>
                  <a:rPr lang="en-US" altLang="zh-CN" sz="2700" b="1" dirty="0">
                    <a:solidFill>
                      <a:srgbClr val="002878"/>
                    </a:solidFill>
                    <a:latin typeface="幼圆" pitchFamily="49" charset="-122"/>
                    <a:ea typeface="幼圆" pitchFamily="49" charset="-122"/>
                  </a:rPr>
                  <a:t>,</a:t>
                </a:r>
                <a:r>
                  <a:rPr lang="zh-CN" altLang="en-US" sz="2700" b="1" dirty="0">
                    <a:solidFill>
                      <a:srgbClr val="002878"/>
                    </a:solidFill>
                    <a:latin typeface="幼圆" pitchFamily="49" charset="-122"/>
                    <a:ea typeface="幼圆" pitchFamily="49" charset="-122"/>
                  </a:rPr>
                  <a:t>则在指针</a:t>
                </a:r>
                <a:r>
                  <a:rPr lang="en-US" altLang="zh-CN" sz="2700" b="1" dirty="0">
                    <a:solidFill>
                      <a:srgbClr val="002878"/>
                    </a:solidFill>
                    <a:ea typeface="幼圆" pitchFamily="49" charset="-122"/>
                  </a:rPr>
                  <a:t>p</a:t>
                </a:r>
                <a:r>
                  <a:rPr lang="en-US" altLang="zh-CN" sz="2700" b="1" baseline="-22000" dirty="0">
                    <a:solidFill>
                      <a:srgbClr val="002878"/>
                    </a:solidFill>
                    <a:ea typeface="幼圆" pitchFamily="49" charset="-122"/>
                  </a:rPr>
                  <a:t>i-1</a:t>
                </a:r>
                <a:r>
                  <a:rPr lang="zh-CN" altLang="en-US" sz="2700" b="1" dirty="0">
                    <a:solidFill>
                      <a:srgbClr val="002878"/>
                    </a:solidFill>
                    <a:latin typeface="幼圆" pitchFamily="49" charset="-122"/>
                    <a:ea typeface="幼圆" pitchFamily="49" charset="-122"/>
                  </a:rPr>
                  <a:t>所指的结点中重复</a:t>
                </a:r>
              </a:p>
              <a:p>
                <a:r>
                  <a:rPr lang="zh-CN" altLang="en-US" sz="2700" b="1" dirty="0">
                    <a:solidFill>
                      <a:srgbClr val="002878"/>
                    </a:solidFill>
                    <a:latin typeface="幼圆" pitchFamily="49" charset="-122"/>
                    <a:ea typeface="幼圆" pitchFamily="49" charset="-122"/>
                  </a:rPr>
                  <a:t>上述查找过程</a:t>
                </a:r>
                <a:r>
                  <a:rPr lang="en-US" altLang="zh-CN" sz="2700" b="1" dirty="0">
                    <a:solidFill>
                      <a:srgbClr val="002878"/>
                    </a:solidFill>
                    <a:latin typeface="幼圆" pitchFamily="49" charset="-122"/>
                    <a:ea typeface="幼圆" pitchFamily="49" charset="-122"/>
                  </a:rPr>
                  <a:t>,</a:t>
                </a:r>
                <a:r>
                  <a:rPr lang="zh-CN" altLang="en-US" sz="2700" b="1" dirty="0">
                    <a:solidFill>
                      <a:srgbClr val="002878"/>
                    </a:solidFill>
                    <a:latin typeface="幼圆" pitchFamily="49" charset="-122"/>
                    <a:ea typeface="幼圆" pitchFamily="49" charset="-122"/>
                  </a:rPr>
                  <a:t>直到在某结点中查找成功，</a:t>
                </a:r>
              </a:p>
              <a:p>
                <a:r>
                  <a:rPr lang="zh-CN" altLang="en-US" sz="2700" b="1" dirty="0">
                    <a:solidFill>
                      <a:srgbClr val="002878"/>
                    </a:solidFill>
                    <a:latin typeface="幼圆" pitchFamily="49" charset="-122"/>
                    <a:ea typeface="幼圆" pitchFamily="49" charset="-122"/>
                  </a:rPr>
                  <a:t>或者有</a:t>
                </a:r>
                <a:r>
                  <a:rPr lang="en-US" altLang="zh-CN" sz="2700" b="1" dirty="0">
                    <a:solidFill>
                      <a:srgbClr val="002878"/>
                    </a:solidFill>
                    <a:ea typeface="幼圆" pitchFamily="49" charset="-122"/>
                  </a:rPr>
                  <a:t>p</a:t>
                </a:r>
                <a:r>
                  <a:rPr lang="en-US" altLang="zh-CN" sz="2700" b="1" baseline="-22000" dirty="0">
                    <a:solidFill>
                      <a:srgbClr val="002878"/>
                    </a:solidFill>
                    <a:ea typeface="幼圆" pitchFamily="49" charset="-122"/>
                  </a:rPr>
                  <a:t>i-1</a:t>
                </a:r>
                <a:r>
                  <a:rPr lang="en-US" altLang="zh-CN" sz="2700" b="1" dirty="0">
                    <a:solidFill>
                      <a:srgbClr val="002878"/>
                    </a:solidFill>
                    <a:ea typeface="幼圆" pitchFamily="49" charset="-122"/>
                  </a:rPr>
                  <a:t>=NULL</a:t>
                </a:r>
                <a:r>
                  <a:rPr lang="zh-CN" altLang="en-US" sz="2700" b="1" dirty="0">
                    <a:solidFill>
                      <a:srgbClr val="002878"/>
                    </a:solidFill>
                    <a:latin typeface="幼圆" pitchFamily="49" charset="-122"/>
                    <a:ea typeface="幼圆" pitchFamily="49" charset="-122"/>
                  </a:rPr>
                  <a:t>，查找失败。</a:t>
                </a:r>
              </a:p>
            </p:txBody>
          </p:sp>
          <p:sp>
            <p:nvSpPr>
              <p:cNvPr id="161"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b="1" dirty="0">
                    <a:solidFill>
                      <a:srgbClr val="FF3300"/>
                    </a:solidFill>
                    <a:latin typeface="黑体" pitchFamily="49" charset="-122"/>
                    <a:ea typeface="黑体" pitchFamily="49" charset="-122"/>
                  </a:rPr>
                  <a:t>顺序查找法</a:t>
                </a:r>
              </a:p>
            </p:txBody>
          </p:sp>
          <p:sp>
            <p:nvSpPr>
              <p:cNvPr id="162"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b="1">
                    <a:solidFill>
                      <a:srgbClr val="FF3300"/>
                    </a:solidFill>
                    <a:latin typeface="黑体" pitchFamily="49" charset="-122"/>
                    <a:ea typeface="黑体" pitchFamily="49" charset="-122"/>
                  </a:rPr>
                  <a:t>折半查找法</a:t>
                </a:r>
              </a:p>
            </p:txBody>
          </p:sp>
        </p:grpSp>
      </p:grpSp>
      <p:grpSp>
        <p:nvGrpSpPr>
          <p:cNvPr id="163" name="Group 175"/>
          <p:cNvGrpSpPr>
            <a:grpSpLocks/>
          </p:cNvGrpSpPr>
          <p:nvPr/>
        </p:nvGrpSpPr>
        <p:grpSpPr bwMode="auto">
          <a:xfrm>
            <a:off x="6707459" y="384969"/>
            <a:ext cx="3240088" cy="1152525"/>
            <a:chOff x="2653" y="391"/>
            <a:chExt cx="2041" cy="726"/>
          </a:xfrm>
        </p:grpSpPr>
        <p:sp>
          <p:nvSpPr>
            <p:cNvPr id="164"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b="1"/>
            </a:p>
          </p:txBody>
        </p:sp>
        <p:sp>
          <p:nvSpPr>
            <p:cNvPr id="165" name="Text Box 174"/>
            <p:cNvSpPr txBox="1">
              <a:spLocks noChangeArrowheads="1"/>
            </p:cNvSpPr>
            <p:nvPr/>
          </p:nvSpPr>
          <p:spPr bwMode="auto">
            <a:xfrm>
              <a:off x="2835" y="512"/>
              <a:ext cx="1695" cy="4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b="1" dirty="0">
                  <a:solidFill>
                    <a:srgbClr val="FF3300"/>
                  </a:solidFill>
                  <a:ea typeface="华文新魏" pitchFamily="2" charset="-122"/>
                </a:rPr>
                <a:t>  </a:t>
              </a:r>
              <a:r>
                <a:rPr lang="zh-CN" altLang="en-US" sz="3000" b="1" dirty="0">
                  <a:solidFill>
                    <a:srgbClr val="FF3300"/>
                  </a:solidFill>
                  <a:ea typeface="华文新魏" pitchFamily="2" charset="-122"/>
                </a:rPr>
                <a:t>类似于二叉</a:t>
              </a:r>
            </a:p>
            <a:p>
              <a:pPr>
                <a:lnSpc>
                  <a:spcPct val="70000"/>
                </a:lnSpc>
              </a:pPr>
              <a:r>
                <a:rPr lang="zh-CN" altLang="en-US" sz="3000" b="1" dirty="0">
                  <a:solidFill>
                    <a:srgbClr val="FF3300"/>
                  </a:solidFill>
                  <a:ea typeface="华文新魏" pitchFamily="2" charset="-122"/>
                </a:rPr>
                <a:t>排序树的查找</a:t>
              </a:r>
            </a:p>
          </p:txBody>
        </p:sp>
      </p:grpSp>
      <p:grpSp>
        <p:nvGrpSpPr>
          <p:cNvPr id="166" name="Group 189"/>
          <p:cNvGrpSpPr>
            <a:grpSpLocks/>
          </p:cNvGrpSpPr>
          <p:nvPr/>
        </p:nvGrpSpPr>
        <p:grpSpPr bwMode="auto">
          <a:xfrm>
            <a:off x="2484368" y="5830888"/>
            <a:ext cx="6646863" cy="576262"/>
            <a:chOff x="689" y="3673"/>
            <a:chExt cx="4187" cy="363"/>
          </a:xfrm>
        </p:grpSpPr>
        <p:sp>
          <p:nvSpPr>
            <p:cNvPr id="167"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b="1">
                <a:solidFill>
                  <a:srgbClr val="FFFFCC"/>
                </a:solidFill>
              </a:endParaRPr>
            </a:p>
          </p:txBody>
        </p:sp>
        <p:sp>
          <p:nvSpPr>
            <p:cNvPr id="168"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b="1">
                  <a:solidFill>
                    <a:srgbClr val="FF3300"/>
                  </a:solidFill>
                  <a:ea typeface="楷体_GB2312" pitchFamily="49" charset="-122"/>
                </a:rPr>
                <a:t>n</a:t>
              </a:r>
              <a:r>
                <a:rPr lang="en-US" altLang="zh-CN" b="1">
                  <a:solidFill>
                    <a:srgbClr val="000084"/>
                  </a:solidFill>
                  <a:ea typeface="楷体_GB2312" pitchFamily="49" charset="-122"/>
                </a:rPr>
                <a:t>,  p</a:t>
              </a:r>
              <a:r>
                <a:rPr lang="en-US" altLang="zh-CN" b="1" baseline="-30000">
                  <a:solidFill>
                    <a:srgbClr val="000084"/>
                  </a:solidFill>
                  <a:ea typeface="楷体_GB2312" pitchFamily="49" charset="-122"/>
                </a:rPr>
                <a:t>0</a:t>
              </a:r>
              <a:r>
                <a:rPr lang="en-US" altLang="zh-CN" b="1">
                  <a:solidFill>
                    <a:srgbClr val="000084"/>
                  </a:solidFill>
                  <a:ea typeface="楷体_GB2312" pitchFamily="49" charset="-122"/>
                </a:rPr>
                <a:t>,  key</a:t>
              </a:r>
              <a:r>
                <a:rPr lang="en-US" altLang="zh-CN" b="1" baseline="-34000">
                  <a:solidFill>
                    <a:srgbClr val="000084"/>
                  </a:solidFill>
                  <a:ea typeface="楷体_GB2312" pitchFamily="49" charset="-122"/>
                </a:rPr>
                <a:t>1</a:t>
              </a:r>
              <a:r>
                <a:rPr lang="en-US" altLang="zh-CN" b="1">
                  <a:solidFill>
                    <a:srgbClr val="000084"/>
                  </a:solidFill>
                  <a:ea typeface="楷体_GB2312" pitchFamily="49" charset="-122"/>
                </a:rPr>
                <a:t>, </a:t>
              </a:r>
              <a:r>
                <a:rPr lang="en-US" altLang="zh-CN" b="1">
                  <a:solidFill>
                    <a:srgbClr val="000084"/>
                  </a:solidFill>
                </a:rPr>
                <a:t>p</a:t>
              </a:r>
              <a:r>
                <a:rPr lang="en-US" altLang="zh-CN" b="1" baseline="-25000">
                  <a:solidFill>
                    <a:srgbClr val="000084"/>
                  </a:solidFill>
                </a:rPr>
                <a:t>1</a:t>
              </a:r>
              <a:r>
                <a:rPr lang="en-US" altLang="zh-CN" b="1">
                  <a:solidFill>
                    <a:srgbClr val="000084"/>
                  </a:solidFill>
                </a:rPr>
                <a:t>,</a:t>
              </a:r>
              <a:r>
                <a:rPr lang="en-US" altLang="zh-CN" b="1">
                  <a:solidFill>
                    <a:srgbClr val="000084"/>
                  </a:solidFill>
                  <a:ea typeface="楷体_GB2312" pitchFamily="49" charset="-122"/>
                </a:rPr>
                <a:t>   </a:t>
              </a:r>
              <a:r>
                <a:rPr lang="en-US" altLang="zh-CN" b="1">
                  <a:solidFill>
                    <a:srgbClr val="000084"/>
                  </a:solidFill>
                  <a:ea typeface="楷体_GB2312" pitchFamily="49" charset="-122"/>
                  <a:sym typeface="Symbol" pitchFamily="18" charset="2"/>
                </a:rPr>
                <a:t>, </a:t>
              </a:r>
              <a:r>
                <a:rPr lang="en-US" altLang="zh-CN" b="1">
                  <a:solidFill>
                    <a:srgbClr val="000084"/>
                  </a:solidFill>
                  <a:sym typeface="Symbol" pitchFamily="18" charset="2"/>
                </a:rPr>
                <a:t>  p</a:t>
              </a:r>
              <a:r>
                <a:rPr lang="en-US" altLang="zh-CN" b="1" baseline="-25000">
                  <a:solidFill>
                    <a:srgbClr val="000084"/>
                  </a:solidFill>
                  <a:sym typeface="Symbol" pitchFamily="18" charset="2"/>
                </a:rPr>
                <a:t>i</a:t>
              </a:r>
              <a:r>
                <a:rPr lang="en-US" altLang="zh-CN" b="1" baseline="-25000">
                  <a:solidFill>
                    <a:srgbClr val="000084"/>
                  </a:solidFill>
                  <a:latin typeface="宋体" charset="-122"/>
                  <a:sym typeface="Symbol" pitchFamily="18" charset="2"/>
                </a:rPr>
                <a:t>-</a:t>
              </a:r>
              <a:r>
                <a:rPr lang="en-US" altLang="zh-CN" b="1" baseline="-25000">
                  <a:solidFill>
                    <a:srgbClr val="000084"/>
                  </a:solidFill>
                  <a:sym typeface="Symbol" pitchFamily="18" charset="2"/>
                </a:rPr>
                <a:t>1</a:t>
              </a:r>
              <a:r>
                <a:rPr lang="en-US" altLang="zh-CN" b="1">
                  <a:solidFill>
                    <a:srgbClr val="000084"/>
                  </a:solidFill>
                  <a:sym typeface="Symbol" pitchFamily="18" charset="2"/>
                </a:rPr>
                <a:t>,</a:t>
              </a:r>
              <a:r>
                <a:rPr lang="en-US" altLang="zh-CN" b="1">
                  <a:solidFill>
                    <a:srgbClr val="000084"/>
                  </a:solidFill>
                  <a:ea typeface="楷体_GB2312" pitchFamily="49" charset="-122"/>
                  <a:sym typeface="Symbol" pitchFamily="18" charset="2"/>
                </a:rPr>
                <a:t>  </a:t>
              </a:r>
              <a:r>
                <a:rPr lang="en-US" altLang="zh-CN" b="1">
                  <a:solidFill>
                    <a:srgbClr val="000084"/>
                  </a:solidFill>
                  <a:sym typeface="Symbol" pitchFamily="18" charset="2"/>
                </a:rPr>
                <a:t>key</a:t>
              </a:r>
              <a:r>
                <a:rPr lang="en-US" altLang="zh-CN" b="1" baseline="-25000">
                  <a:solidFill>
                    <a:srgbClr val="000084"/>
                  </a:solidFill>
                  <a:sym typeface="Symbol" pitchFamily="18" charset="2"/>
                </a:rPr>
                <a:t>i</a:t>
              </a:r>
              <a:r>
                <a:rPr lang="en-US" altLang="zh-CN" b="1">
                  <a:solidFill>
                    <a:srgbClr val="000084"/>
                  </a:solidFill>
                  <a:sym typeface="Symbol" pitchFamily="18" charset="2"/>
                </a:rPr>
                <a:t>,     ,</a:t>
              </a:r>
              <a:r>
                <a:rPr lang="en-US" altLang="zh-CN" b="1">
                  <a:solidFill>
                    <a:srgbClr val="FFFFCC"/>
                  </a:solidFill>
                  <a:sym typeface="Symbol" pitchFamily="18" charset="2"/>
                </a:rPr>
                <a:t>  </a:t>
              </a:r>
              <a:r>
                <a:rPr lang="en-US" altLang="zh-CN" b="1">
                  <a:solidFill>
                    <a:srgbClr val="000084"/>
                  </a:solidFill>
                  <a:ea typeface="楷体_GB2312" pitchFamily="49" charset="-122"/>
                  <a:sym typeface="Symbol" pitchFamily="18" charset="2"/>
                </a:rPr>
                <a:t>key</a:t>
              </a:r>
              <a:r>
                <a:rPr lang="en-US" altLang="zh-CN" b="1" baseline="-30000">
                  <a:solidFill>
                    <a:srgbClr val="000084"/>
                  </a:solidFill>
                  <a:ea typeface="楷体_GB2312" pitchFamily="49" charset="-122"/>
                  <a:sym typeface="Symbol" pitchFamily="18" charset="2"/>
                </a:rPr>
                <a:t>n</a:t>
              </a:r>
              <a:r>
                <a:rPr lang="en-US" altLang="zh-CN" b="1">
                  <a:solidFill>
                    <a:srgbClr val="000084"/>
                  </a:solidFill>
                  <a:ea typeface="楷体_GB2312" pitchFamily="49" charset="-122"/>
                  <a:sym typeface="Symbol" pitchFamily="18" charset="2"/>
                </a:rPr>
                <a:t>,  p</a:t>
              </a:r>
              <a:r>
                <a:rPr lang="en-US" altLang="zh-CN" b="1" baseline="-30000">
                  <a:solidFill>
                    <a:srgbClr val="000084"/>
                  </a:solidFill>
                  <a:ea typeface="楷体_GB2312" pitchFamily="49" charset="-122"/>
                  <a:sym typeface="Symbol" pitchFamily="18" charset="2"/>
                </a:rPr>
                <a:t>n</a:t>
              </a:r>
            </a:p>
          </p:txBody>
        </p:sp>
      </p:grpSp>
      <p:sp>
        <p:nvSpPr>
          <p:cNvPr id="169" name="Line 190"/>
          <p:cNvSpPr>
            <a:spLocks noChangeShapeType="1"/>
          </p:cNvSpPr>
          <p:nvPr/>
        </p:nvSpPr>
        <p:spPr bwMode="auto">
          <a:xfrm flipV="1">
            <a:off x="6996384" y="6298165"/>
            <a:ext cx="534988" cy="0"/>
          </a:xfrm>
          <a:prstGeom prst="line">
            <a:avLst/>
          </a:prstGeom>
          <a:noFill/>
          <a:ln w="41275" cap="sq">
            <a:solidFill>
              <a:srgbClr val="FF0000"/>
            </a:solidFill>
            <a:round/>
            <a:headEnd type="none" w="sm" len="sm"/>
            <a:tailEnd type="none" w="sm" len="sm"/>
          </a:ln>
        </p:spPr>
        <p:txBody>
          <a:bodyPr/>
          <a:lstStyle/>
          <a:p>
            <a:endParaRPr lang="zh-CN" altLang="en-US" b="1"/>
          </a:p>
        </p:txBody>
      </p:sp>
      <p:sp>
        <p:nvSpPr>
          <p:cNvPr id="170" name="Line 191"/>
          <p:cNvSpPr>
            <a:spLocks noChangeShapeType="1"/>
          </p:cNvSpPr>
          <p:nvPr/>
        </p:nvSpPr>
        <p:spPr bwMode="auto">
          <a:xfrm>
            <a:off x="6160742" y="6298165"/>
            <a:ext cx="0" cy="360362"/>
          </a:xfrm>
          <a:prstGeom prst="line">
            <a:avLst/>
          </a:prstGeom>
          <a:noFill/>
          <a:ln w="41275" cap="sq">
            <a:solidFill>
              <a:srgbClr val="FF0000"/>
            </a:solidFill>
            <a:round/>
            <a:headEnd type="none" w="sm" len="sm"/>
            <a:tailEnd type="triangle" w="med" len="lg"/>
          </a:ln>
        </p:spPr>
        <p:txBody>
          <a:bodyPr/>
          <a:lstStyle/>
          <a:p>
            <a:endParaRPr lang="zh-CN" altLang="en-US" b="1"/>
          </a:p>
        </p:txBody>
      </p:sp>
    </p:spTree>
    <p:extLst>
      <p:ext uri="{BB962C8B-B14F-4D97-AF65-F5344CB8AC3E}">
        <p14:creationId xmlns:p14="http://schemas.microsoft.com/office/powerpoint/2010/main" val="70484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dissolve">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slide(fromBottom)">
                                      <p:cBhvr>
                                        <p:cTn id="17" dur="500"/>
                                        <p:tgtEl>
                                          <p:spTgt spid="1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dissolve">
                                      <p:cBhvr>
                                        <p:cTn id="22" dur="5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wipe(up)">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wipe(up)">
                                      <p:cBhvr>
                                        <p:cTn id="32" dur="500"/>
                                        <p:tgtEl>
                                          <p:spTgt spid="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9"/>
                                        </p:tgtEl>
                                        <p:attrNameLst>
                                          <p:attrName>style.visibility</p:attrName>
                                        </p:attrNameLst>
                                      </p:cBhvr>
                                      <p:to>
                                        <p:strVal val="visible"/>
                                      </p:to>
                                    </p:set>
                                    <p:animEffect transition="in" filter="wipe(up)">
                                      <p:cBhvr>
                                        <p:cTn id="37" dur="500"/>
                                        <p:tgtEl>
                                          <p:spTgt spid="149"/>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152"/>
                                        </p:tgtEl>
                                        <p:attrNameLst>
                                          <p:attrName>style.visibility</p:attrName>
                                        </p:attrNameLst>
                                      </p:cBhvr>
                                      <p:to>
                                        <p:strVal val="visible"/>
                                      </p:to>
                                    </p:set>
                                    <p:anim calcmode="lin" valueType="num">
                                      <p:cBhvr>
                                        <p:cTn id="42" dur="500" fill="hold"/>
                                        <p:tgtEl>
                                          <p:spTgt spid="152"/>
                                        </p:tgtEl>
                                        <p:attrNameLst>
                                          <p:attrName>ppt_w</p:attrName>
                                        </p:attrNameLst>
                                      </p:cBhvr>
                                      <p:tavLst>
                                        <p:tav tm="0">
                                          <p:val>
                                            <p:strVal val="4/3*#ppt_w"/>
                                          </p:val>
                                        </p:tav>
                                        <p:tav tm="100000">
                                          <p:val>
                                            <p:strVal val="#ppt_w"/>
                                          </p:val>
                                        </p:tav>
                                      </p:tavLst>
                                    </p:anim>
                                    <p:anim calcmode="lin" valueType="num">
                                      <p:cBhvr>
                                        <p:cTn id="43" dur="500" fill="hold"/>
                                        <p:tgtEl>
                                          <p:spTgt spid="152"/>
                                        </p:tgtEl>
                                        <p:attrNameLst>
                                          <p:attrName>ppt_h</p:attrName>
                                        </p:attrNameLst>
                                      </p:cBhvr>
                                      <p:tavLst>
                                        <p:tav tm="0">
                                          <p:val>
                                            <p:strVal val="4/3*#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528" fill="hold" nodeType="clickEffect">
                                  <p:stCondLst>
                                    <p:cond delay="0"/>
                                  </p:stCondLst>
                                  <p:childTnLst>
                                    <p:set>
                                      <p:cBhvr>
                                        <p:cTn id="47" dur="1" fill="hold">
                                          <p:stCondLst>
                                            <p:cond delay="0"/>
                                          </p:stCondLst>
                                        </p:cTn>
                                        <p:tgtEl>
                                          <p:spTgt spid="153"/>
                                        </p:tgtEl>
                                        <p:attrNameLst>
                                          <p:attrName>style.visibility</p:attrName>
                                        </p:attrNameLst>
                                      </p:cBhvr>
                                      <p:to>
                                        <p:strVal val="visible"/>
                                      </p:to>
                                    </p:set>
                                    <p:anim calcmode="lin" valueType="num">
                                      <p:cBhvr>
                                        <p:cTn id="48" dur="500" fill="hold"/>
                                        <p:tgtEl>
                                          <p:spTgt spid="153"/>
                                        </p:tgtEl>
                                        <p:attrNameLst>
                                          <p:attrName>ppt_w</p:attrName>
                                        </p:attrNameLst>
                                      </p:cBhvr>
                                      <p:tavLst>
                                        <p:tav tm="0">
                                          <p:val>
                                            <p:fltVal val="0"/>
                                          </p:val>
                                        </p:tav>
                                        <p:tav tm="100000">
                                          <p:val>
                                            <p:strVal val="#ppt_w"/>
                                          </p:val>
                                        </p:tav>
                                      </p:tavLst>
                                    </p:anim>
                                    <p:anim calcmode="lin" valueType="num">
                                      <p:cBhvr>
                                        <p:cTn id="49" dur="500" fill="hold"/>
                                        <p:tgtEl>
                                          <p:spTgt spid="153"/>
                                        </p:tgtEl>
                                        <p:attrNameLst>
                                          <p:attrName>ppt_h</p:attrName>
                                        </p:attrNameLst>
                                      </p:cBhvr>
                                      <p:tavLst>
                                        <p:tav tm="0">
                                          <p:val>
                                            <p:fltVal val="0"/>
                                          </p:val>
                                        </p:tav>
                                        <p:tav tm="100000">
                                          <p:val>
                                            <p:strVal val="#ppt_h"/>
                                          </p:val>
                                        </p:tav>
                                      </p:tavLst>
                                    </p:anim>
                                    <p:anim calcmode="lin" valueType="num">
                                      <p:cBhvr>
                                        <p:cTn id="50" dur="500" fill="hold"/>
                                        <p:tgtEl>
                                          <p:spTgt spid="153"/>
                                        </p:tgtEl>
                                        <p:attrNameLst>
                                          <p:attrName>ppt_x</p:attrName>
                                        </p:attrNameLst>
                                      </p:cBhvr>
                                      <p:tavLst>
                                        <p:tav tm="0">
                                          <p:val>
                                            <p:fltVal val="0.5"/>
                                          </p:val>
                                        </p:tav>
                                        <p:tav tm="100000">
                                          <p:val>
                                            <p:strVal val="#ppt_x"/>
                                          </p:val>
                                        </p:tav>
                                      </p:tavLst>
                                    </p:anim>
                                    <p:anim calcmode="lin" valueType="num">
                                      <p:cBhvr>
                                        <p:cTn id="51" dur="500" fill="hold"/>
                                        <p:tgtEl>
                                          <p:spTgt spid="153"/>
                                        </p:tgtEl>
                                        <p:attrNameLst>
                                          <p:attrName>ppt_y</p:attrName>
                                        </p:attrNameLst>
                                      </p:cBhvr>
                                      <p:tavLst>
                                        <p:tav tm="0">
                                          <p:val>
                                            <p:fltVal val="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dissolve">
                                      <p:cBhvr>
                                        <p:cTn id="56" dur="500"/>
                                        <p:tgtEl>
                                          <p:spTgt spid="1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6"/>
                                        </p:tgtEl>
                                        <p:attrNameLst>
                                          <p:attrName>style.visibility</p:attrName>
                                        </p:attrNameLst>
                                      </p:cBhvr>
                                      <p:to>
                                        <p:strVal val="visible"/>
                                      </p:to>
                                    </p:set>
                                    <p:animEffect transition="in" filter="wipe(left)">
                                      <p:cBhvr>
                                        <p:cTn id="61" dur="500"/>
                                        <p:tgtEl>
                                          <p:spTgt spid="16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69"/>
                                        </p:tgtEl>
                                        <p:attrNameLst>
                                          <p:attrName>style.visibility</p:attrName>
                                        </p:attrNameLst>
                                      </p:cBhvr>
                                      <p:to>
                                        <p:strVal val="visible"/>
                                      </p:to>
                                    </p:set>
                                    <p:animEffect transition="in" filter="wipe(left)">
                                      <p:cBhvr>
                                        <p:cTn id="66" dur="500"/>
                                        <p:tgtEl>
                                          <p:spTgt spid="16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70"/>
                                        </p:tgtEl>
                                        <p:attrNameLst>
                                          <p:attrName>style.visibility</p:attrName>
                                        </p:attrNameLst>
                                      </p:cBhvr>
                                      <p:to>
                                        <p:strVal val="visible"/>
                                      </p:to>
                                    </p:set>
                                    <p:animEffect transition="in" filter="wipe(up)">
                                      <p:cBhvr>
                                        <p:cTn id="71"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52" grpId="0" animBg="1"/>
      <p:bldP spid="169" grpId="0" animBg="1"/>
      <p:bldP spid="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4</a:t>
            </a:r>
            <a:r>
              <a:rPr lang="zh-CN" altLang="en-US" dirty="0"/>
              <a:t>阶</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49</a:t>
            </a:fld>
            <a:endParaRPr lang="zh-CN" altLang="en-US"/>
          </a:p>
        </p:txBody>
      </p:sp>
      <p:grpSp>
        <p:nvGrpSpPr>
          <p:cNvPr id="5" name="Group 2"/>
          <p:cNvGrpSpPr>
            <a:grpSpLocks/>
          </p:cNvGrpSpPr>
          <p:nvPr/>
        </p:nvGrpSpPr>
        <p:grpSpPr bwMode="auto">
          <a:xfrm>
            <a:off x="1925514" y="254380"/>
            <a:ext cx="8950325" cy="4337050"/>
            <a:chOff x="26" y="772"/>
            <a:chExt cx="5638" cy="2732"/>
          </a:xfrm>
        </p:grpSpPr>
        <p:sp>
          <p:nvSpPr>
            <p:cNvPr id="6" name="Rectangle 3"/>
            <p:cNvSpPr>
              <a:spLocks noChangeArrowheads="1"/>
            </p:cNvSpPr>
            <p:nvPr/>
          </p:nvSpPr>
          <p:spPr bwMode="auto">
            <a:xfrm>
              <a:off x="26" y="2502"/>
              <a:ext cx="21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7" name="Group 4"/>
            <p:cNvGrpSpPr>
              <a:grpSpLocks/>
            </p:cNvGrpSpPr>
            <p:nvPr/>
          </p:nvGrpSpPr>
          <p:grpSpPr bwMode="auto">
            <a:xfrm>
              <a:off x="2256" y="1252"/>
              <a:ext cx="768" cy="192"/>
              <a:chOff x="1344" y="1872"/>
              <a:chExt cx="768" cy="192"/>
            </a:xfrm>
          </p:grpSpPr>
          <p:sp>
            <p:nvSpPr>
              <p:cNvPr id="166"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7"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8"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9"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9"/>
            <p:cNvGrpSpPr>
              <a:grpSpLocks/>
            </p:cNvGrpSpPr>
            <p:nvPr/>
          </p:nvGrpSpPr>
          <p:grpSpPr bwMode="auto">
            <a:xfrm>
              <a:off x="672" y="1972"/>
              <a:ext cx="1152" cy="192"/>
              <a:chOff x="1008" y="1776"/>
              <a:chExt cx="1152" cy="192"/>
            </a:xfrm>
          </p:grpSpPr>
          <p:sp>
            <p:nvSpPr>
              <p:cNvPr id="160"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1"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2"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3"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4"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65"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16"/>
            <p:cNvGrpSpPr>
              <a:grpSpLocks/>
            </p:cNvGrpSpPr>
            <p:nvPr/>
          </p:nvGrpSpPr>
          <p:grpSpPr bwMode="auto">
            <a:xfrm>
              <a:off x="3456" y="1972"/>
              <a:ext cx="1152" cy="192"/>
              <a:chOff x="1008" y="1776"/>
              <a:chExt cx="1152" cy="192"/>
            </a:xfrm>
          </p:grpSpPr>
          <p:sp>
            <p:nvSpPr>
              <p:cNvPr id="15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23"/>
            <p:cNvGrpSpPr>
              <a:grpSpLocks/>
            </p:cNvGrpSpPr>
            <p:nvPr/>
          </p:nvGrpSpPr>
          <p:grpSpPr bwMode="auto">
            <a:xfrm>
              <a:off x="48" y="2740"/>
              <a:ext cx="768" cy="192"/>
              <a:chOff x="1344" y="1872"/>
              <a:chExt cx="768" cy="192"/>
            </a:xfrm>
          </p:grpSpPr>
          <p:sp>
            <p:nvSpPr>
              <p:cNvPr id="150"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1"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2"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53"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28"/>
            <p:cNvGrpSpPr>
              <a:grpSpLocks/>
            </p:cNvGrpSpPr>
            <p:nvPr/>
          </p:nvGrpSpPr>
          <p:grpSpPr bwMode="auto">
            <a:xfrm>
              <a:off x="864" y="2740"/>
              <a:ext cx="768" cy="192"/>
              <a:chOff x="1344" y="1872"/>
              <a:chExt cx="768" cy="192"/>
            </a:xfrm>
          </p:grpSpPr>
          <p:sp>
            <p:nvSpPr>
              <p:cNvPr id="146"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7"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8"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9"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33"/>
            <p:cNvGrpSpPr>
              <a:grpSpLocks/>
            </p:cNvGrpSpPr>
            <p:nvPr/>
          </p:nvGrpSpPr>
          <p:grpSpPr bwMode="auto">
            <a:xfrm>
              <a:off x="1680" y="2740"/>
              <a:ext cx="768" cy="192"/>
              <a:chOff x="1344" y="1872"/>
              <a:chExt cx="768" cy="192"/>
            </a:xfrm>
          </p:grpSpPr>
          <p:sp>
            <p:nvSpPr>
              <p:cNvPr id="142"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3"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4"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5"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38"/>
            <p:cNvGrpSpPr>
              <a:grpSpLocks/>
            </p:cNvGrpSpPr>
            <p:nvPr/>
          </p:nvGrpSpPr>
          <p:grpSpPr bwMode="auto">
            <a:xfrm>
              <a:off x="2496" y="2740"/>
              <a:ext cx="768" cy="192"/>
              <a:chOff x="1344" y="1872"/>
              <a:chExt cx="768" cy="192"/>
            </a:xfrm>
          </p:grpSpPr>
          <p:sp>
            <p:nvSpPr>
              <p:cNvPr id="138"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9"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0"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41"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43"/>
            <p:cNvGrpSpPr>
              <a:grpSpLocks/>
            </p:cNvGrpSpPr>
            <p:nvPr/>
          </p:nvGrpSpPr>
          <p:grpSpPr bwMode="auto">
            <a:xfrm>
              <a:off x="4896" y="2740"/>
              <a:ext cx="768" cy="192"/>
              <a:chOff x="1344" y="1872"/>
              <a:chExt cx="768" cy="192"/>
            </a:xfrm>
          </p:grpSpPr>
          <p:sp>
            <p:nvSpPr>
              <p:cNvPr id="134"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5"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6"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7"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48"/>
            <p:cNvGrpSpPr>
              <a:grpSpLocks/>
            </p:cNvGrpSpPr>
            <p:nvPr/>
          </p:nvGrpSpPr>
          <p:grpSpPr bwMode="auto">
            <a:xfrm>
              <a:off x="3312" y="2740"/>
              <a:ext cx="1536" cy="192"/>
              <a:chOff x="3456" y="528"/>
              <a:chExt cx="1536" cy="192"/>
            </a:xfrm>
          </p:grpSpPr>
          <p:sp>
            <p:nvSpPr>
              <p:cNvPr id="126"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7"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8"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9"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0"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1"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2"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33"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6"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8"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0"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1"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2"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3"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24" name="Text Box 65"/>
            <p:cNvSpPr txBox="1">
              <a:spLocks noChangeArrowheads="1"/>
            </p:cNvSpPr>
            <p:nvPr/>
          </p:nvSpPr>
          <p:spPr bwMode="auto">
            <a:xfrm>
              <a:off x="1766" y="772"/>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25"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26" name="Group 67"/>
            <p:cNvGrpSpPr>
              <a:grpSpLocks/>
            </p:cNvGrpSpPr>
            <p:nvPr/>
          </p:nvGrpSpPr>
          <p:grpSpPr bwMode="auto">
            <a:xfrm>
              <a:off x="240" y="2836"/>
              <a:ext cx="206" cy="657"/>
              <a:chOff x="240" y="2640"/>
              <a:chExt cx="206" cy="657"/>
            </a:xfrm>
          </p:grpSpPr>
          <p:grpSp>
            <p:nvGrpSpPr>
              <p:cNvPr id="122" name="Group 68"/>
              <p:cNvGrpSpPr>
                <a:grpSpLocks/>
              </p:cNvGrpSpPr>
              <p:nvPr/>
            </p:nvGrpSpPr>
            <p:grpSpPr bwMode="auto">
              <a:xfrm>
                <a:off x="240" y="3009"/>
                <a:ext cx="206" cy="288"/>
                <a:chOff x="240" y="3009"/>
                <a:chExt cx="206" cy="288"/>
              </a:xfrm>
            </p:grpSpPr>
            <p:sp>
              <p:nvSpPr>
                <p:cNvPr id="12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25"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23"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7" name="Group 72"/>
            <p:cNvGrpSpPr>
              <a:grpSpLocks/>
            </p:cNvGrpSpPr>
            <p:nvPr/>
          </p:nvGrpSpPr>
          <p:grpSpPr bwMode="auto">
            <a:xfrm>
              <a:off x="621" y="2836"/>
              <a:ext cx="206" cy="657"/>
              <a:chOff x="240" y="2640"/>
              <a:chExt cx="206" cy="657"/>
            </a:xfrm>
          </p:grpSpPr>
          <p:grpSp>
            <p:nvGrpSpPr>
              <p:cNvPr id="118" name="Group 73"/>
              <p:cNvGrpSpPr>
                <a:grpSpLocks/>
              </p:cNvGrpSpPr>
              <p:nvPr/>
            </p:nvGrpSpPr>
            <p:grpSpPr bwMode="auto">
              <a:xfrm>
                <a:off x="240" y="3009"/>
                <a:ext cx="206" cy="288"/>
                <a:chOff x="240" y="3009"/>
                <a:chExt cx="206" cy="288"/>
              </a:xfrm>
            </p:grpSpPr>
            <p:sp>
              <p:nvSpPr>
                <p:cNvPr id="120"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21" name="Text Box 7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19"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77"/>
            <p:cNvGrpSpPr>
              <a:grpSpLocks/>
            </p:cNvGrpSpPr>
            <p:nvPr/>
          </p:nvGrpSpPr>
          <p:grpSpPr bwMode="auto">
            <a:xfrm>
              <a:off x="1057" y="2836"/>
              <a:ext cx="206" cy="657"/>
              <a:chOff x="240" y="2640"/>
              <a:chExt cx="206" cy="657"/>
            </a:xfrm>
          </p:grpSpPr>
          <p:grpSp>
            <p:nvGrpSpPr>
              <p:cNvPr id="114" name="Group 78"/>
              <p:cNvGrpSpPr>
                <a:grpSpLocks/>
              </p:cNvGrpSpPr>
              <p:nvPr/>
            </p:nvGrpSpPr>
            <p:grpSpPr bwMode="auto">
              <a:xfrm>
                <a:off x="240" y="3009"/>
                <a:ext cx="206" cy="288"/>
                <a:chOff x="240" y="3009"/>
                <a:chExt cx="206" cy="288"/>
              </a:xfrm>
            </p:grpSpPr>
            <p:sp>
              <p:nvSpPr>
                <p:cNvPr id="116"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17"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15"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9" name="Group 82"/>
            <p:cNvGrpSpPr>
              <a:grpSpLocks/>
            </p:cNvGrpSpPr>
            <p:nvPr/>
          </p:nvGrpSpPr>
          <p:grpSpPr bwMode="auto">
            <a:xfrm>
              <a:off x="1437" y="2836"/>
              <a:ext cx="206" cy="657"/>
              <a:chOff x="240" y="2640"/>
              <a:chExt cx="206" cy="657"/>
            </a:xfrm>
          </p:grpSpPr>
          <p:grpSp>
            <p:nvGrpSpPr>
              <p:cNvPr id="110" name="Group 83"/>
              <p:cNvGrpSpPr>
                <a:grpSpLocks/>
              </p:cNvGrpSpPr>
              <p:nvPr/>
            </p:nvGrpSpPr>
            <p:grpSpPr bwMode="auto">
              <a:xfrm>
                <a:off x="240" y="3009"/>
                <a:ext cx="206" cy="288"/>
                <a:chOff x="240" y="3009"/>
                <a:chExt cx="206" cy="288"/>
              </a:xfrm>
            </p:grpSpPr>
            <p:sp>
              <p:nvSpPr>
                <p:cNvPr id="112"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13"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11"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87"/>
            <p:cNvGrpSpPr>
              <a:grpSpLocks/>
            </p:cNvGrpSpPr>
            <p:nvPr/>
          </p:nvGrpSpPr>
          <p:grpSpPr bwMode="auto">
            <a:xfrm>
              <a:off x="1869" y="2836"/>
              <a:ext cx="206" cy="657"/>
              <a:chOff x="240" y="2640"/>
              <a:chExt cx="206" cy="657"/>
            </a:xfrm>
          </p:grpSpPr>
          <p:grpSp>
            <p:nvGrpSpPr>
              <p:cNvPr id="106" name="Group 88"/>
              <p:cNvGrpSpPr>
                <a:grpSpLocks/>
              </p:cNvGrpSpPr>
              <p:nvPr/>
            </p:nvGrpSpPr>
            <p:grpSpPr bwMode="auto">
              <a:xfrm>
                <a:off x="240" y="3009"/>
                <a:ext cx="206" cy="288"/>
                <a:chOff x="240" y="3009"/>
                <a:chExt cx="206" cy="288"/>
              </a:xfrm>
            </p:grpSpPr>
            <p:sp>
              <p:nvSpPr>
                <p:cNvPr id="108"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9"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07"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1" name="Group 92"/>
            <p:cNvGrpSpPr>
              <a:grpSpLocks/>
            </p:cNvGrpSpPr>
            <p:nvPr/>
          </p:nvGrpSpPr>
          <p:grpSpPr bwMode="auto">
            <a:xfrm>
              <a:off x="2264" y="2836"/>
              <a:ext cx="206" cy="657"/>
              <a:chOff x="240" y="2640"/>
              <a:chExt cx="206" cy="657"/>
            </a:xfrm>
          </p:grpSpPr>
          <p:grpSp>
            <p:nvGrpSpPr>
              <p:cNvPr id="102" name="Group 93"/>
              <p:cNvGrpSpPr>
                <a:grpSpLocks/>
              </p:cNvGrpSpPr>
              <p:nvPr/>
            </p:nvGrpSpPr>
            <p:grpSpPr bwMode="auto">
              <a:xfrm>
                <a:off x="240" y="3009"/>
                <a:ext cx="206" cy="288"/>
                <a:chOff x="240" y="3009"/>
                <a:chExt cx="206" cy="288"/>
              </a:xfrm>
            </p:grpSpPr>
            <p:sp>
              <p:nvSpPr>
                <p:cNvPr id="104"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5"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03"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2" name="Group 97"/>
            <p:cNvGrpSpPr>
              <a:grpSpLocks/>
            </p:cNvGrpSpPr>
            <p:nvPr/>
          </p:nvGrpSpPr>
          <p:grpSpPr bwMode="auto">
            <a:xfrm>
              <a:off x="2685" y="2836"/>
              <a:ext cx="206" cy="657"/>
              <a:chOff x="240" y="2640"/>
              <a:chExt cx="206" cy="657"/>
            </a:xfrm>
          </p:grpSpPr>
          <p:grpSp>
            <p:nvGrpSpPr>
              <p:cNvPr id="98" name="Group 98"/>
              <p:cNvGrpSpPr>
                <a:grpSpLocks/>
              </p:cNvGrpSpPr>
              <p:nvPr/>
            </p:nvGrpSpPr>
            <p:grpSpPr bwMode="auto">
              <a:xfrm>
                <a:off x="240" y="3009"/>
                <a:ext cx="206" cy="288"/>
                <a:chOff x="240" y="3009"/>
                <a:chExt cx="206" cy="288"/>
              </a:xfrm>
            </p:grpSpPr>
            <p:sp>
              <p:nvSpPr>
                <p:cNvPr id="100"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01"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9"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3" name="Group 102"/>
            <p:cNvGrpSpPr>
              <a:grpSpLocks/>
            </p:cNvGrpSpPr>
            <p:nvPr/>
          </p:nvGrpSpPr>
          <p:grpSpPr bwMode="auto">
            <a:xfrm>
              <a:off x="3072" y="2840"/>
              <a:ext cx="206" cy="657"/>
              <a:chOff x="240" y="2640"/>
              <a:chExt cx="206" cy="657"/>
            </a:xfrm>
          </p:grpSpPr>
          <p:grpSp>
            <p:nvGrpSpPr>
              <p:cNvPr id="94" name="Group 103"/>
              <p:cNvGrpSpPr>
                <a:grpSpLocks/>
              </p:cNvGrpSpPr>
              <p:nvPr/>
            </p:nvGrpSpPr>
            <p:grpSpPr bwMode="auto">
              <a:xfrm>
                <a:off x="240" y="3009"/>
                <a:ext cx="206" cy="288"/>
                <a:chOff x="240" y="3009"/>
                <a:chExt cx="206" cy="288"/>
              </a:xfrm>
            </p:grpSpPr>
            <p:sp>
              <p:nvSpPr>
                <p:cNvPr id="96"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97"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5"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4" name="Group 107"/>
            <p:cNvGrpSpPr>
              <a:grpSpLocks/>
            </p:cNvGrpSpPr>
            <p:nvPr/>
          </p:nvGrpSpPr>
          <p:grpSpPr bwMode="auto">
            <a:xfrm>
              <a:off x="3515" y="2840"/>
              <a:ext cx="206" cy="657"/>
              <a:chOff x="240" y="2640"/>
              <a:chExt cx="206" cy="657"/>
            </a:xfrm>
          </p:grpSpPr>
          <p:grpSp>
            <p:nvGrpSpPr>
              <p:cNvPr id="90" name="Group 108"/>
              <p:cNvGrpSpPr>
                <a:grpSpLocks/>
              </p:cNvGrpSpPr>
              <p:nvPr/>
            </p:nvGrpSpPr>
            <p:grpSpPr bwMode="auto">
              <a:xfrm>
                <a:off x="240" y="3009"/>
                <a:ext cx="206" cy="288"/>
                <a:chOff x="240" y="3009"/>
                <a:chExt cx="206" cy="288"/>
              </a:xfrm>
            </p:grpSpPr>
            <p:sp>
              <p:nvSpPr>
                <p:cNvPr id="92"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93"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91"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5" name="Group 112"/>
            <p:cNvGrpSpPr>
              <a:grpSpLocks/>
            </p:cNvGrpSpPr>
            <p:nvPr/>
          </p:nvGrpSpPr>
          <p:grpSpPr bwMode="auto">
            <a:xfrm>
              <a:off x="3889" y="2836"/>
              <a:ext cx="206" cy="657"/>
              <a:chOff x="240" y="2640"/>
              <a:chExt cx="206" cy="657"/>
            </a:xfrm>
          </p:grpSpPr>
          <p:grpSp>
            <p:nvGrpSpPr>
              <p:cNvPr id="86" name="Group 113"/>
              <p:cNvGrpSpPr>
                <a:grpSpLocks/>
              </p:cNvGrpSpPr>
              <p:nvPr/>
            </p:nvGrpSpPr>
            <p:grpSpPr bwMode="auto">
              <a:xfrm>
                <a:off x="240" y="3009"/>
                <a:ext cx="206" cy="288"/>
                <a:chOff x="240" y="3009"/>
                <a:chExt cx="206" cy="288"/>
              </a:xfrm>
            </p:grpSpPr>
            <p:sp>
              <p:nvSpPr>
                <p:cNvPr id="88"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9"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87"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6" name="Group 117"/>
            <p:cNvGrpSpPr>
              <a:grpSpLocks/>
            </p:cNvGrpSpPr>
            <p:nvPr/>
          </p:nvGrpSpPr>
          <p:grpSpPr bwMode="auto">
            <a:xfrm>
              <a:off x="4272" y="2836"/>
              <a:ext cx="206" cy="657"/>
              <a:chOff x="240" y="2640"/>
              <a:chExt cx="206" cy="657"/>
            </a:xfrm>
          </p:grpSpPr>
          <p:grpSp>
            <p:nvGrpSpPr>
              <p:cNvPr id="82" name="Group 118"/>
              <p:cNvGrpSpPr>
                <a:grpSpLocks/>
              </p:cNvGrpSpPr>
              <p:nvPr/>
            </p:nvGrpSpPr>
            <p:grpSpPr bwMode="auto">
              <a:xfrm>
                <a:off x="240" y="3009"/>
                <a:ext cx="206" cy="288"/>
                <a:chOff x="240" y="3009"/>
                <a:chExt cx="206" cy="288"/>
              </a:xfrm>
            </p:grpSpPr>
            <p:sp>
              <p:nvSpPr>
                <p:cNvPr id="84"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5"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83"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7" name="Group 122"/>
            <p:cNvGrpSpPr>
              <a:grpSpLocks/>
            </p:cNvGrpSpPr>
            <p:nvPr/>
          </p:nvGrpSpPr>
          <p:grpSpPr bwMode="auto">
            <a:xfrm>
              <a:off x="4664" y="2836"/>
              <a:ext cx="206" cy="657"/>
              <a:chOff x="240" y="2640"/>
              <a:chExt cx="206" cy="657"/>
            </a:xfrm>
          </p:grpSpPr>
          <p:grpSp>
            <p:nvGrpSpPr>
              <p:cNvPr id="78" name="Group 123"/>
              <p:cNvGrpSpPr>
                <a:grpSpLocks/>
              </p:cNvGrpSpPr>
              <p:nvPr/>
            </p:nvGrpSpPr>
            <p:grpSpPr bwMode="auto">
              <a:xfrm>
                <a:off x="240" y="3009"/>
                <a:ext cx="206" cy="288"/>
                <a:chOff x="240" y="3009"/>
                <a:chExt cx="206" cy="288"/>
              </a:xfrm>
            </p:grpSpPr>
            <p:sp>
              <p:nvSpPr>
                <p:cNvPr id="80"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81"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9"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8" name="Group 127"/>
            <p:cNvGrpSpPr>
              <a:grpSpLocks/>
            </p:cNvGrpSpPr>
            <p:nvPr/>
          </p:nvGrpSpPr>
          <p:grpSpPr bwMode="auto">
            <a:xfrm>
              <a:off x="5088" y="2840"/>
              <a:ext cx="206" cy="657"/>
              <a:chOff x="240" y="2640"/>
              <a:chExt cx="206" cy="657"/>
            </a:xfrm>
          </p:grpSpPr>
          <p:grpSp>
            <p:nvGrpSpPr>
              <p:cNvPr id="74" name="Group 128"/>
              <p:cNvGrpSpPr>
                <a:grpSpLocks/>
              </p:cNvGrpSpPr>
              <p:nvPr/>
            </p:nvGrpSpPr>
            <p:grpSpPr bwMode="auto">
              <a:xfrm>
                <a:off x="240" y="3009"/>
                <a:ext cx="206" cy="288"/>
                <a:chOff x="240" y="3009"/>
                <a:chExt cx="206" cy="288"/>
              </a:xfrm>
            </p:grpSpPr>
            <p:sp>
              <p:nvSpPr>
                <p:cNvPr id="76"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77"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5"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9" name="Group 132"/>
            <p:cNvGrpSpPr>
              <a:grpSpLocks/>
            </p:cNvGrpSpPr>
            <p:nvPr/>
          </p:nvGrpSpPr>
          <p:grpSpPr bwMode="auto">
            <a:xfrm>
              <a:off x="5458" y="2847"/>
              <a:ext cx="206" cy="657"/>
              <a:chOff x="240" y="2640"/>
              <a:chExt cx="206" cy="657"/>
            </a:xfrm>
          </p:grpSpPr>
          <p:grpSp>
            <p:nvGrpSpPr>
              <p:cNvPr id="70" name="Group 133"/>
              <p:cNvGrpSpPr>
                <a:grpSpLocks/>
              </p:cNvGrpSpPr>
              <p:nvPr/>
            </p:nvGrpSpPr>
            <p:grpSpPr bwMode="auto">
              <a:xfrm>
                <a:off x="240" y="3009"/>
                <a:ext cx="206" cy="288"/>
                <a:chOff x="240" y="3009"/>
                <a:chExt cx="206" cy="288"/>
              </a:xfrm>
            </p:grpSpPr>
            <p:sp>
              <p:nvSpPr>
                <p:cNvPr id="72"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73"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71"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40" name="Text Box 137"/>
            <p:cNvSpPr txBox="1">
              <a:spLocks noChangeArrowheads="1"/>
            </p:cNvSpPr>
            <p:nvPr/>
          </p:nvSpPr>
          <p:spPr bwMode="auto">
            <a:xfrm>
              <a:off x="2604" y="122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41" name="Text Box 138"/>
            <p:cNvSpPr txBox="1">
              <a:spLocks noChangeArrowheads="1"/>
            </p:cNvSpPr>
            <p:nvPr/>
          </p:nvSpPr>
          <p:spPr bwMode="auto">
            <a:xfrm>
              <a:off x="1403" y="1947"/>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42" name="Text Box 139"/>
            <p:cNvSpPr txBox="1">
              <a:spLocks noChangeArrowheads="1"/>
            </p:cNvSpPr>
            <p:nvPr/>
          </p:nvSpPr>
          <p:spPr bwMode="auto">
            <a:xfrm>
              <a:off x="1023"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43" name="Text Box 140"/>
            <p:cNvSpPr txBox="1">
              <a:spLocks noChangeArrowheads="1"/>
            </p:cNvSpPr>
            <p:nvPr/>
          </p:nvSpPr>
          <p:spPr bwMode="auto">
            <a:xfrm>
              <a:off x="3804"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44" name="Text Box 141"/>
            <p:cNvSpPr txBox="1">
              <a:spLocks noChangeArrowheads="1"/>
            </p:cNvSpPr>
            <p:nvPr/>
          </p:nvSpPr>
          <p:spPr bwMode="auto">
            <a:xfrm>
              <a:off x="4187"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45" name="Text Box 142"/>
            <p:cNvSpPr txBox="1">
              <a:spLocks noChangeArrowheads="1"/>
            </p:cNvSpPr>
            <p:nvPr/>
          </p:nvSpPr>
          <p:spPr bwMode="auto">
            <a:xfrm>
              <a:off x="395" y="271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46" name="Text Box 143"/>
            <p:cNvSpPr txBox="1">
              <a:spLocks noChangeArrowheads="1"/>
            </p:cNvSpPr>
            <p:nvPr/>
          </p:nvSpPr>
          <p:spPr bwMode="auto">
            <a:xfrm>
              <a:off x="1215" y="271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47" name="Text Box 144"/>
            <p:cNvSpPr txBox="1">
              <a:spLocks noChangeArrowheads="1"/>
            </p:cNvSpPr>
            <p:nvPr/>
          </p:nvSpPr>
          <p:spPr bwMode="auto">
            <a:xfrm>
              <a:off x="2028"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48" name="Text Box 145"/>
            <p:cNvSpPr txBox="1">
              <a:spLocks noChangeArrowheads="1"/>
            </p:cNvSpPr>
            <p:nvPr/>
          </p:nvSpPr>
          <p:spPr bwMode="auto">
            <a:xfrm>
              <a:off x="28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49" name="Text Box 146"/>
            <p:cNvSpPr txBox="1">
              <a:spLocks noChangeArrowheads="1"/>
            </p:cNvSpPr>
            <p:nvPr/>
          </p:nvSpPr>
          <p:spPr bwMode="auto">
            <a:xfrm>
              <a:off x="366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50" name="Text Box 147"/>
            <p:cNvSpPr txBox="1">
              <a:spLocks noChangeArrowheads="1"/>
            </p:cNvSpPr>
            <p:nvPr/>
          </p:nvSpPr>
          <p:spPr bwMode="auto">
            <a:xfrm>
              <a:off x="40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51" name="Text Box 148"/>
            <p:cNvSpPr txBox="1">
              <a:spLocks noChangeArrowheads="1"/>
            </p:cNvSpPr>
            <p:nvPr/>
          </p:nvSpPr>
          <p:spPr bwMode="auto">
            <a:xfrm>
              <a:off x="4431"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52" name="Text Box 149"/>
            <p:cNvSpPr txBox="1">
              <a:spLocks noChangeArrowheads="1"/>
            </p:cNvSpPr>
            <p:nvPr/>
          </p:nvSpPr>
          <p:spPr bwMode="auto">
            <a:xfrm>
              <a:off x="5255" y="272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53" name="Rectangle 150"/>
            <p:cNvSpPr>
              <a:spLocks noChangeArrowheads="1"/>
            </p:cNvSpPr>
            <p:nvPr/>
          </p:nvSpPr>
          <p:spPr bwMode="auto">
            <a:xfrm>
              <a:off x="2208" y="1012"/>
              <a:ext cx="201" cy="288"/>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54" name="Rectangle 151"/>
            <p:cNvSpPr>
              <a:spLocks noChangeArrowheads="1"/>
            </p:cNvSpPr>
            <p:nvPr/>
          </p:nvSpPr>
          <p:spPr bwMode="auto">
            <a:xfrm>
              <a:off x="661" y="1747"/>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55"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56" name="Rectangle 153"/>
            <p:cNvSpPr>
              <a:spLocks noChangeArrowheads="1"/>
            </p:cNvSpPr>
            <p:nvPr/>
          </p:nvSpPr>
          <p:spPr bwMode="auto">
            <a:xfrm>
              <a:off x="838" y="2504"/>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57" name="Rectangle 154"/>
            <p:cNvSpPr>
              <a:spLocks noChangeArrowheads="1"/>
            </p:cNvSpPr>
            <p:nvPr/>
          </p:nvSpPr>
          <p:spPr bwMode="auto">
            <a:xfrm>
              <a:off x="1674" y="2500"/>
              <a:ext cx="177"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58"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59" name="Rectangle 156"/>
            <p:cNvSpPr>
              <a:spLocks noChangeArrowheads="1"/>
            </p:cNvSpPr>
            <p:nvPr/>
          </p:nvSpPr>
          <p:spPr bwMode="auto">
            <a:xfrm>
              <a:off x="3301" y="250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60" name="Rectangle 157"/>
            <p:cNvSpPr>
              <a:spLocks noChangeArrowheads="1"/>
            </p:cNvSpPr>
            <p:nvPr/>
          </p:nvSpPr>
          <p:spPr bwMode="auto">
            <a:xfrm>
              <a:off x="4870" y="2511"/>
              <a:ext cx="165"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61"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2"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3"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4"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5"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6"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67"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68"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69"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170" name="Text Box 170"/>
          <p:cNvSpPr txBox="1">
            <a:spLocks noChangeArrowheads="1"/>
          </p:cNvSpPr>
          <p:nvPr/>
        </p:nvSpPr>
        <p:spPr bwMode="auto">
          <a:xfrm>
            <a:off x="2839489" y="4666071"/>
            <a:ext cx="4222750" cy="461665"/>
          </a:xfrm>
          <a:prstGeom prst="rect">
            <a:avLst/>
          </a:prstGeom>
          <a:noFill/>
          <a:ln w="12700" cap="sq">
            <a:noFill/>
            <a:miter lim="800000"/>
            <a:headEnd type="none" w="sm" len="sm"/>
            <a:tailEnd type="none" w="sm" len="sm"/>
          </a:ln>
        </p:spPr>
        <p:txBody>
          <a:bodyPr>
            <a:spAutoFit/>
          </a:bodyPr>
          <a:lstStyle/>
          <a:p>
            <a:r>
              <a:rPr lang="zh-CN" altLang="en-US" sz="2400" b="1" dirty="0">
                <a:solidFill>
                  <a:srgbClr val="000000"/>
                </a:solidFill>
                <a:latin typeface="幼圆" pitchFamily="49" charset="-122"/>
                <a:ea typeface="幼圆" pitchFamily="49" charset="-122"/>
              </a:rPr>
              <a:t>例如，查找关键字值</a:t>
            </a:r>
            <a:r>
              <a:rPr lang="en-US" altLang="zh-CN" sz="2400" b="1" dirty="0">
                <a:solidFill>
                  <a:srgbClr val="FF3300"/>
                </a:solidFill>
                <a:ea typeface="楷体_GB2312" pitchFamily="49" charset="-122"/>
              </a:rPr>
              <a:t>k=47</a:t>
            </a:r>
          </a:p>
        </p:txBody>
      </p:sp>
      <p:sp>
        <p:nvSpPr>
          <p:cNvPr id="171" name="Text Box 173"/>
          <p:cNvSpPr txBox="1">
            <a:spLocks noChangeArrowheads="1"/>
          </p:cNvSpPr>
          <p:nvPr/>
        </p:nvSpPr>
        <p:spPr bwMode="auto">
          <a:xfrm>
            <a:off x="6700289" y="4631911"/>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b="1">
                <a:solidFill>
                  <a:srgbClr val="FF3300"/>
                </a:solidFill>
                <a:latin typeface="黑体" pitchFamily="49" charset="-122"/>
                <a:ea typeface="黑体" pitchFamily="49" charset="-122"/>
              </a:rPr>
              <a:t>查找成功 ！</a:t>
            </a:r>
          </a:p>
        </p:txBody>
      </p:sp>
      <p:sp>
        <p:nvSpPr>
          <p:cNvPr id="172" name="Text Box 174"/>
          <p:cNvSpPr txBox="1">
            <a:spLocks noChangeArrowheads="1"/>
          </p:cNvSpPr>
          <p:nvPr/>
        </p:nvSpPr>
        <p:spPr bwMode="auto">
          <a:xfrm>
            <a:off x="2839489" y="5047071"/>
            <a:ext cx="4149725" cy="461665"/>
          </a:xfrm>
          <a:prstGeom prst="rect">
            <a:avLst/>
          </a:prstGeom>
          <a:noFill/>
          <a:ln w="12700" cap="sq">
            <a:noFill/>
            <a:miter lim="800000"/>
            <a:headEnd type="none" w="sm" len="sm"/>
            <a:tailEnd type="none" w="sm" len="sm"/>
          </a:ln>
        </p:spPr>
        <p:txBody>
          <a:bodyPr>
            <a:spAutoFit/>
          </a:bodyPr>
          <a:lstStyle/>
          <a:p>
            <a:r>
              <a:rPr lang="zh-CN" altLang="en-US" sz="2400" b="1" dirty="0">
                <a:solidFill>
                  <a:srgbClr val="000000"/>
                </a:solidFill>
                <a:latin typeface="幼圆" pitchFamily="49" charset="-122"/>
                <a:ea typeface="幼圆" pitchFamily="49" charset="-122"/>
              </a:rPr>
              <a:t>例如，查找关键字值</a:t>
            </a:r>
            <a:r>
              <a:rPr lang="en-US" altLang="zh-CN" sz="2400" b="1" dirty="0">
                <a:solidFill>
                  <a:srgbClr val="FF3300"/>
                </a:solidFill>
                <a:ea typeface="楷体_GB2312" pitchFamily="49" charset="-122"/>
              </a:rPr>
              <a:t>k=23</a:t>
            </a:r>
          </a:p>
        </p:txBody>
      </p:sp>
      <p:sp>
        <p:nvSpPr>
          <p:cNvPr id="173" name="Text Box 175"/>
          <p:cNvSpPr txBox="1">
            <a:spLocks noChangeArrowheads="1"/>
          </p:cNvSpPr>
          <p:nvPr/>
        </p:nvSpPr>
        <p:spPr bwMode="auto">
          <a:xfrm>
            <a:off x="6700289" y="5012911"/>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b="1">
                <a:solidFill>
                  <a:srgbClr val="669900"/>
                </a:solidFill>
                <a:latin typeface="黑体" pitchFamily="49" charset="-122"/>
                <a:ea typeface="黑体" pitchFamily="49" charset="-122"/>
              </a:rPr>
              <a:t>查找失败 ！</a:t>
            </a:r>
          </a:p>
        </p:txBody>
      </p:sp>
      <p:sp>
        <p:nvSpPr>
          <p:cNvPr id="174" name="Line 179"/>
          <p:cNvSpPr>
            <a:spLocks noChangeShapeType="1"/>
          </p:cNvSpPr>
          <p:nvPr/>
        </p:nvSpPr>
        <p:spPr bwMode="auto">
          <a:xfrm>
            <a:off x="3345291" y="3501611"/>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175" name="Oval 183"/>
          <p:cNvSpPr>
            <a:spLocks noChangeArrowheads="1"/>
          </p:cNvSpPr>
          <p:nvPr/>
        </p:nvSpPr>
        <p:spPr bwMode="auto">
          <a:xfrm>
            <a:off x="3116691" y="3958811"/>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76" name="Group 230"/>
          <p:cNvGrpSpPr>
            <a:grpSpLocks/>
          </p:cNvGrpSpPr>
          <p:nvPr/>
        </p:nvGrpSpPr>
        <p:grpSpPr bwMode="auto">
          <a:xfrm>
            <a:off x="2801828" y="5652674"/>
            <a:ext cx="6138863" cy="1008063"/>
            <a:chOff x="747" y="3550"/>
            <a:chExt cx="3867" cy="635"/>
          </a:xfrm>
        </p:grpSpPr>
        <p:sp>
          <p:nvSpPr>
            <p:cNvPr id="177"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b="1">
                <a:solidFill>
                  <a:srgbClr val="FFFFCC"/>
                </a:solidFill>
              </a:endParaRPr>
            </a:p>
          </p:txBody>
        </p:sp>
        <p:sp>
          <p:nvSpPr>
            <p:cNvPr id="178"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b="1" dirty="0">
                  <a:solidFill>
                    <a:srgbClr val="000074"/>
                  </a:solidFill>
                </a:rPr>
                <a:t>k=</a:t>
              </a:r>
              <a:r>
                <a:rPr lang="en-US" altLang="zh-CN" sz="2500" b="1" dirty="0" err="1">
                  <a:solidFill>
                    <a:srgbClr val="000074"/>
                  </a:solidFill>
                </a:rPr>
                <a:t>key</a:t>
              </a:r>
              <a:r>
                <a:rPr lang="en-US" altLang="zh-CN" sz="2500" b="1" baseline="-24000" dirty="0" err="1">
                  <a:solidFill>
                    <a:srgbClr val="000074"/>
                  </a:solidFill>
                </a:rPr>
                <a:t>i</a:t>
              </a:r>
              <a:r>
                <a:rPr lang="en-US" altLang="zh-CN" sz="2500" b="1" dirty="0">
                  <a:solidFill>
                    <a:srgbClr val="000074"/>
                  </a:solidFill>
                </a:rPr>
                <a:t>    </a:t>
              </a:r>
              <a:r>
                <a:rPr lang="zh-CN" altLang="en-US" sz="2500" b="1" dirty="0">
                  <a:solidFill>
                    <a:srgbClr val="000074"/>
                  </a:solidFill>
                  <a:ea typeface="幼圆" pitchFamily="49" charset="-122"/>
                </a:rPr>
                <a:t>查找成功</a:t>
              </a:r>
              <a:r>
                <a:rPr lang="zh-CN" altLang="en-US" sz="2500" b="1" dirty="0">
                  <a:solidFill>
                    <a:srgbClr val="000074"/>
                  </a:solidFill>
                </a:rPr>
                <a:t>      </a:t>
              </a:r>
            </a:p>
            <a:p>
              <a:pPr marL="457200" indent="-457200">
                <a:lnSpc>
                  <a:spcPct val="85000"/>
                </a:lnSpc>
              </a:pPr>
              <a:r>
                <a:rPr lang="en-US" altLang="zh-CN" sz="2500" b="1" dirty="0">
                  <a:solidFill>
                    <a:srgbClr val="000074"/>
                  </a:solidFill>
                </a:rPr>
                <a:t>(2) k&lt;</a:t>
              </a:r>
              <a:r>
                <a:rPr lang="en-US" altLang="zh-CN" sz="2500" b="1" dirty="0" err="1">
                  <a:solidFill>
                    <a:srgbClr val="000074"/>
                  </a:solidFill>
                </a:rPr>
                <a:t>key</a:t>
              </a:r>
              <a:r>
                <a:rPr lang="en-US" altLang="zh-CN" sz="2500" b="1" baseline="-25000" dirty="0" err="1">
                  <a:solidFill>
                    <a:srgbClr val="000074"/>
                  </a:solidFill>
                </a:rPr>
                <a:t>i</a:t>
              </a:r>
              <a:r>
                <a:rPr lang="en-US" altLang="zh-CN" sz="2500" b="1" baseline="-25000" dirty="0">
                  <a:solidFill>
                    <a:srgbClr val="000074"/>
                  </a:solidFill>
                </a:rPr>
                <a:t>      </a:t>
              </a:r>
              <a:r>
                <a:rPr lang="zh-CN" altLang="en-US" sz="2500" b="1" dirty="0">
                  <a:solidFill>
                    <a:srgbClr val="000074"/>
                  </a:solidFill>
                  <a:ea typeface="幼圆" pitchFamily="49" charset="-122"/>
                </a:rPr>
                <a:t>在</a:t>
              </a:r>
              <a:r>
                <a:rPr lang="en-US" altLang="zh-CN" sz="2600" b="1" dirty="0">
                  <a:solidFill>
                    <a:srgbClr val="000074"/>
                  </a:solidFill>
                </a:rPr>
                <a:t>p</a:t>
              </a:r>
              <a:r>
                <a:rPr lang="en-US" altLang="zh-CN" sz="2500" b="1" baseline="-25000" dirty="0">
                  <a:solidFill>
                    <a:srgbClr val="000074"/>
                  </a:solidFill>
                </a:rPr>
                <a:t>i-1</a:t>
              </a:r>
              <a:r>
                <a:rPr lang="zh-CN" altLang="en-US" sz="2500" b="1" dirty="0">
                  <a:solidFill>
                    <a:srgbClr val="000074"/>
                  </a:solidFill>
                  <a:ea typeface="幼圆" pitchFamily="49" charset="-122"/>
                </a:rPr>
                <a:t>所指的结点中查找</a:t>
              </a:r>
              <a:r>
                <a:rPr lang="zh-CN" altLang="en-US" sz="2500" b="1" baseline="-25000" dirty="0">
                  <a:solidFill>
                    <a:srgbClr val="000074"/>
                  </a:solidFill>
                </a:rPr>
                <a:t>  </a:t>
              </a:r>
            </a:p>
          </p:txBody>
        </p:sp>
        <p:sp>
          <p:nvSpPr>
            <p:cNvPr id="179" name="Rectangle 187"/>
            <p:cNvSpPr>
              <a:spLocks noChangeArrowheads="1"/>
            </p:cNvSpPr>
            <p:nvPr/>
          </p:nvSpPr>
          <p:spPr bwMode="auto">
            <a:xfrm>
              <a:off x="793" y="3606"/>
              <a:ext cx="603" cy="523"/>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b="1">
                  <a:solidFill>
                    <a:srgbClr val="FF3300"/>
                  </a:solidFill>
                  <a:ea typeface="黑体" pitchFamily="49" charset="-122"/>
                </a:rPr>
                <a:t>原</a:t>
              </a:r>
            </a:p>
            <a:p>
              <a:pPr>
                <a:lnSpc>
                  <a:spcPct val="80000"/>
                </a:lnSpc>
              </a:pPr>
              <a:r>
                <a:rPr lang="zh-CN" altLang="en-US" sz="3000" b="1">
                  <a:solidFill>
                    <a:srgbClr val="FF3300"/>
                  </a:solidFill>
                  <a:ea typeface="黑体" pitchFamily="49" charset="-122"/>
                </a:rPr>
                <a:t>则</a:t>
              </a:r>
              <a:endParaRPr lang="en-US" altLang="zh-CN" sz="3000" b="1">
                <a:solidFill>
                  <a:srgbClr val="FF3300"/>
                </a:solidFill>
                <a:ea typeface="楷体_GB2312" pitchFamily="49" charset="-122"/>
              </a:endParaRPr>
            </a:p>
          </p:txBody>
        </p:sp>
      </p:grpSp>
      <p:sp>
        <p:nvSpPr>
          <p:cNvPr id="180" name="Oval 202"/>
          <p:cNvSpPr>
            <a:spLocks noChangeArrowheads="1"/>
          </p:cNvSpPr>
          <p:nvPr/>
        </p:nvSpPr>
        <p:spPr bwMode="auto">
          <a:xfrm>
            <a:off x="5618039" y="6134136"/>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b="1">
              <a:solidFill>
                <a:srgbClr val="FFFFCC"/>
              </a:solidFill>
            </a:endParaRPr>
          </a:p>
        </p:txBody>
      </p:sp>
    </p:spTree>
    <p:extLst>
      <p:ext uri="{BB962C8B-B14F-4D97-AF65-F5344CB8AC3E}">
        <p14:creationId xmlns:p14="http://schemas.microsoft.com/office/powerpoint/2010/main" val="102446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dissolv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 calcmode="lin" valueType="num">
                                      <p:cBhvr>
                                        <p:cTn id="12" dur="500" fill="hold"/>
                                        <p:tgtEl>
                                          <p:spTgt spid="171"/>
                                        </p:tgtEl>
                                        <p:attrNameLst>
                                          <p:attrName>ppt_w</p:attrName>
                                        </p:attrNameLst>
                                      </p:cBhvr>
                                      <p:tavLst>
                                        <p:tav tm="0">
                                          <p:val>
                                            <p:fltVal val="0"/>
                                          </p:val>
                                        </p:tav>
                                        <p:tav tm="100000">
                                          <p:val>
                                            <p:strVal val="#ppt_w"/>
                                          </p:val>
                                        </p:tav>
                                      </p:tavLst>
                                    </p:anim>
                                    <p:anim calcmode="lin" valueType="num">
                                      <p:cBhvr>
                                        <p:cTn id="13" dur="500" fill="hold"/>
                                        <p:tgtEl>
                                          <p:spTgt spid="171"/>
                                        </p:tgtEl>
                                        <p:attrNameLst>
                                          <p:attrName>ppt_h</p:attrName>
                                        </p:attrNameLst>
                                      </p:cBhvr>
                                      <p:tavLst>
                                        <p:tav tm="0">
                                          <p:val>
                                            <p:fltVal val="0"/>
                                          </p:val>
                                        </p:tav>
                                        <p:tav tm="100000">
                                          <p:val>
                                            <p:strVal val="#ppt_h"/>
                                          </p:val>
                                        </p:tav>
                                      </p:tavLst>
                                    </p:anim>
                                    <p:anim calcmode="lin" valueType="num">
                                      <p:cBhvr>
                                        <p:cTn id="14" dur="500" fill="hold"/>
                                        <p:tgtEl>
                                          <p:spTgt spid="171"/>
                                        </p:tgtEl>
                                        <p:attrNameLst>
                                          <p:attrName>ppt_x</p:attrName>
                                        </p:attrNameLst>
                                      </p:cBhvr>
                                      <p:tavLst>
                                        <p:tav tm="0">
                                          <p:val>
                                            <p:fltVal val="0.5"/>
                                          </p:val>
                                        </p:tav>
                                        <p:tav tm="100000">
                                          <p:val>
                                            <p:strVal val="#ppt_x"/>
                                          </p:val>
                                        </p:tav>
                                      </p:tavLst>
                                    </p:anim>
                                    <p:anim calcmode="lin" valueType="num">
                                      <p:cBhvr>
                                        <p:cTn id="15" dur="500" fill="hold"/>
                                        <p:tgtEl>
                                          <p:spTgt spid="171"/>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dissolve">
                                      <p:cBhvr>
                                        <p:cTn id="20" dur="500"/>
                                        <p:tgtEl>
                                          <p:spTgt spid="1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up)">
                                      <p:cBhvr>
                                        <p:cTn id="25" dur="500"/>
                                        <p:tgtEl>
                                          <p:spTgt spid="174"/>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288" fill="hold" grpId="0" nodeType="clickEffect">
                                  <p:stCondLst>
                                    <p:cond delay="0"/>
                                  </p:stCondLst>
                                  <p:childTnLst>
                                    <p:set>
                                      <p:cBhvr>
                                        <p:cTn id="29" dur="1" fill="hold">
                                          <p:stCondLst>
                                            <p:cond delay="0"/>
                                          </p:stCondLst>
                                        </p:cTn>
                                        <p:tgtEl>
                                          <p:spTgt spid="175"/>
                                        </p:tgtEl>
                                        <p:attrNameLst>
                                          <p:attrName>style.visibility</p:attrName>
                                        </p:attrNameLst>
                                      </p:cBhvr>
                                      <p:to>
                                        <p:strVal val="visible"/>
                                      </p:to>
                                    </p:set>
                                    <p:anim calcmode="lin" valueType="num">
                                      <p:cBhvr>
                                        <p:cTn id="30" dur="500" fill="hold"/>
                                        <p:tgtEl>
                                          <p:spTgt spid="175"/>
                                        </p:tgtEl>
                                        <p:attrNameLst>
                                          <p:attrName>ppt_w</p:attrName>
                                        </p:attrNameLst>
                                      </p:cBhvr>
                                      <p:tavLst>
                                        <p:tav tm="0">
                                          <p:val>
                                            <p:strVal val="4/3*#ppt_w"/>
                                          </p:val>
                                        </p:tav>
                                        <p:tav tm="100000">
                                          <p:val>
                                            <p:strVal val="#ppt_w"/>
                                          </p:val>
                                        </p:tav>
                                      </p:tavLst>
                                    </p:anim>
                                    <p:anim calcmode="lin" valueType="num">
                                      <p:cBhvr>
                                        <p:cTn id="31" dur="500" fill="hold"/>
                                        <p:tgtEl>
                                          <p:spTgt spid="175"/>
                                        </p:tgtEl>
                                        <p:attrNameLst>
                                          <p:attrName>ppt_h</p:attrName>
                                        </p:attrNameLst>
                                      </p:cBhvr>
                                      <p:tavLst>
                                        <p:tav tm="0">
                                          <p:val>
                                            <p:strVal val="4/3*#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288" fill="hold" grpId="0" nodeType="clickEffect">
                                  <p:stCondLst>
                                    <p:cond delay="0"/>
                                  </p:stCondLst>
                                  <p:childTnLst>
                                    <p:set>
                                      <p:cBhvr>
                                        <p:cTn id="35" dur="1" fill="hold">
                                          <p:stCondLst>
                                            <p:cond delay="0"/>
                                          </p:stCondLst>
                                        </p:cTn>
                                        <p:tgtEl>
                                          <p:spTgt spid="173"/>
                                        </p:tgtEl>
                                        <p:attrNameLst>
                                          <p:attrName>style.visibility</p:attrName>
                                        </p:attrNameLst>
                                      </p:cBhvr>
                                      <p:to>
                                        <p:strVal val="visible"/>
                                      </p:to>
                                    </p:set>
                                    <p:anim calcmode="lin" valueType="num">
                                      <p:cBhvr>
                                        <p:cTn id="36" dur="500" fill="hold"/>
                                        <p:tgtEl>
                                          <p:spTgt spid="173"/>
                                        </p:tgtEl>
                                        <p:attrNameLst>
                                          <p:attrName>ppt_w</p:attrName>
                                        </p:attrNameLst>
                                      </p:cBhvr>
                                      <p:tavLst>
                                        <p:tav tm="0">
                                          <p:val>
                                            <p:strVal val="4/3*#ppt_w"/>
                                          </p:val>
                                        </p:tav>
                                        <p:tav tm="100000">
                                          <p:val>
                                            <p:strVal val="#ppt_w"/>
                                          </p:val>
                                        </p:tav>
                                      </p:tavLst>
                                    </p:anim>
                                    <p:anim calcmode="lin" valueType="num">
                                      <p:cBhvr>
                                        <p:cTn id="37" dur="500" fill="hold"/>
                                        <p:tgtEl>
                                          <p:spTgt spid="17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utoUpdateAnimBg="0"/>
      <p:bldP spid="171" grpId="0" autoUpdateAnimBg="0"/>
      <p:bldP spid="172" grpId="0" autoUpdateAnimBg="0"/>
      <p:bldP spid="173" grpId="0" autoUpdateAnimBg="0"/>
      <p:bldP spid="174" grpId="0" animBg="1"/>
      <p:bldP spid="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查找的基本概念</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a:t>
            </a:fld>
            <a:endParaRPr lang="zh-CN" altLang="en-US"/>
          </a:p>
        </p:txBody>
      </p:sp>
      <p:sp>
        <p:nvSpPr>
          <p:cNvPr id="4" name="文本占位符 3"/>
          <p:cNvSpPr>
            <a:spLocks noGrp="1"/>
          </p:cNvSpPr>
          <p:nvPr>
            <p:ph type="body" sz="quarter" idx="11"/>
          </p:nvPr>
        </p:nvSpPr>
        <p:spPr/>
        <p:txBody>
          <a:bodyPr/>
          <a:lstStyle/>
          <a:p>
            <a:r>
              <a:rPr lang="zh-CN" altLang="en-US" dirty="0"/>
              <a:t>查找（搜索，</a:t>
            </a:r>
            <a:r>
              <a:rPr lang="en-US" altLang="zh-CN" dirty="0"/>
              <a:t>Searching</a:t>
            </a:r>
            <a:r>
              <a:rPr lang="zh-CN" altLang="en-US" dirty="0"/>
              <a:t>）就是根据给定的值在数据集中确定一个其关键字等于给定值的数据元素（或记录）</a:t>
            </a:r>
            <a:endParaRPr lang="en-US" altLang="zh-CN" dirty="0"/>
          </a:p>
          <a:p>
            <a:endParaRPr lang="zh-CN" altLang="en-US" dirty="0"/>
          </a:p>
          <a:p>
            <a:endParaRPr lang="zh-CN" altLang="en-US" dirty="0"/>
          </a:p>
        </p:txBody>
      </p:sp>
      <p:grpSp>
        <p:nvGrpSpPr>
          <p:cNvPr id="23" name="Group 7"/>
          <p:cNvGrpSpPr>
            <a:grpSpLocks/>
          </p:cNvGrpSpPr>
          <p:nvPr/>
        </p:nvGrpSpPr>
        <p:grpSpPr bwMode="auto">
          <a:xfrm>
            <a:off x="2507151" y="2714137"/>
            <a:ext cx="5772150" cy="3394075"/>
            <a:chOff x="1557" y="763"/>
            <a:chExt cx="3636" cy="2138"/>
          </a:xfrm>
        </p:grpSpPr>
        <p:sp>
          <p:nvSpPr>
            <p:cNvPr id="24"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5"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6"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7"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8"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9"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1"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32"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33"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4"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5"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6"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7"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8"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dirty="0">
                  <a:solidFill>
                    <a:schemeClr val="accent2"/>
                  </a:solidFill>
                  <a:latin typeface="黑体" pitchFamily="49" charset="-122"/>
                  <a:ea typeface="黑体" pitchFamily="49" charset="-122"/>
                </a:rPr>
                <a:t>学 号   姓 名  性别 年龄    其  他</a:t>
              </a:r>
            </a:p>
          </p:txBody>
        </p:sp>
        <p:sp>
          <p:nvSpPr>
            <p:cNvPr id="39"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dirty="0">
                  <a:solidFill>
                    <a:srgbClr val="000076"/>
                  </a:solidFill>
                  <a:ea typeface="幼圆" pitchFamily="49" charset="-122"/>
                </a:rPr>
                <a:t>99001   </a:t>
              </a:r>
              <a:r>
                <a:rPr lang="zh-CN" altLang="en-US" sz="2200" dirty="0">
                  <a:solidFill>
                    <a:srgbClr val="000076"/>
                  </a:solidFill>
                  <a:ea typeface="幼圆" pitchFamily="49" charset="-122"/>
                </a:rPr>
                <a:t>张 三    女   </a:t>
              </a:r>
              <a:r>
                <a:rPr lang="en-US" altLang="zh-CN" sz="2200" dirty="0">
                  <a:solidFill>
                    <a:srgbClr val="000076"/>
                  </a:solidFill>
                  <a:ea typeface="幼圆" pitchFamily="49" charset="-122"/>
                </a:rPr>
                <a:t>20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pPr>
              <a:r>
                <a:rPr lang="en-US" altLang="zh-CN" sz="2200" dirty="0">
                  <a:solidFill>
                    <a:srgbClr val="000076"/>
                  </a:solidFill>
                  <a:ea typeface="幼圆" pitchFamily="49" charset="-122"/>
                </a:rPr>
                <a:t>99002   </a:t>
              </a:r>
              <a:r>
                <a:rPr lang="zh-CN" altLang="en-US" sz="2200" dirty="0">
                  <a:solidFill>
                    <a:srgbClr val="000076"/>
                  </a:solidFill>
                  <a:ea typeface="幼圆" pitchFamily="49" charset="-122"/>
                </a:rPr>
                <a:t>李 四    男   </a:t>
              </a:r>
              <a:r>
                <a:rPr lang="en-US" altLang="zh-CN" sz="2200" dirty="0">
                  <a:solidFill>
                    <a:srgbClr val="000076"/>
                  </a:solidFill>
                  <a:ea typeface="幼圆" pitchFamily="49" charset="-122"/>
                </a:rPr>
                <a:t>18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spcBef>
                  <a:spcPct val="10000"/>
                </a:spcBef>
              </a:pPr>
              <a:r>
                <a:rPr lang="en-US" altLang="zh-CN" sz="2200" dirty="0">
                  <a:solidFill>
                    <a:srgbClr val="000076"/>
                  </a:solidFill>
                  <a:ea typeface="幼圆" pitchFamily="49" charset="-122"/>
                </a:rPr>
                <a:t>99003   </a:t>
              </a:r>
              <a:r>
                <a:rPr lang="zh-CN" altLang="en-US" sz="2200" dirty="0">
                  <a:solidFill>
                    <a:srgbClr val="000076"/>
                  </a:solidFill>
                  <a:ea typeface="幼圆" pitchFamily="49" charset="-122"/>
                </a:rPr>
                <a:t>王 五    男   </a:t>
              </a:r>
              <a:r>
                <a:rPr lang="en-US" altLang="zh-CN" sz="2200" dirty="0">
                  <a:solidFill>
                    <a:srgbClr val="000076"/>
                  </a:solidFill>
                  <a:ea typeface="幼圆" pitchFamily="49" charset="-122"/>
                </a:rPr>
                <a:t>17          </a:t>
              </a:r>
              <a:r>
                <a:rPr lang="en-US" altLang="zh-CN" sz="2200" dirty="0">
                  <a:solidFill>
                    <a:srgbClr val="0000A2"/>
                  </a:solidFill>
                  <a:ea typeface="幼圆" pitchFamily="49" charset="-122"/>
                  <a:sym typeface="Symbol" pitchFamily="18" charset="2"/>
                </a:rPr>
                <a:t> </a:t>
              </a:r>
            </a:p>
            <a:p>
              <a:pPr>
                <a:lnSpc>
                  <a:spcPct val="115000"/>
                </a:lnSpc>
              </a:pPr>
              <a:r>
                <a:rPr lang="en-US" altLang="zh-CN" sz="2200" dirty="0">
                  <a:solidFill>
                    <a:srgbClr val="0000A2"/>
                  </a:solidFill>
                  <a:ea typeface="幼圆" pitchFamily="49" charset="-122"/>
                  <a:sym typeface="Symbol" pitchFamily="18" charset="2"/>
                </a:rPr>
                <a:t>                                   </a:t>
              </a:r>
            </a:p>
            <a:p>
              <a:pPr>
                <a:lnSpc>
                  <a:spcPct val="115000"/>
                </a:lnSpc>
              </a:pPr>
              <a:r>
                <a:rPr lang="en-US" altLang="zh-CN" sz="2200" dirty="0">
                  <a:solidFill>
                    <a:srgbClr val="0000A2"/>
                  </a:solidFill>
                  <a:ea typeface="幼圆" pitchFamily="49" charset="-122"/>
                  <a:sym typeface="Symbol" pitchFamily="18" charset="2"/>
                </a:rPr>
                <a:t>                                   </a:t>
              </a:r>
            </a:p>
            <a:p>
              <a:pPr>
                <a:lnSpc>
                  <a:spcPct val="115000"/>
                </a:lnSpc>
                <a:spcBef>
                  <a:spcPct val="15000"/>
                </a:spcBef>
              </a:pPr>
              <a:r>
                <a:rPr lang="en-US" altLang="zh-CN" sz="2200" dirty="0">
                  <a:solidFill>
                    <a:srgbClr val="0000A2"/>
                  </a:solidFill>
                  <a:ea typeface="幼圆" pitchFamily="49" charset="-122"/>
                  <a:sym typeface="Symbol" pitchFamily="18" charset="2"/>
                </a:rPr>
                <a:t>                                   </a:t>
              </a:r>
            </a:p>
            <a:p>
              <a:pPr>
                <a:lnSpc>
                  <a:spcPct val="115000"/>
                </a:lnSpc>
                <a:spcBef>
                  <a:spcPct val="30000"/>
                </a:spcBef>
              </a:pPr>
              <a:r>
                <a:rPr lang="en-US" altLang="zh-CN" sz="2200" dirty="0">
                  <a:solidFill>
                    <a:srgbClr val="000076"/>
                  </a:solidFill>
                  <a:ea typeface="幼圆" pitchFamily="49" charset="-122"/>
                </a:rPr>
                <a:t>99030   </a:t>
              </a:r>
              <a:r>
                <a:rPr lang="zh-CN" altLang="en-US" sz="2200" dirty="0">
                  <a:solidFill>
                    <a:srgbClr val="000076"/>
                  </a:solidFill>
                  <a:ea typeface="幼圆" pitchFamily="49" charset="-122"/>
                </a:rPr>
                <a:t>刘 末    女    </a:t>
              </a:r>
              <a:r>
                <a:rPr lang="en-US" altLang="zh-CN" sz="2200" dirty="0">
                  <a:solidFill>
                    <a:srgbClr val="000076"/>
                  </a:solidFill>
                  <a:ea typeface="幼圆" pitchFamily="49" charset="-122"/>
                </a:rPr>
                <a:t>19         </a:t>
              </a:r>
              <a:r>
                <a:rPr lang="en-US" altLang="zh-CN" sz="2200" dirty="0">
                  <a:solidFill>
                    <a:srgbClr val="0000A2"/>
                  </a:solidFill>
                  <a:ea typeface="幼圆" pitchFamily="49" charset="-122"/>
                  <a:sym typeface="Symbol" pitchFamily="18" charset="2"/>
                </a:rPr>
                <a:t> </a:t>
              </a:r>
              <a:endParaRPr lang="en-US" altLang="zh-CN" sz="2200" dirty="0">
                <a:solidFill>
                  <a:srgbClr val="000076"/>
                </a:solidFill>
                <a:ea typeface="幼圆" pitchFamily="49" charset="-122"/>
              </a:endParaRPr>
            </a:p>
          </p:txBody>
        </p:sp>
      </p:grpSp>
    </p:spTree>
    <p:extLst>
      <p:ext uri="{BB962C8B-B14F-4D97-AF65-F5344CB8AC3E}">
        <p14:creationId xmlns:p14="http://schemas.microsoft.com/office/powerpoint/2010/main" val="37607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树的查找过程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50</a:t>
            </a:fld>
            <a:endParaRPr lang="zh-CN" altLang="en-US"/>
          </a:p>
        </p:txBody>
      </p:sp>
      <p:sp>
        <p:nvSpPr>
          <p:cNvPr id="6" name="Text Box 4"/>
          <p:cNvSpPr txBox="1">
            <a:spLocks noChangeArrowheads="1"/>
          </p:cNvSpPr>
          <p:nvPr/>
        </p:nvSpPr>
        <p:spPr bwMode="auto">
          <a:xfrm>
            <a:off x="7434324" y="251271"/>
            <a:ext cx="4408488" cy="2246625"/>
          </a:xfrm>
          <a:prstGeom prst="rect">
            <a:avLst/>
          </a:prstGeom>
          <a:solidFill>
            <a:schemeClr val="bg2">
              <a:lumMod val="90000"/>
            </a:schemeClr>
          </a:solid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7" name="Text Box 2"/>
          <p:cNvSpPr txBox="1">
            <a:spLocks noChangeArrowheads="1"/>
          </p:cNvSpPr>
          <p:nvPr/>
        </p:nvSpPr>
        <p:spPr bwMode="auto">
          <a:xfrm>
            <a:off x="489427" y="1012963"/>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8" name="Group 3"/>
          <p:cNvGrpSpPr>
            <a:grpSpLocks/>
          </p:cNvGrpSpPr>
          <p:nvPr/>
        </p:nvGrpSpPr>
        <p:grpSpPr bwMode="auto">
          <a:xfrm>
            <a:off x="7387531" y="5221875"/>
            <a:ext cx="1223963" cy="488950"/>
            <a:chOff x="3945" y="2839"/>
            <a:chExt cx="771" cy="308"/>
          </a:xfrm>
        </p:grpSpPr>
        <p:sp>
          <p:nvSpPr>
            <p:cNvPr id="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10" name="Text Box 5"/>
            <p:cNvSpPr txBox="1">
              <a:spLocks noChangeArrowheads="1"/>
            </p:cNvSpPr>
            <p:nvPr/>
          </p:nvSpPr>
          <p:spPr bwMode="auto">
            <a:xfrm>
              <a:off x="4035" y="2839"/>
              <a:ext cx="634"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2600" dirty="0">
                  <a:solidFill>
                    <a:srgbClr val="FFFF00"/>
                  </a:solidFill>
                </a:rPr>
                <a:t>k=53</a:t>
              </a:r>
            </a:p>
          </p:txBody>
        </p:sp>
      </p:grpSp>
      <p:sp>
        <p:nvSpPr>
          <p:cNvPr id="11" name="Text Box 6"/>
          <p:cNvSpPr txBox="1">
            <a:spLocks noChangeArrowheads="1"/>
          </p:cNvSpPr>
          <p:nvPr/>
        </p:nvSpPr>
        <p:spPr bwMode="auto">
          <a:xfrm>
            <a:off x="8912703" y="5262777"/>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dirty="0">
                <a:solidFill>
                  <a:srgbClr val="FF3300"/>
                </a:solidFill>
                <a:ea typeface="黑体" pitchFamily="49" charset="-122"/>
              </a:rPr>
              <a:t>查找成功！</a:t>
            </a:r>
          </a:p>
        </p:txBody>
      </p:sp>
      <p:grpSp>
        <p:nvGrpSpPr>
          <p:cNvPr id="12" name="Group 17"/>
          <p:cNvGrpSpPr>
            <a:grpSpLocks/>
          </p:cNvGrpSpPr>
          <p:nvPr/>
        </p:nvGrpSpPr>
        <p:grpSpPr bwMode="auto">
          <a:xfrm>
            <a:off x="1175401" y="1589449"/>
            <a:ext cx="5638800" cy="2386012"/>
            <a:chOff x="912" y="757"/>
            <a:chExt cx="3552" cy="1503"/>
          </a:xfrm>
        </p:grpSpPr>
        <p:sp>
          <p:nvSpPr>
            <p:cNvPr id="13"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14"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15" name="Text Box 20"/>
            <p:cNvSpPr txBox="1">
              <a:spLocks noChangeArrowheads="1"/>
            </p:cNvSpPr>
            <p:nvPr/>
          </p:nvSpPr>
          <p:spPr bwMode="auto">
            <a:xfrm>
              <a:off x="2963" y="822"/>
              <a:ext cx="1337" cy="407"/>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sz="2000" dirty="0">
                  <a:solidFill>
                    <a:srgbClr val="FF3300"/>
                  </a:solidFill>
                  <a:latin typeface="黑体" pitchFamily="49" charset="-122"/>
                  <a:ea typeface="黑体" pitchFamily="49" charset="-122"/>
                </a:rPr>
                <a:t>  </a:t>
              </a:r>
              <a:r>
                <a:rPr lang="zh-CN" altLang="en-US" sz="2000" dirty="0">
                  <a:solidFill>
                    <a:srgbClr val="FF3300"/>
                  </a:solidFill>
                  <a:latin typeface="黑体" pitchFamily="49" charset="-122"/>
                  <a:ea typeface="黑体" pitchFamily="49" charset="-122"/>
                </a:rPr>
                <a:t>在</a:t>
              </a:r>
              <a:r>
                <a:rPr lang="en-US" altLang="zh-CN" sz="2000" dirty="0">
                  <a:solidFill>
                    <a:srgbClr val="FF3300"/>
                  </a:solidFill>
                  <a:ea typeface="黑体" pitchFamily="49" charset="-122"/>
                </a:rPr>
                <a:t>p</a:t>
              </a:r>
              <a:r>
                <a:rPr lang="zh-CN" altLang="en-US" sz="2000" dirty="0">
                  <a:solidFill>
                    <a:srgbClr val="FF3300"/>
                  </a:solidFill>
                  <a:latin typeface="黑体" pitchFamily="49" charset="-122"/>
                  <a:ea typeface="黑体" pitchFamily="49" charset="-122"/>
                </a:rPr>
                <a:t>指结点的关</a:t>
              </a:r>
            </a:p>
            <a:p>
              <a:pPr>
                <a:lnSpc>
                  <a:spcPct val="90000"/>
                </a:lnSpc>
              </a:pPr>
              <a:r>
                <a:rPr lang="zh-CN" altLang="en-US" sz="2000" dirty="0">
                  <a:solidFill>
                    <a:srgbClr val="FF3300"/>
                  </a:solidFill>
                  <a:latin typeface="黑体" pitchFamily="49" charset="-122"/>
                  <a:ea typeface="黑体" pitchFamily="49" charset="-122"/>
                </a:rPr>
                <a:t>键字集合中查找</a:t>
              </a:r>
              <a:r>
                <a:rPr lang="en-US" altLang="zh-CN" sz="2000" dirty="0">
                  <a:solidFill>
                    <a:srgbClr val="FF3300"/>
                  </a:solidFill>
                  <a:ea typeface="黑体" pitchFamily="49" charset="-122"/>
                </a:rPr>
                <a:t>k</a:t>
              </a:r>
            </a:p>
          </p:txBody>
        </p:sp>
      </p:grpSp>
      <p:sp>
        <p:nvSpPr>
          <p:cNvPr id="16" name="Text Box 21"/>
          <p:cNvSpPr txBox="1">
            <a:spLocks noChangeArrowheads="1"/>
          </p:cNvSpPr>
          <p:nvPr/>
        </p:nvSpPr>
        <p:spPr bwMode="auto">
          <a:xfrm>
            <a:off x="1892777" y="5847518"/>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17" name="Rectangle 22"/>
          <p:cNvSpPr>
            <a:spLocks noChangeArrowheads="1"/>
          </p:cNvSpPr>
          <p:nvPr/>
        </p:nvSpPr>
        <p:spPr bwMode="auto">
          <a:xfrm>
            <a:off x="8663049" y="3332064"/>
            <a:ext cx="709613" cy="274638"/>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18" name="Group 23"/>
          <p:cNvGrpSpPr>
            <a:grpSpLocks/>
          </p:cNvGrpSpPr>
          <p:nvPr/>
        </p:nvGrpSpPr>
        <p:grpSpPr bwMode="auto">
          <a:xfrm>
            <a:off x="3967640" y="5237918"/>
            <a:ext cx="2954337" cy="381000"/>
            <a:chOff x="3024" y="3072"/>
            <a:chExt cx="1861" cy="240"/>
          </a:xfrm>
        </p:grpSpPr>
        <p:sp>
          <p:nvSpPr>
            <p:cNvPr id="19"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0"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2"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5"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6" name="Rectangle 31"/>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7" name="Rectangle 32"/>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8" name="Rectangle 33"/>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9" name="Rectangle 34"/>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30" name="Group 35"/>
          <p:cNvGrpSpPr>
            <a:grpSpLocks/>
          </p:cNvGrpSpPr>
          <p:nvPr/>
        </p:nvGrpSpPr>
        <p:grpSpPr bwMode="auto">
          <a:xfrm>
            <a:off x="3950177" y="5771318"/>
            <a:ext cx="2895600" cy="703263"/>
            <a:chOff x="2400" y="3648"/>
            <a:chExt cx="1824" cy="443"/>
          </a:xfrm>
        </p:grpSpPr>
        <p:grpSp>
          <p:nvGrpSpPr>
            <p:cNvPr id="31" name="Group 36"/>
            <p:cNvGrpSpPr>
              <a:grpSpLocks/>
            </p:cNvGrpSpPr>
            <p:nvPr/>
          </p:nvGrpSpPr>
          <p:grpSpPr bwMode="auto">
            <a:xfrm>
              <a:off x="2400" y="3648"/>
              <a:ext cx="1824" cy="288"/>
              <a:chOff x="2880" y="3456"/>
              <a:chExt cx="1824" cy="288"/>
            </a:xfrm>
          </p:grpSpPr>
          <p:sp>
            <p:nvSpPr>
              <p:cNvPr id="36"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7"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8"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9"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0"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2"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3" name="Rectangle 44"/>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44" name="Rectangle 45"/>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45" name="Rectangle 46"/>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46" name="Rectangle 47"/>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32"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3"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4"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35"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47" name="Oval 52"/>
          <p:cNvSpPr>
            <a:spLocks noChangeArrowheads="1"/>
          </p:cNvSpPr>
          <p:nvPr/>
        </p:nvSpPr>
        <p:spPr bwMode="auto">
          <a:xfrm>
            <a:off x="4864577" y="5904668"/>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51" name="Group 56"/>
          <p:cNvGrpSpPr>
            <a:grpSpLocks/>
          </p:cNvGrpSpPr>
          <p:nvPr/>
        </p:nvGrpSpPr>
        <p:grpSpPr bwMode="auto">
          <a:xfrm>
            <a:off x="4875690" y="4856918"/>
            <a:ext cx="457200" cy="744538"/>
            <a:chOff x="3079" y="3072"/>
            <a:chExt cx="288" cy="469"/>
          </a:xfrm>
        </p:grpSpPr>
        <p:sp>
          <p:nvSpPr>
            <p:cNvPr id="52"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53" name="Rectangle 58"/>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54" name="Group 59"/>
          <p:cNvGrpSpPr>
            <a:grpSpLocks/>
          </p:cNvGrpSpPr>
          <p:nvPr/>
        </p:nvGrpSpPr>
        <p:grpSpPr bwMode="auto">
          <a:xfrm>
            <a:off x="5532499" y="2935189"/>
            <a:ext cx="3803650" cy="736600"/>
            <a:chOff x="3216" y="1574"/>
            <a:chExt cx="2396" cy="464"/>
          </a:xfrm>
        </p:grpSpPr>
        <p:grpSp>
          <p:nvGrpSpPr>
            <p:cNvPr id="55" name="Group 60"/>
            <p:cNvGrpSpPr>
              <a:grpSpLocks/>
            </p:cNvGrpSpPr>
            <p:nvPr/>
          </p:nvGrpSpPr>
          <p:grpSpPr bwMode="auto">
            <a:xfrm>
              <a:off x="3216" y="1574"/>
              <a:ext cx="2304" cy="464"/>
              <a:chOff x="3216" y="2160"/>
              <a:chExt cx="2304" cy="464"/>
            </a:xfrm>
          </p:grpSpPr>
          <p:sp>
            <p:nvSpPr>
              <p:cNvPr id="58" name="Rectangle 61"/>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59" name="Rectangle 62"/>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60" name="Rectangle 63"/>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61" name="Rectangle 64"/>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62" name="Group 65"/>
              <p:cNvGrpSpPr>
                <a:grpSpLocks/>
              </p:cNvGrpSpPr>
              <p:nvPr/>
            </p:nvGrpSpPr>
            <p:grpSpPr bwMode="auto">
              <a:xfrm>
                <a:off x="3216" y="2160"/>
                <a:ext cx="2304" cy="464"/>
                <a:chOff x="3264" y="2512"/>
                <a:chExt cx="2304" cy="464"/>
              </a:xfrm>
            </p:grpSpPr>
            <p:sp>
              <p:nvSpPr>
                <p:cNvPr id="63" name="Rectangle 66"/>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64"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5"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6"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7"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8"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9"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70"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1"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2" name="Text Box 75"/>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56"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7"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73" name="Group 78"/>
          <p:cNvGrpSpPr>
            <a:grpSpLocks/>
          </p:cNvGrpSpPr>
          <p:nvPr/>
        </p:nvGrpSpPr>
        <p:grpSpPr bwMode="auto">
          <a:xfrm>
            <a:off x="5532499" y="3713064"/>
            <a:ext cx="3827463" cy="1066800"/>
            <a:chOff x="3216" y="2064"/>
            <a:chExt cx="2411" cy="672"/>
          </a:xfrm>
        </p:grpSpPr>
        <p:grpSp>
          <p:nvGrpSpPr>
            <p:cNvPr id="74" name="Group 79"/>
            <p:cNvGrpSpPr>
              <a:grpSpLocks/>
            </p:cNvGrpSpPr>
            <p:nvPr/>
          </p:nvGrpSpPr>
          <p:grpSpPr bwMode="auto">
            <a:xfrm>
              <a:off x="3216" y="2064"/>
              <a:ext cx="2304" cy="672"/>
              <a:chOff x="3216" y="2736"/>
              <a:chExt cx="2304" cy="672"/>
            </a:xfrm>
          </p:grpSpPr>
          <p:grpSp>
            <p:nvGrpSpPr>
              <p:cNvPr id="77" name="Group 80"/>
              <p:cNvGrpSpPr>
                <a:grpSpLocks/>
              </p:cNvGrpSpPr>
              <p:nvPr/>
            </p:nvGrpSpPr>
            <p:grpSpPr bwMode="auto">
              <a:xfrm>
                <a:off x="3216" y="2736"/>
                <a:ext cx="2304" cy="464"/>
                <a:chOff x="3264" y="2512"/>
                <a:chExt cx="2304" cy="464"/>
              </a:xfrm>
            </p:grpSpPr>
            <p:sp>
              <p:nvSpPr>
                <p:cNvPr id="88" name="Rectangle 81"/>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89"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0"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1"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2"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3"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4"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5"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6"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97" name="Text Box 90"/>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78" name="Rectangle 91"/>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79" name="Rectangle 92"/>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80" name="Rectangle 93"/>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81" name="Rectangle 94"/>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82" name="Rectangle 95"/>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83"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4"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5"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6"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87"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75"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6"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98" name="Group 103"/>
          <p:cNvGrpSpPr>
            <a:grpSpLocks/>
          </p:cNvGrpSpPr>
          <p:nvPr/>
        </p:nvGrpSpPr>
        <p:grpSpPr bwMode="auto">
          <a:xfrm>
            <a:off x="527527" y="5872918"/>
            <a:ext cx="1223963" cy="488950"/>
            <a:chOff x="340" y="3712"/>
            <a:chExt cx="771" cy="308"/>
          </a:xfrm>
        </p:grpSpPr>
        <p:sp>
          <p:nvSpPr>
            <p:cNvPr id="99"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100" name="Text Box 105"/>
            <p:cNvSpPr txBox="1">
              <a:spLocks noChangeArrowheads="1"/>
            </p:cNvSpPr>
            <p:nvPr/>
          </p:nvSpPr>
          <p:spPr bwMode="auto">
            <a:xfrm>
              <a:off x="430" y="3712"/>
              <a:ext cx="63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2600" dirty="0">
                  <a:solidFill>
                    <a:srgbClr val="FFFF00"/>
                  </a:solidFill>
                </a:rPr>
                <a:t>k=62</a:t>
              </a:r>
            </a:p>
          </p:txBody>
        </p:sp>
      </p:grpSp>
      <p:sp>
        <p:nvSpPr>
          <p:cNvPr id="101" name="Oval 106"/>
          <p:cNvSpPr>
            <a:spLocks noChangeArrowheads="1"/>
          </p:cNvSpPr>
          <p:nvPr/>
        </p:nvSpPr>
        <p:spPr bwMode="auto">
          <a:xfrm>
            <a:off x="5351940" y="5222043"/>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extLst>
      <p:ext uri="{BB962C8B-B14F-4D97-AF65-F5344CB8AC3E}">
        <p14:creationId xmlns:p14="http://schemas.microsoft.com/office/powerpoint/2010/main" val="425005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right)">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dissolv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52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 calcmode="lin" valueType="num">
                                      <p:cBhvr>
                                        <p:cTn id="45" dur="500" fill="hold"/>
                                        <p:tgtEl>
                                          <p:spTgt spid="8"/>
                                        </p:tgtEl>
                                        <p:attrNameLst>
                                          <p:attrName>ppt_x</p:attrName>
                                        </p:attrNameLst>
                                      </p:cBhvr>
                                      <p:tavLst>
                                        <p:tav tm="0">
                                          <p:val>
                                            <p:fltVal val="0.5"/>
                                          </p:val>
                                        </p:tav>
                                        <p:tav tm="100000">
                                          <p:val>
                                            <p:strVal val="#ppt_x"/>
                                          </p:val>
                                        </p:tav>
                                      </p:tavLst>
                                    </p:anim>
                                    <p:anim calcmode="lin" valueType="num">
                                      <p:cBhvr>
                                        <p:cTn id="46" dur="500" fill="hold"/>
                                        <p:tgtEl>
                                          <p:spTgt spid="8"/>
                                        </p:tgtEl>
                                        <p:attrNameLst>
                                          <p:attrName>ppt_y</p:attrName>
                                        </p:attrNameLst>
                                      </p:cBhvr>
                                      <p:tavLst>
                                        <p:tav tm="0">
                                          <p:val>
                                            <p:fltVal val="0.5"/>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strVal val="4/3*#ppt_w"/>
                                          </p:val>
                                        </p:tav>
                                        <p:tav tm="100000">
                                          <p:val>
                                            <p:strVal val="#ppt_w"/>
                                          </p:val>
                                        </p:tav>
                                      </p:tavLst>
                                    </p:anim>
                                    <p:anim calcmode="lin" valueType="num">
                                      <p:cBhvr>
                                        <p:cTn id="52" dur="500" fill="hold"/>
                                        <p:tgtEl>
                                          <p:spTgt spid="51"/>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528" fill="hold" nodeType="clickEffect">
                                  <p:stCondLst>
                                    <p:cond delay="0"/>
                                  </p:stCondLst>
                                  <p:childTnLst>
                                    <p:set>
                                      <p:cBhvr>
                                        <p:cTn id="62" dur="1" fill="hold">
                                          <p:stCondLst>
                                            <p:cond delay="0"/>
                                          </p:stCondLst>
                                        </p:cTn>
                                        <p:tgtEl>
                                          <p:spTgt spid="98"/>
                                        </p:tgtEl>
                                        <p:attrNameLst>
                                          <p:attrName>style.visibility</p:attrName>
                                        </p:attrNameLst>
                                      </p:cBhvr>
                                      <p:to>
                                        <p:strVal val="visible"/>
                                      </p:to>
                                    </p:set>
                                    <p:anim calcmode="lin" valueType="num">
                                      <p:cBhvr>
                                        <p:cTn id="63" dur="500" fill="hold"/>
                                        <p:tgtEl>
                                          <p:spTgt spid="98"/>
                                        </p:tgtEl>
                                        <p:attrNameLst>
                                          <p:attrName>ppt_w</p:attrName>
                                        </p:attrNameLst>
                                      </p:cBhvr>
                                      <p:tavLst>
                                        <p:tav tm="0">
                                          <p:val>
                                            <p:fltVal val="0"/>
                                          </p:val>
                                        </p:tav>
                                        <p:tav tm="100000">
                                          <p:val>
                                            <p:strVal val="#ppt_w"/>
                                          </p:val>
                                        </p:tav>
                                      </p:tavLst>
                                    </p:anim>
                                    <p:anim calcmode="lin" valueType="num">
                                      <p:cBhvr>
                                        <p:cTn id="64" dur="500" fill="hold"/>
                                        <p:tgtEl>
                                          <p:spTgt spid="98"/>
                                        </p:tgtEl>
                                        <p:attrNameLst>
                                          <p:attrName>ppt_h</p:attrName>
                                        </p:attrNameLst>
                                      </p:cBhvr>
                                      <p:tavLst>
                                        <p:tav tm="0">
                                          <p:val>
                                            <p:fltVal val="0"/>
                                          </p:val>
                                        </p:tav>
                                        <p:tav tm="100000">
                                          <p:val>
                                            <p:strVal val="#ppt_h"/>
                                          </p:val>
                                        </p:tav>
                                      </p:tavLst>
                                    </p:anim>
                                    <p:anim calcmode="lin" valueType="num">
                                      <p:cBhvr>
                                        <p:cTn id="65" dur="500" fill="hold"/>
                                        <p:tgtEl>
                                          <p:spTgt spid="98"/>
                                        </p:tgtEl>
                                        <p:attrNameLst>
                                          <p:attrName>ppt_x</p:attrName>
                                        </p:attrNameLst>
                                      </p:cBhvr>
                                      <p:tavLst>
                                        <p:tav tm="0">
                                          <p:val>
                                            <p:fltVal val="0.5"/>
                                          </p:val>
                                        </p:tav>
                                        <p:tav tm="100000">
                                          <p:val>
                                            <p:strVal val="#ppt_x"/>
                                          </p:val>
                                        </p:tav>
                                      </p:tavLst>
                                    </p:anim>
                                    <p:anim calcmode="lin" valueType="num">
                                      <p:cBhvr>
                                        <p:cTn id="66" dur="500" fill="hold"/>
                                        <p:tgtEl>
                                          <p:spTgt spid="98"/>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wipe(left)">
                                      <p:cBhvr>
                                        <p:cTn id="71" dur="500"/>
                                        <p:tgtEl>
                                          <p:spTgt spid="101"/>
                                        </p:tgtEl>
                                      </p:cBhvr>
                                    </p:animEffect>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wipe(up)">
                                      <p:cBhvr>
                                        <p:cTn id="8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utoUpdateAnimBg="0"/>
      <p:bldP spid="16" grpId="0" autoUpdateAnimBg="0"/>
      <p:bldP spid="17" grpId="0" autoUpdateAnimBg="0"/>
      <p:bldP spid="47" grpId="0" animBg="1"/>
      <p:bldP spid="1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树的插入</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51</a:t>
            </a:fld>
            <a:endParaRPr lang="zh-CN" altLang="en-US"/>
          </a:p>
        </p:txBody>
      </p:sp>
      <p:sp>
        <p:nvSpPr>
          <p:cNvPr id="4" name="文本占位符 3"/>
          <p:cNvSpPr>
            <a:spLocks noGrp="1"/>
          </p:cNvSpPr>
          <p:nvPr>
            <p:ph type="body" sz="quarter" idx="11"/>
          </p:nvPr>
        </p:nvSpPr>
        <p:spPr/>
        <p:txBody>
          <a:bodyPr/>
          <a:lstStyle/>
          <a:p>
            <a:r>
              <a:rPr lang="en-US" altLang="zh-CN" dirty="0"/>
              <a:t>B-</a:t>
            </a:r>
            <a:r>
              <a:rPr lang="zh-CN" altLang="en-US" dirty="0"/>
              <a:t>树的生成从空树开始，即逐个在叶结点中插入结点</a:t>
            </a:r>
            <a:r>
              <a:rPr lang="en-US" altLang="zh-CN" dirty="0"/>
              <a:t>(</a:t>
            </a:r>
            <a:r>
              <a:rPr lang="zh-CN" altLang="en-US" dirty="0"/>
              <a:t>关键字</a:t>
            </a:r>
            <a:r>
              <a:rPr lang="en-US" altLang="zh-CN" dirty="0"/>
              <a:t>)</a:t>
            </a:r>
            <a:r>
              <a:rPr lang="zh-CN" altLang="en-US" dirty="0"/>
              <a:t>而得到</a:t>
            </a:r>
          </a:p>
          <a:p>
            <a:endParaRPr lang="zh-CN" altLang="en-US" dirty="0"/>
          </a:p>
        </p:txBody>
      </p:sp>
      <p:sp>
        <p:nvSpPr>
          <p:cNvPr id="5" name="Text Box 9"/>
          <p:cNvSpPr txBox="1">
            <a:spLocks noChangeArrowheads="1"/>
          </p:cNvSpPr>
          <p:nvPr/>
        </p:nvSpPr>
        <p:spPr bwMode="auto">
          <a:xfrm>
            <a:off x="2194063" y="4797614"/>
            <a:ext cx="7580313" cy="155427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b="1">
                <a:solidFill>
                  <a:srgbClr val="00008C"/>
                </a:solidFill>
                <a:latin typeface="幼圆" pitchFamily="49" charset="-122"/>
                <a:ea typeface="幼圆" pitchFamily="49" charset="-122"/>
              </a:rPr>
              <a:t>    </a:t>
            </a:r>
            <a:r>
              <a:rPr lang="zh-CN" altLang="en-US" sz="2000" b="1">
                <a:solidFill>
                  <a:srgbClr val="00008C"/>
                </a:solidFill>
                <a:latin typeface="幼圆" pitchFamily="49" charset="-122"/>
                <a:ea typeface="幼圆" pitchFamily="49" charset="-122"/>
              </a:rPr>
              <a:t>若将</a:t>
            </a:r>
            <a:r>
              <a:rPr lang="en-US" altLang="zh-CN" sz="2000" b="1">
                <a:solidFill>
                  <a:srgbClr val="00008C"/>
                </a:solidFill>
                <a:ea typeface="幼圆" pitchFamily="49" charset="-122"/>
              </a:rPr>
              <a:t>k</a:t>
            </a:r>
            <a:r>
              <a:rPr lang="zh-CN" altLang="en-US" sz="2000" b="1">
                <a:solidFill>
                  <a:srgbClr val="00008C"/>
                </a:solidFill>
                <a:latin typeface="幼圆" pitchFamily="49" charset="-122"/>
                <a:ea typeface="幼圆" pitchFamily="49" charset="-122"/>
              </a:rPr>
              <a:t>插入到某结点后使得该结点中关键字值数目超过</a:t>
            </a:r>
            <a:r>
              <a:rPr lang="en-US" altLang="zh-CN" sz="2000" b="1">
                <a:solidFill>
                  <a:srgbClr val="00008C"/>
                </a:solidFill>
                <a:ea typeface="幼圆" pitchFamily="49" charset="-122"/>
              </a:rPr>
              <a:t>m-1</a:t>
            </a:r>
            <a:r>
              <a:rPr lang="zh-CN" altLang="en-US" sz="2000" b="1">
                <a:solidFill>
                  <a:srgbClr val="00008C"/>
                </a:solidFill>
                <a:latin typeface="幼圆" pitchFamily="49" charset="-122"/>
                <a:ea typeface="幼圆" pitchFamily="49" charset="-122"/>
              </a:rPr>
              <a:t>时，则要以该结点</a:t>
            </a:r>
            <a:r>
              <a:rPr lang="zh-CN" altLang="en-US" sz="2000" b="1">
                <a:solidFill>
                  <a:srgbClr val="FF0000"/>
                </a:solidFill>
                <a:latin typeface="黑体" pitchFamily="49" charset="-122"/>
                <a:ea typeface="黑体" pitchFamily="49" charset="-122"/>
              </a:rPr>
              <a:t>位置居中</a:t>
            </a:r>
            <a:r>
              <a:rPr lang="zh-CN" altLang="en-US" sz="2000" b="1">
                <a:solidFill>
                  <a:srgbClr val="00008C"/>
                </a:solidFill>
                <a:latin typeface="幼圆" pitchFamily="49" charset="-122"/>
                <a:ea typeface="幼圆" pitchFamily="49" charset="-122"/>
              </a:rPr>
              <a:t>的那个关键字值为界将该结点</a:t>
            </a:r>
            <a:r>
              <a:rPr lang="zh-CN" altLang="en-US" sz="2000" b="1">
                <a:solidFill>
                  <a:srgbClr val="FF0000"/>
                </a:solidFill>
                <a:latin typeface="黑体" pitchFamily="49" charset="-122"/>
                <a:ea typeface="黑体" pitchFamily="49" charset="-122"/>
              </a:rPr>
              <a:t>一分</a:t>
            </a:r>
          </a:p>
          <a:p>
            <a:pPr>
              <a:lnSpc>
                <a:spcPct val="95000"/>
              </a:lnSpc>
            </a:pPr>
            <a:r>
              <a:rPr lang="zh-CN" altLang="en-US" sz="2000" b="1">
                <a:solidFill>
                  <a:srgbClr val="FF0000"/>
                </a:solidFill>
                <a:latin typeface="黑体" pitchFamily="49" charset="-122"/>
                <a:ea typeface="黑体" pitchFamily="49" charset="-122"/>
              </a:rPr>
              <a:t>为二</a:t>
            </a:r>
            <a:r>
              <a:rPr lang="en-US" altLang="zh-CN" sz="2000" b="1">
                <a:solidFill>
                  <a:srgbClr val="00008C"/>
                </a:solidFill>
                <a:latin typeface="幼圆" pitchFamily="49" charset="-122"/>
                <a:ea typeface="幼圆" pitchFamily="49" charset="-122"/>
              </a:rPr>
              <a:t>,</a:t>
            </a:r>
            <a:r>
              <a:rPr lang="zh-CN" altLang="en-US" sz="2000" b="1">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b="1">
                <a:solidFill>
                  <a:srgbClr val="00008C"/>
                </a:solidFill>
                <a:latin typeface="幼圆" pitchFamily="49" charset="-122"/>
                <a:ea typeface="幼圆" pitchFamily="49" charset="-122"/>
              </a:rPr>
              <a:t>亲结点中</a:t>
            </a:r>
            <a:r>
              <a:rPr lang="en-US" altLang="zh-CN" sz="2000" b="1">
                <a:solidFill>
                  <a:srgbClr val="00008C"/>
                </a:solidFill>
                <a:latin typeface="幼圆" pitchFamily="49" charset="-122"/>
                <a:ea typeface="幼圆" pitchFamily="49" charset="-122"/>
              </a:rPr>
              <a:t>;</a:t>
            </a:r>
            <a:r>
              <a:rPr lang="zh-CN" altLang="en-US" sz="2000" b="1">
                <a:solidFill>
                  <a:srgbClr val="00008C"/>
                </a:solidFill>
                <a:latin typeface="幼圆" pitchFamily="49" charset="-122"/>
                <a:ea typeface="幼圆" pitchFamily="49" charset="-122"/>
              </a:rPr>
              <a:t>如双亲结点也出现上述情况</a:t>
            </a:r>
            <a:r>
              <a:rPr lang="en-US" altLang="zh-CN" sz="2000" b="1">
                <a:solidFill>
                  <a:srgbClr val="00008C"/>
                </a:solidFill>
                <a:latin typeface="幼圆" pitchFamily="49" charset="-122"/>
                <a:ea typeface="幼圆" pitchFamily="49" charset="-122"/>
              </a:rPr>
              <a:t>,</a:t>
            </a:r>
            <a:r>
              <a:rPr lang="zh-CN" altLang="en-US" sz="2000" b="1">
                <a:solidFill>
                  <a:srgbClr val="00008C"/>
                </a:solidFill>
                <a:latin typeface="幼圆" pitchFamily="49" charset="-122"/>
                <a:ea typeface="幼圆" pitchFamily="49" charset="-122"/>
              </a:rPr>
              <a:t>则需要再次进行分裂</a:t>
            </a:r>
            <a:r>
              <a:rPr lang="en-US" altLang="zh-CN" sz="2000" b="1">
                <a:solidFill>
                  <a:srgbClr val="00008C"/>
                </a:solidFill>
                <a:latin typeface="幼圆" pitchFamily="49" charset="-122"/>
                <a:ea typeface="幼圆" pitchFamily="49" charset="-122"/>
              </a:rPr>
              <a:t>.</a:t>
            </a:r>
            <a:r>
              <a:rPr lang="zh-CN" altLang="en-US" sz="2000" b="1">
                <a:solidFill>
                  <a:srgbClr val="00008C"/>
                </a:solidFill>
                <a:latin typeface="幼圆" pitchFamily="49" charset="-122"/>
                <a:ea typeface="幼圆" pitchFamily="49" charset="-122"/>
              </a:rPr>
              <a:t>最</a:t>
            </a:r>
          </a:p>
          <a:p>
            <a:pPr>
              <a:lnSpc>
                <a:spcPct val="95000"/>
              </a:lnSpc>
            </a:pPr>
            <a:r>
              <a:rPr lang="zh-CN" altLang="en-US" sz="2000" b="1">
                <a:solidFill>
                  <a:srgbClr val="00008C"/>
                </a:solidFill>
                <a:latin typeface="幼圆" pitchFamily="49" charset="-122"/>
                <a:ea typeface="幼圆" pitchFamily="49" charset="-122"/>
              </a:rPr>
              <a:t>坏情况下</a:t>
            </a:r>
            <a:r>
              <a:rPr lang="en-US" altLang="zh-CN" sz="2000" b="1">
                <a:solidFill>
                  <a:srgbClr val="00008C"/>
                </a:solidFill>
                <a:latin typeface="幼圆" pitchFamily="49" charset="-122"/>
                <a:ea typeface="幼圆" pitchFamily="49" charset="-122"/>
              </a:rPr>
              <a:t>,</a:t>
            </a:r>
            <a:r>
              <a:rPr lang="zh-CN" altLang="en-US" sz="2000" b="1">
                <a:solidFill>
                  <a:srgbClr val="00008C"/>
                </a:solidFill>
                <a:latin typeface="幼圆" pitchFamily="49" charset="-122"/>
                <a:ea typeface="幼圆" pitchFamily="49" charset="-122"/>
              </a:rPr>
              <a:t>需要一直分裂到根结点，以致于使得</a:t>
            </a:r>
            <a:r>
              <a:rPr lang="en-US" altLang="zh-CN" sz="2000" b="1">
                <a:solidFill>
                  <a:srgbClr val="00008C"/>
                </a:solidFill>
                <a:ea typeface="幼圆" pitchFamily="49" charset="-122"/>
              </a:rPr>
              <a:t>B-</a:t>
            </a:r>
            <a:r>
              <a:rPr lang="zh-CN" altLang="en-US" sz="2000" b="1">
                <a:solidFill>
                  <a:srgbClr val="00008C"/>
                </a:solidFill>
                <a:latin typeface="幼圆" pitchFamily="49" charset="-122"/>
                <a:ea typeface="幼圆" pitchFamily="49" charset="-122"/>
              </a:rPr>
              <a:t>树的深度加</a:t>
            </a:r>
            <a:r>
              <a:rPr lang="en-US" altLang="zh-CN" sz="2000" b="1">
                <a:solidFill>
                  <a:srgbClr val="00008C"/>
                </a:solidFill>
                <a:ea typeface="幼圆" pitchFamily="49" charset="-122"/>
              </a:rPr>
              <a:t>1</a:t>
            </a:r>
            <a:r>
              <a:rPr lang="zh-CN" altLang="en-US" sz="2000" b="1">
                <a:solidFill>
                  <a:srgbClr val="00008C"/>
                </a:solidFill>
                <a:latin typeface="幼圆" pitchFamily="49" charset="-122"/>
                <a:ea typeface="幼圆" pitchFamily="49" charset="-122"/>
              </a:rPr>
              <a:t>。</a:t>
            </a:r>
          </a:p>
        </p:txBody>
      </p:sp>
      <p:grpSp>
        <p:nvGrpSpPr>
          <p:cNvPr id="6" name="Group 13"/>
          <p:cNvGrpSpPr>
            <a:grpSpLocks/>
          </p:cNvGrpSpPr>
          <p:nvPr/>
        </p:nvGrpSpPr>
        <p:grpSpPr bwMode="auto">
          <a:xfrm>
            <a:off x="2432188" y="1794064"/>
            <a:ext cx="4727576" cy="1697038"/>
            <a:chOff x="666" y="805"/>
            <a:chExt cx="2978" cy="1069"/>
          </a:xfrm>
        </p:grpSpPr>
        <p:grpSp>
          <p:nvGrpSpPr>
            <p:cNvPr id="7" name="Group 14"/>
            <p:cNvGrpSpPr>
              <a:grpSpLocks/>
            </p:cNvGrpSpPr>
            <p:nvPr/>
          </p:nvGrpSpPr>
          <p:grpSpPr bwMode="auto">
            <a:xfrm>
              <a:off x="1728" y="805"/>
              <a:ext cx="1916" cy="1069"/>
              <a:chOff x="1728" y="805"/>
              <a:chExt cx="1916" cy="1069"/>
            </a:xfrm>
          </p:grpSpPr>
          <p:grpSp>
            <p:nvGrpSpPr>
              <p:cNvPr id="9" name="Group 15"/>
              <p:cNvGrpSpPr>
                <a:grpSpLocks/>
              </p:cNvGrpSpPr>
              <p:nvPr/>
            </p:nvGrpSpPr>
            <p:grpSpPr bwMode="auto">
              <a:xfrm>
                <a:off x="2367" y="1064"/>
                <a:ext cx="622" cy="271"/>
                <a:chOff x="2016" y="1130"/>
                <a:chExt cx="622" cy="271"/>
              </a:xfrm>
            </p:grpSpPr>
            <p:sp>
              <p:nvSpPr>
                <p:cNvPr id="23"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24" name="Text Box 17"/>
                <p:cNvSpPr txBox="1">
                  <a:spLocks noChangeArrowheads="1"/>
                </p:cNvSpPr>
                <p:nvPr/>
              </p:nvSpPr>
              <p:spPr bwMode="auto">
                <a:xfrm>
                  <a:off x="2027" y="1130"/>
                  <a:ext cx="611"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10  20</a:t>
                  </a:r>
                </a:p>
              </p:txBody>
            </p:sp>
          </p:grpSp>
          <p:grpSp>
            <p:nvGrpSpPr>
              <p:cNvPr id="10" name="Group 18"/>
              <p:cNvGrpSpPr>
                <a:grpSpLocks/>
              </p:cNvGrpSpPr>
              <p:nvPr/>
            </p:nvGrpSpPr>
            <p:grpSpPr bwMode="auto">
              <a:xfrm>
                <a:off x="2378" y="1592"/>
                <a:ext cx="622" cy="271"/>
                <a:chOff x="2016" y="1130"/>
                <a:chExt cx="622" cy="271"/>
              </a:xfrm>
            </p:grpSpPr>
            <p:sp>
              <p:nvSpPr>
                <p:cNvPr id="21"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22" name="Text Box 20"/>
                <p:cNvSpPr txBox="1">
                  <a:spLocks noChangeArrowheads="1"/>
                </p:cNvSpPr>
                <p:nvPr/>
              </p:nvSpPr>
              <p:spPr bwMode="auto">
                <a:xfrm>
                  <a:off x="2027" y="1130"/>
                  <a:ext cx="611"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12  16</a:t>
                  </a:r>
                </a:p>
              </p:txBody>
            </p:sp>
          </p:grpSp>
          <p:grpSp>
            <p:nvGrpSpPr>
              <p:cNvPr id="11" name="Group 21"/>
              <p:cNvGrpSpPr>
                <a:grpSpLocks/>
              </p:cNvGrpSpPr>
              <p:nvPr/>
            </p:nvGrpSpPr>
            <p:grpSpPr bwMode="auto">
              <a:xfrm>
                <a:off x="1728" y="1603"/>
                <a:ext cx="336" cy="271"/>
                <a:chOff x="1440" y="1669"/>
                <a:chExt cx="336" cy="271"/>
              </a:xfrm>
            </p:grpSpPr>
            <p:sp>
              <p:nvSpPr>
                <p:cNvPr id="19"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20" name="Rectangle 23"/>
                <p:cNvSpPr>
                  <a:spLocks noChangeArrowheads="1"/>
                </p:cNvSpPr>
                <p:nvPr/>
              </p:nvSpPr>
              <p:spPr bwMode="auto">
                <a:xfrm>
                  <a:off x="1495" y="1669"/>
                  <a:ext cx="21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5</a:t>
                  </a:r>
                </a:p>
              </p:txBody>
            </p:sp>
          </p:grpSp>
          <p:sp>
            <p:nvSpPr>
              <p:cNvPr id="12"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13" name="Rectangle 25"/>
              <p:cNvSpPr>
                <a:spLocks noChangeArrowheads="1"/>
              </p:cNvSpPr>
              <p:nvPr/>
            </p:nvSpPr>
            <p:spPr bwMode="auto">
              <a:xfrm>
                <a:off x="3330" y="1603"/>
                <a:ext cx="314"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30</a:t>
                </a:r>
              </a:p>
            </p:txBody>
          </p:sp>
          <p:sp>
            <p:nvSpPr>
              <p:cNvPr id="14"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5"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6"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7" name="Text Box 29"/>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3300"/>
                    </a:solidFill>
                  </a:rPr>
                  <a:t>T</a:t>
                </a:r>
              </a:p>
            </p:txBody>
          </p:sp>
          <p:sp>
            <p:nvSpPr>
              <p:cNvPr id="18"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b="1"/>
              </a:p>
            </p:txBody>
          </p:sp>
        </p:grpSp>
        <p:sp>
          <p:nvSpPr>
            <p:cNvPr id="8" name="Text Box 31"/>
            <p:cNvSpPr txBox="1">
              <a:spLocks noChangeArrowheads="1"/>
            </p:cNvSpPr>
            <p:nvPr/>
          </p:nvSpPr>
          <p:spPr bwMode="auto">
            <a:xfrm>
              <a:off x="666" y="995"/>
              <a:ext cx="1152" cy="269"/>
            </a:xfrm>
            <a:prstGeom prst="rect">
              <a:avLst/>
            </a:prstGeom>
            <a:noFill/>
            <a:ln w="12700" cap="sq">
              <a:noFill/>
              <a:miter lim="800000"/>
              <a:headEnd type="none" w="sm" len="sm"/>
              <a:tailEnd type="none" w="sm" len="sm"/>
            </a:ln>
          </p:spPr>
          <p:txBody>
            <a:bodyPr>
              <a:spAutoFit/>
            </a:bodyPr>
            <a:lstStyle/>
            <a:p>
              <a:r>
                <a:rPr lang="zh-CN" altLang="en-US" sz="2200" b="1" dirty="0">
                  <a:solidFill>
                    <a:srgbClr val="000099"/>
                  </a:solidFill>
                  <a:ea typeface="幼圆" pitchFamily="49" charset="-122"/>
                </a:rPr>
                <a:t>一棵</a:t>
              </a:r>
              <a:r>
                <a:rPr lang="en-US" altLang="zh-CN" sz="2200" b="1" dirty="0">
                  <a:solidFill>
                    <a:srgbClr val="000099"/>
                  </a:solidFill>
                </a:rPr>
                <a:t>3</a:t>
              </a:r>
              <a:r>
                <a:rPr lang="zh-CN" altLang="en-US" sz="2200" b="1" dirty="0">
                  <a:solidFill>
                    <a:srgbClr val="000099"/>
                  </a:solidFill>
                  <a:ea typeface="幼圆" pitchFamily="49" charset="-122"/>
                </a:rPr>
                <a:t>阶</a:t>
              </a:r>
              <a:r>
                <a:rPr lang="en-US" altLang="zh-CN" sz="2200" b="1" dirty="0">
                  <a:solidFill>
                    <a:srgbClr val="000099"/>
                  </a:solidFill>
                </a:rPr>
                <a:t>B-</a:t>
              </a:r>
              <a:r>
                <a:rPr lang="zh-CN" altLang="en-US" sz="2200" b="1" dirty="0">
                  <a:solidFill>
                    <a:srgbClr val="000099"/>
                  </a:solidFill>
                  <a:ea typeface="幼圆" pitchFamily="49" charset="-122"/>
                </a:rPr>
                <a:t>树</a:t>
              </a:r>
            </a:p>
          </p:txBody>
        </p:sp>
      </p:grpSp>
      <p:grpSp>
        <p:nvGrpSpPr>
          <p:cNvPr id="25" name="Group 32"/>
          <p:cNvGrpSpPr>
            <a:grpSpLocks/>
          </p:cNvGrpSpPr>
          <p:nvPr/>
        </p:nvGrpSpPr>
        <p:grpSpPr bwMode="auto">
          <a:xfrm>
            <a:off x="5378588" y="3241864"/>
            <a:ext cx="511175" cy="766763"/>
            <a:chOff x="2629" y="1728"/>
            <a:chExt cx="322" cy="483"/>
          </a:xfrm>
        </p:grpSpPr>
        <p:sp>
          <p:nvSpPr>
            <p:cNvPr id="26"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b="1">
                <a:solidFill>
                  <a:srgbClr val="FFFFCC"/>
                </a:solidFill>
              </a:endParaRPr>
            </a:p>
          </p:txBody>
        </p:sp>
        <p:sp>
          <p:nvSpPr>
            <p:cNvPr id="27" name="Rectangle 34"/>
            <p:cNvSpPr>
              <a:spLocks noChangeArrowheads="1"/>
            </p:cNvSpPr>
            <p:nvPr/>
          </p:nvSpPr>
          <p:spPr bwMode="auto">
            <a:xfrm>
              <a:off x="2629" y="1930"/>
              <a:ext cx="322" cy="281"/>
            </a:xfrm>
            <a:prstGeom prst="rect">
              <a:avLst/>
            </a:prstGeom>
            <a:noFill/>
            <a:ln w="12700" cap="sq">
              <a:noFill/>
              <a:miter lim="800000"/>
              <a:headEnd type="none" w="sm" len="sm"/>
              <a:tailEnd type="none" w="sm" len="sm"/>
            </a:ln>
          </p:spPr>
          <p:txBody>
            <a:bodyPr wrap="none">
              <a:spAutoFit/>
            </a:bodyPr>
            <a:lstStyle/>
            <a:p>
              <a:r>
                <a:rPr lang="en-US" altLang="zh-CN" sz="2300" b="1">
                  <a:solidFill>
                    <a:srgbClr val="FF3300"/>
                  </a:solidFill>
                </a:rPr>
                <a:t>15</a:t>
              </a:r>
            </a:p>
          </p:txBody>
        </p:sp>
      </p:grpSp>
      <p:grpSp>
        <p:nvGrpSpPr>
          <p:cNvPr id="28" name="Group 35"/>
          <p:cNvGrpSpPr>
            <a:grpSpLocks/>
          </p:cNvGrpSpPr>
          <p:nvPr/>
        </p:nvGrpSpPr>
        <p:grpSpPr bwMode="auto">
          <a:xfrm>
            <a:off x="4903926" y="3048189"/>
            <a:ext cx="1511300" cy="914400"/>
            <a:chOff x="3984" y="1632"/>
            <a:chExt cx="952" cy="576"/>
          </a:xfrm>
        </p:grpSpPr>
        <p:sp>
          <p:nvSpPr>
            <p:cNvPr id="29"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30"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31" name="Text Box 38"/>
            <p:cNvSpPr txBox="1">
              <a:spLocks noChangeArrowheads="1"/>
            </p:cNvSpPr>
            <p:nvPr/>
          </p:nvSpPr>
          <p:spPr bwMode="auto">
            <a:xfrm>
              <a:off x="4028" y="1632"/>
              <a:ext cx="908"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12  </a:t>
              </a:r>
              <a:r>
                <a:rPr lang="en-US" altLang="zh-CN" sz="2200" b="1">
                  <a:solidFill>
                    <a:srgbClr val="FF3300"/>
                  </a:solidFill>
                </a:rPr>
                <a:t>15</a:t>
              </a:r>
              <a:r>
                <a:rPr lang="en-US" altLang="zh-CN" sz="2200" b="1">
                  <a:solidFill>
                    <a:srgbClr val="000000"/>
                  </a:solidFill>
                </a:rPr>
                <a:t>  16</a:t>
              </a:r>
            </a:p>
          </p:txBody>
        </p:sp>
      </p:grpSp>
      <p:grpSp>
        <p:nvGrpSpPr>
          <p:cNvPr id="32" name="Group 39"/>
          <p:cNvGrpSpPr>
            <a:grpSpLocks/>
          </p:cNvGrpSpPr>
          <p:nvPr/>
        </p:nvGrpSpPr>
        <p:grpSpPr bwMode="auto">
          <a:xfrm>
            <a:off x="2027376" y="2717991"/>
            <a:ext cx="1328737" cy="566738"/>
            <a:chOff x="507" y="1114"/>
            <a:chExt cx="837" cy="357"/>
          </a:xfrm>
        </p:grpSpPr>
        <p:sp>
          <p:nvSpPr>
            <p:cNvPr id="33"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b="1">
                <a:solidFill>
                  <a:srgbClr val="FFFFCC"/>
                </a:solidFill>
              </a:endParaRPr>
            </a:p>
          </p:txBody>
        </p:sp>
        <p:sp>
          <p:nvSpPr>
            <p:cNvPr id="34" name="Text Box 41"/>
            <p:cNvSpPr txBox="1">
              <a:spLocks noChangeArrowheads="1"/>
            </p:cNvSpPr>
            <p:nvPr/>
          </p:nvSpPr>
          <p:spPr bwMode="auto">
            <a:xfrm>
              <a:off x="827" y="1200"/>
              <a:ext cx="517"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2C84"/>
                  </a:solidFill>
                </a:rPr>
                <a:t>k=</a:t>
              </a:r>
              <a:r>
                <a:rPr lang="en-US" altLang="zh-CN" sz="2200" b="1">
                  <a:solidFill>
                    <a:srgbClr val="FF3300"/>
                  </a:solidFill>
                </a:rPr>
                <a:t>15</a:t>
              </a:r>
            </a:p>
          </p:txBody>
        </p:sp>
        <p:sp>
          <p:nvSpPr>
            <p:cNvPr id="35" name="Text Box 42"/>
            <p:cNvSpPr txBox="1">
              <a:spLocks noChangeArrowheads="1"/>
            </p:cNvSpPr>
            <p:nvPr/>
          </p:nvSpPr>
          <p:spPr bwMode="auto">
            <a:xfrm>
              <a:off x="507" y="1114"/>
              <a:ext cx="263" cy="337"/>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b="1">
                  <a:solidFill>
                    <a:srgbClr val="000000"/>
                  </a:solidFill>
                  <a:ea typeface="黑体" pitchFamily="49" charset="-122"/>
                </a:rPr>
                <a:t>插</a:t>
              </a:r>
            </a:p>
            <a:p>
              <a:pPr>
                <a:lnSpc>
                  <a:spcPct val="80000"/>
                </a:lnSpc>
              </a:pPr>
              <a:r>
                <a:rPr lang="zh-CN" altLang="en-US" b="1">
                  <a:solidFill>
                    <a:srgbClr val="000000"/>
                  </a:solidFill>
                  <a:ea typeface="黑体" pitchFamily="49" charset="-122"/>
                </a:rPr>
                <a:t>入</a:t>
              </a:r>
            </a:p>
          </p:txBody>
        </p:sp>
      </p:grpSp>
      <p:grpSp>
        <p:nvGrpSpPr>
          <p:cNvPr id="36" name="Group 43"/>
          <p:cNvGrpSpPr>
            <a:grpSpLocks/>
          </p:cNvGrpSpPr>
          <p:nvPr/>
        </p:nvGrpSpPr>
        <p:grpSpPr bwMode="auto">
          <a:xfrm rot="-251583">
            <a:off x="6831151" y="1733739"/>
            <a:ext cx="2874962" cy="1119188"/>
            <a:chOff x="3533" y="823"/>
            <a:chExt cx="1811" cy="705"/>
          </a:xfrm>
        </p:grpSpPr>
        <p:sp>
          <p:nvSpPr>
            <p:cNvPr id="37"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b="1">
                  <a:solidFill>
                    <a:srgbClr val="FF3300"/>
                  </a:solidFill>
                  <a:latin typeface="幼圆" pitchFamily="49" charset="-122"/>
                  <a:ea typeface="幼圆" pitchFamily="49" charset="-122"/>
                </a:rPr>
                <a:t> </a:t>
              </a:r>
              <a:r>
                <a:rPr lang="zh-CN" altLang="en-US" sz="2100" b="1">
                  <a:solidFill>
                    <a:srgbClr val="FF3300"/>
                  </a:solidFill>
                  <a:latin typeface="幼圆" pitchFamily="49" charset="-122"/>
                  <a:ea typeface="幼圆" pitchFamily="49" charset="-122"/>
                </a:rPr>
                <a:t>一棵</a:t>
              </a:r>
              <a:r>
                <a:rPr lang="en-US" altLang="zh-CN" sz="2100" b="1">
                  <a:solidFill>
                    <a:srgbClr val="FF3300"/>
                  </a:solidFill>
                  <a:ea typeface="幼圆" pitchFamily="49" charset="-122"/>
                </a:rPr>
                <a:t>m</a:t>
              </a:r>
              <a:r>
                <a:rPr lang="zh-CN" altLang="en-US" sz="2100" b="1">
                  <a:solidFill>
                    <a:srgbClr val="FF3300"/>
                  </a:solidFill>
                  <a:latin typeface="幼圆" pitchFamily="49" charset="-122"/>
                  <a:ea typeface="幼圆" pitchFamily="49" charset="-122"/>
                </a:rPr>
                <a:t>阶</a:t>
              </a:r>
              <a:r>
                <a:rPr lang="en-US" altLang="zh-CN" sz="2100" b="1">
                  <a:solidFill>
                    <a:srgbClr val="FF3300"/>
                  </a:solidFill>
                  <a:ea typeface="幼圆" pitchFamily="49" charset="-122"/>
                </a:rPr>
                <a:t>B-</a:t>
              </a:r>
              <a:r>
                <a:rPr lang="zh-CN" altLang="en-US" sz="2100" b="1">
                  <a:solidFill>
                    <a:srgbClr val="FF3300"/>
                  </a:solidFill>
                  <a:latin typeface="幼圆" pitchFamily="49" charset="-122"/>
                  <a:ea typeface="幼圆" pitchFamily="49" charset="-122"/>
                </a:rPr>
                <a:t>树的</a:t>
              </a:r>
            </a:p>
            <a:p>
              <a:pPr algn="ctr">
                <a:lnSpc>
                  <a:spcPct val="80000"/>
                </a:lnSpc>
              </a:pPr>
              <a:r>
                <a:rPr lang="zh-CN" altLang="en-US" sz="2100" b="1">
                  <a:solidFill>
                    <a:srgbClr val="FF3300"/>
                  </a:solidFill>
                  <a:latin typeface="幼圆" pitchFamily="49" charset="-122"/>
                  <a:ea typeface="幼圆" pitchFamily="49" charset="-122"/>
                </a:rPr>
                <a:t>结点中最多有</a:t>
              </a:r>
              <a:r>
                <a:rPr lang="en-US" altLang="zh-CN" sz="2100" b="1">
                  <a:solidFill>
                    <a:srgbClr val="FF3300"/>
                  </a:solidFill>
                  <a:ea typeface="幼圆" pitchFamily="49" charset="-122"/>
                </a:rPr>
                <a:t>m</a:t>
              </a:r>
              <a:r>
                <a:rPr lang="en-US" altLang="zh-CN" sz="2100" b="1">
                  <a:solidFill>
                    <a:srgbClr val="FF3300"/>
                  </a:solidFill>
                  <a:latin typeface="宋体" charset="-122"/>
                </a:rPr>
                <a:t>-</a:t>
              </a:r>
              <a:r>
                <a:rPr lang="en-US" altLang="zh-CN" sz="2100" b="1">
                  <a:solidFill>
                    <a:srgbClr val="FF3300"/>
                  </a:solidFill>
                  <a:ea typeface="幼圆" pitchFamily="49" charset="-122"/>
                </a:rPr>
                <a:t>1</a:t>
              </a:r>
            </a:p>
            <a:p>
              <a:pPr algn="ctr">
                <a:lnSpc>
                  <a:spcPct val="80000"/>
                </a:lnSpc>
              </a:pPr>
              <a:r>
                <a:rPr lang="zh-CN" altLang="en-US" sz="2100" b="1">
                  <a:solidFill>
                    <a:srgbClr val="FF3300"/>
                  </a:solidFill>
                  <a:ea typeface="幼圆" pitchFamily="49" charset="-122"/>
                </a:rPr>
                <a:t>个关键字值</a:t>
              </a:r>
            </a:p>
          </p:txBody>
        </p:sp>
        <p:sp>
          <p:nvSpPr>
            <p:cNvPr id="38"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b="1"/>
            </a:p>
          </p:txBody>
        </p:sp>
        <p:grpSp>
          <p:nvGrpSpPr>
            <p:cNvPr id="39" name="Group 46"/>
            <p:cNvGrpSpPr>
              <a:grpSpLocks/>
            </p:cNvGrpSpPr>
            <p:nvPr/>
          </p:nvGrpSpPr>
          <p:grpSpPr bwMode="auto">
            <a:xfrm rot="577961">
              <a:off x="4870" y="1292"/>
              <a:ext cx="136" cy="227"/>
              <a:chOff x="3703" y="3411"/>
              <a:chExt cx="254" cy="414"/>
            </a:xfrm>
          </p:grpSpPr>
          <p:sp>
            <p:nvSpPr>
              <p:cNvPr id="40"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b="1"/>
              </a:p>
            </p:txBody>
          </p:sp>
          <p:sp>
            <p:nvSpPr>
              <p:cNvPr id="41"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b="1"/>
              </a:p>
            </p:txBody>
          </p:sp>
        </p:grpSp>
      </p:grpSp>
      <p:grpSp>
        <p:nvGrpSpPr>
          <p:cNvPr id="42" name="Group 49"/>
          <p:cNvGrpSpPr>
            <a:grpSpLocks/>
          </p:cNvGrpSpPr>
          <p:nvPr/>
        </p:nvGrpSpPr>
        <p:grpSpPr bwMode="auto">
          <a:xfrm>
            <a:off x="7622575" y="3091476"/>
            <a:ext cx="2016125" cy="1130300"/>
            <a:chOff x="4211" y="1389"/>
            <a:chExt cx="1270" cy="712"/>
          </a:xfrm>
        </p:grpSpPr>
        <p:sp>
          <p:nvSpPr>
            <p:cNvPr id="43"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b="1">
                <a:solidFill>
                  <a:srgbClr val="FFFFCC"/>
                </a:solidFill>
              </a:endParaRPr>
            </a:p>
          </p:txBody>
        </p:sp>
        <p:sp>
          <p:nvSpPr>
            <p:cNvPr id="44" name="Text Box 51"/>
            <p:cNvSpPr txBox="1">
              <a:spLocks noChangeArrowheads="1"/>
            </p:cNvSpPr>
            <p:nvPr/>
          </p:nvSpPr>
          <p:spPr bwMode="auto">
            <a:xfrm>
              <a:off x="4438" y="1589"/>
              <a:ext cx="966" cy="2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400" b="1">
                  <a:solidFill>
                    <a:srgbClr val="FFFFCC"/>
                  </a:solidFill>
                  <a:ea typeface="黑体" pitchFamily="49" charset="-122"/>
                </a:rPr>
                <a:t>结点分裂</a:t>
              </a:r>
            </a:p>
          </p:txBody>
        </p:sp>
      </p:grpSp>
      <p:grpSp>
        <p:nvGrpSpPr>
          <p:cNvPr id="45" name="Group 55"/>
          <p:cNvGrpSpPr>
            <a:grpSpLocks/>
          </p:cNvGrpSpPr>
          <p:nvPr/>
        </p:nvGrpSpPr>
        <p:grpSpPr bwMode="auto">
          <a:xfrm>
            <a:off x="1923394" y="4020091"/>
            <a:ext cx="7932737" cy="2317750"/>
            <a:chOff x="431" y="2559"/>
            <a:chExt cx="4997" cy="1460"/>
          </a:xfrm>
        </p:grpSpPr>
        <p:grpSp>
          <p:nvGrpSpPr>
            <p:cNvPr id="46" name="Group 56"/>
            <p:cNvGrpSpPr>
              <a:grpSpLocks/>
            </p:cNvGrpSpPr>
            <p:nvPr/>
          </p:nvGrpSpPr>
          <p:grpSpPr bwMode="auto">
            <a:xfrm>
              <a:off x="431" y="2559"/>
              <a:ext cx="4997" cy="1460"/>
              <a:chOff x="521" y="2559"/>
              <a:chExt cx="4997" cy="1460"/>
            </a:xfrm>
          </p:grpSpPr>
          <p:sp>
            <p:nvSpPr>
              <p:cNvPr id="48"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sz="2000" b="1">
                  <a:solidFill>
                    <a:srgbClr val="FFFFCC"/>
                  </a:solidFill>
                </a:endParaRPr>
              </a:p>
            </p:txBody>
          </p:sp>
          <p:sp>
            <p:nvSpPr>
              <p:cNvPr id="49"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sz="2000" b="1">
                  <a:solidFill>
                    <a:srgbClr val="FFFFCC"/>
                  </a:solidFill>
                </a:endParaRPr>
              </a:p>
            </p:txBody>
          </p:sp>
          <p:sp>
            <p:nvSpPr>
              <p:cNvPr id="50" name="Text Box 59"/>
              <p:cNvSpPr txBox="1">
                <a:spLocks noChangeArrowheads="1"/>
              </p:cNvSpPr>
              <p:nvPr/>
            </p:nvSpPr>
            <p:spPr bwMode="auto">
              <a:xfrm>
                <a:off x="833" y="2559"/>
                <a:ext cx="1126"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b="1">
                    <a:solidFill>
                      <a:srgbClr val="FF3300"/>
                    </a:solidFill>
                    <a:ea typeface="华文行楷" pitchFamily="2" charset="-122"/>
                  </a:rPr>
                  <a:t>基本思想</a:t>
                </a:r>
              </a:p>
            </p:txBody>
          </p:sp>
        </p:grpSp>
        <p:sp>
          <p:nvSpPr>
            <p:cNvPr id="47" name="Text Box 60"/>
            <p:cNvSpPr txBox="1">
              <a:spLocks noChangeArrowheads="1"/>
            </p:cNvSpPr>
            <p:nvPr/>
          </p:nvSpPr>
          <p:spPr bwMode="auto">
            <a:xfrm>
              <a:off x="612" y="2886"/>
              <a:ext cx="4775" cy="979"/>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b="1" dirty="0">
                  <a:solidFill>
                    <a:srgbClr val="00008C"/>
                  </a:solidFill>
                  <a:latin typeface="幼圆" pitchFamily="49" charset="-122"/>
                  <a:ea typeface="幼圆" pitchFamily="49" charset="-122"/>
                </a:rPr>
                <a:t>    </a:t>
              </a:r>
              <a:r>
                <a:rPr lang="zh-CN" altLang="en-US" sz="2000" b="1" dirty="0">
                  <a:solidFill>
                    <a:srgbClr val="00008C"/>
                  </a:solidFill>
                  <a:latin typeface="幼圆" pitchFamily="49" charset="-122"/>
                  <a:ea typeface="幼圆" pitchFamily="49" charset="-122"/>
                </a:rPr>
                <a:t>若将</a:t>
              </a:r>
              <a:r>
                <a:rPr lang="en-US" altLang="zh-CN" sz="2000" b="1" dirty="0">
                  <a:solidFill>
                    <a:srgbClr val="00008C"/>
                  </a:solidFill>
                  <a:ea typeface="幼圆" pitchFamily="49" charset="-122"/>
                </a:rPr>
                <a:t>k</a:t>
              </a:r>
              <a:r>
                <a:rPr lang="zh-CN" altLang="en-US" sz="2000" b="1" dirty="0">
                  <a:solidFill>
                    <a:srgbClr val="00008C"/>
                  </a:solidFill>
                  <a:latin typeface="幼圆" pitchFamily="49" charset="-122"/>
                  <a:ea typeface="幼圆" pitchFamily="49" charset="-122"/>
                </a:rPr>
                <a:t>插入到某结点后使得该结点中关键字值数目超过</a:t>
              </a:r>
              <a:r>
                <a:rPr lang="en-US" altLang="zh-CN" sz="2000" b="1" dirty="0">
                  <a:solidFill>
                    <a:srgbClr val="00008C"/>
                  </a:solidFill>
                  <a:ea typeface="幼圆" pitchFamily="49" charset="-122"/>
                </a:rPr>
                <a:t>m-1</a:t>
              </a:r>
              <a:r>
                <a:rPr lang="zh-CN" altLang="en-US" sz="2000" b="1" dirty="0">
                  <a:solidFill>
                    <a:srgbClr val="00008C"/>
                  </a:solidFill>
                  <a:latin typeface="幼圆" pitchFamily="49" charset="-122"/>
                  <a:ea typeface="幼圆" pitchFamily="49" charset="-122"/>
                </a:rPr>
                <a:t>时，则要以该结点</a:t>
              </a:r>
              <a:r>
                <a:rPr lang="zh-CN" altLang="en-US" sz="2000" b="1" dirty="0">
                  <a:solidFill>
                    <a:srgbClr val="FF0000"/>
                  </a:solidFill>
                  <a:latin typeface="黑体" pitchFamily="49" charset="-122"/>
                  <a:ea typeface="黑体" pitchFamily="49" charset="-122"/>
                </a:rPr>
                <a:t>位置居中</a:t>
              </a:r>
              <a:r>
                <a:rPr lang="zh-CN" altLang="en-US" sz="2000" b="1" dirty="0">
                  <a:solidFill>
                    <a:srgbClr val="00008C"/>
                  </a:solidFill>
                  <a:latin typeface="幼圆" pitchFamily="49" charset="-122"/>
                  <a:ea typeface="幼圆" pitchFamily="49" charset="-122"/>
                </a:rPr>
                <a:t>的那个关键字值为界将该结点</a:t>
              </a:r>
              <a:r>
                <a:rPr lang="zh-CN" altLang="en-US" sz="2000" b="1" dirty="0">
                  <a:solidFill>
                    <a:srgbClr val="FF0000"/>
                  </a:solidFill>
                  <a:latin typeface="黑体" pitchFamily="49" charset="-122"/>
                  <a:ea typeface="黑体" pitchFamily="49" charset="-122"/>
                </a:rPr>
                <a:t>一分</a:t>
              </a:r>
            </a:p>
            <a:p>
              <a:pPr>
                <a:lnSpc>
                  <a:spcPct val="95000"/>
                </a:lnSpc>
              </a:pPr>
              <a:r>
                <a:rPr lang="zh-CN" altLang="en-US" sz="2000" b="1" dirty="0">
                  <a:solidFill>
                    <a:srgbClr val="FF0000"/>
                  </a:solidFill>
                  <a:latin typeface="黑体" pitchFamily="49" charset="-122"/>
                  <a:ea typeface="黑体" pitchFamily="49" charset="-122"/>
                </a:rPr>
                <a:t>为二</a:t>
              </a:r>
              <a:r>
                <a:rPr lang="en-US" altLang="zh-CN" sz="2000" b="1" dirty="0">
                  <a:solidFill>
                    <a:srgbClr val="00008C"/>
                  </a:solidFill>
                  <a:latin typeface="幼圆" pitchFamily="49" charset="-122"/>
                  <a:ea typeface="幼圆" pitchFamily="49" charset="-122"/>
                </a:rPr>
                <a:t>,</a:t>
              </a:r>
              <a:r>
                <a:rPr lang="zh-CN" altLang="en-US" sz="2000" b="1" dirty="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b="1" dirty="0">
                  <a:solidFill>
                    <a:srgbClr val="00008C"/>
                  </a:solidFill>
                  <a:latin typeface="幼圆" pitchFamily="49" charset="-122"/>
                  <a:ea typeface="幼圆" pitchFamily="49" charset="-122"/>
                </a:rPr>
                <a:t>亲结点中</a:t>
              </a:r>
              <a:r>
                <a:rPr lang="en-US" altLang="zh-CN" sz="2000" b="1" dirty="0">
                  <a:solidFill>
                    <a:srgbClr val="00008C"/>
                  </a:solidFill>
                  <a:latin typeface="幼圆" pitchFamily="49" charset="-122"/>
                  <a:ea typeface="幼圆" pitchFamily="49" charset="-122"/>
                </a:rPr>
                <a:t>;</a:t>
              </a:r>
              <a:r>
                <a:rPr lang="zh-CN" altLang="en-US" sz="2000" b="1" dirty="0">
                  <a:solidFill>
                    <a:srgbClr val="00008C"/>
                  </a:solidFill>
                  <a:latin typeface="幼圆" pitchFamily="49" charset="-122"/>
                  <a:ea typeface="幼圆" pitchFamily="49" charset="-122"/>
                </a:rPr>
                <a:t>如双亲结点也出现上述情况</a:t>
              </a:r>
              <a:r>
                <a:rPr lang="en-US" altLang="zh-CN" sz="2000" b="1" dirty="0">
                  <a:solidFill>
                    <a:srgbClr val="00008C"/>
                  </a:solidFill>
                  <a:latin typeface="幼圆" pitchFamily="49" charset="-122"/>
                  <a:ea typeface="幼圆" pitchFamily="49" charset="-122"/>
                </a:rPr>
                <a:t>,</a:t>
              </a:r>
              <a:r>
                <a:rPr lang="zh-CN" altLang="en-US" sz="2000" b="1" dirty="0">
                  <a:solidFill>
                    <a:srgbClr val="00008C"/>
                  </a:solidFill>
                  <a:latin typeface="幼圆" pitchFamily="49" charset="-122"/>
                  <a:ea typeface="幼圆" pitchFamily="49" charset="-122"/>
                </a:rPr>
                <a:t>则需要再次进行分裂</a:t>
              </a:r>
              <a:r>
                <a:rPr lang="en-US" altLang="zh-CN" sz="2000" b="1" dirty="0">
                  <a:solidFill>
                    <a:srgbClr val="00008C"/>
                  </a:solidFill>
                  <a:latin typeface="幼圆" pitchFamily="49" charset="-122"/>
                  <a:ea typeface="幼圆" pitchFamily="49" charset="-122"/>
                </a:rPr>
                <a:t>.</a:t>
              </a:r>
              <a:r>
                <a:rPr lang="zh-CN" altLang="en-US" sz="2000" b="1" dirty="0">
                  <a:solidFill>
                    <a:srgbClr val="00008C"/>
                  </a:solidFill>
                  <a:latin typeface="幼圆" pitchFamily="49" charset="-122"/>
                  <a:ea typeface="幼圆" pitchFamily="49" charset="-122"/>
                </a:rPr>
                <a:t>最</a:t>
              </a:r>
            </a:p>
            <a:p>
              <a:pPr>
                <a:lnSpc>
                  <a:spcPct val="95000"/>
                </a:lnSpc>
              </a:pPr>
              <a:r>
                <a:rPr lang="zh-CN" altLang="en-US" sz="2000" b="1" dirty="0">
                  <a:solidFill>
                    <a:srgbClr val="00008C"/>
                  </a:solidFill>
                  <a:latin typeface="幼圆" pitchFamily="49" charset="-122"/>
                  <a:ea typeface="幼圆" pitchFamily="49" charset="-122"/>
                </a:rPr>
                <a:t>坏情况下</a:t>
              </a:r>
              <a:r>
                <a:rPr lang="en-US" altLang="zh-CN" sz="2000" b="1" dirty="0">
                  <a:solidFill>
                    <a:srgbClr val="00008C"/>
                  </a:solidFill>
                  <a:latin typeface="幼圆" pitchFamily="49" charset="-122"/>
                  <a:ea typeface="幼圆" pitchFamily="49" charset="-122"/>
                </a:rPr>
                <a:t>,</a:t>
              </a:r>
              <a:r>
                <a:rPr lang="zh-CN" altLang="en-US" sz="2000" b="1" dirty="0">
                  <a:solidFill>
                    <a:srgbClr val="00008C"/>
                  </a:solidFill>
                  <a:latin typeface="幼圆" pitchFamily="49" charset="-122"/>
                  <a:ea typeface="幼圆" pitchFamily="49" charset="-122"/>
                </a:rPr>
                <a:t>需要一直分裂到根结点，以致于使得</a:t>
              </a:r>
              <a:r>
                <a:rPr lang="en-US" altLang="zh-CN" sz="2000" b="1" dirty="0">
                  <a:solidFill>
                    <a:srgbClr val="00008C"/>
                  </a:solidFill>
                  <a:ea typeface="幼圆" pitchFamily="49" charset="-122"/>
                </a:rPr>
                <a:t>B-</a:t>
              </a:r>
              <a:r>
                <a:rPr lang="zh-CN" altLang="en-US" sz="2000" b="1" dirty="0">
                  <a:solidFill>
                    <a:srgbClr val="00008C"/>
                  </a:solidFill>
                  <a:latin typeface="幼圆" pitchFamily="49" charset="-122"/>
                  <a:ea typeface="幼圆" pitchFamily="49" charset="-122"/>
                </a:rPr>
                <a:t>树的深度加</a:t>
              </a:r>
              <a:r>
                <a:rPr lang="en-US" altLang="zh-CN" sz="2000" b="1" dirty="0">
                  <a:solidFill>
                    <a:srgbClr val="00008C"/>
                  </a:solidFill>
                  <a:ea typeface="幼圆" pitchFamily="49" charset="-122"/>
                </a:rPr>
                <a:t>1</a:t>
              </a:r>
              <a:r>
                <a:rPr lang="zh-CN" altLang="en-US" sz="2000" b="1" dirty="0">
                  <a:solidFill>
                    <a:srgbClr val="00008C"/>
                  </a:solidFill>
                  <a:latin typeface="幼圆" pitchFamily="49" charset="-122"/>
                  <a:ea typeface="幼圆" pitchFamily="49" charset="-122"/>
                </a:rPr>
                <a:t>。</a:t>
              </a:r>
            </a:p>
          </p:txBody>
        </p:sp>
      </p:grpSp>
    </p:spTree>
    <p:extLst>
      <p:ext uri="{BB962C8B-B14F-4D97-AF65-F5344CB8AC3E}">
        <p14:creationId xmlns:p14="http://schemas.microsoft.com/office/powerpoint/2010/main" val="279841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0-#ppt_w/2"/>
                                          </p:val>
                                        </p:tav>
                                        <p:tav tm="100000">
                                          <p:val>
                                            <p:strVal val="#ppt_x"/>
                                          </p:val>
                                        </p:tav>
                                      </p:tavLst>
                                    </p:anim>
                                    <p:anim calcmode="lin" valueType="num">
                                      <p:cBhvr additive="base">
                                        <p:cTn id="1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528"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 calcmode="lin" valueType="num">
                                      <p:cBhvr>
                                        <p:cTn id="30" dur="500" fill="hold"/>
                                        <p:tgtEl>
                                          <p:spTgt spid="36"/>
                                        </p:tgtEl>
                                        <p:attrNameLst>
                                          <p:attrName>ppt_x</p:attrName>
                                        </p:attrNameLst>
                                      </p:cBhvr>
                                      <p:tavLst>
                                        <p:tav tm="0">
                                          <p:val>
                                            <p:fltVal val="0.5"/>
                                          </p:val>
                                        </p:tav>
                                        <p:tav tm="100000">
                                          <p:val>
                                            <p:strVal val="#ppt_x"/>
                                          </p:val>
                                        </p:tav>
                                      </p:tavLst>
                                    </p:anim>
                                    <p:anim calcmode="lin" valueType="num">
                                      <p:cBhvr>
                                        <p:cTn id="31" dur="500" fill="hold"/>
                                        <p:tgtEl>
                                          <p:spTgt spid="36"/>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arn(outVertic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结点分裂</a:t>
            </a:r>
          </a:p>
        </p:txBody>
      </p:sp>
      <p:sp>
        <p:nvSpPr>
          <p:cNvPr id="5" name="Rectangle 3"/>
          <p:cNvSpPr>
            <a:spLocks noChangeArrowheads="1"/>
          </p:cNvSpPr>
          <p:nvPr/>
        </p:nvSpPr>
        <p:spPr bwMode="auto">
          <a:xfrm>
            <a:off x="1256190" y="1159913"/>
            <a:ext cx="8153400" cy="3853004"/>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sz="2000" b="1">
              <a:solidFill>
                <a:srgbClr val="FFFFCC"/>
              </a:solidFill>
            </a:endParaRPr>
          </a:p>
        </p:txBody>
      </p:sp>
      <p:grpSp>
        <p:nvGrpSpPr>
          <p:cNvPr id="6" name="Group 63"/>
          <p:cNvGrpSpPr>
            <a:grpSpLocks/>
          </p:cNvGrpSpPr>
          <p:nvPr/>
        </p:nvGrpSpPr>
        <p:grpSpPr bwMode="auto">
          <a:xfrm>
            <a:off x="1456215" y="934487"/>
            <a:ext cx="2409825" cy="533400"/>
            <a:chOff x="462" y="227"/>
            <a:chExt cx="1518" cy="336"/>
          </a:xfrm>
        </p:grpSpPr>
        <p:sp>
          <p:nvSpPr>
            <p:cNvPr id="7" name="Oval 4"/>
            <p:cNvSpPr>
              <a:spLocks noChangeArrowheads="1"/>
            </p:cNvSpPr>
            <p:nvPr/>
          </p:nvSpPr>
          <p:spPr bwMode="auto">
            <a:xfrm>
              <a:off x="462" y="24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b="1">
                <a:solidFill>
                  <a:srgbClr val="FFFFCC"/>
                </a:solidFill>
              </a:endParaRPr>
            </a:p>
          </p:txBody>
        </p:sp>
        <p:sp>
          <p:nvSpPr>
            <p:cNvPr id="8" name="Rectangle 5"/>
            <p:cNvSpPr>
              <a:spLocks noChangeArrowheads="1"/>
            </p:cNvSpPr>
            <p:nvPr/>
          </p:nvSpPr>
          <p:spPr bwMode="auto">
            <a:xfrm>
              <a:off x="568" y="227"/>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b="1" dirty="0">
                  <a:solidFill>
                    <a:srgbClr val="FF3300"/>
                  </a:solidFill>
                  <a:ea typeface="华文新魏" pitchFamily="2" charset="-122"/>
                </a:rPr>
                <a:t>一般情况下</a:t>
              </a:r>
            </a:p>
          </p:txBody>
        </p:sp>
      </p:grpSp>
      <p:grpSp>
        <p:nvGrpSpPr>
          <p:cNvPr id="9" name="Group 6"/>
          <p:cNvGrpSpPr>
            <a:grpSpLocks/>
          </p:cNvGrpSpPr>
          <p:nvPr/>
        </p:nvGrpSpPr>
        <p:grpSpPr bwMode="auto">
          <a:xfrm>
            <a:off x="1565753" y="1523449"/>
            <a:ext cx="7772400" cy="1219200"/>
            <a:chOff x="487" y="624"/>
            <a:chExt cx="4896" cy="768"/>
          </a:xfrm>
        </p:grpSpPr>
        <p:sp>
          <p:nvSpPr>
            <p:cNvPr id="10" name="Text Box 7"/>
            <p:cNvSpPr txBox="1">
              <a:spLocks noChangeArrowheads="1"/>
            </p:cNvSpPr>
            <p:nvPr/>
          </p:nvSpPr>
          <p:spPr bwMode="auto">
            <a:xfrm>
              <a:off x="487" y="624"/>
              <a:ext cx="4896" cy="407"/>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b="1" dirty="0">
                  <a:solidFill>
                    <a:srgbClr val="000066"/>
                  </a:solidFill>
                  <a:ea typeface="幼圆" pitchFamily="49" charset="-122"/>
                </a:rPr>
                <a:t>        </a:t>
              </a:r>
              <a:r>
                <a:rPr lang="zh-CN" altLang="en-US" sz="2000" b="1" dirty="0">
                  <a:solidFill>
                    <a:srgbClr val="000066"/>
                  </a:solidFill>
                  <a:ea typeface="幼圆" pitchFamily="49" charset="-122"/>
                </a:rPr>
                <a:t>若某结点已有</a:t>
              </a:r>
              <a:r>
                <a:rPr lang="en-US" altLang="zh-CN" sz="2000" b="1" dirty="0">
                  <a:solidFill>
                    <a:srgbClr val="000066"/>
                  </a:solidFill>
                  <a:ea typeface="幼圆" pitchFamily="49" charset="-122"/>
                </a:rPr>
                <a:t>m</a:t>
              </a:r>
              <a:r>
                <a:rPr lang="en-US" altLang="zh-CN" sz="2000" b="1" dirty="0">
                  <a:solidFill>
                    <a:srgbClr val="000066"/>
                  </a:solidFill>
                  <a:latin typeface="宋体" charset="-122"/>
                </a:rPr>
                <a:t>-</a:t>
              </a:r>
              <a:r>
                <a:rPr lang="en-US" altLang="zh-CN" sz="2000" b="1" dirty="0">
                  <a:solidFill>
                    <a:srgbClr val="000066"/>
                  </a:solidFill>
                  <a:ea typeface="幼圆" pitchFamily="49" charset="-122"/>
                </a:rPr>
                <a:t>1</a:t>
              </a:r>
              <a:r>
                <a:rPr lang="zh-CN" altLang="en-US" sz="2000" b="1" dirty="0">
                  <a:solidFill>
                    <a:srgbClr val="000066"/>
                  </a:solidFill>
                  <a:ea typeface="幼圆" pitchFamily="49" charset="-122"/>
                </a:rPr>
                <a:t>个关键字值，在该结点中插入一个新的关键字值，使得该结点内容为</a:t>
              </a:r>
            </a:p>
          </p:txBody>
        </p:sp>
        <p:sp>
          <p:nvSpPr>
            <p:cNvPr id="11"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sz="2000" b="1">
                <a:solidFill>
                  <a:srgbClr val="FFFFCC"/>
                </a:solidFill>
              </a:endParaRPr>
            </a:p>
          </p:txBody>
        </p:sp>
        <p:sp>
          <p:nvSpPr>
            <p:cNvPr id="12" name="Text Box 9"/>
            <p:cNvSpPr txBox="1">
              <a:spLocks noChangeArrowheads="1"/>
            </p:cNvSpPr>
            <p:nvPr/>
          </p:nvSpPr>
          <p:spPr bwMode="auto">
            <a:xfrm>
              <a:off x="790" y="1109"/>
              <a:ext cx="4277" cy="252"/>
            </a:xfrm>
            <a:prstGeom prst="rect">
              <a:avLst/>
            </a:prstGeom>
            <a:noFill/>
            <a:ln w="12700" cap="sq">
              <a:noFill/>
              <a:miter lim="800000"/>
              <a:headEnd type="none" w="sm" len="sm"/>
              <a:tailEnd type="none" w="sm" len="sm"/>
            </a:ln>
          </p:spPr>
          <p:txBody>
            <a:bodyPr wrap="none">
              <a:spAutoFit/>
            </a:bodyPr>
            <a:lstStyle/>
            <a:p>
              <a:r>
                <a:rPr lang="en-US" altLang="zh-CN" sz="2000" b="1" dirty="0">
                  <a:solidFill>
                    <a:srgbClr val="FF3300"/>
                  </a:solidFill>
                </a:rPr>
                <a:t>m</a:t>
              </a:r>
              <a:r>
                <a:rPr lang="en-US" altLang="zh-CN" sz="2000" b="1" dirty="0">
                  <a:solidFill>
                    <a:srgbClr val="00007C"/>
                  </a:solidFill>
                </a:rPr>
                <a:t>  key</a:t>
              </a:r>
              <a:r>
                <a:rPr lang="en-US" altLang="zh-CN" sz="2000" b="1" baseline="-25000" dirty="0">
                  <a:solidFill>
                    <a:srgbClr val="00007C"/>
                  </a:solidFill>
                </a:rPr>
                <a:t>1</a:t>
              </a:r>
              <a:r>
                <a:rPr lang="en-US" altLang="zh-CN" sz="2000" b="1" dirty="0">
                  <a:solidFill>
                    <a:srgbClr val="00007C"/>
                  </a:solidFill>
                </a:rPr>
                <a:t>  key</a:t>
              </a:r>
              <a:r>
                <a:rPr lang="en-US" altLang="zh-CN" sz="2000" b="1" baseline="-25000" dirty="0">
                  <a:solidFill>
                    <a:srgbClr val="00007C"/>
                  </a:solidFill>
                </a:rPr>
                <a:t>2</a:t>
              </a:r>
              <a:r>
                <a:rPr lang="en-US" altLang="zh-CN" sz="2000" b="1" dirty="0">
                  <a:solidFill>
                    <a:srgbClr val="00007C"/>
                  </a:solidFill>
                </a:rPr>
                <a:t>  key</a:t>
              </a:r>
              <a:r>
                <a:rPr lang="en-US" altLang="zh-CN" sz="2000" b="1" baseline="-25000" dirty="0">
                  <a:solidFill>
                    <a:srgbClr val="00007C"/>
                  </a:solidFill>
                </a:rPr>
                <a:t>3</a:t>
              </a:r>
              <a:r>
                <a:rPr lang="en-US" altLang="zh-CN" sz="2000" b="1" dirty="0">
                  <a:solidFill>
                    <a:srgbClr val="00007C"/>
                  </a:solidFill>
                </a:rPr>
                <a:t>     </a:t>
              </a:r>
              <a:r>
                <a:rPr lang="en-US" altLang="zh-CN" sz="2000" b="1" dirty="0">
                  <a:solidFill>
                    <a:srgbClr val="00007C"/>
                  </a:solidFill>
                  <a:cs typeface="Times New Roman" pitchFamily="18" charset="0"/>
                </a:rPr>
                <a:t>…</a:t>
              </a:r>
              <a:r>
                <a:rPr lang="en-US" altLang="zh-CN" sz="2000" b="1" dirty="0">
                  <a:solidFill>
                    <a:srgbClr val="00007C"/>
                  </a:solidFill>
                  <a:sym typeface="Symbol" pitchFamily="18" charset="2"/>
                </a:rPr>
                <a:t>   </a:t>
              </a:r>
              <a:r>
                <a:rPr lang="en-US" altLang="zh-CN" sz="2000" b="1" dirty="0" err="1">
                  <a:solidFill>
                    <a:srgbClr val="00007C"/>
                  </a:solidFill>
                </a:rPr>
                <a:t>key</a:t>
              </a:r>
              <a:r>
                <a:rPr lang="en-US" altLang="zh-CN" sz="2000" b="1" baseline="-25000" dirty="0" err="1">
                  <a:solidFill>
                    <a:srgbClr val="00007C"/>
                  </a:solidFill>
                </a:rPr>
                <a:t>i</a:t>
              </a:r>
              <a:r>
                <a:rPr lang="en-US" altLang="zh-CN" sz="2000" b="1" baseline="-25000" dirty="0">
                  <a:solidFill>
                    <a:srgbClr val="00007C"/>
                  </a:solidFill>
                </a:rPr>
                <a:t>   </a:t>
              </a:r>
              <a:r>
                <a:rPr lang="en-US" altLang="zh-CN" sz="2000" b="1" dirty="0">
                  <a:solidFill>
                    <a:srgbClr val="00007C"/>
                  </a:solidFill>
                </a:rPr>
                <a:t>key</a:t>
              </a:r>
              <a:r>
                <a:rPr lang="en-US" altLang="zh-CN" sz="2000" b="1" baseline="-25000" dirty="0">
                  <a:solidFill>
                    <a:srgbClr val="00007C"/>
                  </a:solidFill>
                </a:rPr>
                <a:t>i+1</a:t>
              </a:r>
              <a:r>
                <a:rPr lang="en-US" altLang="zh-CN" sz="2000" b="1" dirty="0">
                  <a:solidFill>
                    <a:srgbClr val="00007C"/>
                  </a:solidFill>
                </a:rPr>
                <a:t>   </a:t>
              </a:r>
              <a:r>
                <a:rPr lang="en-US" altLang="zh-CN" sz="2000" b="1" dirty="0">
                  <a:solidFill>
                    <a:srgbClr val="00007C"/>
                  </a:solidFill>
                  <a:cs typeface="Times New Roman" pitchFamily="18" charset="0"/>
                </a:rPr>
                <a:t>…  </a:t>
              </a:r>
              <a:r>
                <a:rPr lang="en-US" altLang="zh-CN" sz="2000" b="1" dirty="0">
                  <a:solidFill>
                    <a:srgbClr val="00007C"/>
                  </a:solidFill>
                </a:rPr>
                <a:t>  key</a:t>
              </a:r>
              <a:r>
                <a:rPr lang="en-US" altLang="zh-CN" sz="2000" b="1" baseline="-25000" dirty="0">
                  <a:solidFill>
                    <a:srgbClr val="00007C"/>
                  </a:solidFill>
                </a:rPr>
                <a:t>m-1</a:t>
              </a:r>
              <a:r>
                <a:rPr lang="en-US" altLang="zh-CN" sz="2000" b="1" dirty="0">
                  <a:solidFill>
                    <a:srgbClr val="00007C"/>
                  </a:solidFill>
                </a:rPr>
                <a:t>  </a:t>
              </a:r>
              <a:r>
                <a:rPr lang="en-US" altLang="zh-CN" sz="2000" b="1" dirty="0" err="1">
                  <a:solidFill>
                    <a:srgbClr val="00007C"/>
                  </a:solidFill>
                </a:rPr>
                <a:t>key</a:t>
              </a:r>
              <a:r>
                <a:rPr lang="en-US" altLang="zh-CN" sz="2000" b="1" baseline="-25000" dirty="0" err="1">
                  <a:solidFill>
                    <a:srgbClr val="00007C"/>
                  </a:solidFill>
                </a:rPr>
                <a:t>m</a:t>
              </a:r>
              <a:r>
                <a:rPr lang="en-US" altLang="zh-CN" sz="2000" b="1" dirty="0">
                  <a:solidFill>
                    <a:srgbClr val="00007C"/>
                  </a:solidFill>
                </a:rPr>
                <a:t> </a:t>
              </a:r>
            </a:p>
          </p:txBody>
        </p:sp>
        <p:sp>
          <p:nvSpPr>
            <p:cNvPr id="13" name="Text Box 10"/>
            <p:cNvSpPr txBox="1">
              <a:spLocks noChangeArrowheads="1"/>
            </p:cNvSpPr>
            <p:nvPr/>
          </p:nvSpPr>
          <p:spPr bwMode="auto">
            <a:xfrm>
              <a:off x="576" y="960"/>
              <a:ext cx="215"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CC0066"/>
                  </a:solidFill>
                </a:rPr>
                <a:t>q</a:t>
              </a:r>
            </a:p>
          </p:txBody>
        </p:sp>
      </p:grpSp>
      <p:grpSp>
        <p:nvGrpSpPr>
          <p:cNvPr id="14" name="Group 11"/>
          <p:cNvGrpSpPr>
            <a:grpSpLocks/>
          </p:cNvGrpSpPr>
          <p:nvPr/>
        </p:nvGrpSpPr>
        <p:grpSpPr bwMode="auto">
          <a:xfrm>
            <a:off x="1714978" y="2601363"/>
            <a:ext cx="7129462" cy="598488"/>
            <a:chOff x="581" y="1111"/>
            <a:chExt cx="4491" cy="377"/>
          </a:xfrm>
        </p:grpSpPr>
        <p:sp>
          <p:nvSpPr>
            <p:cNvPr id="15" name="Rectangle 12"/>
            <p:cNvSpPr>
              <a:spLocks noChangeArrowheads="1"/>
            </p:cNvSpPr>
            <p:nvPr/>
          </p:nvSpPr>
          <p:spPr bwMode="auto">
            <a:xfrm>
              <a:off x="581" y="1255"/>
              <a:ext cx="4491" cy="233"/>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000" b="1" dirty="0">
                  <a:solidFill>
                    <a:srgbClr val="000066"/>
                  </a:solidFill>
                  <a:ea typeface="幼圆" pitchFamily="49" charset="-122"/>
                </a:rPr>
                <a:t>则需要将该结点分解为两个结点</a:t>
              </a:r>
              <a:r>
                <a:rPr lang="en-US" altLang="zh-CN" sz="2000" b="1" dirty="0">
                  <a:solidFill>
                    <a:srgbClr val="CC0066"/>
                  </a:solidFill>
                  <a:ea typeface="幼圆" pitchFamily="49" charset="-122"/>
                </a:rPr>
                <a:t>q</a:t>
              </a:r>
              <a:r>
                <a:rPr lang="zh-CN" altLang="en-US" sz="2000" b="1" dirty="0">
                  <a:solidFill>
                    <a:srgbClr val="000066"/>
                  </a:solidFill>
                  <a:ea typeface="幼圆" pitchFamily="49" charset="-122"/>
                </a:rPr>
                <a:t>与</a:t>
              </a:r>
              <a:r>
                <a:rPr lang="en-US" altLang="zh-CN" sz="2000" b="1" dirty="0">
                  <a:solidFill>
                    <a:srgbClr val="CC0066"/>
                  </a:solidFill>
                  <a:ea typeface="幼圆" pitchFamily="49" charset="-122"/>
                </a:rPr>
                <a:t>q  </a:t>
              </a:r>
              <a:r>
                <a:rPr lang="en-US" altLang="zh-CN" sz="2000" b="1" dirty="0">
                  <a:solidFill>
                    <a:srgbClr val="000066"/>
                  </a:solidFill>
                  <a:ea typeface="幼圆" pitchFamily="49" charset="-122"/>
                </a:rPr>
                <a:t>, </a:t>
              </a:r>
              <a:r>
                <a:rPr lang="zh-CN" altLang="en-US" sz="2000" b="1" dirty="0">
                  <a:solidFill>
                    <a:srgbClr val="000066"/>
                  </a:solidFill>
                  <a:ea typeface="幼圆" pitchFamily="49" charset="-122"/>
                </a:rPr>
                <a:t>即</a:t>
              </a:r>
            </a:p>
          </p:txBody>
        </p:sp>
        <p:sp>
          <p:nvSpPr>
            <p:cNvPr id="16" name="Text Box 13"/>
            <p:cNvSpPr txBox="1">
              <a:spLocks noChangeArrowheads="1"/>
            </p:cNvSpPr>
            <p:nvPr/>
          </p:nvSpPr>
          <p:spPr bwMode="auto">
            <a:xfrm>
              <a:off x="2903" y="1111"/>
              <a:ext cx="322" cy="252"/>
            </a:xfrm>
            <a:prstGeom prst="rect">
              <a:avLst/>
            </a:prstGeom>
            <a:noFill/>
            <a:ln w="12700" cap="sq">
              <a:noFill/>
              <a:miter lim="800000"/>
              <a:headEnd type="none" w="sm" len="sm"/>
              <a:tailEnd type="none" w="sm" len="sm"/>
            </a:ln>
          </p:spPr>
          <p:txBody>
            <a:bodyPr wrap="none">
              <a:spAutoFit/>
            </a:bodyPr>
            <a:lstStyle/>
            <a:p>
              <a:r>
                <a:rPr lang="zh-CN" altLang="en-US" sz="2000" b="1" dirty="0">
                  <a:solidFill>
                    <a:srgbClr val="CC0066"/>
                  </a:solidFill>
                </a:rPr>
                <a:t>， </a:t>
              </a:r>
            </a:p>
          </p:txBody>
        </p:sp>
      </p:grpSp>
      <p:grpSp>
        <p:nvGrpSpPr>
          <p:cNvPr id="17" name="Group 14"/>
          <p:cNvGrpSpPr>
            <a:grpSpLocks/>
          </p:cNvGrpSpPr>
          <p:nvPr/>
        </p:nvGrpSpPr>
        <p:grpSpPr bwMode="auto">
          <a:xfrm>
            <a:off x="2264253" y="3082374"/>
            <a:ext cx="6189662" cy="1284288"/>
            <a:chOff x="901" y="1436"/>
            <a:chExt cx="3899" cy="809"/>
          </a:xfrm>
        </p:grpSpPr>
        <p:sp>
          <p:nvSpPr>
            <p:cNvPr id="1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sz="2000" b="1">
                <a:solidFill>
                  <a:srgbClr val="FFFFCC"/>
                </a:solidFill>
              </a:endParaRPr>
            </a:p>
          </p:txBody>
        </p:sp>
        <p:sp>
          <p:nvSpPr>
            <p:cNvPr id="19" name="Text Box 16"/>
            <p:cNvSpPr txBox="1">
              <a:spLocks noChangeArrowheads="1"/>
            </p:cNvSpPr>
            <p:nvPr/>
          </p:nvSpPr>
          <p:spPr bwMode="auto">
            <a:xfrm>
              <a:off x="1126" y="1544"/>
              <a:ext cx="3639"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FF3300"/>
                  </a:solidFill>
                  <a:sym typeface="Symbol" pitchFamily="18" charset="2"/>
                </a:rPr>
                <a:t></a:t>
              </a:r>
              <a:r>
                <a:rPr lang="en-US" altLang="zh-CN" sz="2000" b="1">
                  <a:solidFill>
                    <a:srgbClr val="FF3300"/>
                  </a:solidFill>
                </a:rPr>
                <a:t>m/2</a:t>
              </a:r>
              <a:r>
                <a:rPr lang="en-US" altLang="zh-CN" sz="2000" b="1">
                  <a:solidFill>
                    <a:srgbClr val="FF3300"/>
                  </a:solidFill>
                  <a:sym typeface="Symbol" pitchFamily="18" charset="2"/>
                </a:rPr>
                <a:t></a:t>
              </a:r>
              <a:r>
                <a:rPr lang="en-US" altLang="zh-CN" sz="2000" b="1">
                  <a:solidFill>
                    <a:srgbClr val="FF3300"/>
                  </a:solidFill>
                  <a:latin typeface="宋体" charset="-122"/>
                  <a:sym typeface="Symbol" pitchFamily="18" charset="2"/>
                </a:rPr>
                <a:t>-</a:t>
              </a:r>
              <a:r>
                <a:rPr lang="en-US" altLang="zh-CN" sz="2000" b="1">
                  <a:solidFill>
                    <a:srgbClr val="FF3300"/>
                  </a:solidFill>
                  <a:sym typeface="Symbol" pitchFamily="18" charset="2"/>
                </a:rPr>
                <a:t>1</a:t>
              </a:r>
              <a:r>
                <a:rPr lang="en-US" altLang="zh-CN" sz="2000" b="1">
                  <a:solidFill>
                    <a:srgbClr val="00007C"/>
                  </a:solidFill>
                </a:rPr>
                <a:t>  key</a:t>
              </a:r>
              <a:r>
                <a:rPr lang="en-US" altLang="zh-CN" sz="2000" b="1" baseline="-25000">
                  <a:solidFill>
                    <a:srgbClr val="00007C"/>
                  </a:solidFill>
                </a:rPr>
                <a:t>1</a:t>
              </a:r>
              <a:r>
                <a:rPr lang="en-US" altLang="zh-CN" sz="2000" b="1">
                  <a:solidFill>
                    <a:srgbClr val="00007C"/>
                  </a:solidFill>
                </a:rPr>
                <a:t>  key</a:t>
              </a:r>
              <a:r>
                <a:rPr lang="en-US" altLang="zh-CN" sz="2000" b="1" baseline="-25000">
                  <a:solidFill>
                    <a:srgbClr val="00007C"/>
                  </a:solidFill>
                </a:rPr>
                <a:t>2</a:t>
              </a:r>
              <a:r>
                <a:rPr lang="en-US" altLang="zh-CN" sz="2000" b="1">
                  <a:solidFill>
                    <a:srgbClr val="00007C"/>
                  </a:solidFill>
                </a:rPr>
                <a:t>      </a:t>
              </a:r>
              <a:r>
                <a:rPr lang="en-US" altLang="zh-CN" sz="2000" b="1">
                  <a:solidFill>
                    <a:srgbClr val="00007C"/>
                  </a:solidFill>
                  <a:cs typeface="Times New Roman" pitchFamily="18" charset="0"/>
                </a:rPr>
                <a:t>…  </a:t>
              </a:r>
              <a:r>
                <a:rPr lang="en-US" altLang="zh-CN" sz="2000" b="1">
                  <a:solidFill>
                    <a:srgbClr val="00007C"/>
                  </a:solidFill>
                </a:rPr>
                <a:t>   key</a:t>
              </a:r>
              <a:r>
                <a:rPr lang="en-US" altLang="zh-CN" sz="2000" b="1" baseline="-25000">
                  <a:solidFill>
                    <a:srgbClr val="00007C"/>
                  </a:solidFill>
                  <a:sym typeface="Symbol" pitchFamily="18" charset="2"/>
                </a:rPr>
                <a:t></a:t>
              </a:r>
              <a:r>
                <a:rPr lang="en-US" altLang="zh-CN" sz="2000" b="1" baseline="-25000">
                  <a:solidFill>
                    <a:srgbClr val="00007C"/>
                  </a:solidFill>
                </a:rPr>
                <a:t>m/2</a:t>
              </a:r>
              <a:r>
                <a:rPr lang="en-US" altLang="zh-CN" sz="2000" b="1" baseline="-25000">
                  <a:solidFill>
                    <a:srgbClr val="00007C"/>
                  </a:solidFill>
                  <a:sym typeface="Symbol" pitchFamily="18" charset="2"/>
                </a:rPr>
                <a:t>-2</a:t>
              </a:r>
              <a:r>
                <a:rPr lang="en-US" altLang="zh-CN" sz="2000" b="1">
                  <a:solidFill>
                    <a:srgbClr val="00007C"/>
                  </a:solidFill>
                </a:rPr>
                <a:t>   key</a:t>
              </a:r>
              <a:r>
                <a:rPr lang="en-US" altLang="zh-CN" sz="2000" b="1" baseline="-25000">
                  <a:solidFill>
                    <a:srgbClr val="00007C"/>
                  </a:solidFill>
                  <a:sym typeface="Symbol" pitchFamily="18" charset="2"/>
                </a:rPr>
                <a:t></a:t>
              </a:r>
              <a:r>
                <a:rPr lang="en-US" altLang="zh-CN" sz="2000" b="1" baseline="-25000">
                  <a:solidFill>
                    <a:srgbClr val="00007C"/>
                  </a:solidFill>
                </a:rPr>
                <a:t>m/2</a:t>
              </a:r>
              <a:r>
                <a:rPr lang="en-US" altLang="zh-CN" sz="2000" b="1" baseline="-25000">
                  <a:solidFill>
                    <a:srgbClr val="00007C"/>
                  </a:solidFill>
                  <a:sym typeface="Symbol" pitchFamily="18" charset="2"/>
                </a:rPr>
                <a:t></a:t>
              </a:r>
              <a:r>
                <a:rPr lang="en-US" altLang="zh-CN" sz="2000" b="1" baseline="-25000">
                  <a:solidFill>
                    <a:srgbClr val="00007C"/>
                  </a:solidFill>
                  <a:latin typeface="宋体" charset="-122"/>
                  <a:sym typeface="Symbol" pitchFamily="18" charset="2"/>
                </a:rPr>
                <a:t>-</a:t>
              </a:r>
              <a:r>
                <a:rPr lang="en-US" altLang="zh-CN" sz="2000" b="1" baseline="-25000">
                  <a:solidFill>
                    <a:srgbClr val="00007C"/>
                  </a:solidFill>
                  <a:sym typeface="Symbol" pitchFamily="18" charset="2"/>
                </a:rPr>
                <a:t>1</a:t>
              </a:r>
              <a:r>
                <a:rPr lang="en-US" altLang="zh-CN" sz="2000" b="1">
                  <a:solidFill>
                    <a:srgbClr val="00007C"/>
                  </a:solidFill>
                </a:rPr>
                <a:t> </a:t>
              </a:r>
            </a:p>
          </p:txBody>
        </p:sp>
        <p:sp>
          <p:nvSpPr>
            <p:cNvPr id="20" name="Text Box 17"/>
            <p:cNvSpPr txBox="1">
              <a:spLocks noChangeArrowheads="1"/>
            </p:cNvSpPr>
            <p:nvPr/>
          </p:nvSpPr>
          <p:spPr bwMode="auto">
            <a:xfrm>
              <a:off x="901" y="1436"/>
              <a:ext cx="215"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CC0066"/>
                  </a:solidFill>
                </a:rPr>
                <a:t>q</a:t>
              </a:r>
            </a:p>
          </p:txBody>
        </p:sp>
        <p:sp>
          <p:nvSpPr>
            <p:cNvPr id="2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sz="2000" b="1">
                <a:solidFill>
                  <a:srgbClr val="FFFFCC"/>
                </a:solidFill>
              </a:endParaRPr>
            </a:p>
          </p:txBody>
        </p:sp>
        <p:sp>
          <p:nvSpPr>
            <p:cNvPr id="22" name="Text Box 19"/>
            <p:cNvSpPr txBox="1">
              <a:spLocks noChangeArrowheads="1"/>
            </p:cNvSpPr>
            <p:nvPr/>
          </p:nvSpPr>
          <p:spPr bwMode="auto">
            <a:xfrm>
              <a:off x="1126" y="1954"/>
              <a:ext cx="3528"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FF3300"/>
                  </a:solidFill>
                  <a:sym typeface="Symbol" pitchFamily="18" charset="2"/>
                </a:rPr>
                <a:t>m</a:t>
              </a:r>
              <a:r>
                <a:rPr lang="en-US" altLang="zh-CN" sz="2000" b="1">
                  <a:solidFill>
                    <a:srgbClr val="FF3300"/>
                  </a:solidFill>
                  <a:latin typeface="宋体" charset="-122"/>
                  <a:sym typeface="Symbol" pitchFamily="18" charset="2"/>
                </a:rPr>
                <a:t>-</a:t>
              </a:r>
              <a:r>
                <a:rPr lang="en-US" altLang="zh-CN" sz="2000" b="1">
                  <a:solidFill>
                    <a:srgbClr val="FF3300"/>
                  </a:solidFill>
                  <a:sym typeface="Symbol" pitchFamily="18" charset="2"/>
                </a:rPr>
                <a:t></a:t>
              </a:r>
              <a:r>
                <a:rPr lang="en-US" altLang="zh-CN" sz="2000" b="1">
                  <a:solidFill>
                    <a:srgbClr val="FF3300"/>
                  </a:solidFill>
                </a:rPr>
                <a:t>m/2</a:t>
              </a:r>
              <a:r>
                <a:rPr lang="en-US" altLang="zh-CN" sz="2000" b="1">
                  <a:solidFill>
                    <a:srgbClr val="FF3300"/>
                  </a:solidFill>
                  <a:sym typeface="Symbol" pitchFamily="18" charset="2"/>
                </a:rPr>
                <a:t></a:t>
              </a:r>
              <a:r>
                <a:rPr lang="en-US" altLang="zh-CN" sz="2000" b="1">
                  <a:solidFill>
                    <a:srgbClr val="00007C"/>
                  </a:solidFill>
                </a:rPr>
                <a:t>  key</a:t>
              </a:r>
              <a:r>
                <a:rPr lang="en-US" altLang="zh-CN" sz="2000" b="1" baseline="-25000">
                  <a:solidFill>
                    <a:srgbClr val="00007C"/>
                  </a:solidFill>
                  <a:sym typeface="Symbol" pitchFamily="18" charset="2"/>
                </a:rPr>
                <a:t></a:t>
              </a:r>
              <a:r>
                <a:rPr lang="en-US" altLang="zh-CN" sz="2000" b="1" baseline="-25000">
                  <a:solidFill>
                    <a:srgbClr val="00007C"/>
                  </a:solidFill>
                </a:rPr>
                <a:t>m/2</a:t>
              </a:r>
              <a:r>
                <a:rPr lang="en-US" altLang="zh-CN" sz="2000" b="1" baseline="-25000">
                  <a:solidFill>
                    <a:srgbClr val="00007C"/>
                  </a:solidFill>
                  <a:sym typeface="Symbol" pitchFamily="18" charset="2"/>
                </a:rPr>
                <a:t></a:t>
              </a:r>
              <a:r>
                <a:rPr lang="en-US" altLang="zh-CN" sz="2000" b="1" baseline="-25000">
                  <a:solidFill>
                    <a:srgbClr val="00007C"/>
                  </a:solidFill>
                  <a:latin typeface="宋体" charset="-122"/>
                  <a:sym typeface="Symbol" pitchFamily="18" charset="2"/>
                </a:rPr>
                <a:t>+</a:t>
              </a:r>
              <a:r>
                <a:rPr lang="en-US" altLang="zh-CN" sz="2000" b="1" baseline="-25000">
                  <a:solidFill>
                    <a:srgbClr val="00007C"/>
                  </a:solidFill>
                  <a:sym typeface="Symbol" pitchFamily="18" charset="2"/>
                </a:rPr>
                <a:t>1</a:t>
              </a:r>
              <a:r>
                <a:rPr lang="en-US" altLang="zh-CN" sz="2000" b="1">
                  <a:solidFill>
                    <a:srgbClr val="00007C"/>
                  </a:solidFill>
                </a:rPr>
                <a:t> key</a:t>
              </a:r>
              <a:r>
                <a:rPr lang="en-US" altLang="zh-CN" sz="2000" b="1" baseline="-25000">
                  <a:solidFill>
                    <a:srgbClr val="00007C"/>
                  </a:solidFill>
                  <a:sym typeface="Symbol" pitchFamily="18" charset="2"/>
                </a:rPr>
                <a:t></a:t>
              </a:r>
              <a:r>
                <a:rPr lang="en-US" altLang="zh-CN" sz="2000" b="1" baseline="-25000">
                  <a:solidFill>
                    <a:srgbClr val="00007C"/>
                  </a:solidFill>
                </a:rPr>
                <a:t>m/2</a:t>
              </a:r>
              <a:r>
                <a:rPr lang="en-US" altLang="zh-CN" sz="2000" b="1" baseline="-25000">
                  <a:solidFill>
                    <a:srgbClr val="00007C"/>
                  </a:solidFill>
                  <a:sym typeface="Symbol" pitchFamily="18" charset="2"/>
                </a:rPr>
                <a:t></a:t>
              </a:r>
              <a:r>
                <a:rPr lang="en-US" altLang="zh-CN" sz="2000" b="1" baseline="-25000">
                  <a:solidFill>
                    <a:srgbClr val="00007C"/>
                  </a:solidFill>
                  <a:latin typeface="宋体" charset="-122"/>
                  <a:sym typeface="Symbol" pitchFamily="18" charset="2"/>
                </a:rPr>
                <a:t>+</a:t>
              </a:r>
              <a:r>
                <a:rPr lang="en-US" altLang="zh-CN" sz="2000" b="1" baseline="-25000">
                  <a:solidFill>
                    <a:srgbClr val="00007C"/>
                  </a:solidFill>
                </a:rPr>
                <a:t>2</a:t>
              </a:r>
              <a:r>
                <a:rPr lang="en-US" altLang="zh-CN" sz="2000" b="1">
                  <a:solidFill>
                    <a:srgbClr val="00007C"/>
                  </a:solidFill>
                </a:rPr>
                <a:t>    </a:t>
              </a:r>
              <a:r>
                <a:rPr lang="en-US" altLang="zh-CN" sz="2000" b="1">
                  <a:solidFill>
                    <a:srgbClr val="00007C"/>
                  </a:solidFill>
                  <a:cs typeface="Times New Roman" pitchFamily="18" charset="0"/>
                </a:rPr>
                <a:t>…  </a:t>
              </a:r>
              <a:r>
                <a:rPr lang="en-US" altLang="zh-CN" sz="2000" b="1">
                  <a:solidFill>
                    <a:srgbClr val="00007C"/>
                  </a:solidFill>
                </a:rPr>
                <a:t> key</a:t>
              </a:r>
              <a:r>
                <a:rPr lang="en-US" altLang="zh-CN" sz="2000" b="1" baseline="-25000">
                  <a:solidFill>
                    <a:srgbClr val="00007C"/>
                  </a:solidFill>
                </a:rPr>
                <a:t>m</a:t>
              </a:r>
              <a:r>
                <a:rPr lang="en-US" altLang="zh-CN" sz="2000" b="1" baseline="-25000">
                  <a:solidFill>
                    <a:srgbClr val="00007C"/>
                  </a:solidFill>
                  <a:latin typeface="宋体" charset="-122"/>
                </a:rPr>
                <a:t>-</a:t>
              </a:r>
              <a:r>
                <a:rPr lang="en-US" altLang="zh-CN" sz="2000" b="1" baseline="-25000">
                  <a:solidFill>
                    <a:srgbClr val="00007C"/>
                  </a:solidFill>
                </a:rPr>
                <a:t>1 </a:t>
              </a:r>
              <a:r>
                <a:rPr lang="en-US" altLang="zh-CN" sz="2000" b="1">
                  <a:solidFill>
                    <a:srgbClr val="00007C"/>
                  </a:solidFill>
                </a:rPr>
                <a:t>key</a:t>
              </a:r>
              <a:r>
                <a:rPr lang="en-US" altLang="zh-CN" sz="2000" b="1" baseline="-25000">
                  <a:solidFill>
                    <a:srgbClr val="00007C"/>
                  </a:solidFill>
                </a:rPr>
                <a:t>m</a:t>
              </a:r>
            </a:p>
          </p:txBody>
        </p:sp>
        <p:sp>
          <p:nvSpPr>
            <p:cNvPr id="23" name="Text Box 20"/>
            <p:cNvSpPr txBox="1">
              <a:spLocks noChangeArrowheads="1"/>
            </p:cNvSpPr>
            <p:nvPr/>
          </p:nvSpPr>
          <p:spPr bwMode="auto">
            <a:xfrm>
              <a:off x="901" y="1824"/>
              <a:ext cx="215" cy="252"/>
            </a:xfrm>
            <a:prstGeom prst="rect">
              <a:avLst/>
            </a:prstGeom>
            <a:noFill/>
            <a:ln w="12700" cap="sq">
              <a:noFill/>
              <a:miter lim="800000"/>
              <a:headEnd type="none" w="sm" len="sm"/>
              <a:tailEnd type="none" w="sm" len="sm"/>
            </a:ln>
          </p:spPr>
          <p:txBody>
            <a:bodyPr wrap="none">
              <a:spAutoFit/>
            </a:bodyPr>
            <a:lstStyle/>
            <a:p>
              <a:r>
                <a:rPr lang="en-US" altLang="zh-CN" sz="2000" b="1">
                  <a:solidFill>
                    <a:srgbClr val="CC0066"/>
                  </a:solidFill>
                </a:rPr>
                <a:t>q</a:t>
              </a:r>
            </a:p>
          </p:txBody>
        </p:sp>
        <p:sp>
          <p:nvSpPr>
            <p:cNvPr id="24" name="Rectangle 21"/>
            <p:cNvSpPr>
              <a:spLocks noChangeArrowheads="1"/>
            </p:cNvSpPr>
            <p:nvPr/>
          </p:nvSpPr>
          <p:spPr bwMode="auto">
            <a:xfrm>
              <a:off x="975" y="1717"/>
              <a:ext cx="278"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CC0066"/>
                  </a:solidFill>
                </a:rPr>
                <a:t>，</a:t>
              </a:r>
            </a:p>
          </p:txBody>
        </p:sp>
      </p:grpSp>
      <p:grpSp>
        <p:nvGrpSpPr>
          <p:cNvPr id="25" name="Group 22"/>
          <p:cNvGrpSpPr>
            <a:grpSpLocks/>
          </p:cNvGrpSpPr>
          <p:nvPr/>
        </p:nvGrpSpPr>
        <p:grpSpPr bwMode="auto">
          <a:xfrm>
            <a:off x="1557766" y="4346571"/>
            <a:ext cx="7673975" cy="558800"/>
            <a:chOff x="590" y="2939"/>
            <a:chExt cx="4834" cy="352"/>
          </a:xfrm>
        </p:grpSpPr>
        <p:sp>
          <p:nvSpPr>
            <p:cNvPr id="26" name="Rectangle 23"/>
            <p:cNvSpPr>
              <a:spLocks noChangeArrowheads="1"/>
            </p:cNvSpPr>
            <p:nvPr/>
          </p:nvSpPr>
          <p:spPr bwMode="auto">
            <a:xfrm>
              <a:off x="590" y="3039"/>
              <a:ext cx="4834" cy="252"/>
            </a:xfrm>
            <a:prstGeom prst="rect">
              <a:avLst/>
            </a:prstGeom>
            <a:noFill/>
            <a:ln w="12700" cap="sq">
              <a:noFill/>
              <a:miter lim="800000"/>
              <a:headEnd type="none" w="sm" len="sm"/>
              <a:tailEnd type="none" w="sm" len="sm"/>
            </a:ln>
          </p:spPr>
          <p:txBody>
            <a:bodyPr>
              <a:spAutoFit/>
            </a:bodyPr>
            <a:lstStyle/>
            <a:p>
              <a:r>
                <a:rPr lang="zh-CN" altLang="en-US" sz="2000" b="1" dirty="0">
                  <a:solidFill>
                    <a:srgbClr val="000066"/>
                  </a:solidFill>
                  <a:ea typeface="幼圆" pitchFamily="49" charset="-122"/>
                </a:rPr>
                <a:t>并且将关键字值</a:t>
              </a:r>
              <a:r>
                <a:rPr lang="en-US" altLang="zh-CN" sz="2000" b="1" dirty="0" err="1">
                  <a:solidFill>
                    <a:srgbClr val="CC0066"/>
                  </a:solidFill>
                </a:rPr>
                <a:t>key</a:t>
              </a:r>
              <a:r>
                <a:rPr lang="en-US" altLang="zh-CN" sz="2000" b="1" baseline="-25000" dirty="0" err="1">
                  <a:solidFill>
                    <a:srgbClr val="CC0066"/>
                  </a:solidFill>
                  <a:sym typeface="Symbol" pitchFamily="18" charset="2"/>
                </a:rPr>
                <a:t></a:t>
              </a:r>
              <a:r>
                <a:rPr lang="en-US" altLang="zh-CN" sz="2000" b="1" baseline="-25000" dirty="0" err="1">
                  <a:solidFill>
                    <a:srgbClr val="CC0066"/>
                  </a:solidFill>
                </a:rPr>
                <a:t>m</a:t>
              </a:r>
              <a:r>
                <a:rPr lang="en-US" altLang="zh-CN" sz="2000" b="1" baseline="-25000" dirty="0">
                  <a:solidFill>
                    <a:srgbClr val="CC0066"/>
                  </a:solidFill>
                </a:rPr>
                <a:t>/2</a:t>
              </a:r>
              <a:r>
                <a:rPr lang="en-US" altLang="zh-CN" sz="2000" b="1" baseline="-25000" dirty="0">
                  <a:solidFill>
                    <a:srgbClr val="CC0066"/>
                  </a:solidFill>
                  <a:sym typeface="Symbol" pitchFamily="18" charset="2"/>
                </a:rPr>
                <a:t></a:t>
              </a:r>
              <a:r>
                <a:rPr lang="zh-CN" altLang="en-US" sz="2000" b="1" dirty="0">
                  <a:solidFill>
                    <a:srgbClr val="000066"/>
                  </a:solidFill>
                  <a:ea typeface="幼圆" pitchFamily="49" charset="-122"/>
                  <a:sym typeface="Symbol" pitchFamily="18" charset="2"/>
                </a:rPr>
                <a:t>与一个指向</a:t>
              </a:r>
              <a:r>
                <a:rPr lang="en-US" altLang="zh-CN" sz="2000" b="1" dirty="0">
                  <a:solidFill>
                    <a:srgbClr val="CC0066"/>
                  </a:solidFill>
                  <a:ea typeface="幼圆" pitchFamily="49" charset="-122"/>
                  <a:sym typeface="Symbol" pitchFamily="18" charset="2"/>
                </a:rPr>
                <a:t>q</a:t>
              </a:r>
              <a:r>
                <a:rPr lang="en-US" altLang="zh-CN" sz="2000" b="1" dirty="0">
                  <a:solidFill>
                    <a:srgbClr val="000066"/>
                  </a:solidFill>
                  <a:ea typeface="幼圆" pitchFamily="49" charset="-122"/>
                  <a:sym typeface="Symbol" pitchFamily="18" charset="2"/>
                </a:rPr>
                <a:t>  </a:t>
              </a:r>
              <a:r>
                <a:rPr lang="zh-CN" altLang="en-US" sz="2000" b="1" dirty="0">
                  <a:solidFill>
                    <a:srgbClr val="000066"/>
                  </a:solidFill>
                  <a:ea typeface="幼圆" pitchFamily="49" charset="-122"/>
                  <a:sym typeface="Symbol" pitchFamily="18" charset="2"/>
                </a:rPr>
                <a:t>的指针插入到</a:t>
              </a:r>
              <a:r>
                <a:rPr lang="en-US" altLang="zh-CN" sz="2000" b="1" dirty="0">
                  <a:solidFill>
                    <a:srgbClr val="CC0066"/>
                  </a:solidFill>
                  <a:ea typeface="幼圆" pitchFamily="49" charset="-122"/>
                  <a:sym typeface="Symbol" pitchFamily="18" charset="2"/>
                </a:rPr>
                <a:t>q</a:t>
              </a:r>
              <a:r>
                <a:rPr lang="zh-CN" altLang="en-US" sz="2000" b="1" dirty="0">
                  <a:solidFill>
                    <a:srgbClr val="000066"/>
                  </a:solidFill>
                  <a:ea typeface="幼圆" pitchFamily="49" charset="-122"/>
                  <a:sym typeface="Symbol" pitchFamily="18" charset="2"/>
                </a:rPr>
                <a:t>的双亲结点中。</a:t>
              </a:r>
            </a:p>
          </p:txBody>
        </p:sp>
        <p:sp>
          <p:nvSpPr>
            <p:cNvPr id="27" name="Rectangle 24"/>
            <p:cNvSpPr>
              <a:spLocks noChangeArrowheads="1"/>
            </p:cNvSpPr>
            <p:nvPr/>
          </p:nvSpPr>
          <p:spPr bwMode="auto">
            <a:xfrm>
              <a:off x="3563" y="2939"/>
              <a:ext cx="278" cy="252"/>
            </a:xfrm>
            <a:prstGeom prst="rect">
              <a:avLst/>
            </a:prstGeom>
            <a:noFill/>
            <a:ln w="12700" cap="sq">
              <a:noFill/>
              <a:miter lim="800000"/>
              <a:headEnd type="none" w="sm" len="sm"/>
              <a:tailEnd type="none" w="sm" len="sm"/>
            </a:ln>
          </p:spPr>
          <p:txBody>
            <a:bodyPr wrap="none">
              <a:spAutoFit/>
            </a:bodyPr>
            <a:lstStyle/>
            <a:p>
              <a:r>
                <a:rPr lang="zh-CN" altLang="en-US" sz="2000" b="1">
                  <a:solidFill>
                    <a:srgbClr val="CC0066"/>
                  </a:solidFill>
                </a:rPr>
                <a:t>，</a:t>
              </a:r>
            </a:p>
          </p:txBody>
        </p:sp>
      </p:grpSp>
      <p:grpSp>
        <p:nvGrpSpPr>
          <p:cNvPr id="80" name="Group 64"/>
          <p:cNvGrpSpPr>
            <a:grpSpLocks/>
          </p:cNvGrpSpPr>
          <p:nvPr/>
        </p:nvGrpSpPr>
        <p:grpSpPr bwMode="auto">
          <a:xfrm>
            <a:off x="1065691" y="5722075"/>
            <a:ext cx="8272462" cy="912812"/>
            <a:chOff x="300" y="2856"/>
            <a:chExt cx="5211" cy="575"/>
          </a:xfrm>
        </p:grpSpPr>
        <p:grpSp>
          <p:nvGrpSpPr>
            <p:cNvPr id="81" name="Group 65"/>
            <p:cNvGrpSpPr>
              <a:grpSpLocks/>
            </p:cNvGrpSpPr>
            <p:nvPr/>
          </p:nvGrpSpPr>
          <p:grpSpPr bwMode="auto">
            <a:xfrm>
              <a:off x="340" y="3113"/>
              <a:ext cx="5171" cy="318"/>
              <a:chOff x="340" y="3113"/>
              <a:chExt cx="5171" cy="318"/>
            </a:xfrm>
          </p:grpSpPr>
          <p:sp>
            <p:nvSpPr>
              <p:cNvPr id="83"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84"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rPr>
                  <a:t>1</a:t>
                </a:r>
                <a:r>
                  <a:rPr lang="en-US" altLang="zh-CN" sz="1900">
                    <a:solidFill>
                      <a:srgbClr val="000074"/>
                    </a:solidFill>
                    <a:latin typeface="Arial Narrow"/>
                  </a:rPr>
                  <a:t>  key</a:t>
                </a:r>
                <a:r>
                  <a:rPr lang="en-US" altLang="zh-CN" sz="1900" baseline="-25000">
                    <a:solidFill>
                      <a:srgbClr val="000074"/>
                    </a:solidFill>
                    <a:latin typeface="Arial Narrow"/>
                  </a:rPr>
                  <a:t>2</a:t>
                </a:r>
                <a:r>
                  <a:rPr lang="en-US" altLang="zh-CN" sz="1900">
                    <a:solidFill>
                      <a:srgbClr val="000074"/>
                    </a:solidFill>
                    <a:latin typeface="Arial Narrow"/>
                  </a:rPr>
                  <a:t>  …  key</a:t>
                </a:r>
                <a:r>
                  <a:rPr lang="en-US" altLang="zh-CN" sz="1900" baseline="-25000">
                    <a:solidFill>
                      <a:srgbClr val="000074"/>
                    </a:solidFill>
                    <a:latin typeface="Arial Narrow"/>
                    <a:sym typeface="Symbol" pitchFamily="18" charset="2"/>
                  </a:rPr>
                  <a:t>m/2-2</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FF0000"/>
                    </a:solidFill>
                    <a:latin typeface="Arial Narrow"/>
                  </a:rPr>
                  <a:t>key</a:t>
                </a:r>
                <a:r>
                  <a:rPr lang="en-US" altLang="zh-CN" sz="1900" baseline="-25000">
                    <a:solidFill>
                      <a:srgbClr val="FF0000"/>
                    </a:solidFill>
                    <a:latin typeface="Arial Narrow"/>
                    <a:sym typeface="Symbol" pitchFamily="18" charset="2"/>
                  </a:rPr>
                  <a:t>m/2</a:t>
                </a:r>
                <a:r>
                  <a:rPr lang="en-US" altLang="zh-CN" sz="1900">
                    <a:solidFill>
                      <a:srgbClr val="FF0000"/>
                    </a:solidFill>
                    <a:latin typeface="Arial Narrow"/>
                    <a:sym typeface="Symbol" pitchFamily="18" charset="2"/>
                  </a:rPr>
                  <a:t> </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m/2+2 </a:t>
                </a:r>
                <a:r>
                  <a:rPr lang="en-US" altLang="zh-CN" sz="1900">
                    <a:solidFill>
                      <a:srgbClr val="FFFFCC"/>
                    </a:solidFill>
                    <a:latin typeface="Arial Narrow"/>
                    <a:sym typeface="Symbol" pitchFamily="18" charset="2"/>
                  </a:rPr>
                  <a:t>  </a:t>
                </a:r>
                <a:r>
                  <a:rPr lang="en-US" altLang="zh-CN" sz="1900">
                    <a:solidFill>
                      <a:srgbClr val="000074"/>
                    </a:solidFill>
                    <a:latin typeface="Arial Narrow"/>
                  </a:rPr>
                  <a:t>…</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m-1</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a:t>
                </a:r>
              </a:p>
            </p:txBody>
          </p:sp>
        </p:grpSp>
        <p:sp>
          <p:nvSpPr>
            <p:cNvPr id="82" name="Text Box 68"/>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grpSp>
      <p:grpSp>
        <p:nvGrpSpPr>
          <p:cNvPr id="85" name="Group 69"/>
          <p:cNvGrpSpPr>
            <a:grpSpLocks/>
          </p:cNvGrpSpPr>
          <p:nvPr/>
        </p:nvGrpSpPr>
        <p:grpSpPr bwMode="auto">
          <a:xfrm>
            <a:off x="1099028" y="5714137"/>
            <a:ext cx="8810625" cy="1079500"/>
            <a:chOff x="308" y="2251"/>
            <a:chExt cx="5550" cy="680"/>
          </a:xfrm>
        </p:grpSpPr>
        <p:sp>
          <p:nvSpPr>
            <p:cNvPr id="86"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87"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grpSp>
          <p:nvGrpSpPr>
            <p:cNvPr id="88" name="Group 72"/>
            <p:cNvGrpSpPr>
              <a:grpSpLocks/>
            </p:cNvGrpSpPr>
            <p:nvPr/>
          </p:nvGrpSpPr>
          <p:grpSpPr bwMode="auto">
            <a:xfrm>
              <a:off x="3070" y="2251"/>
              <a:ext cx="334" cy="255"/>
              <a:chOff x="3272" y="3385"/>
              <a:chExt cx="334" cy="255"/>
            </a:xfrm>
          </p:grpSpPr>
          <p:sp>
            <p:nvSpPr>
              <p:cNvPr id="97" name="Text Box 73"/>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sp>
            <p:nvSpPr>
              <p:cNvPr id="98"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89"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m/2+2 </a:t>
              </a:r>
              <a:r>
                <a:rPr lang="en-US" altLang="zh-CN" sz="1900">
                  <a:solidFill>
                    <a:srgbClr val="FFFFCC"/>
                  </a:solidFill>
                  <a:latin typeface="Arial Narrow"/>
                  <a:sym typeface="Symbol" pitchFamily="18" charset="2"/>
                </a:rPr>
                <a:t>  </a:t>
              </a:r>
              <a:r>
                <a:rPr lang="en-US" altLang="zh-CN" sz="1900">
                  <a:solidFill>
                    <a:srgbClr val="000074"/>
                  </a:solidFill>
                  <a:latin typeface="Arial Narrow"/>
                </a:rPr>
                <a:t>…</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m-1</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a:t>
              </a:r>
            </a:p>
          </p:txBody>
        </p:sp>
        <p:sp>
          <p:nvSpPr>
            <p:cNvPr id="90"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91"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92"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rPr>
                <a:t>1</a:t>
              </a:r>
              <a:r>
                <a:rPr lang="en-US" altLang="zh-CN" sz="1900">
                  <a:solidFill>
                    <a:srgbClr val="000074"/>
                  </a:solidFill>
                  <a:latin typeface="Arial Narrow"/>
                </a:rPr>
                <a:t>  key</a:t>
              </a:r>
              <a:r>
                <a:rPr lang="en-US" altLang="zh-CN" sz="1900" baseline="-25000">
                  <a:solidFill>
                    <a:srgbClr val="000074"/>
                  </a:solidFill>
                  <a:latin typeface="Arial Narrow"/>
                </a:rPr>
                <a:t>2</a:t>
              </a:r>
              <a:r>
                <a:rPr lang="en-US" altLang="zh-CN" sz="1900">
                  <a:solidFill>
                    <a:srgbClr val="000074"/>
                  </a:solidFill>
                  <a:latin typeface="Arial Narrow"/>
                </a:rPr>
                <a:t>  …  key</a:t>
              </a:r>
              <a:r>
                <a:rPr lang="en-US" altLang="zh-CN" sz="1900" baseline="-25000">
                  <a:solidFill>
                    <a:srgbClr val="000074"/>
                  </a:solidFill>
                  <a:latin typeface="Arial Narrow"/>
                  <a:sym typeface="Symbol" pitchFamily="18" charset="2"/>
                </a:rPr>
                <a:t>m/2-2</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p>
          </p:txBody>
        </p:sp>
        <p:sp>
          <p:nvSpPr>
            <p:cNvPr id="93"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94"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latin typeface="Arial Narrow"/>
                </a:rPr>
                <a:t>key</a:t>
              </a:r>
              <a:r>
                <a:rPr lang="en-US" altLang="zh-CN" sz="1900" baseline="-25000">
                  <a:solidFill>
                    <a:srgbClr val="FF0000"/>
                  </a:solidFill>
                  <a:latin typeface="Arial Narrow"/>
                  <a:sym typeface="Symbol" pitchFamily="18" charset="2"/>
                </a:rPr>
                <a:t>m/2</a:t>
              </a:r>
              <a:endParaRPr lang="en-US" altLang="zh-CN" sz="1900" baseline="-25000">
                <a:solidFill>
                  <a:srgbClr val="000074"/>
                </a:solidFill>
                <a:latin typeface="Arial Narrow"/>
                <a:sym typeface="Symbol" pitchFamily="18" charset="2"/>
              </a:endParaRPr>
            </a:p>
          </p:txBody>
        </p:sp>
        <p:sp>
          <p:nvSpPr>
            <p:cNvPr id="95"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96" name="Text Box 82"/>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grpSp>
      <p:grpSp>
        <p:nvGrpSpPr>
          <p:cNvPr id="99" name="Group 92"/>
          <p:cNvGrpSpPr>
            <a:grpSpLocks/>
          </p:cNvGrpSpPr>
          <p:nvPr/>
        </p:nvGrpSpPr>
        <p:grpSpPr bwMode="auto">
          <a:xfrm>
            <a:off x="4461353" y="5074375"/>
            <a:ext cx="1851025" cy="1574800"/>
            <a:chOff x="2434" y="2891"/>
            <a:chExt cx="1166" cy="992"/>
          </a:xfrm>
        </p:grpSpPr>
        <p:sp>
          <p:nvSpPr>
            <p:cNvPr id="100"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latin typeface="Arial Narrow"/>
              </a:endParaRPr>
            </a:p>
          </p:txBody>
        </p:sp>
        <p:sp>
          <p:nvSpPr>
            <p:cNvPr id="101"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latin typeface="Arial Narrow"/>
              </a:endParaRPr>
            </a:p>
          </p:txBody>
        </p:sp>
        <p:sp>
          <p:nvSpPr>
            <p:cNvPr id="102"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03"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04"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05"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latin typeface="Arial Narrow"/>
                  <a:ea typeface="幼圆" pitchFamily="49" charset="-122"/>
                </a:rPr>
                <a:t>双亲结点</a:t>
              </a:r>
            </a:p>
          </p:txBody>
        </p:sp>
      </p:grpSp>
    </p:spTree>
    <p:extLst>
      <p:ext uri="{BB962C8B-B14F-4D97-AF65-F5344CB8AC3E}">
        <p14:creationId xmlns:p14="http://schemas.microsoft.com/office/powerpoint/2010/main" val="145051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barn(outVertical)">
                                      <p:cBhvr>
                                        <p:cTn id="32" dur="10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wipe(down)">
                                      <p:cBhvr>
                                        <p:cTn id="3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结点分裂示例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53</a:t>
            </a:fld>
            <a:endParaRPr lang="zh-CN" altLang="en-US"/>
          </a:p>
        </p:txBody>
      </p:sp>
      <p:grpSp>
        <p:nvGrpSpPr>
          <p:cNvPr id="5" name="Group 43"/>
          <p:cNvGrpSpPr>
            <a:grpSpLocks/>
          </p:cNvGrpSpPr>
          <p:nvPr/>
        </p:nvGrpSpPr>
        <p:grpSpPr bwMode="auto">
          <a:xfrm>
            <a:off x="1784828" y="1254123"/>
            <a:ext cx="3292474" cy="2416175"/>
            <a:chOff x="703" y="845"/>
            <a:chExt cx="2074" cy="1522"/>
          </a:xfrm>
        </p:grpSpPr>
        <p:sp>
          <p:nvSpPr>
            <p:cNvPr id="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b="1">
                  <a:solidFill>
                    <a:srgbClr val="FF3300"/>
                  </a:solidFill>
                </a:rPr>
                <a:t> 3</a:t>
              </a:r>
              <a:r>
                <a:rPr lang="zh-CN" altLang="en-US" sz="2500" b="1">
                  <a:solidFill>
                    <a:srgbClr val="FF3300"/>
                  </a:solidFill>
                  <a:ea typeface="黑体" pitchFamily="49" charset="-122"/>
                </a:rPr>
                <a:t>阶</a:t>
              </a:r>
              <a:r>
                <a:rPr lang="en-US" altLang="zh-CN" sz="2500" b="1">
                  <a:solidFill>
                    <a:srgbClr val="FF3300"/>
                  </a:solidFill>
                </a:rPr>
                <a:t>B-</a:t>
              </a:r>
              <a:r>
                <a:rPr lang="zh-CN" altLang="en-US" sz="2500" b="1">
                  <a:solidFill>
                    <a:srgbClr val="FF3300"/>
                  </a:solidFill>
                  <a:ea typeface="黑体" pitchFamily="49" charset="-122"/>
                </a:rPr>
                <a:t>树</a:t>
              </a:r>
            </a:p>
          </p:txBody>
        </p:sp>
        <p:grpSp>
          <p:nvGrpSpPr>
            <p:cNvPr id="7" name="Group 45"/>
            <p:cNvGrpSpPr>
              <a:grpSpLocks/>
            </p:cNvGrpSpPr>
            <p:nvPr/>
          </p:nvGrpSpPr>
          <p:grpSpPr bwMode="auto">
            <a:xfrm>
              <a:off x="1500" y="1557"/>
              <a:ext cx="622" cy="271"/>
              <a:chOff x="2016" y="1130"/>
              <a:chExt cx="622" cy="271"/>
            </a:xfrm>
          </p:grpSpPr>
          <p:sp>
            <p:nvSpPr>
              <p:cNvPr id="2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23" name="Text Box 47"/>
              <p:cNvSpPr txBox="1">
                <a:spLocks noChangeArrowheads="1"/>
              </p:cNvSpPr>
              <p:nvPr/>
            </p:nvSpPr>
            <p:spPr bwMode="auto">
              <a:xfrm>
                <a:off x="2027" y="1130"/>
                <a:ext cx="611"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10  20</a:t>
                </a:r>
              </a:p>
            </p:txBody>
          </p:sp>
        </p:grpSp>
        <p:grpSp>
          <p:nvGrpSpPr>
            <p:cNvPr id="8" name="Group 48"/>
            <p:cNvGrpSpPr>
              <a:grpSpLocks/>
            </p:cNvGrpSpPr>
            <p:nvPr/>
          </p:nvGrpSpPr>
          <p:grpSpPr bwMode="auto">
            <a:xfrm>
              <a:off x="1511" y="2085"/>
              <a:ext cx="622" cy="271"/>
              <a:chOff x="2016" y="1130"/>
              <a:chExt cx="622" cy="271"/>
            </a:xfrm>
          </p:grpSpPr>
          <p:sp>
            <p:nvSpPr>
              <p:cNvPr id="2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21" name="Text Box 50"/>
              <p:cNvSpPr txBox="1">
                <a:spLocks noChangeArrowheads="1"/>
              </p:cNvSpPr>
              <p:nvPr/>
            </p:nvSpPr>
            <p:spPr bwMode="auto">
              <a:xfrm>
                <a:off x="2027" y="1130"/>
                <a:ext cx="611"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12  16</a:t>
                </a:r>
              </a:p>
            </p:txBody>
          </p:sp>
        </p:grpSp>
        <p:grpSp>
          <p:nvGrpSpPr>
            <p:cNvPr id="9" name="Group 51"/>
            <p:cNvGrpSpPr>
              <a:grpSpLocks/>
            </p:cNvGrpSpPr>
            <p:nvPr/>
          </p:nvGrpSpPr>
          <p:grpSpPr bwMode="auto">
            <a:xfrm>
              <a:off x="861" y="2096"/>
              <a:ext cx="336" cy="271"/>
              <a:chOff x="1440" y="1669"/>
              <a:chExt cx="336" cy="271"/>
            </a:xfrm>
          </p:grpSpPr>
          <p:sp>
            <p:nvSpPr>
              <p:cNvPr id="1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19" name="Rectangle 53"/>
              <p:cNvSpPr>
                <a:spLocks noChangeArrowheads="1"/>
              </p:cNvSpPr>
              <p:nvPr/>
            </p:nvSpPr>
            <p:spPr bwMode="auto">
              <a:xfrm>
                <a:off x="1495" y="1669"/>
                <a:ext cx="21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5</a:t>
                </a:r>
              </a:p>
            </p:txBody>
          </p:sp>
        </p:grpSp>
        <p:sp>
          <p:nvSpPr>
            <p:cNvPr id="1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11" name="Rectangle 55"/>
            <p:cNvSpPr>
              <a:spLocks noChangeArrowheads="1"/>
            </p:cNvSpPr>
            <p:nvPr/>
          </p:nvSpPr>
          <p:spPr bwMode="auto">
            <a:xfrm>
              <a:off x="2463" y="2096"/>
              <a:ext cx="314"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30</a:t>
              </a:r>
            </a:p>
          </p:txBody>
        </p:sp>
        <p:sp>
          <p:nvSpPr>
            <p:cNvPr id="1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15" name="Text Box 59"/>
            <p:cNvSpPr txBox="1">
              <a:spLocks noChangeArrowheads="1"/>
            </p:cNvSpPr>
            <p:nvPr/>
          </p:nvSpPr>
          <p:spPr bwMode="auto">
            <a:xfrm>
              <a:off x="1155" y="1290"/>
              <a:ext cx="228"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3300"/>
                  </a:solidFill>
                </a:rPr>
                <a:t>T</a:t>
              </a:r>
            </a:p>
          </p:txBody>
        </p:sp>
        <p:sp>
          <p:nvSpPr>
            <p:cNvPr id="1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b="1"/>
            </a:p>
          </p:txBody>
        </p:sp>
        <p:sp>
          <p:nvSpPr>
            <p:cNvPr id="17" name="Text Box 61"/>
            <p:cNvSpPr txBox="1">
              <a:spLocks noChangeArrowheads="1"/>
            </p:cNvSpPr>
            <p:nvPr/>
          </p:nvSpPr>
          <p:spPr bwMode="auto">
            <a:xfrm>
              <a:off x="1438" y="1838"/>
              <a:ext cx="220" cy="262"/>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0000"/>
                  </a:solidFill>
                </a:rPr>
                <a:t>q</a:t>
              </a:r>
            </a:p>
          </p:txBody>
        </p:sp>
      </p:grpSp>
      <p:grpSp>
        <p:nvGrpSpPr>
          <p:cNvPr id="24" name="Group 62"/>
          <p:cNvGrpSpPr>
            <a:grpSpLocks/>
          </p:cNvGrpSpPr>
          <p:nvPr/>
        </p:nvGrpSpPr>
        <p:grpSpPr bwMode="auto">
          <a:xfrm>
            <a:off x="3286603" y="3678236"/>
            <a:ext cx="511175" cy="752475"/>
            <a:chOff x="884" y="2816"/>
            <a:chExt cx="322" cy="474"/>
          </a:xfrm>
        </p:grpSpPr>
        <p:sp>
          <p:nvSpPr>
            <p:cNvPr id="25"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b="1">
                <a:solidFill>
                  <a:srgbClr val="FFFFCC"/>
                </a:solidFill>
              </a:endParaRPr>
            </a:p>
          </p:txBody>
        </p:sp>
        <p:sp>
          <p:nvSpPr>
            <p:cNvPr id="26" name="Rectangle 64"/>
            <p:cNvSpPr>
              <a:spLocks noChangeArrowheads="1"/>
            </p:cNvSpPr>
            <p:nvPr/>
          </p:nvSpPr>
          <p:spPr bwMode="auto">
            <a:xfrm>
              <a:off x="884" y="3009"/>
              <a:ext cx="322" cy="281"/>
            </a:xfrm>
            <a:prstGeom prst="rect">
              <a:avLst/>
            </a:prstGeom>
            <a:noFill/>
            <a:ln w="12700" cap="sq">
              <a:noFill/>
              <a:miter lim="800000"/>
              <a:headEnd type="none" w="sm" len="sm"/>
              <a:tailEnd type="none" w="sm" len="sm"/>
            </a:ln>
          </p:spPr>
          <p:txBody>
            <a:bodyPr wrap="none">
              <a:spAutoFit/>
            </a:bodyPr>
            <a:lstStyle/>
            <a:p>
              <a:r>
                <a:rPr lang="en-US" altLang="zh-CN" sz="2300" b="1">
                  <a:solidFill>
                    <a:srgbClr val="FF3300"/>
                  </a:solidFill>
                </a:rPr>
                <a:t>15</a:t>
              </a:r>
            </a:p>
          </p:txBody>
        </p:sp>
      </p:grpSp>
      <p:grpSp>
        <p:nvGrpSpPr>
          <p:cNvPr id="27" name="Group 65"/>
          <p:cNvGrpSpPr>
            <a:grpSpLocks/>
          </p:cNvGrpSpPr>
          <p:nvPr/>
        </p:nvGrpSpPr>
        <p:grpSpPr bwMode="auto">
          <a:xfrm>
            <a:off x="2838928" y="3219448"/>
            <a:ext cx="1498600" cy="1150938"/>
            <a:chOff x="620" y="2614"/>
            <a:chExt cx="944" cy="725"/>
          </a:xfrm>
        </p:grpSpPr>
        <p:sp>
          <p:nvSpPr>
            <p:cNvPr id="28"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29"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30" name="Text Box 68"/>
            <p:cNvSpPr txBox="1">
              <a:spLocks noChangeArrowheads="1"/>
            </p:cNvSpPr>
            <p:nvPr/>
          </p:nvSpPr>
          <p:spPr bwMode="auto">
            <a:xfrm>
              <a:off x="656" y="2614"/>
              <a:ext cx="908"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12  </a:t>
              </a:r>
              <a:r>
                <a:rPr lang="en-US" altLang="zh-CN" sz="2200" b="1">
                  <a:solidFill>
                    <a:srgbClr val="FF3300"/>
                  </a:solidFill>
                </a:rPr>
                <a:t>15</a:t>
              </a:r>
              <a:r>
                <a:rPr lang="en-US" altLang="zh-CN" sz="2200" b="1">
                  <a:solidFill>
                    <a:srgbClr val="000000"/>
                  </a:solidFill>
                </a:rPr>
                <a:t>  16</a:t>
              </a:r>
            </a:p>
          </p:txBody>
        </p:sp>
      </p:grpSp>
      <p:grpSp>
        <p:nvGrpSpPr>
          <p:cNvPr id="31" name="Group 72"/>
          <p:cNvGrpSpPr>
            <a:grpSpLocks/>
          </p:cNvGrpSpPr>
          <p:nvPr/>
        </p:nvGrpSpPr>
        <p:grpSpPr bwMode="auto">
          <a:xfrm>
            <a:off x="2772253" y="2722561"/>
            <a:ext cx="1689100" cy="1430337"/>
            <a:chOff x="1309" y="2847"/>
            <a:chExt cx="1064" cy="901"/>
          </a:xfrm>
        </p:grpSpPr>
        <p:sp>
          <p:nvSpPr>
            <p:cNvPr id="32"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33"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b="1">
                  <a:solidFill>
                    <a:srgbClr val="000000"/>
                  </a:solidFill>
                </a:rPr>
                <a:t> </a:t>
              </a:r>
              <a:r>
                <a:rPr lang="en-US" altLang="zh-CN" sz="2200" b="1">
                  <a:solidFill>
                    <a:srgbClr val="FF3300"/>
                  </a:solidFill>
                </a:rPr>
                <a:t>15</a:t>
              </a:r>
              <a:endParaRPr lang="en-US" altLang="zh-CN" sz="2200" b="1">
                <a:solidFill>
                  <a:srgbClr val="000000"/>
                </a:solidFill>
              </a:endParaRPr>
            </a:p>
          </p:txBody>
        </p:sp>
        <p:sp>
          <p:nvSpPr>
            <p:cNvPr id="34"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b="1">
                  <a:solidFill>
                    <a:srgbClr val="000000"/>
                  </a:solidFill>
                </a:rPr>
                <a:t>12        16</a:t>
              </a:r>
            </a:p>
          </p:txBody>
        </p:sp>
        <p:sp>
          <p:nvSpPr>
            <p:cNvPr id="35"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b="1">
                <a:solidFill>
                  <a:srgbClr val="FFFFCC"/>
                </a:solidFill>
              </a:endParaRPr>
            </a:p>
          </p:txBody>
        </p:sp>
        <p:sp>
          <p:nvSpPr>
            <p:cNvPr id="36"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b="1">
                <a:solidFill>
                  <a:srgbClr val="FFFFCC"/>
                </a:solidFill>
              </a:endParaRPr>
            </a:p>
          </p:txBody>
        </p:sp>
        <p:sp>
          <p:nvSpPr>
            <p:cNvPr id="37"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b="1">
                <a:solidFill>
                  <a:srgbClr val="FFFFCC"/>
                </a:solidFill>
              </a:endParaRPr>
            </a:p>
          </p:txBody>
        </p:sp>
        <p:sp>
          <p:nvSpPr>
            <p:cNvPr id="38"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b="1">
                <a:solidFill>
                  <a:srgbClr val="FFFFCC"/>
                </a:solidFill>
              </a:endParaRPr>
            </a:p>
          </p:txBody>
        </p:sp>
        <p:sp>
          <p:nvSpPr>
            <p:cNvPr id="39" name="Text Box 80"/>
            <p:cNvSpPr txBox="1">
              <a:spLocks noChangeArrowheads="1"/>
            </p:cNvSpPr>
            <p:nvPr/>
          </p:nvSpPr>
          <p:spPr bwMode="auto">
            <a:xfrm>
              <a:off x="1343" y="2931"/>
              <a:ext cx="220" cy="262"/>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0000"/>
                  </a:solidFill>
                </a:rPr>
                <a:t>q</a:t>
              </a:r>
            </a:p>
          </p:txBody>
        </p:sp>
        <p:grpSp>
          <p:nvGrpSpPr>
            <p:cNvPr id="40" name="Group 81"/>
            <p:cNvGrpSpPr>
              <a:grpSpLocks/>
            </p:cNvGrpSpPr>
            <p:nvPr/>
          </p:nvGrpSpPr>
          <p:grpSpPr bwMode="auto">
            <a:xfrm>
              <a:off x="1866" y="2918"/>
              <a:ext cx="320" cy="267"/>
              <a:chOff x="1900" y="3697"/>
              <a:chExt cx="320" cy="267"/>
            </a:xfrm>
          </p:grpSpPr>
          <p:sp>
            <p:nvSpPr>
              <p:cNvPr id="41" name="Text Box 82"/>
              <p:cNvSpPr txBox="1">
                <a:spLocks noChangeArrowheads="1"/>
              </p:cNvSpPr>
              <p:nvPr/>
            </p:nvSpPr>
            <p:spPr bwMode="auto">
              <a:xfrm>
                <a:off x="1900" y="3702"/>
                <a:ext cx="220" cy="262"/>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0000"/>
                    </a:solidFill>
                  </a:rPr>
                  <a:t>q</a:t>
                </a:r>
              </a:p>
            </p:txBody>
          </p:sp>
          <p:sp>
            <p:nvSpPr>
              <p:cNvPr id="42" name="Text Box 83"/>
              <p:cNvSpPr txBox="1">
                <a:spLocks noChangeArrowheads="1"/>
              </p:cNvSpPr>
              <p:nvPr/>
            </p:nvSpPr>
            <p:spPr bwMode="auto">
              <a:xfrm>
                <a:off x="1957" y="3697"/>
                <a:ext cx="263" cy="233"/>
              </a:xfrm>
              <a:prstGeom prst="rect">
                <a:avLst/>
              </a:prstGeom>
              <a:noFill/>
              <a:ln w="12700" cap="sq">
                <a:noFill/>
                <a:miter lim="800000"/>
                <a:headEnd type="none" w="sm" len="sm"/>
                <a:tailEnd type="none" w="sm" len="sm"/>
              </a:ln>
            </p:spPr>
            <p:txBody>
              <a:bodyPr wrap="none">
                <a:spAutoFit/>
              </a:bodyPr>
              <a:lstStyle/>
              <a:p>
                <a:r>
                  <a:rPr lang="en-US" altLang="zh-CN" b="1">
                    <a:solidFill>
                      <a:srgbClr val="FF0000"/>
                    </a:solidFill>
                    <a:latin typeface="宋体" charset="-122"/>
                  </a:rPr>
                  <a:t>′</a:t>
                </a:r>
              </a:p>
            </p:txBody>
          </p:sp>
        </p:grpSp>
      </p:grpSp>
      <p:grpSp>
        <p:nvGrpSpPr>
          <p:cNvPr id="43" name="Group 84"/>
          <p:cNvGrpSpPr>
            <a:grpSpLocks/>
          </p:cNvGrpSpPr>
          <p:nvPr/>
        </p:nvGrpSpPr>
        <p:grpSpPr bwMode="auto">
          <a:xfrm>
            <a:off x="4850289" y="813729"/>
            <a:ext cx="1727200" cy="555625"/>
            <a:chOff x="1520" y="279"/>
            <a:chExt cx="1088" cy="350"/>
          </a:xfrm>
        </p:grpSpPr>
        <p:sp>
          <p:nvSpPr>
            <p:cNvPr id="44"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b="1">
                <a:solidFill>
                  <a:srgbClr val="FFFFCC"/>
                </a:solidFill>
              </a:endParaRPr>
            </a:p>
          </p:txBody>
        </p:sp>
        <p:sp>
          <p:nvSpPr>
            <p:cNvPr id="45"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b="1">
                  <a:solidFill>
                    <a:srgbClr val="000080"/>
                  </a:solidFill>
                  <a:ea typeface="幼圆" pitchFamily="49" charset="-122"/>
                </a:rPr>
                <a:t>每个分支结点中</a:t>
              </a:r>
            </a:p>
            <a:p>
              <a:pPr algn="ctr">
                <a:lnSpc>
                  <a:spcPct val="95000"/>
                </a:lnSpc>
              </a:pPr>
              <a:r>
                <a:rPr lang="zh-CN" altLang="en-US" sz="1600" b="1">
                  <a:solidFill>
                    <a:srgbClr val="000080"/>
                  </a:solidFill>
                  <a:ea typeface="幼圆" pitchFamily="49" charset="-122"/>
                </a:rPr>
                <a:t>关键字个数</a:t>
              </a:r>
              <a:r>
                <a:rPr lang="en-US" altLang="zh-CN" sz="1600" b="1">
                  <a:solidFill>
                    <a:srgbClr val="000080"/>
                  </a:solidFill>
                </a:rPr>
                <a:t>&lt; 3</a:t>
              </a:r>
            </a:p>
          </p:txBody>
        </p:sp>
      </p:grpSp>
      <p:grpSp>
        <p:nvGrpSpPr>
          <p:cNvPr id="46" name="Group 87"/>
          <p:cNvGrpSpPr>
            <a:grpSpLocks/>
          </p:cNvGrpSpPr>
          <p:nvPr/>
        </p:nvGrpSpPr>
        <p:grpSpPr bwMode="auto">
          <a:xfrm>
            <a:off x="3427890" y="1206498"/>
            <a:ext cx="1450975" cy="412750"/>
            <a:chOff x="1738" y="815"/>
            <a:chExt cx="914" cy="260"/>
          </a:xfrm>
        </p:grpSpPr>
        <p:sp>
          <p:nvSpPr>
            <p:cNvPr id="47"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b="1">
                <a:solidFill>
                  <a:srgbClr val="FFFFCC"/>
                </a:solidFill>
              </a:endParaRPr>
            </a:p>
          </p:txBody>
        </p:sp>
        <p:sp>
          <p:nvSpPr>
            <p:cNvPr id="48"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b="1">
                  <a:solidFill>
                    <a:srgbClr val="FF0000"/>
                  </a:solidFill>
                  <a:ea typeface="幼圆" pitchFamily="49" charset="-122"/>
                </a:rPr>
                <a:t>插入</a:t>
              </a:r>
              <a:r>
                <a:rPr lang="en-US" altLang="zh-CN" sz="2100" b="1">
                  <a:solidFill>
                    <a:srgbClr val="FF0000"/>
                  </a:solidFill>
                </a:rPr>
                <a:t>15</a:t>
              </a:r>
            </a:p>
          </p:txBody>
        </p:sp>
      </p:grpSp>
      <p:grpSp>
        <p:nvGrpSpPr>
          <p:cNvPr id="49" name="Group 90"/>
          <p:cNvGrpSpPr>
            <a:grpSpLocks/>
          </p:cNvGrpSpPr>
          <p:nvPr/>
        </p:nvGrpSpPr>
        <p:grpSpPr bwMode="auto">
          <a:xfrm>
            <a:off x="5194777" y="1828798"/>
            <a:ext cx="3879849" cy="1846263"/>
            <a:chOff x="2851" y="1207"/>
            <a:chExt cx="2444" cy="1163"/>
          </a:xfrm>
        </p:grpSpPr>
        <p:grpSp>
          <p:nvGrpSpPr>
            <p:cNvPr id="50" name="Group 91"/>
            <p:cNvGrpSpPr>
              <a:grpSpLocks/>
            </p:cNvGrpSpPr>
            <p:nvPr/>
          </p:nvGrpSpPr>
          <p:grpSpPr bwMode="auto">
            <a:xfrm>
              <a:off x="3379" y="2099"/>
              <a:ext cx="336" cy="271"/>
              <a:chOff x="1440" y="1669"/>
              <a:chExt cx="336" cy="271"/>
            </a:xfrm>
          </p:grpSpPr>
          <p:sp>
            <p:nvSpPr>
              <p:cNvPr id="70"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71" name="Rectangle 93"/>
              <p:cNvSpPr>
                <a:spLocks noChangeArrowheads="1"/>
              </p:cNvSpPr>
              <p:nvPr/>
            </p:nvSpPr>
            <p:spPr bwMode="auto">
              <a:xfrm>
                <a:off x="1495" y="1669"/>
                <a:ext cx="215"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5</a:t>
                </a:r>
              </a:p>
            </p:txBody>
          </p:sp>
        </p:grpSp>
        <p:sp>
          <p:nvSpPr>
            <p:cNvPr id="51"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52" name="Rectangle 95"/>
            <p:cNvSpPr>
              <a:spLocks noChangeArrowheads="1"/>
            </p:cNvSpPr>
            <p:nvPr/>
          </p:nvSpPr>
          <p:spPr bwMode="auto">
            <a:xfrm>
              <a:off x="4981" y="2099"/>
              <a:ext cx="314"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30</a:t>
              </a:r>
            </a:p>
          </p:txBody>
        </p:sp>
        <p:sp>
          <p:nvSpPr>
            <p:cNvPr id="53"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b="1">
                <a:solidFill>
                  <a:srgbClr val="FFFFCC"/>
                </a:solidFill>
              </a:endParaRPr>
            </a:p>
          </p:txBody>
        </p:sp>
        <p:sp>
          <p:nvSpPr>
            <p:cNvPr id="54" name="Rectangle 97"/>
            <p:cNvSpPr>
              <a:spLocks noChangeArrowheads="1"/>
            </p:cNvSpPr>
            <p:nvPr/>
          </p:nvSpPr>
          <p:spPr bwMode="auto">
            <a:xfrm>
              <a:off x="3898" y="2099"/>
              <a:ext cx="314"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12</a:t>
              </a:r>
            </a:p>
          </p:txBody>
        </p:sp>
        <p:sp>
          <p:nvSpPr>
            <p:cNvPr id="55"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b="1">
                <a:solidFill>
                  <a:srgbClr val="FFFFCC"/>
                </a:solidFill>
              </a:endParaRPr>
            </a:p>
          </p:txBody>
        </p:sp>
        <p:sp>
          <p:nvSpPr>
            <p:cNvPr id="56" name="Rectangle 99"/>
            <p:cNvSpPr>
              <a:spLocks noChangeArrowheads="1"/>
            </p:cNvSpPr>
            <p:nvPr/>
          </p:nvSpPr>
          <p:spPr bwMode="auto">
            <a:xfrm>
              <a:off x="4445" y="2091"/>
              <a:ext cx="314"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16</a:t>
              </a:r>
            </a:p>
          </p:txBody>
        </p:sp>
        <p:sp>
          <p:nvSpPr>
            <p:cNvPr id="57"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b="1">
                <a:solidFill>
                  <a:srgbClr val="FFFFCC"/>
                </a:solidFill>
              </a:endParaRPr>
            </a:p>
          </p:txBody>
        </p:sp>
        <p:sp>
          <p:nvSpPr>
            <p:cNvPr id="58" name="Text Box 101"/>
            <p:cNvSpPr txBox="1">
              <a:spLocks noChangeArrowheads="1"/>
            </p:cNvSpPr>
            <p:nvPr/>
          </p:nvSpPr>
          <p:spPr bwMode="auto">
            <a:xfrm>
              <a:off x="3888" y="1523"/>
              <a:ext cx="908" cy="271"/>
            </a:xfrm>
            <a:prstGeom prst="rect">
              <a:avLst/>
            </a:prstGeom>
            <a:noFill/>
            <a:ln w="12700" cap="sq">
              <a:noFill/>
              <a:miter lim="800000"/>
              <a:headEnd type="none" w="sm" len="sm"/>
              <a:tailEnd type="none" w="sm" len="sm"/>
            </a:ln>
          </p:spPr>
          <p:txBody>
            <a:bodyPr wrap="none">
              <a:spAutoFit/>
            </a:bodyPr>
            <a:lstStyle/>
            <a:p>
              <a:r>
                <a:rPr lang="en-US" altLang="zh-CN" sz="2200" b="1">
                  <a:solidFill>
                    <a:srgbClr val="000000"/>
                  </a:solidFill>
                </a:rPr>
                <a:t>10  </a:t>
              </a:r>
              <a:r>
                <a:rPr lang="en-US" altLang="zh-CN" sz="2200" b="1">
                  <a:solidFill>
                    <a:srgbClr val="FF3300"/>
                  </a:solidFill>
                </a:rPr>
                <a:t>15</a:t>
              </a:r>
              <a:r>
                <a:rPr lang="en-US" altLang="zh-CN" sz="2200" b="1">
                  <a:solidFill>
                    <a:srgbClr val="000000"/>
                  </a:solidFill>
                </a:rPr>
                <a:t>  20</a:t>
              </a:r>
            </a:p>
          </p:txBody>
        </p:sp>
        <p:sp>
          <p:nvSpPr>
            <p:cNvPr id="59"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60"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61"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b="1"/>
            </a:p>
          </p:txBody>
        </p:sp>
        <p:sp>
          <p:nvSpPr>
            <p:cNvPr id="62"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b="1"/>
            </a:p>
          </p:txBody>
        </p:sp>
        <p:sp>
          <p:nvSpPr>
            <p:cNvPr id="63"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b="1"/>
            </a:p>
          </p:txBody>
        </p:sp>
        <p:sp>
          <p:nvSpPr>
            <p:cNvPr id="64" name="Text Box 107"/>
            <p:cNvSpPr txBox="1">
              <a:spLocks noChangeArrowheads="1"/>
            </p:cNvSpPr>
            <p:nvPr/>
          </p:nvSpPr>
          <p:spPr bwMode="auto">
            <a:xfrm>
              <a:off x="3608" y="1207"/>
              <a:ext cx="228"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3300"/>
                  </a:solidFill>
                </a:rPr>
                <a:t>T</a:t>
              </a:r>
            </a:p>
          </p:txBody>
        </p:sp>
        <p:sp>
          <p:nvSpPr>
            <p:cNvPr id="65"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b="1">
                <a:solidFill>
                  <a:srgbClr val="FFFFCC"/>
                </a:solidFill>
              </a:endParaRPr>
            </a:p>
          </p:txBody>
        </p:sp>
        <p:sp>
          <p:nvSpPr>
            <p:cNvPr id="66" name="Text Box 109"/>
            <p:cNvSpPr txBox="1">
              <a:spLocks noChangeArrowheads="1"/>
            </p:cNvSpPr>
            <p:nvPr/>
          </p:nvSpPr>
          <p:spPr bwMode="auto">
            <a:xfrm>
              <a:off x="3803" y="1866"/>
              <a:ext cx="220" cy="262"/>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0000"/>
                  </a:solidFill>
                </a:rPr>
                <a:t>q</a:t>
              </a:r>
            </a:p>
          </p:txBody>
        </p:sp>
        <p:grpSp>
          <p:nvGrpSpPr>
            <p:cNvPr id="67" name="Group 110"/>
            <p:cNvGrpSpPr>
              <a:grpSpLocks/>
            </p:cNvGrpSpPr>
            <p:nvPr/>
          </p:nvGrpSpPr>
          <p:grpSpPr bwMode="auto">
            <a:xfrm>
              <a:off x="4334" y="1858"/>
              <a:ext cx="320" cy="267"/>
              <a:chOff x="1900" y="3697"/>
              <a:chExt cx="320" cy="267"/>
            </a:xfrm>
          </p:grpSpPr>
          <p:sp>
            <p:nvSpPr>
              <p:cNvPr id="68" name="Text Box 111"/>
              <p:cNvSpPr txBox="1">
                <a:spLocks noChangeArrowheads="1"/>
              </p:cNvSpPr>
              <p:nvPr/>
            </p:nvSpPr>
            <p:spPr bwMode="auto">
              <a:xfrm>
                <a:off x="1900" y="3702"/>
                <a:ext cx="220" cy="262"/>
              </a:xfrm>
              <a:prstGeom prst="rect">
                <a:avLst/>
              </a:prstGeom>
              <a:noFill/>
              <a:ln w="12700" cap="sq">
                <a:noFill/>
                <a:miter lim="800000"/>
                <a:headEnd type="none" w="sm" len="sm"/>
                <a:tailEnd type="none" w="sm" len="sm"/>
              </a:ln>
            </p:spPr>
            <p:txBody>
              <a:bodyPr wrap="none">
                <a:spAutoFit/>
              </a:bodyPr>
              <a:lstStyle/>
              <a:p>
                <a:r>
                  <a:rPr lang="en-US" altLang="zh-CN" sz="2100" b="1">
                    <a:solidFill>
                      <a:srgbClr val="FF0000"/>
                    </a:solidFill>
                  </a:rPr>
                  <a:t>q</a:t>
                </a:r>
              </a:p>
            </p:txBody>
          </p:sp>
          <p:sp>
            <p:nvSpPr>
              <p:cNvPr id="69" name="Text Box 112"/>
              <p:cNvSpPr txBox="1">
                <a:spLocks noChangeArrowheads="1"/>
              </p:cNvSpPr>
              <p:nvPr/>
            </p:nvSpPr>
            <p:spPr bwMode="auto">
              <a:xfrm>
                <a:off x="1957" y="3697"/>
                <a:ext cx="263" cy="233"/>
              </a:xfrm>
              <a:prstGeom prst="rect">
                <a:avLst/>
              </a:prstGeom>
              <a:noFill/>
              <a:ln w="12700" cap="sq">
                <a:noFill/>
                <a:miter lim="800000"/>
                <a:headEnd type="none" w="sm" len="sm"/>
                <a:tailEnd type="none" w="sm" len="sm"/>
              </a:ln>
            </p:spPr>
            <p:txBody>
              <a:bodyPr wrap="none">
                <a:spAutoFit/>
              </a:bodyPr>
              <a:lstStyle/>
              <a:p>
                <a:r>
                  <a:rPr lang="en-US" altLang="zh-CN" b="1">
                    <a:solidFill>
                      <a:srgbClr val="FF0000"/>
                    </a:solidFill>
                    <a:latin typeface="宋体" charset="-122"/>
                  </a:rPr>
                  <a:t>′</a:t>
                </a:r>
              </a:p>
            </p:txBody>
          </p:sp>
        </p:grpSp>
      </p:grpSp>
      <p:grpSp>
        <p:nvGrpSpPr>
          <p:cNvPr id="110" name="Group 113"/>
          <p:cNvGrpSpPr>
            <a:grpSpLocks/>
          </p:cNvGrpSpPr>
          <p:nvPr/>
        </p:nvGrpSpPr>
        <p:grpSpPr bwMode="auto">
          <a:xfrm>
            <a:off x="1557766" y="5611720"/>
            <a:ext cx="8272462" cy="912813"/>
            <a:chOff x="300" y="2856"/>
            <a:chExt cx="5211" cy="575"/>
          </a:xfrm>
        </p:grpSpPr>
        <p:grpSp>
          <p:nvGrpSpPr>
            <p:cNvPr id="111" name="Group 114"/>
            <p:cNvGrpSpPr>
              <a:grpSpLocks/>
            </p:cNvGrpSpPr>
            <p:nvPr/>
          </p:nvGrpSpPr>
          <p:grpSpPr bwMode="auto">
            <a:xfrm>
              <a:off x="340" y="3113"/>
              <a:ext cx="5171" cy="318"/>
              <a:chOff x="340" y="3113"/>
              <a:chExt cx="5171" cy="318"/>
            </a:xfrm>
          </p:grpSpPr>
          <p:sp>
            <p:nvSpPr>
              <p:cNvPr id="113"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14"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rPr>
                  <a:t>1</a:t>
                </a:r>
                <a:r>
                  <a:rPr lang="en-US" altLang="zh-CN" sz="1900">
                    <a:solidFill>
                      <a:srgbClr val="000074"/>
                    </a:solidFill>
                    <a:latin typeface="Arial Narrow"/>
                  </a:rPr>
                  <a:t>  key</a:t>
                </a:r>
                <a:r>
                  <a:rPr lang="en-US" altLang="zh-CN" sz="1900" baseline="-25000">
                    <a:solidFill>
                      <a:srgbClr val="000074"/>
                    </a:solidFill>
                    <a:latin typeface="Arial Narrow"/>
                  </a:rPr>
                  <a:t>2</a:t>
                </a:r>
                <a:r>
                  <a:rPr lang="en-US" altLang="zh-CN" sz="1900">
                    <a:solidFill>
                      <a:srgbClr val="000074"/>
                    </a:solidFill>
                    <a:latin typeface="Arial Narrow"/>
                  </a:rPr>
                  <a:t>  …  key</a:t>
                </a:r>
                <a:r>
                  <a:rPr lang="en-US" altLang="zh-CN" sz="1900" baseline="-25000">
                    <a:solidFill>
                      <a:srgbClr val="000074"/>
                    </a:solidFill>
                    <a:latin typeface="Arial Narrow"/>
                    <a:sym typeface="Symbol" pitchFamily="18" charset="2"/>
                  </a:rPr>
                  <a:t>m/2-2</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FF0000"/>
                    </a:solidFill>
                    <a:latin typeface="Arial Narrow"/>
                  </a:rPr>
                  <a:t>key</a:t>
                </a:r>
                <a:r>
                  <a:rPr lang="en-US" altLang="zh-CN" sz="1900" baseline="-25000">
                    <a:solidFill>
                      <a:srgbClr val="FF0000"/>
                    </a:solidFill>
                    <a:latin typeface="Arial Narrow"/>
                    <a:sym typeface="Symbol" pitchFamily="18" charset="2"/>
                  </a:rPr>
                  <a:t>m/2</a:t>
                </a:r>
                <a:r>
                  <a:rPr lang="en-US" altLang="zh-CN" sz="1900">
                    <a:solidFill>
                      <a:srgbClr val="FF0000"/>
                    </a:solidFill>
                    <a:latin typeface="Arial Narrow"/>
                    <a:sym typeface="Symbol" pitchFamily="18" charset="2"/>
                  </a:rPr>
                  <a:t> </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m/2+2 </a:t>
                </a:r>
                <a:r>
                  <a:rPr lang="en-US" altLang="zh-CN" sz="1900">
                    <a:solidFill>
                      <a:srgbClr val="FFFFCC"/>
                    </a:solidFill>
                    <a:latin typeface="Arial Narrow"/>
                    <a:sym typeface="Symbol" pitchFamily="18" charset="2"/>
                  </a:rPr>
                  <a:t>  </a:t>
                </a:r>
                <a:r>
                  <a:rPr lang="en-US" altLang="zh-CN" sz="1900">
                    <a:solidFill>
                      <a:srgbClr val="000074"/>
                    </a:solidFill>
                    <a:latin typeface="Arial Narrow"/>
                  </a:rPr>
                  <a:t>…</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m-1</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a:t>
                </a:r>
              </a:p>
            </p:txBody>
          </p:sp>
        </p:grpSp>
        <p:sp>
          <p:nvSpPr>
            <p:cNvPr id="112" name="Text Box 117"/>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grpSp>
      <p:grpSp>
        <p:nvGrpSpPr>
          <p:cNvPr id="115" name="Group 118"/>
          <p:cNvGrpSpPr>
            <a:grpSpLocks/>
          </p:cNvGrpSpPr>
          <p:nvPr/>
        </p:nvGrpSpPr>
        <p:grpSpPr bwMode="auto">
          <a:xfrm>
            <a:off x="1591103" y="4724308"/>
            <a:ext cx="8810625" cy="1079500"/>
            <a:chOff x="308" y="2251"/>
            <a:chExt cx="5550" cy="680"/>
          </a:xfrm>
        </p:grpSpPr>
        <p:sp>
          <p:nvSpPr>
            <p:cNvPr id="116"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17"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grpSp>
          <p:nvGrpSpPr>
            <p:cNvPr id="118" name="Group 121"/>
            <p:cNvGrpSpPr>
              <a:grpSpLocks/>
            </p:cNvGrpSpPr>
            <p:nvPr/>
          </p:nvGrpSpPr>
          <p:grpSpPr bwMode="auto">
            <a:xfrm>
              <a:off x="3070" y="2251"/>
              <a:ext cx="334" cy="255"/>
              <a:chOff x="3272" y="3385"/>
              <a:chExt cx="334" cy="255"/>
            </a:xfrm>
          </p:grpSpPr>
          <p:sp>
            <p:nvSpPr>
              <p:cNvPr id="127" name="Text Box 122"/>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sp>
            <p:nvSpPr>
              <p:cNvPr id="128"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119"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r>
                <a:rPr lang="en-US" altLang="zh-CN" sz="1900">
                  <a:solidFill>
                    <a:srgbClr val="000074"/>
                  </a:solidFill>
                  <a:latin typeface="Arial Narrow"/>
                  <a:sym typeface="Symbol" pitchFamily="18" charset="2"/>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m/2+2 </a:t>
              </a:r>
              <a:r>
                <a:rPr lang="en-US" altLang="zh-CN" sz="1900">
                  <a:solidFill>
                    <a:srgbClr val="FFFFCC"/>
                  </a:solidFill>
                  <a:latin typeface="Arial Narrow"/>
                  <a:sym typeface="Symbol" pitchFamily="18" charset="2"/>
                </a:rPr>
                <a:t>  </a:t>
              </a:r>
              <a:r>
                <a:rPr lang="en-US" altLang="zh-CN" sz="1900">
                  <a:solidFill>
                    <a:srgbClr val="000074"/>
                  </a:solidFill>
                  <a:latin typeface="Arial Narrow"/>
                </a:rPr>
                <a:t>…</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m-1</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a:t>
              </a:r>
            </a:p>
          </p:txBody>
        </p:sp>
        <p:sp>
          <p:nvSpPr>
            <p:cNvPr id="120"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21"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22"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latin typeface="Arial Narrow"/>
                </a:rPr>
                <a:t>key</a:t>
              </a:r>
              <a:r>
                <a:rPr lang="en-US" altLang="zh-CN" sz="1900" baseline="-25000">
                  <a:solidFill>
                    <a:srgbClr val="000074"/>
                  </a:solidFill>
                  <a:latin typeface="Arial Narrow"/>
                </a:rPr>
                <a:t>1</a:t>
              </a:r>
              <a:r>
                <a:rPr lang="en-US" altLang="zh-CN" sz="1900">
                  <a:solidFill>
                    <a:srgbClr val="000074"/>
                  </a:solidFill>
                  <a:latin typeface="Arial Narrow"/>
                </a:rPr>
                <a:t>  key</a:t>
              </a:r>
              <a:r>
                <a:rPr lang="en-US" altLang="zh-CN" sz="1900" baseline="-25000">
                  <a:solidFill>
                    <a:srgbClr val="000074"/>
                  </a:solidFill>
                  <a:latin typeface="Arial Narrow"/>
                </a:rPr>
                <a:t>2</a:t>
              </a:r>
              <a:r>
                <a:rPr lang="en-US" altLang="zh-CN" sz="1900">
                  <a:solidFill>
                    <a:srgbClr val="000074"/>
                  </a:solidFill>
                  <a:latin typeface="Arial Narrow"/>
                </a:rPr>
                <a:t>  …  key</a:t>
              </a:r>
              <a:r>
                <a:rPr lang="en-US" altLang="zh-CN" sz="1900" baseline="-25000">
                  <a:solidFill>
                    <a:srgbClr val="000074"/>
                  </a:solidFill>
                  <a:latin typeface="Arial Narrow"/>
                  <a:sym typeface="Symbol" pitchFamily="18" charset="2"/>
                </a:rPr>
                <a:t>m/2-2</a:t>
              </a:r>
              <a:r>
                <a:rPr lang="en-US" altLang="zh-CN" sz="1900">
                  <a:solidFill>
                    <a:srgbClr val="FFFFCC"/>
                  </a:solidFill>
                  <a:latin typeface="Arial Narrow"/>
                </a:rPr>
                <a:t> </a:t>
              </a:r>
              <a:r>
                <a:rPr lang="en-US" altLang="zh-CN" sz="1900">
                  <a:solidFill>
                    <a:srgbClr val="000074"/>
                  </a:solidFill>
                  <a:latin typeface="Arial Narrow"/>
                </a:rPr>
                <a:t>key</a:t>
              </a:r>
              <a:r>
                <a:rPr lang="en-US" altLang="zh-CN" sz="1900" baseline="-25000">
                  <a:solidFill>
                    <a:srgbClr val="000074"/>
                  </a:solidFill>
                  <a:latin typeface="Arial Narrow"/>
                  <a:sym typeface="Symbol" pitchFamily="18" charset="2"/>
                </a:rPr>
                <a:t>m/2-1</a:t>
              </a:r>
            </a:p>
          </p:txBody>
        </p:sp>
        <p:sp>
          <p:nvSpPr>
            <p:cNvPr id="123"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24"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latin typeface="Arial Narrow"/>
                </a:rPr>
                <a:t>key</a:t>
              </a:r>
              <a:r>
                <a:rPr lang="en-US" altLang="zh-CN" sz="1900" baseline="-25000">
                  <a:solidFill>
                    <a:srgbClr val="FF0000"/>
                  </a:solidFill>
                  <a:latin typeface="Arial Narrow"/>
                  <a:sym typeface="Symbol" pitchFamily="18" charset="2"/>
                </a:rPr>
                <a:t>m/2</a:t>
              </a:r>
              <a:endParaRPr lang="en-US" altLang="zh-CN" sz="1900" baseline="-25000">
                <a:solidFill>
                  <a:srgbClr val="000074"/>
                </a:solidFill>
                <a:latin typeface="Arial Narrow"/>
                <a:sym typeface="Symbol" pitchFamily="18" charset="2"/>
              </a:endParaRPr>
            </a:p>
          </p:txBody>
        </p:sp>
        <p:sp>
          <p:nvSpPr>
            <p:cNvPr id="125"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26" name="Text Box 131"/>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Arial Narrow"/>
                </a:rPr>
                <a:t>q</a:t>
              </a:r>
            </a:p>
          </p:txBody>
        </p:sp>
      </p:grpSp>
      <p:grpSp>
        <p:nvGrpSpPr>
          <p:cNvPr id="129" name="Group 132"/>
          <p:cNvGrpSpPr>
            <a:grpSpLocks/>
          </p:cNvGrpSpPr>
          <p:nvPr/>
        </p:nvGrpSpPr>
        <p:grpSpPr bwMode="auto">
          <a:xfrm>
            <a:off x="4953428" y="4076608"/>
            <a:ext cx="1851025" cy="1574800"/>
            <a:chOff x="2434" y="2891"/>
            <a:chExt cx="1166" cy="992"/>
          </a:xfrm>
        </p:grpSpPr>
        <p:sp>
          <p:nvSpPr>
            <p:cNvPr id="130"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latin typeface="Arial Narrow"/>
              </a:endParaRPr>
            </a:p>
          </p:txBody>
        </p:sp>
        <p:sp>
          <p:nvSpPr>
            <p:cNvPr id="131"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latin typeface="Arial Narrow"/>
              </a:endParaRPr>
            </a:p>
          </p:txBody>
        </p:sp>
        <p:sp>
          <p:nvSpPr>
            <p:cNvPr id="132"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33"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34"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latin typeface="Arial Narrow"/>
              </a:endParaRPr>
            </a:p>
          </p:txBody>
        </p:sp>
        <p:sp>
          <p:nvSpPr>
            <p:cNvPr id="135"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latin typeface="Arial Narrow"/>
                  <a:ea typeface="幼圆" pitchFamily="49" charset="-122"/>
                </a:rPr>
                <a:t>双亲结点</a:t>
              </a:r>
            </a:p>
          </p:txBody>
        </p:sp>
      </p:grpSp>
    </p:spTree>
    <p:extLst>
      <p:ext uri="{BB962C8B-B14F-4D97-AF65-F5344CB8AC3E}">
        <p14:creationId xmlns:p14="http://schemas.microsoft.com/office/powerpoint/2010/main" val="42454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lide(fromRigh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练习：构造</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54</a:t>
            </a:fld>
            <a:endParaRPr lang="zh-CN" altLang="en-US"/>
          </a:p>
        </p:txBody>
      </p:sp>
      <p:grpSp>
        <p:nvGrpSpPr>
          <p:cNvPr id="5" name="Group 2"/>
          <p:cNvGrpSpPr>
            <a:grpSpLocks/>
          </p:cNvGrpSpPr>
          <p:nvPr/>
        </p:nvGrpSpPr>
        <p:grpSpPr bwMode="auto">
          <a:xfrm>
            <a:off x="1708910" y="1198244"/>
            <a:ext cx="9079603" cy="1109663"/>
            <a:chOff x="884" y="1265"/>
            <a:chExt cx="4174" cy="699"/>
          </a:xfrm>
        </p:grpSpPr>
        <p:sp>
          <p:nvSpPr>
            <p:cNvPr id="6" name="Rectangle 3"/>
            <p:cNvSpPr>
              <a:spLocks noChangeArrowheads="1"/>
            </p:cNvSpPr>
            <p:nvPr/>
          </p:nvSpPr>
          <p:spPr bwMode="auto">
            <a:xfrm>
              <a:off x="884" y="1265"/>
              <a:ext cx="4174" cy="69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7" name="Text Box 4"/>
            <p:cNvSpPr txBox="1">
              <a:spLocks noChangeArrowheads="1"/>
            </p:cNvSpPr>
            <p:nvPr/>
          </p:nvSpPr>
          <p:spPr bwMode="auto">
            <a:xfrm>
              <a:off x="884" y="1343"/>
              <a:ext cx="4073" cy="547"/>
            </a:xfrm>
            <a:prstGeom prst="rect">
              <a:avLst/>
            </a:prstGeom>
            <a:noFill/>
            <a:ln w="9525">
              <a:noFill/>
              <a:miter lim="800000"/>
              <a:headEnd/>
              <a:tailEnd/>
            </a:ln>
          </p:spPr>
          <p:txBody>
            <a:bodyPr wrap="square">
              <a:spAutoFit/>
            </a:bodyPr>
            <a:lstStyle/>
            <a:p>
              <a:pPr>
                <a:lnSpc>
                  <a:spcPct val="90000"/>
                </a:lnSpc>
              </a:pPr>
              <a:r>
                <a:rPr lang="en-US" altLang="zh-CN" sz="2800" dirty="0">
                  <a:solidFill>
                    <a:srgbClr val="000099"/>
                  </a:solidFill>
                  <a:ea typeface="幼圆" pitchFamily="49" charset="-122"/>
                </a:rPr>
                <a:t>        </a:t>
              </a:r>
              <a:r>
                <a:rPr lang="zh-CN" altLang="en-US" sz="2800" dirty="0">
                  <a:solidFill>
                    <a:srgbClr val="000099"/>
                  </a:solidFill>
                  <a:ea typeface="幼圆" pitchFamily="49" charset="-122"/>
                </a:rPr>
                <a:t>请画出依次插入关键字序列</a:t>
              </a:r>
              <a:r>
                <a:rPr lang="en-US" altLang="zh-CN" sz="2800" dirty="0">
                  <a:solidFill>
                    <a:srgbClr val="000099"/>
                  </a:solidFill>
                </a:rPr>
                <a:t>(5,6,9,13,8,1,12,4,3,10)</a:t>
              </a:r>
              <a:r>
                <a:rPr lang="zh-CN" altLang="en-US" sz="2800" dirty="0">
                  <a:solidFill>
                    <a:srgbClr val="000099"/>
                  </a:solidFill>
                  <a:ea typeface="幼圆" pitchFamily="49" charset="-122"/>
                </a:rPr>
                <a:t>中各关键字值以后的</a:t>
              </a:r>
              <a:r>
                <a:rPr lang="en-US" altLang="zh-CN" sz="2800" dirty="0">
                  <a:solidFill>
                    <a:srgbClr val="000099"/>
                  </a:solidFill>
                </a:rPr>
                <a:t>4</a:t>
              </a:r>
              <a:r>
                <a:rPr lang="zh-CN" altLang="en-US" sz="2800" dirty="0">
                  <a:solidFill>
                    <a:srgbClr val="000099"/>
                  </a:solidFill>
                  <a:ea typeface="幼圆" pitchFamily="49" charset="-122"/>
                </a:rPr>
                <a:t>阶</a:t>
              </a:r>
              <a:r>
                <a:rPr lang="en-US" altLang="zh-CN" sz="2800" dirty="0">
                  <a:solidFill>
                    <a:srgbClr val="000099"/>
                  </a:solidFill>
                </a:rPr>
                <a:t>B-</a:t>
              </a:r>
              <a:r>
                <a:rPr lang="zh-CN" altLang="en-US" sz="2800" dirty="0">
                  <a:solidFill>
                    <a:srgbClr val="000099"/>
                  </a:solidFill>
                  <a:ea typeface="幼圆" pitchFamily="49" charset="-122"/>
                </a:rPr>
                <a:t>树</a:t>
              </a:r>
              <a:endParaRPr lang="zh-CN" altLang="en-US" sz="2800" dirty="0">
                <a:solidFill>
                  <a:srgbClr val="000099"/>
                </a:solidFill>
              </a:endParaRPr>
            </a:p>
          </p:txBody>
        </p:sp>
      </p:grpSp>
      <p:sp>
        <p:nvSpPr>
          <p:cNvPr id="8" name="Text Box 5"/>
          <p:cNvSpPr txBox="1">
            <a:spLocks noChangeArrowheads="1"/>
          </p:cNvSpPr>
          <p:nvPr/>
        </p:nvSpPr>
        <p:spPr bwMode="auto">
          <a:xfrm>
            <a:off x="2158723" y="4229242"/>
            <a:ext cx="7559675" cy="442913"/>
          </a:xfrm>
          <a:prstGeom prst="rect">
            <a:avLst/>
          </a:prstGeom>
          <a:noFill/>
          <a:ln w="9525">
            <a:noFill/>
            <a:miter lim="800000"/>
            <a:headEnd/>
            <a:tailEnd/>
          </a:ln>
        </p:spPr>
        <p:txBody>
          <a:bodyPr>
            <a:spAutoFit/>
          </a:bodyPr>
          <a:lstStyle/>
          <a:p>
            <a:r>
              <a:rPr lang="en-US" altLang="zh-CN" sz="2300" b="1">
                <a:solidFill>
                  <a:srgbClr val="000099"/>
                </a:solidFill>
              </a:rPr>
              <a:t>1.  4</a:t>
            </a:r>
            <a:r>
              <a:rPr lang="zh-CN" altLang="en-US" sz="2300" b="1">
                <a:solidFill>
                  <a:srgbClr val="000099"/>
                </a:solidFill>
                <a:ea typeface="幼圆" pitchFamily="49" charset="-122"/>
              </a:rPr>
              <a:t>阶</a:t>
            </a:r>
            <a:r>
              <a:rPr lang="en-US" altLang="zh-CN" sz="2300" b="1">
                <a:solidFill>
                  <a:srgbClr val="000099"/>
                </a:solidFill>
              </a:rPr>
              <a:t>B-</a:t>
            </a:r>
            <a:r>
              <a:rPr lang="zh-CN" altLang="en-US" sz="2300" b="1">
                <a:solidFill>
                  <a:srgbClr val="000099"/>
                </a:solidFill>
                <a:ea typeface="幼圆" pitchFamily="49" charset="-122"/>
              </a:rPr>
              <a:t>树的每个分支结点中关键字个数不能超过</a:t>
            </a:r>
            <a:r>
              <a:rPr lang="en-US" altLang="zh-CN" sz="2300" b="1">
                <a:solidFill>
                  <a:srgbClr val="000099"/>
                </a:solidFill>
              </a:rPr>
              <a:t>3</a:t>
            </a:r>
            <a:r>
              <a:rPr lang="zh-CN" altLang="en-US" sz="2300" b="1">
                <a:solidFill>
                  <a:srgbClr val="000099"/>
                </a:solidFill>
              </a:rPr>
              <a:t>；</a:t>
            </a:r>
          </a:p>
        </p:txBody>
      </p:sp>
      <p:sp>
        <p:nvSpPr>
          <p:cNvPr id="9" name="Text Box 6"/>
          <p:cNvSpPr txBox="1">
            <a:spLocks noChangeArrowheads="1"/>
          </p:cNvSpPr>
          <p:nvPr/>
        </p:nvSpPr>
        <p:spPr bwMode="auto">
          <a:xfrm>
            <a:off x="2160311" y="4610242"/>
            <a:ext cx="7559675" cy="442913"/>
          </a:xfrm>
          <a:prstGeom prst="rect">
            <a:avLst/>
          </a:prstGeom>
          <a:noFill/>
          <a:ln w="9525">
            <a:noFill/>
            <a:miter lim="800000"/>
            <a:headEnd/>
            <a:tailEnd/>
          </a:ln>
        </p:spPr>
        <p:txBody>
          <a:bodyPr>
            <a:spAutoFit/>
          </a:bodyPr>
          <a:lstStyle/>
          <a:p>
            <a:r>
              <a:rPr lang="en-US" altLang="zh-CN" sz="2300" b="1">
                <a:solidFill>
                  <a:srgbClr val="000099"/>
                </a:solidFill>
              </a:rPr>
              <a:t>2.  </a:t>
            </a:r>
            <a:r>
              <a:rPr lang="zh-CN" altLang="en-US" sz="2300" b="1">
                <a:solidFill>
                  <a:srgbClr val="000099"/>
                </a:solidFill>
                <a:ea typeface="幼圆" pitchFamily="49" charset="-122"/>
              </a:rPr>
              <a:t>生成</a:t>
            </a:r>
            <a:r>
              <a:rPr lang="en-US" altLang="zh-CN" sz="2300" b="1">
                <a:solidFill>
                  <a:srgbClr val="000099"/>
                </a:solidFill>
              </a:rPr>
              <a:t>B-</a:t>
            </a:r>
            <a:r>
              <a:rPr lang="zh-CN" altLang="en-US" sz="2300" b="1">
                <a:solidFill>
                  <a:srgbClr val="000099"/>
                </a:solidFill>
                <a:ea typeface="幼圆" pitchFamily="49" charset="-122"/>
              </a:rPr>
              <a:t>树从空树开始，逐个插入关键字而得到的；</a:t>
            </a:r>
            <a:endParaRPr lang="zh-CN" altLang="en-US" sz="2300" b="1">
              <a:solidFill>
                <a:srgbClr val="000099"/>
              </a:solidFill>
            </a:endParaRPr>
          </a:p>
        </p:txBody>
      </p:sp>
      <p:sp>
        <p:nvSpPr>
          <p:cNvPr id="10" name="Text Box 7"/>
          <p:cNvSpPr txBox="1">
            <a:spLocks noChangeArrowheads="1"/>
          </p:cNvSpPr>
          <p:nvPr/>
        </p:nvSpPr>
        <p:spPr bwMode="auto">
          <a:xfrm>
            <a:off x="2158723" y="5008705"/>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b="1">
                <a:solidFill>
                  <a:srgbClr val="000099"/>
                </a:solidFill>
                <a:ea typeface="幼圆" pitchFamily="49" charset="-122"/>
              </a:rPr>
              <a:t>3.  </a:t>
            </a:r>
            <a:r>
              <a:rPr lang="zh-CN" altLang="en-US" sz="2300" b="1">
                <a:solidFill>
                  <a:srgbClr val="000099"/>
                </a:solidFill>
                <a:ea typeface="幼圆" pitchFamily="49" charset="-122"/>
              </a:rPr>
              <a:t>每次在最下面一层的某个分支结点中添加一个关</a:t>
            </a:r>
          </a:p>
          <a:p>
            <a:pPr marL="457200" indent="-457200">
              <a:lnSpc>
                <a:spcPct val="90000"/>
              </a:lnSpc>
            </a:pPr>
            <a:r>
              <a:rPr lang="zh-CN" altLang="en-US" sz="2300" b="1">
                <a:solidFill>
                  <a:srgbClr val="000099"/>
                </a:solidFill>
                <a:ea typeface="幼圆" pitchFamily="49" charset="-122"/>
              </a:rPr>
              <a:t>     键字</a:t>
            </a:r>
            <a:r>
              <a:rPr lang="en-US" altLang="zh-CN" sz="2300" b="1">
                <a:solidFill>
                  <a:srgbClr val="000099"/>
                </a:solidFill>
                <a:ea typeface="幼圆" pitchFamily="49" charset="-122"/>
              </a:rPr>
              <a:t>;</a:t>
            </a:r>
            <a:r>
              <a:rPr lang="zh-CN" altLang="en-US" sz="2300" b="1">
                <a:solidFill>
                  <a:srgbClr val="000099"/>
                </a:solidFill>
                <a:ea typeface="幼圆" pitchFamily="49" charset="-122"/>
              </a:rPr>
              <a:t>若添加后该分支结点中关键字个数不超过</a:t>
            </a:r>
            <a:r>
              <a:rPr lang="en-US" altLang="zh-CN" sz="2300" b="1">
                <a:solidFill>
                  <a:srgbClr val="000099"/>
                </a:solidFill>
                <a:ea typeface="幼圆" pitchFamily="49" charset="-122"/>
              </a:rPr>
              <a:t>3,</a:t>
            </a:r>
          </a:p>
          <a:p>
            <a:pPr marL="457200" indent="-457200">
              <a:lnSpc>
                <a:spcPct val="90000"/>
              </a:lnSpc>
            </a:pPr>
            <a:r>
              <a:rPr lang="en-US" altLang="zh-CN" sz="2300" b="1">
                <a:solidFill>
                  <a:srgbClr val="000099"/>
                </a:solidFill>
                <a:ea typeface="幼圆" pitchFamily="49" charset="-122"/>
              </a:rPr>
              <a:t>     </a:t>
            </a:r>
            <a:r>
              <a:rPr lang="zh-CN" altLang="en-US" sz="2300" b="1">
                <a:solidFill>
                  <a:srgbClr val="000099"/>
                </a:solidFill>
                <a:ea typeface="幼圆" pitchFamily="49" charset="-122"/>
              </a:rPr>
              <a:t>则本次插入成功，否则，进行</a:t>
            </a:r>
            <a:r>
              <a:rPr lang="zh-CN" altLang="en-US" sz="2300" b="1">
                <a:solidFill>
                  <a:srgbClr val="FF0000"/>
                </a:solidFill>
                <a:ea typeface="黑体" pitchFamily="49" charset="-122"/>
              </a:rPr>
              <a:t>结点分裂</a:t>
            </a:r>
            <a:r>
              <a:rPr lang="zh-CN" altLang="en-US" sz="2300" b="1">
                <a:solidFill>
                  <a:srgbClr val="000099"/>
                </a:solidFill>
                <a:ea typeface="幼圆" pitchFamily="49" charset="-122"/>
              </a:rPr>
              <a:t>。</a:t>
            </a:r>
            <a:endParaRPr lang="zh-CN" altLang="en-US" sz="2300" b="1">
              <a:solidFill>
                <a:srgbClr val="000099"/>
              </a:solidFill>
            </a:endParaRPr>
          </a:p>
        </p:txBody>
      </p:sp>
      <p:grpSp>
        <p:nvGrpSpPr>
          <p:cNvPr id="11" name="Group 8"/>
          <p:cNvGrpSpPr>
            <a:grpSpLocks/>
          </p:cNvGrpSpPr>
          <p:nvPr/>
        </p:nvGrpSpPr>
        <p:grpSpPr bwMode="auto">
          <a:xfrm>
            <a:off x="1798361" y="3425967"/>
            <a:ext cx="7488237" cy="2890838"/>
            <a:chOff x="612" y="1881"/>
            <a:chExt cx="4717" cy="1821"/>
          </a:xfrm>
        </p:grpSpPr>
        <p:sp>
          <p:nvSpPr>
            <p:cNvPr id="12"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b="1">
                <a:solidFill>
                  <a:srgbClr val="FFFFCC"/>
                </a:solidFill>
              </a:endParaRPr>
            </a:p>
          </p:txBody>
        </p:sp>
        <p:sp>
          <p:nvSpPr>
            <p:cNvPr id="13"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b="1">
                <a:solidFill>
                  <a:srgbClr val="FFFFCC"/>
                </a:solidFill>
              </a:endParaRPr>
            </a:p>
          </p:txBody>
        </p:sp>
        <p:sp>
          <p:nvSpPr>
            <p:cNvPr id="14"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b="1">
                  <a:solidFill>
                    <a:srgbClr val="FF0000"/>
                  </a:solidFill>
                  <a:ea typeface="华文新魏" pitchFamily="2" charset="-122"/>
                </a:rPr>
                <a:t>原则</a:t>
              </a:r>
            </a:p>
          </p:txBody>
        </p:sp>
      </p:grpSp>
      <p:grpSp>
        <p:nvGrpSpPr>
          <p:cNvPr id="18" name="Group 153"/>
          <p:cNvGrpSpPr>
            <a:grpSpLocks/>
          </p:cNvGrpSpPr>
          <p:nvPr/>
        </p:nvGrpSpPr>
        <p:grpSpPr bwMode="auto">
          <a:xfrm>
            <a:off x="4848703" y="2597268"/>
            <a:ext cx="4560887" cy="792162"/>
            <a:chOff x="2472" y="1298"/>
            <a:chExt cx="2873" cy="499"/>
          </a:xfrm>
        </p:grpSpPr>
        <p:sp>
          <p:nvSpPr>
            <p:cNvPr id="1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b="1">
                <a:solidFill>
                  <a:srgbClr val="FFFFCC"/>
                </a:solidFill>
              </a:endParaRPr>
            </a:p>
          </p:txBody>
        </p:sp>
        <p:sp>
          <p:nvSpPr>
            <p:cNvPr id="2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b="1">
                  <a:solidFill>
                    <a:srgbClr val="000074"/>
                  </a:solidFill>
                  <a:ea typeface="幼圆" pitchFamily="49" charset="-122"/>
                </a:rPr>
                <a:t>B-</a:t>
              </a:r>
              <a:r>
                <a:rPr lang="zh-CN" altLang="en-US" sz="2000" b="1">
                  <a:solidFill>
                    <a:srgbClr val="000074"/>
                  </a:solidFill>
                  <a:latin typeface="幼圆" pitchFamily="49" charset="-122"/>
                  <a:ea typeface="幼圆" pitchFamily="49" charset="-122"/>
                </a:rPr>
                <a:t>树的生成从空树开始，即逐个在</a:t>
              </a:r>
            </a:p>
            <a:p>
              <a:pPr>
                <a:lnSpc>
                  <a:spcPct val="85000"/>
                </a:lnSpc>
              </a:pPr>
              <a:r>
                <a:rPr lang="zh-CN" altLang="en-US" sz="2000" b="1">
                  <a:solidFill>
                    <a:srgbClr val="000074"/>
                  </a:solidFill>
                  <a:latin typeface="幼圆" pitchFamily="49" charset="-122"/>
                  <a:ea typeface="幼圆" pitchFamily="49" charset="-122"/>
                </a:rPr>
                <a:t>叶结点中插入结点</a:t>
              </a:r>
              <a:r>
                <a:rPr lang="en-US" altLang="zh-CN" sz="2000" b="1">
                  <a:solidFill>
                    <a:srgbClr val="000074"/>
                  </a:solidFill>
                  <a:latin typeface="幼圆" pitchFamily="49" charset="-122"/>
                  <a:ea typeface="幼圆" pitchFamily="49" charset="-122"/>
                </a:rPr>
                <a:t>(</a:t>
              </a:r>
              <a:r>
                <a:rPr lang="zh-CN" altLang="en-US" sz="2000" b="1">
                  <a:solidFill>
                    <a:srgbClr val="000074"/>
                  </a:solidFill>
                  <a:latin typeface="幼圆" pitchFamily="49" charset="-122"/>
                  <a:ea typeface="幼圆" pitchFamily="49" charset="-122"/>
                </a:rPr>
                <a:t>关键字</a:t>
              </a:r>
              <a:r>
                <a:rPr lang="en-US" altLang="zh-CN" sz="2000" b="1">
                  <a:solidFill>
                    <a:srgbClr val="000074"/>
                  </a:solidFill>
                  <a:latin typeface="幼圆" pitchFamily="49" charset="-122"/>
                  <a:ea typeface="幼圆" pitchFamily="49" charset="-122"/>
                </a:rPr>
                <a:t>)</a:t>
              </a:r>
              <a:r>
                <a:rPr lang="zh-CN" altLang="en-US" sz="2000" b="1">
                  <a:solidFill>
                    <a:srgbClr val="000074"/>
                  </a:solidFill>
                  <a:latin typeface="幼圆" pitchFamily="49" charset="-122"/>
                  <a:ea typeface="幼圆" pitchFamily="49" charset="-122"/>
                </a:rPr>
                <a:t>而得到</a:t>
              </a:r>
            </a:p>
          </p:txBody>
        </p:sp>
      </p:grpSp>
    </p:spTree>
    <p:extLst>
      <p:ext uri="{BB962C8B-B14F-4D97-AF65-F5344CB8AC3E}">
        <p14:creationId xmlns:p14="http://schemas.microsoft.com/office/powerpoint/2010/main" val="38117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55</a:t>
            </a:fld>
            <a:endParaRPr lang="zh-CN" altLang="en-US"/>
          </a:p>
        </p:txBody>
      </p:sp>
      <p:grpSp>
        <p:nvGrpSpPr>
          <p:cNvPr id="5" name="Group 2"/>
          <p:cNvGrpSpPr>
            <a:grpSpLocks/>
          </p:cNvGrpSpPr>
          <p:nvPr/>
        </p:nvGrpSpPr>
        <p:grpSpPr bwMode="auto">
          <a:xfrm>
            <a:off x="2874130" y="949729"/>
            <a:ext cx="6697663" cy="720725"/>
            <a:chOff x="1202" y="119"/>
            <a:chExt cx="3901" cy="454"/>
          </a:xfrm>
        </p:grpSpPr>
        <p:sp>
          <p:nvSpPr>
            <p:cNvPr id="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8" name="Line 5"/>
          <p:cNvSpPr>
            <a:spLocks noChangeShapeType="1"/>
          </p:cNvSpPr>
          <p:nvPr/>
        </p:nvSpPr>
        <p:spPr bwMode="auto">
          <a:xfrm>
            <a:off x="3475793" y="1538692"/>
            <a:ext cx="287337" cy="0"/>
          </a:xfrm>
          <a:prstGeom prst="line">
            <a:avLst/>
          </a:prstGeom>
          <a:noFill/>
          <a:ln w="44450">
            <a:solidFill>
              <a:srgbClr val="FFFFFF"/>
            </a:solidFill>
            <a:round/>
            <a:headEnd/>
            <a:tailEnd/>
          </a:ln>
        </p:spPr>
        <p:txBody>
          <a:bodyPr wrap="none" anchor="ctr"/>
          <a:lstStyle/>
          <a:p>
            <a:endParaRPr lang="zh-CN" altLang="en-US"/>
          </a:p>
        </p:txBody>
      </p:sp>
      <p:grpSp>
        <p:nvGrpSpPr>
          <p:cNvPr id="9" name="Group 6"/>
          <p:cNvGrpSpPr>
            <a:grpSpLocks/>
          </p:cNvGrpSpPr>
          <p:nvPr/>
        </p:nvGrpSpPr>
        <p:grpSpPr bwMode="auto">
          <a:xfrm>
            <a:off x="4864662" y="4046922"/>
            <a:ext cx="503237" cy="488950"/>
            <a:chOff x="1927" y="2979"/>
            <a:chExt cx="317" cy="308"/>
          </a:xfrm>
        </p:grpSpPr>
        <p:sp>
          <p:nvSpPr>
            <p:cNvPr id="10"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11"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12" name="Line 9"/>
          <p:cNvSpPr>
            <a:spLocks noChangeShapeType="1"/>
          </p:cNvSpPr>
          <p:nvPr/>
        </p:nvSpPr>
        <p:spPr bwMode="auto">
          <a:xfrm>
            <a:off x="3916772" y="1533929"/>
            <a:ext cx="287338" cy="0"/>
          </a:xfrm>
          <a:prstGeom prst="line">
            <a:avLst/>
          </a:prstGeom>
          <a:noFill/>
          <a:ln w="44450">
            <a:solidFill>
              <a:srgbClr val="FFFFFF"/>
            </a:solidFill>
            <a:round/>
            <a:headEnd/>
            <a:tailEnd/>
          </a:ln>
        </p:spPr>
        <p:txBody>
          <a:bodyPr wrap="none" anchor="ctr"/>
          <a:lstStyle/>
          <a:p>
            <a:endParaRPr lang="zh-CN" altLang="en-US"/>
          </a:p>
        </p:txBody>
      </p:sp>
      <p:grpSp>
        <p:nvGrpSpPr>
          <p:cNvPr id="13" name="Group 10"/>
          <p:cNvGrpSpPr>
            <a:grpSpLocks/>
          </p:cNvGrpSpPr>
          <p:nvPr/>
        </p:nvGrpSpPr>
        <p:grpSpPr bwMode="auto">
          <a:xfrm>
            <a:off x="4674162" y="4046922"/>
            <a:ext cx="1335087" cy="504825"/>
            <a:chOff x="1927" y="2840"/>
            <a:chExt cx="841" cy="318"/>
          </a:xfrm>
        </p:grpSpPr>
        <p:sp>
          <p:nvSpPr>
            <p:cNvPr id="14"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12"/>
            <p:cNvGrpSpPr>
              <a:grpSpLocks/>
            </p:cNvGrpSpPr>
            <p:nvPr/>
          </p:nvGrpSpPr>
          <p:grpSpPr bwMode="auto">
            <a:xfrm>
              <a:off x="2018" y="2840"/>
              <a:ext cx="750" cy="308"/>
              <a:chOff x="2744" y="3067"/>
              <a:chExt cx="750" cy="308"/>
            </a:xfrm>
          </p:grpSpPr>
          <p:sp>
            <p:nvSpPr>
              <p:cNvPr id="16"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7"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18" name="Line 15"/>
          <p:cNvSpPr>
            <a:spLocks noChangeShapeType="1"/>
          </p:cNvSpPr>
          <p:nvPr/>
        </p:nvSpPr>
        <p:spPr bwMode="auto">
          <a:xfrm>
            <a:off x="4310472" y="1533929"/>
            <a:ext cx="287338" cy="0"/>
          </a:xfrm>
          <a:prstGeom prst="line">
            <a:avLst/>
          </a:prstGeom>
          <a:noFill/>
          <a:ln w="44450">
            <a:solidFill>
              <a:srgbClr val="FFFFFF"/>
            </a:solidFill>
            <a:round/>
            <a:headEnd/>
            <a:tailEnd/>
          </a:ln>
        </p:spPr>
        <p:txBody>
          <a:bodyPr wrap="none" anchor="ctr"/>
          <a:lstStyle/>
          <a:p>
            <a:endParaRPr lang="zh-CN" altLang="en-US"/>
          </a:p>
        </p:txBody>
      </p:sp>
      <p:grpSp>
        <p:nvGrpSpPr>
          <p:cNvPr id="19" name="Group 16"/>
          <p:cNvGrpSpPr>
            <a:grpSpLocks/>
          </p:cNvGrpSpPr>
          <p:nvPr/>
        </p:nvGrpSpPr>
        <p:grpSpPr bwMode="auto">
          <a:xfrm>
            <a:off x="4432862" y="4043747"/>
            <a:ext cx="2135187" cy="504825"/>
            <a:chOff x="1951" y="2840"/>
            <a:chExt cx="1345" cy="318"/>
          </a:xfrm>
        </p:grpSpPr>
        <p:sp>
          <p:nvSpPr>
            <p:cNvPr id="20"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1" name="Group 18"/>
            <p:cNvGrpSpPr>
              <a:grpSpLocks/>
            </p:cNvGrpSpPr>
            <p:nvPr/>
          </p:nvGrpSpPr>
          <p:grpSpPr bwMode="auto">
            <a:xfrm>
              <a:off x="2106" y="2840"/>
              <a:ext cx="1190" cy="308"/>
              <a:chOff x="3243" y="2614"/>
              <a:chExt cx="1190" cy="308"/>
            </a:xfrm>
          </p:grpSpPr>
          <p:sp>
            <p:nvSpPr>
              <p:cNvPr id="22"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3"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24" name="Line 21"/>
          <p:cNvSpPr>
            <a:spLocks noChangeShapeType="1"/>
          </p:cNvSpPr>
          <p:nvPr/>
        </p:nvSpPr>
        <p:spPr bwMode="auto">
          <a:xfrm>
            <a:off x="4932978" y="1533929"/>
            <a:ext cx="287337" cy="0"/>
          </a:xfrm>
          <a:prstGeom prst="line">
            <a:avLst/>
          </a:prstGeom>
          <a:noFill/>
          <a:ln w="44450">
            <a:solidFill>
              <a:srgbClr val="FFFFFF"/>
            </a:solidFill>
            <a:round/>
            <a:headEnd/>
            <a:tailEnd/>
          </a:ln>
        </p:spPr>
        <p:txBody>
          <a:bodyPr wrap="none" anchor="ctr"/>
          <a:lstStyle/>
          <a:p>
            <a:endParaRPr lang="zh-CN" altLang="en-US"/>
          </a:p>
        </p:txBody>
      </p:sp>
      <p:grpSp>
        <p:nvGrpSpPr>
          <p:cNvPr id="25" name="Group 22"/>
          <p:cNvGrpSpPr>
            <a:grpSpLocks/>
          </p:cNvGrpSpPr>
          <p:nvPr/>
        </p:nvGrpSpPr>
        <p:grpSpPr bwMode="auto">
          <a:xfrm>
            <a:off x="4216962" y="4067560"/>
            <a:ext cx="2535237" cy="504825"/>
            <a:chOff x="1941" y="2840"/>
            <a:chExt cx="1597" cy="318"/>
          </a:xfrm>
        </p:grpSpPr>
        <p:sp>
          <p:nvSpPr>
            <p:cNvPr id="26"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7" name="Group 24"/>
            <p:cNvGrpSpPr>
              <a:grpSpLocks/>
            </p:cNvGrpSpPr>
            <p:nvPr/>
          </p:nvGrpSpPr>
          <p:grpSpPr bwMode="auto">
            <a:xfrm>
              <a:off x="2064" y="2840"/>
              <a:ext cx="1474" cy="308"/>
              <a:chOff x="3590" y="2931"/>
              <a:chExt cx="1474" cy="308"/>
            </a:xfrm>
          </p:grpSpPr>
          <p:sp>
            <p:nvSpPr>
              <p:cNvPr id="28"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9"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30" name="Group 27"/>
          <p:cNvGrpSpPr>
            <a:grpSpLocks/>
          </p:cNvGrpSpPr>
          <p:nvPr/>
        </p:nvGrpSpPr>
        <p:grpSpPr bwMode="auto">
          <a:xfrm>
            <a:off x="1856349" y="4813685"/>
            <a:ext cx="2366963" cy="496887"/>
            <a:chOff x="340" y="3323"/>
            <a:chExt cx="1491" cy="313"/>
          </a:xfrm>
        </p:grpSpPr>
        <p:sp>
          <p:nvSpPr>
            <p:cNvPr id="31"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32"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33" name="Group 30"/>
          <p:cNvGrpSpPr>
            <a:grpSpLocks/>
          </p:cNvGrpSpPr>
          <p:nvPr/>
        </p:nvGrpSpPr>
        <p:grpSpPr bwMode="auto">
          <a:xfrm rot="724619">
            <a:off x="7816618" y="2021272"/>
            <a:ext cx="2770188" cy="914400"/>
            <a:chOff x="3833" y="2750"/>
            <a:chExt cx="1745" cy="576"/>
          </a:xfrm>
        </p:grpSpPr>
        <p:sp>
          <p:nvSpPr>
            <p:cNvPr id="34"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35"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 name="Line 33"/>
          <p:cNvSpPr>
            <a:spLocks noChangeShapeType="1"/>
          </p:cNvSpPr>
          <p:nvPr/>
        </p:nvSpPr>
        <p:spPr bwMode="auto">
          <a:xfrm>
            <a:off x="5437803" y="1533929"/>
            <a:ext cx="287337" cy="0"/>
          </a:xfrm>
          <a:prstGeom prst="line">
            <a:avLst/>
          </a:prstGeom>
          <a:noFill/>
          <a:ln w="44450">
            <a:solidFill>
              <a:srgbClr val="FFFFFF"/>
            </a:solidFill>
            <a:round/>
            <a:headEnd/>
            <a:tailEnd/>
          </a:ln>
        </p:spPr>
        <p:txBody>
          <a:bodyPr wrap="none" anchor="ctr"/>
          <a:lstStyle/>
          <a:p>
            <a:endParaRPr lang="zh-CN" altLang="en-US"/>
          </a:p>
        </p:txBody>
      </p:sp>
      <p:sp>
        <p:nvSpPr>
          <p:cNvPr id="37" name="Line 34"/>
          <p:cNvSpPr>
            <a:spLocks noChangeShapeType="1"/>
          </p:cNvSpPr>
          <p:nvPr/>
        </p:nvSpPr>
        <p:spPr bwMode="auto">
          <a:xfrm>
            <a:off x="5998478" y="1525198"/>
            <a:ext cx="287338" cy="0"/>
          </a:xfrm>
          <a:prstGeom prst="line">
            <a:avLst/>
          </a:prstGeom>
          <a:noFill/>
          <a:ln w="44450">
            <a:solidFill>
              <a:srgbClr val="FFFFFF"/>
            </a:solidFill>
            <a:round/>
            <a:headEnd/>
            <a:tailEnd/>
          </a:ln>
        </p:spPr>
        <p:txBody>
          <a:bodyPr wrap="none" anchor="ctr"/>
          <a:lstStyle/>
          <a:p>
            <a:endParaRPr lang="zh-CN" altLang="en-US"/>
          </a:p>
        </p:txBody>
      </p:sp>
      <p:sp>
        <p:nvSpPr>
          <p:cNvPr id="38" name="Line 35"/>
          <p:cNvSpPr>
            <a:spLocks noChangeShapeType="1"/>
          </p:cNvSpPr>
          <p:nvPr/>
        </p:nvSpPr>
        <p:spPr bwMode="auto">
          <a:xfrm>
            <a:off x="6490160" y="1525198"/>
            <a:ext cx="287337" cy="0"/>
          </a:xfrm>
          <a:prstGeom prst="line">
            <a:avLst/>
          </a:prstGeom>
          <a:noFill/>
          <a:ln w="44450">
            <a:solidFill>
              <a:srgbClr val="FFFFFF"/>
            </a:solidFill>
            <a:round/>
            <a:headEnd/>
            <a:tailEnd/>
          </a:ln>
        </p:spPr>
        <p:txBody>
          <a:bodyPr wrap="none" anchor="ctr"/>
          <a:lstStyle/>
          <a:p>
            <a:endParaRPr lang="zh-CN" altLang="en-US"/>
          </a:p>
        </p:txBody>
      </p:sp>
      <p:sp>
        <p:nvSpPr>
          <p:cNvPr id="39" name="Line 36"/>
          <p:cNvSpPr>
            <a:spLocks noChangeShapeType="1"/>
          </p:cNvSpPr>
          <p:nvPr/>
        </p:nvSpPr>
        <p:spPr bwMode="auto">
          <a:xfrm>
            <a:off x="7198066" y="1525198"/>
            <a:ext cx="287338" cy="0"/>
          </a:xfrm>
          <a:prstGeom prst="line">
            <a:avLst/>
          </a:prstGeom>
          <a:noFill/>
          <a:ln w="44450">
            <a:solidFill>
              <a:srgbClr val="FFFFFF"/>
            </a:solidFill>
            <a:round/>
            <a:headEnd/>
            <a:tailEnd/>
          </a:ln>
        </p:spPr>
        <p:txBody>
          <a:bodyPr wrap="none" anchor="ctr"/>
          <a:lstStyle/>
          <a:p>
            <a:endParaRPr lang="zh-CN" altLang="en-US"/>
          </a:p>
        </p:txBody>
      </p:sp>
      <p:sp>
        <p:nvSpPr>
          <p:cNvPr id="40" name="Line 37"/>
          <p:cNvSpPr>
            <a:spLocks noChangeShapeType="1"/>
          </p:cNvSpPr>
          <p:nvPr/>
        </p:nvSpPr>
        <p:spPr bwMode="auto">
          <a:xfrm>
            <a:off x="7846138" y="1525198"/>
            <a:ext cx="287337" cy="0"/>
          </a:xfrm>
          <a:prstGeom prst="line">
            <a:avLst/>
          </a:prstGeom>
          <a:noFill/>
          <a:ln w="44450">
            <a:solidFill>
              <a:srgbClr val="FFFFFF"/>
            </a:solidFill>
            <a:round/>
            <a:headEnd/>
            <a:tailEnd/>
          </a:ln>
        </p:spPr>
        <p:txBody>
          <a:bodyPr wrap="none" anchor="ctr"/>
          <a:lstStyle/>
          <a:p>
            <a:endParaRPr lang="zh-CN" altLang="en-US"/>
          </a:p>
        </p:txBody>
      </p:sp>
      <p:sp>
        <p:nvSpPr>
          <p:cNvPr id="41" name="Line 38"/>
          <p:cNvSpPr>
            <a:spLocks noChangeShapeType="1"/>
          </p:cNvSpPr>
          <p:nvPr/>
        </p:nvSpPr>
        <p:spPr bwMode="auto">
          <a:xfrm>
            <a:off x="8367637" y="1525198"/>
            <a:ext cx="287337" cy="0"/>
          </a:xfrm>
          <a:prstGeom prst="line">
            <a:avLst/>
          </a:prstGeom>
          <a:noFill/>
          <a:ln w="44450">
            <a:solidFill>
              <a:srgbClr val="FFFFFF"/>
            </a:solidFill>
            <a:round/>
            <a:headEnd/>
            <a:tailEnd/>
          </a:ln>
        </p:spPr>
        <p:txBody>
          <a:bodyPr wrap="none" anchor="ctr"/>
          <a:lstStyle/>
          <a:p>
            <a:endParaRPr lang="zh-CN" altLang="en-US"/>
          </a:p>
        </p:txBody>
      </p:sp>
      <p:sp>
        <p:nvSpPr>
          <p:cNvPr id="42" name="Line 39"/>
          <p:cNvSpPr>
            <a:spLocks noChangeShapeType="1"/>
          </p:cNvSpPr>
          <p:nvPr/>
        </p:nvSpPr>
        <p:spPr bwMode="auto">
          <a:xfrm>
            <a:off x="8799685" y="1525198"/>
            <a:ext cx="287337" cy="0"/>
          </a:xfrm>
          <a:prstGeom prst="line">
            <a:avLst/>
          </a:prstGeom>
          <a:noFill/>
          <a:ln w="44450">
            <a:solidFill>
              <a:srgbClr val="FFFFFF"/>
            </a:solidFill>
            <a:round/>
            <a:headEnd/>
            <a:tailEnd/>
          </a:ln>
        </p:spPr>
        <p:txBody>
          <a:bodyPr wrap="none" anchor="ctr"/>
          <a:lstStyle/>
          <a:p>
            <a:endParaRPr lang="zh-CN" altLang="en-US"/>
          </a:p>
        </p:txBody>
      </p:sp>
      <p:sp>
        <p:nvSpPr>
          <p:cNvPr id="43" name="Oval 40"/>
          <p:cNvSpPr>
            <a:spLocks noChangeArrowheads="1"/>
          </p:cNvSpPr>
          <p:nvPr/>
        </p:nvSpPr>
        <p:spPr bwMode="auto">
          <a:xfrm>
            <a:off x="4915462" y="4165985"/>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44" name="Group 41"/>
          <p:cNvGrpSpPr>
            <a:grpSpLocks/>
          </p:cNvGrpSpPr>
          <p:nvPr/>
        </p:nvGrpSpPr>
        <p:grpSpPr bwMode="auto">
          <a:xfrm>
            <a:off x="1567424" y="3143635"/>
            <a:ext cx="5335588" cy="2259012"/>
            <a:chOff x="295" y="2280"/>
            <a:chExt cx="3361" cy="1423"/>
          </a:xfrm>
        </p:grpSpPr>
        <p:sp>
          <p:nvSpPr>
            <p:cNvPr id="45"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46" name="Group 43"/>
            <p:cNvGrpSpPr>
              <a:grpSpLocks/>
            </p:cNvGrpSpPr>
            <p:nvPr/>
          </p:nvGrpSpPr>
          <p:grpSpPr bwMode="auto">
            <a:xfrm>
              <a:off x="2018" y="2280"/>
              <a:ext cx="1638" cy="898"/>
              <a:chOff x="2018" y="2623"/>
              <a:chExt cx="1638" cy="898"/>
            </a:xfrm>
          </p:grpSpPr>
          <p:grpSp>
            <p:nvGrpSpPr>
              <p:cNvPr id="47" name="Group 44"/>
              <p:cNvGrpSpPr>
                <a:grpSpLocks/>
              </p:cNvGrpSpPr>
              <p:nvPr/>
            </p:nvGrpSpPr>
            <p:grpSpPr bwMode="auto">
              <a:xfrm>
                <a:off x="2421" y="2623"/>
                <a:ext cx="468" cy="308"/>
                <a:chOff x="2064" y="2251"/>
                <a:chExt cx="468" cy="308"/>
              </a:xfrm>
            </p:grpSpPr>
            <p:sp>
              <p:nvSpPr>
                <p:cNvPr id="57"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58"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48"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49" name="Group 48"/>
              <p:cNvGrpSpPr>
                <a:grpSpLocks/>
              </p:cNvGrpSpPr>
              <p:nvPr/>
            </p:nvGrpSpPr>
            <p:grpSpPr bwMode="auto">
              <a:xfrm>
                <a:off x="2112" y="3198"/>
                <a:ext cx="468" cy="308"/>
                <a:chOff x="2064" y="2251"/>
                <a:chExt cx="468" cy="308"/>
              </a:xfrm>
            </p:grpSpPr>
            <p:sp>
              <p:nvSpPr>
                <p:cNvPr id="55"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56"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50" name="Group 51"/>
              <p:cNvGrpSpPr>
                <a:grpSpLocks/>
              </p:cNvGrpSpPr>
              <p:nvPr/>
            </p:nvGrpSpPr>
            <p:grpSpPr bwMode="auto">
              <a:xfrm>
                <a:off x="2685" y="3191"/>
                <a:ext cx="971" cy="308"/>
                <a:chOff x="2538" y="1525"/>
                <a:chExt cx="971" cy="308"/>
              </a:xfrm>
            </p:grpSpPr>
            <p:sp>
              <p:nvSpPr>
                <p:cNvPr id="53"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54"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51"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52"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59" name="Group 56"/>
          <p:cNvGrpSpPr>
            <a:grpSpLocks/>
          </p:cNvGrpSpPr>
          <p:nvPr/>
        </p:nvGrpSpPr>
        <p:grpSpPr bwMode="auto">
          <a:xfrm>
            <a:off x="5218674" y="4069147"/>
            <a:ext cx="1719263" cy="504825"/>
            <a:chOff x="2608" y="2856"/>
            <a:chExt cx="1083" cy="318"/>
          </a:xfrm>
        </p:grpSpPr>
        <p:sp>
          <p:nvSpPr>
            <p:cNvPr id="6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61" name="Group 58"/>
            <p:cNvGrpSpPr>
              <a:grpSpLocks/>
            </p:cNvGrpSpPr>
            <p:nvPr/>
          </p:nvGrpSpPr>
          <p:grpSpPr bwMode="auto">
            <a:xfrm>
              <a:off x="2677" y="2856"/>
              <a:ext cx="1014" cy="308"/>
              <a:chOff x="2835" y="3708"/>
              <a:chExt cx="1014" cy="308"/>
            </a:xfrm>
          </p:grpSpPr>
          <p:sp>
            <p:nvSpPr>
              <p:cNvPr id="6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6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64" name="Group 61"/>
          <p:cNvGrpSpPr>
            <a:grpSpLocks/>
          </p:cNvGrpSpPr>
          <p:nvPr/>
        </p:nvGrpSpPr>
        <p:grpSpPr bwMode="auto">
          <a:xfrm>
            <a:off x="4002649" y="4059622"/>
            <a:ext cx="1309688" cy="517525"/>
            <a:chOff x="1927" y="2854"/>
            <a:chExt cx="825" cy="326"/>
          </a:xfrm>
        </p:grpSpPr>
        <p:sp>
          <p:nvSpPr>
            <p:cNvPr id="65"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66" name="Group 63"/>
            <p:cNvGrpSpPr>
              <a:grpSpLocks/>
            </p:cNvGrpSpPr>
            <p:nvPr/>
          </p:nvGrpSpPr>
          <p:grpSpPr bwMode="auto">
            <a:xfrm>
              <a:off x="1957" y="2854"/>
              <a:ext cx="795" cy="308"/>
              <a:chOff x="2608" y="3523"/>
              <a:chExt cx="795" cy="308"/>
            </a:xfrm>
          </p:grpSpPr>
          <p:sp>
            <p:nvSpPr>
              <p:cNvPr id="67"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68"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69" name="Group 66"/>
          <p:cNvGrpSpPr>
            <a:grpSpLocks/>
          </p:cNvGrpSpPr>
          <p:nvPr/>
        </p:nvGrpSpPr>
        <p:grpSpPr bwMode="auto">
          <a:xfrm>
            <a:off x="5280587" y="4046922"/>
            <a:ext cx="2336800" cy="539750"/>
            <a:chOff x="2645" y="2848"/>
            <a:chExt cx="1472" cy="340"/>
          </a:xfrm>
        </p:grpSpPr>
        <p:sp>
          <p:nvSpPr>
            <p:cNvPr id="70"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1" name="Group 68"/>
            <p:cNvGrpSpPr>
              <a:grpSpLocks/>
            </p:cNvGrpSpPr>
            <p:nvPr/>
          </p:nvGrpSpPr>
          <p:grpSpPr bwMode="auto">
            <a:xfrm>
              <a:off x="2669" y="2848"/>
              <a:ext cx="1448" cy="308"/>
              <a:chOff x="2653" y="3430"/>
              <a:chExt cx="1448" cy="308"/>
            </a:xfrm>
          </p:grpSpPr>
          <p:sp>
            <p:nvSpPr>
              <p:cNvPr id="72"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73"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74" name="Group 71"/>
          <p:cNvGrpSpPr>
            <a:grpSpLocks/>
          </p:cNvGrpSpPr>
          <p:nvPr/>
        </p:nvGrpSpPr>
        <p:grpSpPr bwMode="auto">
          <a:xfrm>
            <a:off x="6104499" y="5128010"/>
            <a:ext cx="2366963" cy="496887"/>
            <a:chOff x="3022" y="3566"/>
            <a:chExt cx="1491" cy="313"/>
          </a:xfrm>
        </p:grpSpPr>
        <p:sp>
          <p:nvSpPr>
            <p:cNvPr id="75"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76"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77" name="Oval 74"/>
          <p:cNvSpPr>
            <a:spLocks noChangeArrowheads="1"/>
          </p:cNvSpPr>
          <p:nvPr/>
        </p:nvSpPr>
        <p:spPr bwMode="auto">
          <a:xfrm>
            <a:off x="5756837" y="4123122"/>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78" name="Group 75"/>
          <p:cNvGrpSpPr>
            <a:grpSpLocks/>
          </p:cNvGrpSpPr>
          <p:nvPr/>
        </p:nvGrpSpPr>
        <p:grpSpPr bwMode="auto">
          <a:xfrm>
            <a:off x="4304274" y="3038860"/>
            <a:ext cx="4032250" cy="3097212"/>
            <a:chOff x="2018" y="2205"/>
            <a:chExt cx="2540" cy="1951"/>
          </a:xfrm>
        </p:grpSpPr>
        <p:grpSp>
          <p:nvGrpSpPr>
            <p:cNvPr id="79" name="Group 76"/>
            <p:cNvGrpSpPr>
              <a:grpSpLocks/>
            </p:cNvGrpSpPr>
            <p:nvPr/>
          </p:nvGrpSpPr>
          <p:grpSpPr bwMode="auto">
            <a:xfrm>
              <a:off x="2018" y="2205"/>
              <a:ext cx="2132" cy="953"/>
              <a:chOff x="2018" y="2205"/>
              <a:chExt cx="2132" cy="953"/>
            </a:xfrm>
          </p:grpSpPr>
          <p:sp>
            <p:nvSpPr>
              <p:cNvPr id="81"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82"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83" name="Group 79"/>
              <p:cNvGrpSpPr>
                <a:grpSpLocks/>
              </p:cNvGrpSpPr>
              <p:nvPr/>
            </p:nvGrpSpPr>
            <p:grpSpPr bwMode="auto">
              <a:xfrm>
                <a:off x="2525" y="2284"/>
                <a:ext cx="876" cy="308"/>
                <a:chOff x="4661" y="3576"/>
                <a:chExt cx="876" cy="308"/>
              </a:xfrm>
            </p:grpSpPr>
            <p:sp>
              <p:nvSpPr>
                <p:cNvPr id="93"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94"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84"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85"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86"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87" name="Group 85"/>
              <p:cNvGrpSpPr>
                <a:grpSpLocks/>
              </p:cNvGrpSpPr>
              <p:nvPr/>
            </p:nvGrpSpPr>
            <p:grpSpPr bwMode="auto">
              <a:xfrm>
                <a:off x="3265" y="2840"/>
                <a:ext cx="816" cy="308"/>
                <a:chOff x="4818" y="3203"/>
                <a:chExt cx="816" cy="308"/>
              </a:xfrm>
            </p:grpSpPr>
            <p:sp>
              <p:nvSpPr>
                <p:cNvPr id="91"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92"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88" name="Group 88"/>
              <p:cNvGrpSpPr>
                <a:grpSpLocks/>
              </p:cNvGrpSpPr>
              <p:nvPr/>
            </p:nvGrpSpPr>
            <p:grpSpPr bwMode="auto">
              <a:xfrm>
                <a:off x="2707" y="2840"/>
                <a:ext cx="317" cy="308"/>
                <a:chOff x="4785" y="3702"/>
                <a:chExt cx="317" cy="308"/>
              </a:xfrm>
            </p:grpSpPr>
            <p:sp>
              <p:nvSpPr>
                <p:cNvPr id="89"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90"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80"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95" name="Group 92"/>
          <p:cNvGrpSpPr>
            <a:grpSpLocks/>
          </p:cNvGrpSpPr>
          <p:nvPr/>
        </p:nvGrpSpPr>
        <p:grpSpPr bwMode="auto">
          <a:xfrm>
            <a:off x="6091799" y="4046922"/>
            <a:ext cx="2160588" cy="520700"/>
            <a:chOff x="3107" y="2838"/>
            <a:chExt cx="1361" cy="328"/>
          </a:xfrm>
        </p:grpSpPr>
        <p:sp>
          <p:nvSpPr>
            <p:cNvPr id="96"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7" name="Group 94"/>
            <p:cNvGrpSpPr>
              <a:grpSpLocks/>
            </p:cNvGrpSpPr>
            <p:nvPr/>
          </p:nvGrpSpPr>
          <p:grpSpPr bwMode="auto">
            <a:xfrm>
              <a:off x="3232" y="2838"/>
              <a:ext cx="1011" cy="308"/>
              <a:chOff x="4604" y="2843"/>
              <a:chExt cx="1011" cy="308"/>
            </a:xfrm>
          </p:grpSpPr>
          <p:sp>
            <p:nvSpPr>
              <p:cNvPr id="98"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99"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100" name="Group 97"/>
          <p:cNvGrpSpPr>
            <a:grpSpLocks/>
          </p:cNvGrpSpPr>
          <p:nvPr/>
        </p:nvGrpSpPr>
        <p:grpSpPr bwMode="auto">
          <a:xfrm>
            <a:off x="6053699" y="4056447"/>
            <a:ext cx="2381250" cy="504825"/>
            <a:chOff x="3061" y="2840"/>
            <a:chExt cx="1500" cy="318"/>
          </a:xfrm>
        </p:grpSpPr>
        <p:sp>
          <p:nvSpPr>
            <p:cNvPr id="101"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02" name="Group 99"/>
            <p:cNvGrpSpPr>
              <a:grpSpLocks/>
            </p:cNvGrpSpPr>
            <p:nvPr/>
          </p:nvGrpSpPr>
          <p:grpSpPr bwMode="auto">
            <a:xfrm>
              <a:off x="3198" y="2840"/>
              <a:ext cx="1363" cy="308"/>
              <a:chOff x="4241" y="3022"/>
              <a:chExt cx="1363" cy="308"/>
            </a:xfrm>
          </p:grpSpPr>
          <p:sp>
            <p:nvSpPr>
              <p:cNvPr id="103"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04"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105" name="Group 102"/>
          <p:cNvGrpSpPr>
            <a:grpSpLocks/>
          </p:cNvGrpSpPr>
          <p:nvPr/>
        </p:nvGrpSpPr>
        <p:grpSpPr bwMode="auto">
          <a:xfrm>
            <a:off x="4232837" y="4983547"/>
            <a:ext cx="2366962" cy="496888"/>
            <a:chOff x="521" y="3805"/>
            <a:chExt cx="1491" cy="313"/>
          </a:xfrm>
        </p:grpSpPr>
        <p:sp>
          <p:nvSpPr>
            <p:cNvPr id="106"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107"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108" name="Oval 105"/>
          <p:cNvSpPr>
            <a:spLocks noChangeArrowheads="1"/>
          </p:cNvSpPr>
          <p:nvPr/>
        </p:nvSpPr>
        <p:spPr bwMode="auto">
          <a:xfrm>
            <a:off x="6787124" y="4145347"/>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09" name="Group 106"/>
          <p:cNvGrpSpPr>
            <a:grpSpLocks/>
          </p:cNvGrpSpPr>
          <p:nvPr/>
        </p:nvGrpSpPr>
        <p:grpSpPr bwMode="auto">
          <a:xfrm>
            <a:off x="3639112" y="3018222"/>
            <a:ext cx="4773612" cy="2566988"/>
            <a:chOff x="1671" y="2205"/>
            <a:chExt cx="3007" cy="1617"/>
          </a:xfrm>
        </p:grpSpPr>
        <p:sp>
          <p:nvSpPr>
            <p:cNvPr id="110"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111"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112"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113"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114" name="Group 111"/>
            <p:cNvGrpSpPr>
              <a:grpSpLocks/>
            </p:cNvGrpSpPr>
            <p:nvPr/>
          </p:nvGrpSpPr>
          <p:grpSpPr bwMode="auto">
            <a:xfrm>
              <a:off x="2608" y="2293"/>
              <a:ext cx="952" cy="308"/>
              <a:chOff x="2971" y="1526"/>
              <a:chExt cx="952" cy="308"/>
            </a:xfrm>
          </p:grpSpPr>
          <p:sp>
            <p:nvSpPr>
              <p:cNvPr id="124"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25"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115"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16"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17"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118" name="Group 117"/>
            <p:cNvGrpSpPr>
              <a:grpSpLocks/>
            </p:cNvGrpSpPr>
            <p:nvPr/>
          </p:nvGrpSpPr>
          <p:grpSpPr bwMode="auto">
            <a:xfrm>
              <a:off x="3195" y="2832"/>
              <a:ext cx="325" cy="308"/>
              <a:chOff x="4822" y="3292"/>
              <a:chExt cx="325" cy="308"/>
            </a:xfrm>
          </p:grpSpPr>
          <p:sp>
            <p:nvSpPr>
              <p:cNvPr id="122"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23" name="Rectangle 119"/>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119" name="Group 120"/>
            <p:cNvGrpSpPr>
              <a:grpSpLocks/>
            </p:cNvGrpSpPr>
            <p:nvPr/>
          </p:nvGrpSpPr>
          <p:grpSpPr bwMode="auto">
            <a:xfrm>
              <a:off x="3726" y="2840"/>
              <a:ext cx="655" cy="308"/>
              <a:chOff x="4756" y="3657"/>
              <a:chExt cx="655" cy="308"/>
            </a:xfrm>
          </p:grpSpPr>
          <p:sp>
            <p:nvSpPr>
              <p:cNvPr id="120"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21"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126" name="Group 123"/>
          <p:cNvGrpSpPr>
            <a:grpSpLocks/>
          </p:cNvGrpSpPr>
          <p:nvPr/>
        </p:nvGrpSpPr>
        <p:grpSpPr bwMode="auto">
          <a:xfrm>
            <a:off x="3440674" y="4031047"/>
            <a:ext cx="1728788" cy="504825"/>
            <a:chOff x="1565" y="2840"/>
            <a:chExt cx="1089" cy="318"/>
          </a:xfrm>
        </p:grpSpPr>
        <p:sp>
          <p:nvSpPr>
            <p:cNvPr id="127"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28" name="Group 125"/>
            <p:cNvGrpSpPr>
              <a:grpSpLocks/>
            </p:cNvGrpSpPr>
            <p:nvPr/>
          </p:nvGrpSpPr>
          <p:grpSpPr bwMode="auto">
            <a:xfrm>
              <a:off x="1679" y="2848"/>
              <a:ext cx="970" cy="308"/>
              <a:chOff x="4740" y="3294"/>
              <a:chExt cx="970" cy="308"/>
            </a:xfrm>
          </p:grpSpPr>
          <p:sp>
            <p:nvSpPr>
              <p:cNvPr id="129"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130"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31" name="Group 128"/>
          <p:cNvGrpSpPr>
            <a:grpSpLocks/>
          </p:cNvGrpSpPr>
          <p:nvPr/>
        </p:nvGrpSpPr>
        <p:grpSpPr bwMode="auto">
          <a:xfrm>
            <a:off x="3080313" y="4021522"/>
            <a:ext cx="2312987" cy="539750"/>
            <a:chOff x="1301" y="2840"/>
            <a:chExt cx="1398" cy="340"/>
          </a:xfrm>
        </p:grpSpPr>
        <p:sp>
          <p:nvSpPr>
            <p:cNvPr id="132"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3" name="Group 130"/>
            <p:cNvGrpSpPr>
              <a:grpSpLocks/>
            </p:cNvGrpSpPr>
            <p:nvPr/>
          </p:nvGrpSpPr>
          <p:grpSpPr bwMode="auto">
            <a:xfrm>
              <a:off x="1301" y="2840"/>
              <a:ext cx="1150" cy="308"/>
              <a:chOff x="113" y="2205"/>
              <a:chExt cx="1150" cy="308"/>
            </a:xfrm>
          </p:grpSpPr>
          <p:sp>
            <p:nvSpPr>
              <p:cNvPr id="134" name="AutoShape 131"/>
              <p:cNvSpPr>
                <a:spLocks noChangeArrowheads="1"/>
              </p:cNvSpPr>
              <p:nvPr/>
            </p:nvSpPr>
            <p:spPr bwMode="auto">
              <a:xfrm>
                <a:off x="113" y="2251"/>
                <a:ext cx="11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35"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136" name="Group 133"/>
          <p:cNvGrpSpPr>
            <a:grpSpLocks/>
          </p:cNvGrpSpPr>
          <p:nvPr/>
        </p:nvGrpSpPr>
        <p:grpSpPr bwMode="auto">
          <a:xfrm>
            <a:off x="1856349" y="4912110"/>
            <a:ext cx="2366963" cy="496887"/>
            <a:chOff x="1843" y="3385"/>
            <a:chExt cx="1491" cy="313"/>
          </a:xfrm>
        </p:grpSpPr>
        <p:sp>
          <p:nvSpPr>
            <p:cNvPr id="137"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138"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139" name="Oval 136"/>
          <p:cNvSpPr>
            <a:spLocks noChangeArrowheads="1"/>
          </p:cNvSpPr>
          <p:nvPr/>
        </p:nvSpPr>
        <p:spPr bwMode="auto">
          <a:xfrm>
            <a:off x="3631174" y="4107247"/>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40" name="Group 137"/>
          <p:cNvGrpSpPr>
            <a:grpSpLocks/>
          </p:cNvGrpSpPr>
          <p:nvPr/>
        </p:nvGrpSpPr>
        <p:grpSpPr bwMode="auto">
          <a:xfrm>
            <a:off x="1711887" y="2608647"/>
            <a:ext cx="5327650" cy="3060700"/>
            <a:chOff x="431" y="1932"/>
            <a:chExt cx="3356" cy="1928"/>
          </a:xfrm>
        </p:grpSpPr>
        <p:grpSp>
          <p:nvGrpSpPr>
            <p:cNvPr id="141" name="Group 138"/>
            <p:cNvGrpSpPr>
              <a:grpSpLocks/>
            </p:cNvGrpSpPr>
            <p:nvPr/>
          </p:nvGrpSpPr>
          <p:grpSpPr bwMode="auto">
            <a:xfrm>
              <a:off x="1028" y="1932"/>
              <a:ext cx="2759" cy="1234"/>
              <a:chOff x="1028" y="1932"/>
              <a:chExt cx="2759" cy="1234"/>
            </a:xfrm>
          </p:grpSpPr>
          <p:sp>
            <p:nvSpPr>
              <p:cNvPr id="143"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44" name="Group 140"/>
              <p:cNvGrpSpPr>
                <a:grpSpLocks/>
              </p:cNvGrpSpPr>
              <p:nvPr/>
            </p:nvGrpSpPr>
            <p:grpSpPr bwMode="auto">
              <a:xfrm>
                <a:off x="1917" y="2845"/>
                <a:ext cx="771" cy="308"/>
                <a:chOff x="2835" y="1442"/>
                <a:chExt cx="771" cy="308"/>
              </a:xfrm>
            </p:grpSpPr>
            <p:sp>
              <p:nvSpPr>
                <p:cNvPr id="158"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59"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145" name="Group 143"/>
              <p:cNvGrpSpPr>
                <a:grpSpLocks/>
              </p:cNvGrpSpPr>
              <p:nvPr/>
            </p:nvGrpSpPr>
            <p:grpSpPr bwMode="auto">
              <a:xfrm>
                <a:off x="1384" y="2843"/>
                <a:ext cx="317" cy="308"/>
                <a:chOff x="612" y="2024"/>
                <a:chExt cx="317" cy="308"/>
              </a:xfrm>
            </p:grpSpPr>
            <p:sp>
              <p:nvSpPr>
                <p:cNvPr id="156"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57"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dirty="0">
                      <a:solidFill>
                        <a:srgbClr val="F20000"/>
                      </a:solidFill>
                    </a:rPr>
                    <a:t>1</a:t>
                  </a:r>
                </a:p>
              </p:txBody>
            </p:sp>
          </p:grpSp>
          <p:sp>
            <p:nvSpPr>
              <p:cNvPr id="146"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47" name="Group 147"/>
              <p:cNvGrpSpPr>
                <a:grpSpLocks/>
              </p:cNvGrpSpPr>
              <p:nvPr/>
            </p:nvGrpSpPr>
            <p:grpSpPr bwMode="auto">
              <a:xfrm>
                <a:off x="1701" y="2298"/>
                <a:ext cx="2041" cy="580"/>
                <a:chOff x="1701" y="2306"/>
                <a:chExt cx="2041" cy="580"/>
              </a:xfrm>
            </p:grpSpPr>
            <p:grpSp>
              <p:nvGrpSpPr>
                <p:cNvPr id="148" name="Group 148"/>
                <p:cNvGrpSpPr>
                  <a:grpSpLocks/>
                </p:cNvGrpSpPr>
                <p:nvPr/>
              </p:nvGrpSpPr>
              <p:grpSpPr bwMode="auto">
                <a:xfrm>
                  <a:off x="2258" y="2306"/>
                  <a:ext cx="1393" cy="308"/>
                  <a:chOff x="2258" y="1483"/>
                  <a:chExt cx="1393" cy="308"/>
                </a:xfrm>
              </p:grpSpPr>
              <p:sp>
                <p:nvSpPr>
                  <p:cNvPr id="154"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55"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149"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50"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51"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52"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53"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142"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160" name="Group 157"/>
          <p:cNvGrpSpPr>
            <a:grpSpLocks/>
          </p:cNvGrpSpPr>
          <p:nvPr/>
        </p:nvGrpSpPr>
        <p:grpSpPr bwMode="auto">
          <a:xfrm>
            <a:off x="2864412" y="2254635"/>
            <a:ext cx="2366962" cy="496887"/>
            <a:chOff x="1156" y="1162"/>
            <a:chExt cx="1491" cy="313"/>
          </a:xfrm>
        </p:grpSpPr>
        <p:sp>
          <p:nvSpPr>
            <p:cNvPr id="161"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162"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163" name="Oval 160"/>
          <p:cNvSpPr>
            <a:spLocks noChangeArrowheads="1"/>
          </p:cNvSpPr>
          <p:nvPr/>
        </p:nvSpPr>
        <p:spPr bwMode="auto">
          <a:xfrm>
            <a:off x="5134537" y="3254760"/>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64" name="Group 161"/>
          <p:cNvGrpSpPr>
            <a:grpSpLocks/>
          </p:cNvGrpSpPr>
          <p:nvPr/>
        </p:nvGrpSpPr>
        <p:grpSpPr bwMode="auto">
          <a:xfrm>
            <a:off x="2359587" y="2103822"/>
            <a:ext cx="4897437" cy="2016125"/>
            <a:chOff x="884" y="1616"/>
            <a:chExt cx="3085" cy="1270"/>
          </a:xfrm>
        </p:grpSpPr>
        <p:sp>
          <p:nvSpPr>
            <p:cNvPr id="165"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166"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167"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68" name="Group 165"/>
            <p:cNvGrpSpPr>
              <a:grpSpLocks/>
            </p:cNvGrpSpPr>
            <p:nvPr/>
          </p:nvGrpSpPr>
          <p:grpSpPr bwMode="auto">
            <a:xfrm>
              <a:off x="2518" y="1852"/>
              <a:ext cx="317" cy="308"/>
              <a:chOff x="567" y="1483"/>
              <a:chExt cx="317" cy="308"/>
            </a:xfrm>
          </p:grpSpPr>
          <p:sp>
            <p:nvSpPr>
              <p:cNvPr id="182"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83"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169" name="Group 168"/>
            <p:cNvGrpSpPr>
              <a:grpSpLocks/>
            </p:cNvGrpSpPr>
            <p:nvPr/>
          </p:nvGrpSpPr>
          <p:grpSpPr bwMode="auto">
            <a:xfrm>
              <a:off x="3106" y="2311"/>
              <a:ext cx="817" cy="308"/>
              <a:chOff x="3560" y="1344"/>
              <a:chExt cx="817" cy="308"/>
            </a:xfrm>
          </p:grpSpPr>
          <p:sp>
            <p:nvSpPr>
              <p:cNvPr id="180"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81"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170" name="Group 171"/>
            <p:cNvGrpSpPr>
              <a:grpSpLocks/>
            </p:cNvGrpSpPr>
            <p:nvPr/>
          </p:nvGrpSpPr>
          <p:grpSpPr bwMode="auto">
            <a:xfrm>
              <a:off x="1746" y="2312"/>
              <a:ext cx="317" cy="308"/>
              <a:chOff x="567" y="1483"/>
              <a:chExt cx="317" cy="308"/>
            </a:xfrm>
          </p:grpSpPr>
          <p:sp>
            <p:nvSpPr>
              <p:cNvPr id="178"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179"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171"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2"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3"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4"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5"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6"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177"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184" name="Group 191"/>
          <p:cNvGrpSpPr>
            <a:grpSpLocks/>
          </p:cNvGrpSpPr>
          <p:nvPr/>
        </p:nvGrpSpPr>
        <p:grpSpPr bwMode="auto">
          <a:xfrm>
            <a:off x="1335650" y="1921800"/>
            <a:ext cx="2024063" cy="503237"/>
            <a:chOff x="396" y="1149"/>
            <a:chExt cx="1275" cy="317"/>
          </a:xfrm>
        </p:grpSpPr>
        <p:sp>
          <p:nvSpPr>
            <p:cNvPr id="185"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186"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extLst>
      <p:ext uri="{BB962C8B-B14F-4D97-AF65-F5344CB8AC3E}">
        <p14:creationId xmlns:p14="http://schemas.microsoft.com/office/powerpoint/2010/main" val="37825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out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out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outVertic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outVertic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p:cTn id="57" dur="500" fill="hold"/>
                                        <p:tgtEl>
                                          <p:spTgt spid="43"/>
                                        </p:tgtEl>
                                        <p:attrNameLst>
                                          <p:attrName>ppt_w</p:attrName>
                                        </p:attrNameLst>
                                      </p:cBhvr>
                                      <p:tavLst>
                                        <p:tav tm="0">
                                          <p:val>
                                            <p:strVal val="4/3*#ppt_w"/>
                                          </p:val>
                                        </p:tav>
                                        <p:tav tm="100000">
                                          <p:val>
                                            <p:strVal val="#ppt_w"/>
                                          </p:val>
                                        </p:tav>
                                      </p:tavLst>
                                    </p:anim>
                                    <p:anim calcmode="lin" valueType="num">
                                      <p:cBhvr>
                                        <p:cTn id="58" dur="500" fill="hold"/>
                                        <p:tgtEl>
                                          <p:spTgt spid="43"/>
                                        </p:tgtEl>
                                        <p:attrNameLst>
                                          <p:attrName>ppt_h</p:attrName>
                                        </p:attrNameLst>
                                      </p:cBhvr>
                                      <p:tavLst>
                                        <p:tav tm="0">
                                          <p:val>
                                            <p:strVal val="4/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down)">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barn(outVertical)">
                                      <p:cBhvr>
                                        <p:cTn id="73" dur="500"/>
                                        <p:tgtEl>
                                          <p:spTgt spid="5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wipe(left)">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nodeType="click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barn(outVertical)">
                                      <p:cBhvr>
                                        <p:cTn id="83" dur="500"/>
                                        <p:tgtEl>
                                          <p:spTgt spid="6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barn(outVertical)">
                                      <p:cBhvr>
                                        <p:cTn id="93" dur="500"/>
                                        <p:tgtEl>
                                          <p:spTgt spid="6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wipe(down)">
                                      <p:cBhvr>
                                        <p:cTn id="98" dur="500"/>
                                        <p:tgtEl>
                                          <p:spTgt spid="74"/>
                                        </p:tgtEl>
                                      </p:cBhvr>
                                    </p:animEffect>
                                  </p:childTnLst>
                                </p:cTn>
                              </p:par>
                            </p:childTnLst>
                          </p:cTn>
                        </p:par>
                      </p:childTnLst>
                    </p:cTn>
                  </p:par>
                  <p:par>
                    <p:cTn id="99" fill="hold">
                      <p:stCondLst>
                        <p:cond delay="indefinite"/>
                      </p:stCondLst>
                      <p:childTnLst>
                        <p:par>
                          <p:cTn id="100" fill="hold">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p:cTn id="103" dur="500" fill="hold"/>
                                        <p:tgtEl>
                                          <p:spTgt spid="77"/>
                                        </p:tgtEl>
                                        <p:attrNameLst>
                                          <p:attrName>ppt_w</p:attrName>
                                        </p:attrNameLst>
                                      </p:cBhvr>
                                      <p:tavLst>
                                        <p:tav tm="0">
                                          <p:val>
                                            <p:strVal val="4/3*#ppt_w"/>
                                          </p:val>
                                        </p:tav>
                                        <p:tav tm="100000">
                                          <p:val>
                                            <p:strVal val="#ppt_w"/>
                                          </p:val>
                                        </p:tav>
                                      </p:tavLst>
                                    </p:anim>
                                    <p:anim calcmode="lin" valueType="num">
                                      <p:cBhvr>
                                        <p:cTn id="104" dur="500" fill="hold"/>
                                        <p:tgtEl>
                                          <p:spTgt spid="77"/>
                                        </p:tgtEl>
                                        <p:attrNameLst>
                                          <p:attrName>ppt_h</p:attrName>
                                        </p:attrNameLst>
                                      </p:cBhvr>
                                      <p:tavLst>
                                        <p:tav tm="0">
                                          <p:val>
                                            <p:strVal val="4/3*#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wipe(down)">
                                      <p:cBhvr>
                                        <p:cTn id="109" dur="500"/>
                                        <p:tgtEl>
                                          <p:spTgt spid="7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wipe(left)">
                                      <p:cBhvr>
                                        <p:cTn id="114" dur="500"/>
                                        <p:tgtEl>
                                          <p:spTgt spid="39"/>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37" fill="hold" nodeType="click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barn(outVertical)">
                                      <p:cBhvr>
                                        <p:cTn id="119" dur="500"/>
                                        <p:tgtEl>
                                          <p:spTgt spid="9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37" fill="hold" nodeType="clickEffect">
                                  <p:stCondLst>
                                    <p:cond delay="0"/>
                                  </p:stCondLst>
                                  <p:childTnLst>
                                    <p:set>
                                      <p:cBhvr>
                                        <p:cTn id="128" dur="1" fill="hold">
                                          <p:stCondLst>
                                            <p:cond delay="0"/>
                                          </p:stCondLst>
                                        </p:cTn>
                                        <p:tgtEl>
                                          <p:spTgt spid="100"/>
                                        </p:tgtEl>
                                        <p:attrNameLst>
                                          <p:attrName>style.visibility</p:attrName>
                                        </p:attrNameLst>
                                      </p:cBhvr>
                                      <p:to>
                                        <p:strVal val="visible"/>
                                      </p:to>
                                    </p:set>
                                    <p:animEffect transition="in" filter="barn(outVertical)">
                                      <p:cBhvr>
                                        <p:cTn id="129" dur="500"/>
                                        <p:tgtEl>
                                          <p:spTgt spid="10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105"/>
                                        </p:tgtEl>
                                        <p:attrNameLst>
                                          <p:attrName>style.visibility</p:attrName>
                                        </p:attrNameLst>
                                      </p:cBhvr>
                                      <p:to>
                                        <p:strVal val="visible"/>
                                      </p:to>
                                    </p:set>
                                    <p:animEffect transition="in" filter="wipe(left)">
                                      <p:cBhvr>
                                        <p:cTn id="134" dur="500"/>
                                        <p:tgtEl>
                                          <p:spTgt spid="105"/>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108"/>
                                        </p:tgtEl>
                                        <p:attrNameLst>
                                          <p:attrName>style.visibility</p:attrName>
                                        </p:attrNameLst>
                                      </p:cBhvr>
                                      <p:to>
                                        <p:strVal val="visible"/>
                                      </p:to>
                                    </p:set>
                                    <p:anim calcmode="lin" valueType="num">
                                      <p:cBhvr>
                                        <p:cTn id="139" dur="500" fill="hold"/>
                                        <p:tgtEl>
                                          <p:spTgt spid="108"/>
                                        </p:tgtEl>
                                        <p:attrNameLst>
                                          <p:attrName>ppt_w</p:attrName>
                                        </p:attrNameLst>
                                      </p:cBhvr>
                                      <p:tavLst>
                                        <p:tav tm="0">
                                          <p:val>
                                            <p:strVal val="4/3*#ppt_w"/>
                                          </p:val>
                                        </p:tav>
                                        <p:tav tm="100000">
                                          <p:val>
                                            <p:strVal val="#ppt_w"/>
                                          </p:val>
                                        </p:tav>
                                      </p:tavLst>
                                    </p:anim>
                                    <p:anim calcmode="lin" valueType="num">
                                      <p:cBhvr>
                                        <p:cTn id="140" dur="500" fill="hold"/>
                                        <p:tgtEl>
                                          <p:spTgt spid="108"/>
                                        </p:tgtEl>
                                        <p:attrNameLst>
                                          <p:attrName>ppt_h</p:attrName>
                                        </p:attrNameLst>
                                      </p:cBhvr>
                                      <p:tavLst>
                                        <p:tav tm="0">
                                          <p:val>
                                            <p:strVal val="4/3*#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109"/>
                                        </p:tgtEl>
                                        <p:attrNameLst>
                                          <p:attrName>style.visibility</p:attrName>
                                        </p:attrNameLst>
                                      </p:cBhvr>
                                      <p:to>
                                        <p:strVal val="visible"/>
                                      </p:to>
                                    </p:set>
                                    <p:animEffect transition="in" filter="wipe(down)">
                                      <p:cBhvr>
                                        <p:cTn id="145" dur="500"/>
                                        <p:tgtEl>
                                          <p:spTgt spid="10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1"/>
                                        </p:tgtEl>
                                        <p:attrNameLst>
                                          <p:attrName>style.visibility</p:attrName>
                                        </p:attrNameLst>
                                      </p:cBhvr>
                                      <p:to>
                                        <p:strVal val="visible"/>
                                      </p:to>
                                    </p:set>
                                    <p:animEffect transition="in" filter="wipe(left)">
                                      <p:cBhvr>
                                        <p:cTn id="150" dur="500"/>
                                        <p:tgtEl>
                                          <p:spTgt spid="41"/>
                                        </p:tgtEl>
                                      </p:cBhvr>
                                    </p:animEffect>
                                  </p:childTnLst>
                                </p:cTn>
                              </p:par>
                            </p:childTnLst>
                          </p:cTn>
                        </p:par>
                      </p:childTnLst>
                    </p:cTn>
                  </p:par>
                  <p:par>
                    <p:cTn id="151" fill="hold">
                      <p:stCondLst>
                        <p:cond delay="indefinite"/>
                      </p:stCondLst>
                      <p:childTnLst>
                        <p:par>
                          <p:cTn id="152" fill="hold">
                            <p:stCondLst>
                              <p:cond delay="0"/>
                            </p:stCondLst>
                            <p:childTnLst>
                              <p:par>
                                <p:cTn id="153" presetID="16" presetClass="entr" presetSubtype="37" fill="hold" nodeType="clickEffect">
                                  <p:stCondLst>
                                    <p:cond delay="0"/>
                                  </p:stCondLst>
                                  <p:childTnLst>
                                    <p:set>
                                      <p:cBhvr>
                                        <p:cTn id="154" dur="1" fill="hold">
                                          <p:stCondLst>
                                            <p:cond delay="0"/>
                                          </p:stCondLst>
                                        </p:cTn>
                                        <p:tgtEl>
                                          <p:spTgt spid="126"/>
                                        </p:tgtEl>
                                        <p:attrNameLst>
                                          <p:attrName>style.visibility</p:attrName>
                                        </p:attrNameLst>
                                      </p:cBhvr>
                                      <p:to>
                                        <p:strVal val="visible"/>
                                      </p:to>
                                    </p:set>
                                    <p:animEffect transition="in" filter="barn(outVertical)">
                                      <p:cBhvr>
                                        <p:cTn id="155" dur="500"/>
                                        <p:tgtEl>
                                          <p:spTgt spid="12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wipe(left)">
                                      <p:cBhvr>
                                        <p:cTn id="160" dur="500"/>
                                        <p:tgtEl>
                                          <p:spTgt spid="42"/>
                                        </p:tgtEl>
                                      </p:cBhvr>
                                    </p:animEffect>
                                  </p:childTnLst>
                                </p:cTn>
                              </p:par>
                            </p:childTnLst>
                          </p:cTn>
                        </p:par>
                      </p:childTnLst>
                    </p:cTn>
                  </p:par>
                  <p:par>
                    <p:cTn id="161" fill="hold">
                      <p:stCondLst>
                        <p:cond delay="indefinite"/>
                      </p:stCondLst>
                      <p:childTnLst>
                        <p:par>
                          <p:cTn id="162" fill="hold">
                            <p:stCondLst>
                              <p:cond delay="0"/>
                            </p:stCondLst>
                            <p:childTnLst>
                              <p:par>
                                <p:cTn id="163" presetID="16" presetClass="entr" presetSubtype="37" fill="hold" nodeType="clickEffect">
                                  <p:stCondLst>
                                    <p:cond delay="0"/>
                                  </p:stCondLst>
                                  <p:childTnLst>
                                    <p:set>
                                      <p:cBhvr>
                                        <p:cTn id="164" dur="1" fill="hold">
                                          <p:stCondLst>
                                            <p:cond delay="0"/>
                                          </p:stCondLst>
                                        </p:cTn>
                                        <p:tgtEl>
                                          <p:spTgt spid="131"/>
                                        </p:tgtEl>
                                        <p:attrNameLst>
                                          <p:attrName>style.visibility</p:attrName>
                                        </p:attrNameLst>
                                      </p:cBhvr>
                                      <p:to>
                                        <p:strVal val="visible"/>
                                      </p:to>
                                    </p:set>
                                    <p:animEffect transition="in" filter="barn(outVertical)">
                                      <p:cBhvr>
                                        <p:cTn id="165" dur="500"/>
                                        <p:tgtEl>
                                          <p:spTgt spid="13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136"/>
                                        </p:tgtEl>
                                        <p:attrNameLst>
                                          <p:attrName>style.visibility</p:attrName>
                                        </p:attrNameLst>
                                      </p:cBhvr>
                                      <p:to>
                                        <p:strVal val="visible"/>
                                      </p:to>
                                    </p:set>
                                    <p:animEffect transition="in" filter="wipe(left)">
                                      <p:cBhvr>
                                        <p:cTn id="170" dur="500"/>
                                        <p:tgtEl>
                                          <p:spTgt spid="136"/>
                                        </p:tgtEl>
                                      </p:cBhvr>
                                    </p:animEffect>
                                  </p:childTnLst>
                                </p:cTn>
                              </p:par>
                            </p:childTnLst>
                          </p:cTn>
                        </p:par>
                      </p:childTnLst>
                    </p:cTn>
                  </p:par>
                  <p:par>
                    <p:cTn id="171" fill="hold">
                      <p:stCondLst>
                        <p:cond delay="indefinite"/>
                      </p:stCondLst>
                      <p:childTnLst>
                        <p:par>
                          <p:cTn id="172" fill="hold">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139"/>
                                        </p:tgtEl>
                                        <p:attrNameLst>
                                          <p:attrName>style.visibility</p:attrName>
                                        </p:attrNameLst>
                                      </p:cBhvr>
                                      <p:to>
                                        <p:strVal val="visible"/>
                                      </p:to>
                                    </p:set>
                                    <p:anim calcmode="lin" valueType="num">
                                      <p:cBhvr>
                                        <p:cTn id="175" dur="500" fill="hold"/>
                                        <p:tgtEl>
                                          <p:spTgt spid="139"/>
                                        </p:tgtEl>
                                        <p:attrNameLst>
                                          <p:attrName>ppt_w</p:attrName>
                                        </p:attrNameLst>
                                      </p:cBhvr>
                                      <p:tavLst>
                                        <p:tav tm="0">
                                          <p:val>
                                            <p:strVal val="4/3*#ppt_w"/>
                                          </p:val>
                                        </p:tav>
                                        <p:tav tm="100000">
                                          <p:val>
                                            <p:strVal val="#ppt_w"/>
                                          </p:val>
                                        </p:tav>
                                      </p:tavLst>
                                    </p:anim>
                                    <p:anim calcmode="lin" valueType="num">
                                      <p:cBhvr>
                                        <p:cTn id="176" dur="500" fill="hold"/>
                                        <p:tgtEl>
                                          <p:spTgt spid="139"/>
                                        </p:tgtEl>
                                        <p:attrNameLst>
                                          <p:attrName>ppt_h</p:attrName>
                                        </p:attrNameLst>
                                      </p:cBhvr>
                                      <p:tavLst>
                                        <p:tav tm="0">
                                          <p:val>
                                            <p:strVal val="4/3*#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nodeType="clickEffect">
                                  <p:stCondLst>
                                    <p:cond delay="0"/>
                                  </p:stCondLst>
                                  <p:childTnLst>
                                    <p:set>
                                      <p:cBhvr>
                                        <p:cTn id="180" dur="1" fill="hold">
                                          <p:stCondLst>
                                            <p:cond delay="0"/>
                                          </p:stCondLst>
                                        </p:cTn>
                                        <p:tgtEl>
                                          <p:spTgt spid="140"/>
                                        </p:tgtEl>
                                        <p:attrNameLst>
                                          <p:attrName>style.visibility</p:attrName>
                                        </p:attrNameLst>
                                      </p:cBhvr>
                                      <p:to>
                                        <p:strVal val="visible"/>
                                      </p:to>
                                    </p:set>
                                    <p:animEffect transition="in" filter="wipe(up)">
                                      <p:cBhvr>
                                        <p:cTn id="181" dur="500"/>
                                        <p:tgtEl>
                                          <p:spTgt spid="14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nodeType="click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wipe(up)">
                                      <p:cBhvr>
                                        <p:cTn id="186" dur="500"/>
                                        <p:tgtEl>
                                          <p:spTgt spid="160"/>
                                        </p:tgtEl>
                                      </p:cBhvr>
                                    </p:animEffect>
                                  </p:childTnLst>
                                </p:cTn>
                              </p:par>
                            </p:childTnLst>
                          </p:cTn>
                        </p:par>
                      </p:childTnLst>
                    </p:cTn>
                  </p:par>
                  <p:par>
                    <p:cTn id="187" fill="hold">
                      <p:stCondLst>
                        <p:cond delay="indefinite"/>
                      </p:stCondLst>
                      <p:childTnLst>
                        <p:par>
                          <p:cTn id="188" fill="hold">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163"/>
                                        </p:tgtEl>
                                        <p:attrNameLst>
                                          <p:attrName>style.visibility</p:attrName>
                                        </p:attrNameLst>
                                      </p:cBhvr>
                                      <p:to>
                                        <p:strVal val="visible"/>
                                      </p:to>
                                    </p:set>
                                    <p:anim calcmode="lin" valueType="num">
                                      <p:cBhvr>
                                        <p:cTn id="191" dur="500" fill="hold"/>
                                        <p:tgtEl>
                                          <p:spTgt spid="163"/>
                                        </p:tgtEl>
                                        <p:attrNameLst>
                                          <p:attrName>ppt_w</p:attrName>
                                        </p:attrNameLst>
                                      </p:cBhvr>
                                      <p:tavLst>
                                        <p:tav tm="0">
                                          <p:val>
                                            <p:strVal val="4/3*#ppt_w"/>
                                          </p:val>
                                        </p:tav>
                                        <p:tav tm="100000">
                                          <p:val>
                                            <p:strVal val="#ppt_w"/>
                                          </p:val>
                                        </p:tav>
                                      </p:tavLst>
                                    </p:anim>
                                    <p:anim calcmode="lin" valueType="num">
                                      <p:cBhvr>
                                        <p:cTn id="192" dur="500" fill="hold"/>
                                        <p:tgtEl>
                                          <p:spTgt spid="163"/>
                                        </p:tgtEl>
                                        <p:attrNameLst>
                                          <p:attrName>ppt_h</p:attrName>
                                        </p:attrNameLst>
                                      </p:cBhvr>
                                      <p:tavLst>
                                        <p:tav tm="0">
                                          <p:val>
                                            <p:strVal val="4/3*#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164"/>
                                        </p:tgtEl>
                                        <p:attrNameLst>
                                          <p:attrName>style.visibility</p:attrName>
                                        </p:attrNameLst>
                                      </p:cBhvr>
                                      <p:to>
                                        <p:strVal val="visible"/>
                                      </p:to>
                                    </p:set>
                                    <p:animEffect transition="in" filter="wipe(up)">
                                      <p:cBhvr>
                                        <p:cTn id="19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0" animBg="1"/>
      <p:bldP spid="24" grpId="0" animBg="1"/>
      <p:bldP spid="36" grpId="0" animBg="1"/>
      <p:bldP spid="37" grpId="0" animBg="1"/>
      <p:bldP spid="38" grpId="0" animBg="1"/>
      <p:bldP spid="39" grpId="0" animBg="1"/>
      <p:bldP spid="40" grpId="0" animBg="1"/>
      <p:bldP spid="41" grpId="0" animBg="1"/>
      <p:bldP spid="42" grpId="0" animBg="1"/>
      <p:bldP spid="43" grpId="0" animBg="1"/>
      <p:bldP spid="77" grpId="0" animBg="1"/>
      <p:bldP spid="108" grpId="0" animBg="1"/>
      <p:bldP spid="139" grpId="0" animBg="1"/>
      <p:bldP spid="1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a:t>
            </a:r>
          </a:p>
        </p:txBody>
      </p:sp>
      <p:sp>
        <p:nvSpPr>
          <p:cNvPr id="3" name="灯片编号占位符 2"/>
          <p:cNvSpPr>
            <a:spLocks noGrp="1"/>
          </p:cNvSpPr>
          <p:nvPr>
            <p:ph type="sldNum" sz="quarter" idx="10"/>
          </p:nvPr>
        </p:nvSpPr>
        <p:spPr>
          <a:xfrm>
            <a:off x="9409590" y="6398006"/>
            <a:ext cx="2743200" cy="285164"/>
          </a:xfrm>
        </p:spPr>
        <p:txBody>
          <a:bodyPr/>
          <a:lstStyle/>
          <a:p>
            <a:fld id="{F2DD6961-664A-42F0-A980-3B7D22A37BEA}" type="slidenum">
              <a:rPr lang="zh-CN" altLang="en-US" smtClean="0"/>
              <a:t>56</a:t>
            </a:fld>
            <a:endParaRPr lang="zh-CN" altLang="en-US"/>
          </a:p>
        </p:txBody>
      </p:sp>
      <p:sp>
        <p:nvSpPr>
          <p:cNvPr id="4" name="文本占位符 3"/>
          <p:cNvSpPr>
            <a:spLocks noGrp="1"/>
          </p:cNvSpPr>
          <p:nvPr>
            <p:ph type="body" sz="quarter" idx="11"/>
          </p:nvPr>
        </p:nvSpPr>
        <p:spPr/>
        <p:txBody>
          <a:bodyPr/>
          <a:lstStyle/>
          <a:p>
            <a:r>
              <a:rPr lang="zh-CN" altLang="en-US" dirty="0">
                <a:solidFill>
                  <a:srgbClr val="000000"/>
                </a:solidFill>
                <a:latin typeface="幼圆" pitchFamily="49" charset="-122"/>
                <a:ea typeface="幼圆" pitchFamily="49" charset="-122"/>
              </a:rPr>
              <a:t>一个</a:t>
            </a:r>
            <a:r>
              <a:rPr lang="en-US" altLang="zh-CN" dirty="0">
                <a:solidFill>
                  <a:srgbClr val="000000"/>
                </a:solidFill>
                <a:ea typeface="幼圆" pitchFamily="49" charset="-122"/>
              </a:rPr>
              <a:t>m</a:t>
            </a:r>
            <a:r>
              <a:rPr lang="zh-CN" altLang="en-US" dirty="0">
                <a:solidFill>
                  <a:srgbClr val="000000"/>
                </a:solidFill>
                <a:latin typeface="幼圆" pitchFamily="49" charset="-122"/>
                <a:ea typeface="幼圆" pitchFamily="49" charset="-122"/>
              </a:rPr>
              <a:t>阶的</a:t>
            </a:r>
            <a:r>
              <a:rPr lang="en-US" altLang="zh-CN" dirty="0">
                <a:solidFill>
                  <a:srgbClr val="000000"/>
                </a:solidFill>
                <a:ea typeface="幼圆" pitchFamily="49" charset="-122"/>
              </a:rPr>
              <a:t>B+</a:t>
            </a:r>
            <a:r>
              <a:rPr lang="zh-CN" altLang="en-US" dirty="0">
                <a:solidFill>
                  <a:srgbClr val="000000"/>
                </a:solidFill>
                <a:latin typeface="幼圆" pitchFamily="49" charset="-122"/>
                <a:ea typeface="幼圆" pitchFamily="49" charset="-122"/>
              </a:rPr>
              <a:t>树为满足下列条件的</a:t>
            </a:r>
            <a:r>
              <a:rPr lang="en-US" altLang="zh-CN" dirty="0">
                <a:solidFill>
                  <a:srgbClr val="000000"/>
                </a:solidFill>
                <a:ea typeface="幼圆" pitchFamily="49" charset="-122"/>
              </a:rPr>
              <a:t>m</a:t>
            </a:r>
            <a:r>
              <a:rPr lang="zh-CN" altLang="en-US" dirty="0">
                <a:solidFill>
                  <a:srgbClr val="000000"/>
                </a:solidFill>
                <a:latin typeface="幼圆" pitchFamily="49" charset="-122"/>
                <a:ea typeface="幼圆" pitchFamily="49" charset="-122"/>
              </a:rPr>
              <a:t>叉树：</a:t>
            </a:r>
            <a:endParaRPr lang="zh-CN" altLang="en-US" b="0" dirty="0">
              <a:solidFill>
                <a:srgbClr val="000000"/>
              </a:solidFill>
              <a:latin typeface="幼圆" pitchFamily="49" charset="-122"/>
              <a:ea typeface="幼圆" pitchFamily="49" charset="-122"/>
            </a:endParaRPr>
          </a:p>
          <a:p>
            <a:endParaRPr lang="zh-CN" altLang="en-US" dirty="0"/>
          </a:p>
        </p:txBody>
      </p:sp>
      <p:grpSp>
        <p:nvGrpSpPr>
          <p:cNvPr id="5" name="Group 58"/>
          <p:cNvGrpSpPr>
            <a:grpSpLocks/>
          </p:cNvGrpSpPr>
          <p:nvPr/>
        </p:nvGrpSpPr>
        <p:grpSpPr bwMode="auto">
          <a:xfrm>
            <a:off x="1201326" y="1772480"/>
            <a:ext cx="10020343" cy="1208088"/>
            <a:chOff x="576" y="960"/>
            <a:chExt cx="5614" cy="761"/>
          </a:xfrm>
        </p:grpSpPr>
        <p:sp>
          <p:nvSpPr>
            <p:cNvPr id="6" name="Text Box 5"/>
            <p:cNvSpPr txBox="1">
              <a:spLocks noChangeArrowheads="1"/>
            </p:cNvSpPr>
            <p:nvPr/>
          </p:nvSpPr>
          <p:spPr bwMode="auto">
            <a:xfrm>
              <a:off x="576" y="960"/>
              <a:ext cx="3028" cy="281"/>
            </a:xfrm>
            <a:prstGeom prst="rect">
              <a:avLst/>
            </a:prstGeom>
            <a:noFill/>
            <a:ln w="12700" cap="sq">
              <a:noFill/>
              <a:miter lim="800000"/>
              <a:headEnd type="none" w="sm" len="sm"/>
              <a:tailEnd type="none" w="sm" len="sm"/>
            </a:ln>
          </p:spPr>
          <p:txBody>
            <a:bodyPr wrap="none">
              <a:spAutoFit/>
            </a:bodyPr>
            <a:lstStyle/>
            <a:p>
              <a:r>
                <a:rPr lang="en-US" altLang="zh-CN" sz="2300" b="1">
                  <a:solidFill>
                    <a:srgbClr val="004488"/>
                  </a:solidFill>
                  <a:latin typeface="楷体_GB2312" pitchFamily="49" charset="-122"/>
                  <a:ea typeface="楷体_GB2312" pitchFamily="49" charset="-122"/>
                </a:rPr>
                <a:t>(</a:t>
              </a:r>
              <a:r>
                <a:rPr lang="en-US" altLang="zh-CN" sz="2300" b="1">
                  <a:solidFill>
                    <a:srgbClr val="004488"/>
                  </a:solidFill>
                  <a:ea typeface="楷体_GB2312" pitchFamily="49" charset="-122"/>
                </a:rPr>
                <a:t>1</a:t>
              </a:r>
              <a:r>
                <a:rPr lang="en-US" altLang="zh-CN" sz="2300" b="1">
                  <a:solidFill>
                    <a:srgbClr val="004488"/>
                  </a:solidFill>
                  <a:latin typeface="楷体_GB2312" pitchFamily="49" charset="-122"/>
                  <a:ea typeface="楷体_GB2312" pitchFamily="49" charset="-122"/>
                </a:rPr>
                <a:t>) </a:t>
              </a:r>
              <a:r>
                <a:rPr lang="zh-CN" altLang="en-US" sz="2300" b="1">
                  <a:solidFill>
                    <a:srgbClr val="004488"/>
                  </a:solidFill>
                  <a:latin typeface="幼圆" pitchFamily="49" charset="-122"/>
                  <a:ea typeface="幼圆" pitchFamily="49" charset="-122"/>
                </a:rPr>
                <a:t>每个分支结点最多有</a:t>
              </a:r>
              <a:r>
                <a:rPr lang="en-US" altLang="zh-CN" sz="2300" b="1">
                  <a:solidFill>
                    <a:srgbClr val="004488"/>
                  </a:solidFill>
                  <a:ea typeface="楷体_GB2312" pitchFamily="49" charset="-122"/>
                </a:rPr>
                <a:t>m </a:t>
              </a:r>
              <a:r>
                <a:rPr lang="zh-CN" altLang="en-US" sz="2300" b="1">
                  <a:solidFill>
                    <a:srgbClr val="004488"/>
                  </a:solidFill>
                  <a:latin typeface="幼圆" pitchFamily="49" charset="-122"/>
                  <a:ea typeface="幼圆" pitchFamily="49" charset="-122"/>
                </a:rPr>
                <a:t>棵子树；</a:t>
              </a:r>
            </a:p>
          </p:txBody>
        </p:sp>
        <p:sp>
          <p:nvSpPr>
            <p:cNvPr id="7"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b="1" dirty="0">
                  <a:solidFill>
                    <a:srgbClr val="004488"/>
                  </a:solidFill>
                  <a:latin typeface="楷体_GB2312" pitchFamily="49" charset="-122"/>
                  <a:ea typeface="楷体_GB2312" pitchFamily="49" charset="-122"/>
                </a:rPr>
                <a:t>(</a:t>
              </a:r>
              <a:r>
                <a:rPr lang="en-US" altLang="zh-CN" sz="2300" b="1" dirty="0">
                  <a:solidFill>
                    <a:srgbClr val="004488"/>
                  </a:solidFill>
                  <a:ea typeface="楷体_GB2312" pitchFamily="49" charset="-122"/>
                </a:rPr>
                <a:t>2</a:t>
              </a:r>
              <a:r>
                <a:rPr lang="en-US" altLang="zh-CN" sz="2300" b="1" dirty="0">
                  <a:solidFill>
                    <a:srgbClr val="004488"/>
                  </a:solidFill>
                  <a:latin typeface="楷体_GB2312" pitchFamily="49" charset="-122"/>
                  <a:ea typeface="楷体_GB2312" pitchFamily="49" charset="-122"/>
                </a:rPr>
                <a:t>) </a:t>
              </a:r>
              <a:r>
                <a:rPr lang="zh-CN" altLang="en-US" sz="2300" b="1" dirty="0">
                  <a:solidFill>
                    <a:srgbClr val="004488"/>
                  </a:solidFill>
                  <a:latin typeface="幼圆" pitchFamily="49" charset="-122"/>
                  <a:ea typeface="幼圆" pitchFamily="49" charset="-122"/>
                </a:rPr>
                <a:t>除根结点外，每个分支结点最少有</a:t>
              </a:r>
              <a:r>
                <a:rPr lang="zh-CN" altLang="en-US" sz="2300" b="1" dirty="0">
                  <a:solidFill>
                    <a:srgbClr val="004488"/>
                  </a:solidFill>
                  <a:latin typeface="楷体_GB2312" pitchFamily="49" charset="-122"/>
                  <a:ea typeface="楷体_GB2312" pitchFamily="49" charset="-122"/>
                  <a:sym typeface="Symbol" pitchFamily="18" charset="2"/>
                </a:rPr>
                <a:t></a:t>
              </a:r>
              <a:r>
                <a:rPr lang="en-US" altLang="zh-CN" sz="2300" b="1" dirty="0">
                  <a:solidFill>
                    <a:srgbClr val="004488"/>
                  </a:solidFill>
                  <a:ea typeface="楷体_GB2312" pitchFamily="49" charset="-122"/>
                </a:rPr>
                <a:t>m/2</a:t>
              </a:r>
              <a:r>
                <a:rPr lang="en-US" altLang="zh-CN" sz="2300" b="1" dirty="0">
                  <a:solidFill>
                    <a:srgbClr val="004488"/>
                  </a:solidFill>
                  <a:ea typeface="楷体_GB2312" pitchFamily="49" charset="-122"/>
                  <a:sym typeface="Symbol" pitchFamily="18" charset="2"/>
                </a:rPr>
                <a:t></a:t>
              </a:r>
              <a:r>
                <a:rPr lang="zh-CN" altLang="en-US" sz="2300" b="1" dirty="0">
                  <a:solidFill>
                    <a:srgbClr val="004488"/>
                  </a:solidFill>
                  <a:latin typeface="幼圆" pitchFamily="49" charset="-122"/>
                  <a:ea typeface="幼圆" pitchFamily="49" charset="-122"/>
                </a:rPr>
                <a:t>棵子树</a:t>
              </a:r>
              <a:r>
                <a:rPr lang="zh-CN" altLang="en-US" sz="2300" b="1" dirty="0">
                  <a:solidFill>
                    <a:srgbClr val="004488"/>
                  </a:solidFill>
                  <a:latin typeface="楷体_GB2312" pitchFamily="49" charset="-122"/>
                  <a:ea typeface="楷体_GB2312" pitchFamily="49" charset="-122"/>
                </a:rPr>
                <a:t>；</a:t>
              </a:r>
              <a:endParaRPr lang="zh-CN" altLang="en-US" sz="2300" b="1" dirty="0">
                <a:solidFill>
                  <a:srgbClr val="004488"/>
                </a:solidFill>
              </a:endParaRPr>
            </a:p>
          </p:txBody>
        </p:sp>
        <p:sp>
          <p:nvSpPr>
            <p:cNvPr id="8" name="Text Box 7"/>
            <p:cNvSpPr txBox="1">
              <a:spLocks noChangeArrowheads="1"/>
            </p:cNvSpPr>
            <p:nvPr/>
          </p:nvSpPr>
          <p:spPr bwMode="auto">
            <a:xfrm>
              <a:off x="576" y="1440"/>
              <a:ext cx="5614" cy="281"/>
            </a:xfrm>
            <a:prstGeom prst="rect">
              <a:avLst/>
            </a:prstGeom>
            <a:noFill/>
            <a:ln w="12700" cap="sq">
              <a:noFill/>
              <a:miter lim="800000"/>
              <a:headEnd type="none" w="sm" len="sm"/>
              <a:tailEnd type="none" w="sm" len="sm"/>
            </a:ln>
          </p:spPr>
          <p:txBody>
            <a:bodyPr wrap="square">
              <a:spAutoFit/>
            </a:bodyPr>
            <a:lstStyle/>
            <a:p>
              <a:r>
                <a:rPr lang="en-US" altLang="zh-CN" sz="2300" b="1" dirty="0">
                  <a:solidFill>
                    <a:srgbClr val="004488"/>
                  </a:solidFill>
                  <a:latin typeface="楷体_GB2312" pitchFamily="49" charset="-122"/>
                  <a:ea typeface="楷体_GB2312" pitchFamily="49" charset="-122"/>
                </a:rPr>
                <a:t>(</a:t>
              </a:r>
              <a:r>
                <a:rPr lang="en-US" altLang="zh-CN" sz="2300" b="1" dirty="0">
                  <a:solidFill>
                    <a:srgbClr val="004488"/>
                  </a:solidFill>
                  <a:ea typeface="楷体_GB2312" pitchFamily="49" charset="-122"/>
                </a:rPr>
                <a:t>3</a:t>
              </a:r>
              <a:r>
                <a:rPr lang="en-US" altLang="zh-CN" sz="2300" b="1" dirty="0">
                  <a:solidFill>
                    <a:srgbClr val="004488"/>
                  </a:solidFill>
                  <a:latin typeface="楷体_GB2312" pitchFamily="49" charset="-122"/>
                  <a:ea typeface="楷体_GB2312" pitchFamily="49" charset="-122"/>
                </a:rPr>
                <a:t>) </a:t>
              </a:r>
              <a:r>
                <a:rPr lang="zh-CN" altLang="en-US" sz="2300" b="1" dirty="0">
                  <a:solidFill>
                    <a:srgbClr val="004488"/>
                  </a:solidFill>
                  <a:latin typeface="幼圆" pitchFamily="49" charset="-122"/>
                  <a:ea typeface="幼圆" pitchFamily="49" charset="-122"/>
                </a:rPr>
                <a:t>根结点最少有两棵子树</a:t>
              </a:r>
              <a:r>
                <a:rPr lang="en-US" altLang="zh-CN" sz="2300" b="1" dirty="0">
                  <a:solidFill>
                    <a:srgbClr val="004488"/>
                  </a:solidFill>
                  <a:latin typeface="幼圆" pitchFamily="49" charset="-122"/>
                  <a:ea typeface="幼圆" pitchFamily="49" charset="-122"/>
                </a:rPr>
                <a:t>(</a:t>
              </a:r>
              <a:r>
                <a:rPr lang="zh-CN" altLang="en-US" sz="2300" b="1" dirty="0">
                  <a:solidFill>
                    <a:srgbClr val="004488"/>
                  </a:solidFill>
                  <a:latin typeface="幼圆" pitchFamily="49" charset="-122"/>
                  <a:ea typeface="幼圆" pitchFamily="49" charset="-122"/>
                </a:rPr>
                <a:t>除非根为叶结点结点</a:t>
              </a:r>
              <a:r>
                <a:rPr lang="en-US" altLang="zh-CN" sz="2300" b="1" dirty="0">
                  <a:solidFill>
                    <a:srgbClr val="004488"/>
                  </a:solidFill>
                  <a:latin typeface="幼圆" pitchFamily="49" charset="-122"/>
                  <a:ea typeface="幼圆" pitchFamily="49" charset="-122"/>
                </a:rPr>
                <a:t>,</a:t>
              </a:r>
              <a:r>
                <a:rPr lang="zh-CN" altLang="en-US" sz="2300" b="1" dirty="0">
                  <a:solidFill>
                    <a:srgbClr val="004488"/>
                  </a:solidFill>
                  <a:latin typeface="幼圆" pitchFamily="49" charset="-122"/>
                  <a:ea typeface="幼圆" pitchFamily="49" charset="-122"/>
                </a:rPr>
                <a:t>此时</a:t>
              </a:r>
              <a:r>
                <a:rPr lang="en-US" altLang="zh-CN" sz="2300" b="1" dirty="0">
                  <a:solidFill>
                    <a:srgbClr val="004488"/>
                  </a:solidFill>
                  <a:ea typeface="楷体_GB2312" pitchFamily="49" charset="-122"/>
                </a:rPr>
                <a:t>B+</a:t>
              </a:r>
              <a:r>
                <a:rPr lang="zh-CN" altLang="zh-CN" sz="2300" b="1" dirty="0">
                  <a:solidFill>
                    <a:srgbClr val="004488"/>
                  </a:solidFill>
                  <a:latin typeface="幼圆" pitchFamily="49" charset="-122"/>
                  <a:ea typeface="幼圆" pitchFamily="49" charset="-122"/>
                </a:rPr>
                <a:t>树只有一个结点</a:t>
              </a:r>
              <a:r>
                <a:rPr lang="en-US" altLang="zh-CN" sz="2300" b="1" dirty="0">
                  <a:solidFill>
                    <a:srgbClr val="004488"/>
                  </a:solidFill>
                  <a:latin typeface="楷体_GB2312" pitchFamily="49" charset="-122"/>
                  <a:ea typeface="楷体_GB2312" pitchFamily="49" charset="-122"/>
                </a:rPr>
                <a:t>)</a:t>
              </a:r>
              <a:r>
                <a:rPr lang="zh-CN" altLang="en-US" sz="2300" b="1" dirty="0">
                  <a:solidFill>
                    <a:srgbClr val="004488"/>
                  </a:solidFill>
                  <a:latin typeface="楷体_GB2312" pitchFamily="49" charset="-122"/>
                  <a:ea typeface="楷体_GB2312" pitchFamily="49" charset="-122"/>
                </a:rPr>
                <a:t>；</a:t>
              </a:r>
              <a:endParaRPr lang="zh-CN" altLang="en-US" sz="2300" b="1" dirty="0">
                <a:solidFill>
                  <a:srgbClr val="004488"/>
                </a:solidFill>
              </a:endParaRPr>
            </a:p>
          </p:txBody>
        </p:sp>
      </p:grpSp>
      <p:sp>
        <p:nvSpPr>
          <p:cNvPr id="9" name="Text Box 8"/>
          <p:cNvSpPr txBox="1">
            <a:spLocks noChangeArrowheads="1"/>
          </p:cNvSpPr>
          <p:nvPr/>
        </p:nvSpPr>
        <p:spPr bwMode="auto">
          <a:xfrm>
            <a:off x="1214026" y="3051315"/>
            <a:ext cx="6972581" cy="442913"/>
          </a:xfrm>
          <a:prstGeom prst="rect">
            <a:avLst/>
          </a:prstGeom>
          <a:noFill/>
          <a:ln w="12700" cap="sq">
            <a:noFill/>
            <a:miter lim="800000"/>
            <a:headEnd type="none" w="sm" len="sm"/>
            <a:tailEnd type="none" w="sm" len="sm"/>
          </a:ln>
        </p:spPr>
        <p:txBody>
          <a:bodyPr wrap="square">
            <a:spAutoFit/>
          </a:bodyPr>
          <a:lstStyle/>
          <a:p>
            <a:r>
              <a:rPr lang="en-US" altLang="zh-CN" sz="2300" b="1" dirty="0">
                <a:solidFill>
                  <a:srgbClr val="004488"/>
                </a:solidFill>
                <a:latin typeface="楷体_GB2312" pitchFamily="49" charset="-122"/>
                <a:ea typeface="楷体_GB2312" pitchFamily="49" charset="-122"/>
              </a:rPr>
              <a:t>(</a:t>
            </a:r>
            <a:r>
              <a:rPr lang="en-US" altLang="zh-CN" sz="2300" b="1" dirty="0">
                <a:solidFill>
                  <a:srgbClr val="004488"/>
                </a:solidFill>
                <a:ea typeface="楷体_GB2312" pitchFamily="49" charset="-122"/>
              </a:rPr>
              <a:t>4</a:t>
            </a:r>
            <a:r>
              <a:rPr lang="en-US" altLang="zh-CN" sz="2300" b="1" dirty="0">
                <a:solidFill>
                  <a:srgbClr val="004488"/>
                </a:solidFill>
                <a:latin typeface="楷体_GB2312" pitchFamily="49" charset="-122"/>
                <a:ea typeface="楷体_GB2312" pitchFamily="49" charset="-122"/>
              </a:rPr>
              <a:t>) </a:t>
            </a:r>
            <a:r>
              <a:rPr lang="zh-CN" altLang="en-US" sz="2300" b="1" dirty="0">
                <a:solidFill>
                  <a:srgbClr val="004488"/>
                </a:solidFill>
                <a:latin typeface="幼圆" pitchFamily="49" charset="-122"/>
                <a:ea typeface="幼圆" pitchFamily="49" charset="-122"/>
              </a:rPr>
              <a:t>具有</a:t>
            </a:r>
            <a:r>
              <a:rPr lang="en-US" altLang="zh-CN" sz="2300" b="1" dirty="0">
                <a:solidFill>
                  <a:srgbClr val="004488"/>
                </a:solidFill>
                <a:ea typeface="楷体_GB2312" pitchFamily="49" charset="-122"/>
              </a:rPr>
              <a:t>n </a:t>
            </a:r>
            <a:r>
              <a:rPr lang="zh-CN" altLang="en-US" sz="2300" b="1" dirty="0">
                <a:solidFill>
                  <a:srgbClr val="004488"/>
                </a:solidFill>
                <a:latin typeface="幼圆" pitchFamily="49" charset="-122"/>
                <a:ea typeface="幼圆" pitchFamily="49" charset="-122"/>
              </a:rPr>
              <a:t>棵子树的结点中一定有</a:t>
            </a:r>
            <a:r>
              <a:rPr lang="en-US" altLang="zh-CN" sz="2300" b="1" dirty="0">
                <a:solidFill>
                  <a:srgbClr val="FF0000"/>
                </a:solidFill>
                <a:ea typeface="楷体_GB2312" pitchFamily="49" charset="-122"/>
              </a:rPr>
              <a:t>n </a:t>
            </a:r>
            <a:r>
              <a:rPr lang="zh-CN" altLang="en-US" sz="2300" b="1" dirty="0">
                <a:solidFill>
                  <a:srgbClr val="FF0000"/>
                </a:solidFill>
                <a:latin typeface="幼圆" pitchFamily="49" charset="-122"/>
                <a:ea typeface="幼圆" pitchFamily="49" charset="-122"/>
              </a:rPr>
              <a:t>个关键字</a:t>
            </a:r>
            <a:r>
              <a:rPr lang="zh-CN" altLang="en-US" sz="2300" b="1" dirty="0">
                <a:solidFill>
                  <a:srgbClr val="004488"/>
                </a:solidFill>
                <a:latin typeface="楷体_GB2312" pitchFamily="49" charset="-122"/>
                <a:ea typeface="楷体_GB2312" pitchFamily="49" charset="-122"/>
              </a:rPr>
              <a:t>；</a:t>
            </a:r>
            <a:endParaRPr lang="zh-CN" altLang="en-US" sz="2300" b="1" dirty="0">
              <a:solidFill>
                <a:srgbClr val="004488"/>
              </a:solidFill>
            </a:endParaRPr>
          </a:p>
        </p:txBody>
      </p:sp>
      <p:sp>
        <p:nvSpPr>
          <p:cNvPr id="10" name="Text Box 9"/>
          <p:cNvSpPr txBox="1">
            <a:spLocks noChangeArrowheads="1"/>
          </p:cNvSpPr>
          <p:nvPr/>
        </p:nvSpPr>
        <p:spPr bwMode="auto">
          <a:xfrm>
            <a:off x="1201326" y="5113833"/>
            <a:ext cx="10020343" cy="800219"/>
          </a:xfrm>
          <a:prstGeom prst="rect">
            <a:avLst/>
          </a:prstGeom>
          <a:noFill/>
          <a:ln w="12700" cap="sq">
            <a:noFill/>
            <a:miter lim="800000"/>
            <a:headEnd type="none" w="sm" len="sm"/>
            <a:tailEnd type="none" w="sm" len="sm"/>
          </a:ln>
        </p:spPr>
        <p:txBody>
          <a:bodyPr wrap="square">
            <a:spAutoFit/>
          </a:bodyPr>
          <a:lstStyle/>
          <a:p>
            <a:r>
              <a:rPr lang="en-US" altLang="zh-CN" sz="2300" b="1" dirty="0">
                <a:solidFill>
                  <a:srgbClr val="004488"/>
                </a:solidFill>
                <a:latin typeface="楷体_GB2312" pitchFamily="49" charset="-122"/>
                <a:ea typeface="楷体_GB2312" pitchFamily="49" charset="-122"/>
              </a:rPr>
              <a:t>(</a:t>
            </a:r>
            <a:r>
              <a:rPr lang="en-US" altLang="zh-CN" sz="2300" b="1" dirty="0">
                <a:solidFill>
                  <a:srgbClr val="004488"/>
                </a:solidFill>
                <a:ea typeface="楷体_GB2312" pitchFamily="49" charset="-122"/>
              </a:rPr>
              <a:t>6</a:t>
            </a:r>
            <a:r>
              <a:rPr lang="en-US" altLang="zh-CN" sz="2300" b="1" dirty="0">
                <a:solidFill>
                  <a:srgbClr val="004488"/>
                </a:solidFill>
                <a:latin typeface="楷体_GB2312" pitchFamily="49" charset="-122"/>
                <a:ea typeface="楷体_GB2312" pitchFamily="49" charset="-122"/>
              </a:rPr>
              <a:t>) </a:t>
            </a:r>
            <a:r>
              <a:rPr lang="zh-CN" altLang="en-US" sz="2300" b="1" dirty="0">
                <a:solidFill>
                  <a:srgbClr val="004488"/>
                </a:solidFill>
                <a:latin typeface="幼圆" pitchFamily="49" charset="-122"/>
                <a:ea typeface="幼圆" pitchFamily="49" charset="-122"/>
              </a:rPr>
              <a:t>所有分支结点可以看成是索引的索引，结点中仅包含它的各个孩子结点中最大</a:t>
            </a:r>
            <a:r>
              <a:rPr lang="en-US" altLang="zh-CN" sz="2300" b="1" dirty="0">
                <a:solidFill>
                  <a:srgbClr val="004488"/>
                </a:solidFill>
                <a:latin typeface="幼圆" pitchFamily="49" charset="-122"/>
                <a:ea typeface="幼圆" pitchFamily="49" charset="-122"/>
              </a:rPr>
              <a:t>(</a:t>
            </a:r>
            <a:r>
              <a:rPr lang="zh-CN" altLang="en-US" sz="2300" b="1" dirty="0">
                <a:solidFill>
                  <a:srgbClr val="004488"/>
                </a:solidFill>
                <a:latin typeface="幼圆" pitchFamily="49" charset="-122"/>
                <a:ea typeface="幼圆" pitchFamily="49" charset="-122"/>
              </a:rPr>
              <a:t>或最小</a:t>
            </a:r>
            <a:r>
              <a:rPr lang="en-US" altLang="zh-CN" sz="2300" b="1" dirty="0">
                <a:solidFill>
                  <a:srgbClr val="004488"/>
                </a:solidFill>
                <a:latin typeface="幼圆" pitchFamily="49" charset="-122"/>
                <a:ea typeface="幼圆" pitchFamily="49" charset="-122"/>
              </a:rPr>
              <a:t>)</a:t>
            </a:r>
            <a:r>
              <a:rPr lang="zh-CN" altLang="en-US" sz="2300" b="1" dirty="0">
                <a:solidFill>
                  <a:srgbClr val="004488"/>
                </a:solidFill>
                <a:latin typeface="幼圆" pitchFamily="49" charset="-122"/>
                <a:ea typeface="幼圆" pitchFamily="49" charset="-122"/>
              </a:rPr>
              <a:t>关键字值和指向孩子结点的指针。</a:t>
            </a:r>
          </a:p>
        </p:txBody>
      </p:sp>
      <p:grpSp>
        <p:nvGrpSpPr>
          <p:cNvPr id="11" name="Group 10"/>
          <p:cNvGrpSpPr>
            <a:grpSpLocks/>
          </p:cNvGrpSpPr>
          <p:nvPr/>
        </p:nvGrpSpPr>
        <p:grpSpPr bwMode="auto">
          <a:xfrm>
            <a:off x="1201327" y="3514245"/>
            <a:ext cx="9880113" cy="1543050"/>
            <a:chOff x="588" y="2238"/>
            <a:chExt cx="5753" cy="972"/>
          </a:xfrm>
        </p:grpSpPr>
        <p:sp>
          <p:nvSpPr>
            <p:cNvPr id="12" name="Text Box 11"/>
            <p:cNvSpPr txBox="1">
              <a:spLocks noChangeArrowheads="1"/>
            </p:cNvSpPr>
            <p:nvPr/>
          </p:nvSpPr>
          <p:spPr bwMode="auto">
            <a:xfrm>
              <a:off x="588" y="2238"/>
              <a:ext cx="5753" cy="972"/>
            </a:xfrm>
            <a:prstGeom prst="rect">
              <a:avLst/>
            </a:prstGeom>
            <a:noFill/>
            <a:ln w="12700" cap="sq">
              <a:noFill/>
              <a:miter lim="800000"/>
              <a:headEnd type="none" w="sm" len="sm"/>
              <a:tailEnd type="none" w="sm" len="sm"/>
            </a:ln>
          </p:spPr>
          <p:txBody>
            <a:bodyPr wrap="square">
              <a:spAutoFit/>
            </a:bodyPr>
            <a:lstStyle/>
            <a:p>
              <a:r>
                <a:rPr lang="en-US" altLang="zh-CN" sz="2300" b="1" dirty="0">
                  <a:solidFill>
                    <a:srgbClr val="004488"/>
                  </a:solidFill>
                  <a:latin typeface="楷体_GB2312" pitchFamily="49" charset="-122"/>
                  <a:ea typeface="楷体_GB2312" pitchFamily="49" charset="-122"/>
                </a:rPr>
                <a:t>(</a:t>
              </a:r>
              <a:r>
                <a:rPr lang="en-US" altLang="zh-CN" sz="2300" b="1" dirty="0">
                  <a:solidFill>
                    <a:srgbClr val="004488"/>
                  </a:solidFill>
                  <a:ea typeface="楷体_GB2312" pitchFamily="49" charset="-122"/>
                </a:rPr>
                <a:t>5</a:t>
              </a:r>
              <a:r>
                <a:rPr lang="en-US" altLang="zh-CN" sz="2300" b="1" dirty="0">
                  <a:solidFill>
                    <a:srgbClr val="004488"/>
                  </a:solidFill>
                  <a:latin typeface="楷体_GB2312" pitchFamily="49" charset="-122"/>
                  <a:ea typeface="楷体_GB2312" pitchFamily="49" charset="-122"/>
                </a:rPr>
                <a:t>) </a:t>
              </a:r>
              <a:r>
                <a:rPr lang="zh-CN" altLang="en-US" sz="2300" b="1" dirty="0">
                  <a:solidFill>
                    <a:srgbClr val="004488"/>
                  </a:solidFill>
                  <a:latin typeface="幼圆" pitchFamily="49" charset="-122"/>
                  <a:ea typeface="幼圆" pitchFamily="49" charset="-122"/>
                </a:rPr>
                <a:t>叶结点中存放记录的关键字以及指向记录的指针</a:t>
              </a:r>
              <a:r>
                <a:rPr lang="en-US" altLang="zh-CN" sz="2300" b="1" dirty="0">
                  <a:solidFill>
                    <a:srgbClr val="004488"/>
                  </a:solidFill>
                  <a:latin typeface="幼圆" pitchFamily="49" charset="-122"/>
                  <a:ea typeface="幼圆" pitchFamily="49" charset="-122"/>
                </a:rPr>
                <a:t>,</a:t>
              </a:r>
              <a:r>
                <a:rPr lang="zh-CN" altLang="en-US" sz="2300" b="1" dirty="0">
                  <a:solidFill>
                    <a:srgbClr val="004488"/>
                  </a:solidFill>
                  <a:latin typeface="幼圆" pitchFamily="49" charset="-122"/>
                  <a:ea typeface="幼圆" pitchFamily="49" charset="-122"/>
                </a:rPr>
                <a:t>或者数据分块后每块的最大关键字值及指向该块的指针，并且叶结点按关键字值的大小顺序链接    成线性链表。</a:t>
              </a:r>
            </a:p>
            <a:p>
              <a:pPr>
                <a:spcBef>
                  <a:spcPct val="10000"/>
                </a:spcBef>
                <a:spcAft>
                  <a:spcPct val="5000"/>
                </a:spcAft>
              </a:pPr>
              <a:r>
                <a:rPr lang="zh-CN" altLang="en-US" sz="2300" b="1" dirty="0">
                  <a:solidFill>
                    <a:srgbClr val="004488"/>
                  </a:solidFill>
                </a:rPr>
                <a:t>                      </a:t>
              </a:r>
              <a:r>
                <a:rPr lang="en-US" altLang="zh-CN" sz="2200" b="1" dirty="0">
                  <a:solidFill>
                    <a:srgbClr val="004488"/>
                  </a:solidFill>
                </a:rPr>
                <a:t>key</a:t>
              </a:r>
              <a:r>
                <a:rPr lang="en-US" altLang="zh-CN" sz="2200" b="1" baseline="-25000" dirty="0">
                  <a:solidFill>
                    <a:srgbClr val="004488"/>
                  </a:solidFill>
                </a:rPr>
                <a:t>1</a:t>
              </a:r>
              <a:r>
                <a:rPr lang="en-US" altLang="zh-CN" sz="2200" b="1" dirty="0">
                  <a:solidFill>
                    <a:srgbClr val="004488"/>
                  </a:solidFill>
                </a:rPr>
                <a:t>   p</a:t>
              </a:r>
              <a:r>
                <a:rPr lang="en-US" altLang="zh-CN" sz="2200" b="1" baseline="-25000" dirty="0">
                  <a:solidFill>
                    <a:srgbClr val="004488"/>
                  </a:solidFill>
                </a:rPr>
                <a:t>1</a:t>
              </a:r>
              <a:r>
                <a:rPr lang="en-US" altLang="zh-CN" sz="2200" b="1" dirty="0">
                  <a:solidFill>
                    <a:srgbClr val="004488"/>
                  </a:solidFill>
                </a:rPr>
                <a:t>   key</a:t>
              </a:r>
              <a:r>
                <a:rPr lang="en-US" altLang="zh-CN" sz="2200" b="1" baseline="-25000" dirty="0">
                  <a:solidFill>
                    <a:srgbClr val="004488"/>
                  </a:solidFill>
                </a:rPr>
                <a:t>2</a:t>
              </a:r>
              <a:r>
                <a:rPr lang="en-US" altLang="zh-CN" sz="2200" b="1" dirty="0">
                  <a:solidFill>
                    <a:srgbClr val="004488"/>
                  </a:solidFill>
                </a:rPr>
                <a:t>   p</a:t>
              </a:r>
              <a:r>
                <a:rPr lang="en-US" altLang="zh-CN" sz="2200" b="1" baseline="-25000" dirty="0">
                  <a:solidFill>
                    <a:srgbClr val="004488"/>
                  </a:solidFill>
                </a:rPr>
                <a:t>2</a:t>
              </a:r>
              <a:r>
                <a:rPr lang="en-US" altLang="zh-CN" sz="2200" b="1" dirty="0">
                  <a:solidFill>
                    <a:srgbClr val="004488"/>
                  </a:solidFill>
                </a:rPr>
                <a:t>   </a:t>
              </a:r>
              <a:r>
                <a:rPr lang="en-US" altLang="zh-CN" sz="2200" b="1" dirty="0">
                  <a:solidFill>
                    <a:srgbClr val="004488"/>
                  </a:solidFill>
                  <a:cs typeface="Times New Roman" pitchFamily="18" charset="0"/>
                </a:rPr>
                <a:t>……  </a:t>
              </a:r>
              <a:r>
                <a:rPr lang="en-US" altLang="zh-CN" sz="2200" b="1" dirty="0" err="1">
                  <a:solidFill>
                    <a:srgbClr val="004488"/>
                  </a:solidFill>
                  <a:cs typeface="Times New Roman" pitchFamily="18" charset="0"/>
                </a:rPr>
                <a:t>key</a:t>
              </a:r>
              <a:r>
                <a:rPr lang="en-US" altLang="zh-CN" sz="2200" b="1" baseline="-25000" dirty="0" err="1">
                  <a:solidFill>
                    <a:srgbClr val="004488"/>
                  </a:solidFill>
                </a:rPr>
                <a:t>n</a:t>
              </a:r>
              <a:r>
                <a:rPr lang="en-US" altLang="zh-CN" sz="2200" b="1" dirty="0">
                  <a:solidFill>
                    <a:srgbClr val="004488"/>
                  </a:solidFill>
                  <a:cs typeface="Times New Roman" pitchFamily="18" charset="0"/>
                </a:rPr>
                <a:t>    </a:t>
              </a:r>
              <a:r>
                <a:rPr lang="en-US" altLang="zh-CN" sz="2200" b="1" dirty="0" err="1">
                  <a:solidFill>
                    <a:srgbClr val="004488"/>
                  </a:solidFill>
                  <a:cs typeface="Times New Roman" pitchFamily="18" charset="0"/>
                </a:rPr>
                <a:t>p</a:t>
              </a:r>
              <a:r>
                <a:rPr lang="en-US" altLang="zh-CN" sz="2200" b="1" baseline="-25000" dirty="0" err="1">
                  <a:solidFill>
                    <a:srgbClr val="004488"/>
                  </a:solidFill>
                </a:rPr>
                <a:t>n</a:t>
              </a:r>
              <a:r>
                <a:rPr lang="en-US" altLang="zh-CN" sz="2200" b="1" baseline="-25000" dirty="0">
                  <a:solidFill>
                    <a:srgbClr val="004488"/>
                  </a:solidFill>
                </a:rPr>
                <a:t>   </a:t>
              </a:r>
            </a:p>
          </p:txBody>
        </p:sp>
        <p:sp>
          <p:nvSpPr>
            <p:cNvPr id="13" name="Line 12"/>
            <p:cNvSpPr>
              <a:spLocks noChangeShapeType="1"/>
            </p:cNvSpPr>
            <p:nvPr/>
          </p:nvSpPr>
          <p:spPr bwMode="auto">
            <a:xfrm>
              <a:off x="1665" y="3004"/>
              <a:ext cx="2688" cy="0"/>
            </a:xfrm>
            <a:prstGeom prst="line">
              <a:avLst/>
            </a:prstGeom>
            <a:noFill/>
            <a:ln w="3175" cap="sq">
              <a:solidFill>
                <a:srgbClr val="000080"/>
              </a:solidFill>
              <a:round/>
              <a:headEnd type="none" w="sm" len="sm"/>
              <a:tailEnd type="none" w="sm" len="sm"/>
            </a:ln>
          </p:spPr>
          <p:txBody>
            <a:bodyPr/>
            <a:lstStyle/>
            <a:p>
              <a:endParaRPr lang="zh-CN" altLang="en-US" b="1"/>
            </a:p>
          </p:txBody>
        </p:sp>
        <p:sp>
          <p:nvSpPr>
            <p:cNvPr id="14" name="Line 13"/>
            <p:cNvSpPr>
              <a:spLocks noChangeShapeType="1"/>
            </p:cNvSpPr>
            <p:nvPr/>
          </p:nvSpPr>
          <p:spPr bwMode="auto">
            <a:xfrm>
              <a:off x="1665" y="3189"/>
              <a:ext cx="2688" cy="0"/>
            </a:xfrm>
            <a:prstGeom prst="line">
              <a:avLst/>
            </a:prstGeom>
            <a:noFill/>
            <a:ln w="3175" cap="sq">
              <a:solidFill>
                <a:srgbClr val="000080"/>
              </a:solidFill>
              <a:round/>
              <a:headEnd type="none" w="sm" len="sm"/>
              <a:tailEnd type="none" w="sm" len="sm"/>
            </a:ln>
          </p:spPr>
          <p:txBody>
            <a:bodyPr/>
            <a:lstStyle/>
            <a:p>
              <a:endParaRPr lang="zh-CN" altLang="en-US" b="1"/>
            </a:p>
          </p:txBody>
        </p:sp>
        <p:sp>
          <p:nvSpPr>
            <p:cNvPr id="15" name="Line 14"/>
            <p:cNvSpPr>
              <a:spLocks noChangeShapeType="1"/>
            </p:cNvSpPr>
            <p:nvPr/>
          </p:nvSpPr>
          <p:spPr bwMode="auto">
            <a:xfrm>
              <a:off x="1665" y="2997"/>
              <a:ext cx="0" cy="192"/>
            </a:xfrm>
            <a:prstGeom prst="line">
              <a:avLst/>
            </a:prstGeom>
            <a:noFill/>
            <a:ln w="3175" cap="sq">
              <a:solidFill>
                <a:srgbClr val="000080"/>
              </a:solidFill>
              <a:round/>
              <a:headEnd type="none" w="sm" len="sm"/>
              <a:tailEnd type="none" w="sm" len="sm"/>
            </a:ln>
          </p:spPr>
          <p:txBody>
            <a:bodyPr/>
            <a:lstStyle/>
            <a:p>
              <a:endParaRPr lang="zh-CN" altLang="en-US" b="1"/>
            </a:p>
          </p:txBody>
        </p:sp>
        <p:sp>
          <p:nvSpPr>
            <p:cNvPr id="16" name="Line 15"/>
            <p:cNvSpPr>
              <a:spLocks noChangeShapeType="1"/>
            </p:cNvSpPr>
            <p:nvPr/>
          </p:nvSpPr>
          <p:spPr bwMode="auto">
            <a:xfrm>
              <a:off x="4353" y="3004"/>
              <a:ext cx="0" cy="192"/>
            </a:xfrm>
            <a:prstGeom prst="line">
              <a:avLst/>
            </a:prstGeom>
            <a:noFill/>
            <a:ln w="3175" cap="sq">
              <a:solidFill>
                <a:srgbClr val="333399"/>
              </a:solidFill>
              <a:round/>
              <a:headEnd type="none" w="sm" len="sm"/>
              <a:tailEnd type="none" w="sm" len="sm"/>
            </a:ln>
          </p:spPr>
          <p:txBody>
            <a:bodyPr/>
            <a:lstStyle/>
            <a:p>
              <a:endParaRPr lang="zh-CN" altLang="en-US" b="1"/>
            </a:p>
          </p:txBody>
        </p:sp>
      </p:grpSp>
      <p:grpSp>
        <p:nvGrpSpPr>
          <p:cNvPr id="17" name="Group 65"/>
          <p:cNvGrpSpPr>
            <a:grpSpLocks/>
          </p:cNvGrpSpPr>
          <p:nvPr/>
        </p:nvGrpSpPr>
        <p:grpSpPr bwMode="auto">
          <a:xfrm>
            <a:off x="229777" y="1848679"/>
            <a:ext cx="886170" cy="1131889"/>
            <a:chOff x="60" y="1008"/>
            <a:chExt cx="516" cy="816"/>
          </a:xfrm>
        </p:grpSpPr>
        <p:sp>
          <p:nvSpPr>
            <p:cNvPr id="18"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b="1">
                <a:solidFill>
                  <a:srgbClr val="FFFFCC"/>
                </a:solidFill>
              </a:endParaRPr>
            </a:p>
          </p:txBody>
        </p:sp>
        <p:sp>
          <p:nvSpPr>
            <p:cNvPr id="19"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b="1">
                  <a:solidFill>
                    <a:srgbClr val="FF3300"/>
                  </a:solidFill>
                  <a:latin typeface="黑体" pitchFamily="49" charset="-122"/>
                  <a:ea typeface="黑体" pitchFamily="49" charset="-122"/>
                </a:rPr>
                <a:t>同</a:t>
              </a:r>
            </a:p>
            <a:p>
              <a:pPr algn="ctr">
                <a:lnSpc>
                  <a:spcPct val="85000"/>
                </a:lnSpc>
              </a:pPr>
              <a:r>
                <a:rPr lang="en-US" altLang="zh-CN" sz="2300" b="1">
                  <a:solidFill>
                    <a:srgbClr val="FF3300"/>
                  </a:solidFill>
                  <a:ea typeface="黑体" pitchFamily="49" charset="-122"/>
                </a:rPr>
                <a:t>B</a:t>
              </a:r>
              <a:r>
                <a:rPr lang="en-US" altLang="zh-CN" sz="2300" b="1">
                  <a:solidFill>
                    <a:srgbClr val="FF3300"/>
                  </a:solidFill>
                  <a:latin typeface="黑体" pitchFamily="49" charset="-122"/>
                  <a:ea typeface="黑体" pitchFamily="49" charset="-122"/>
                </a:rPr>
                <a:t>-</a:t>
              </a:r>
            </a:p>
            <a:p>
              <a:pPr algn="ctr">
                <a:lnSpc>
                  <a:spcPct val="85000"/>
                </a:lnSpc>
              </a:pPr>
              <a:r>
                <a:rPr lang="zh-CN" altLang="en-US" sz="2300" b="1">
                  <a:solidFill>
                    <a:srgbClr val="FF3300"/>
                  </a:solidFill>
                  <a:latin typeface="黑体" pitchFamily="49" charset="-122"/>
                  <a:ea typeface="黑体" pitchFamily="49" charset="-122"/>
                </a:rPr>
                <a:t>树</a:t>
              </a:r>
            </a:p>
          </p:txBody>
        </p:sp>
      </p:grpSp>
      <p:grpSp>
        <p:nvGrpSpPr>
          <p:cNvPr id="20" name="Group 68"/>
          <p:cNvGrpSpPr>
            <a:grpSpLocks/>
          </p:cNvGrpSpPr>
          <p:nvPr/>
        </p:nvGrpSpPr>
        <p:grpSpPr bwMode="auto">
          <a:xfrm flipV="1">
            <a:off x="1906177" y="3863357"/>
            <a:ext cx="6094823" cy="45719"/>
            <a:chOff x="1116" y="2365"/>
            <a:chExt cx="3843" cy="6"/>
          </a:xfrm>
        </p:grpSpPr>
        <p:sp>
          <p:nvSpPr>
            <p:cNvPr id="21"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b="1"/>
            </a:p>
          </p:txBody>
        </p:sp>
        <p:sp>
          <p:nvSpPr>
            <p:cNvPr id="22"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b="1"/>
            </a:p>
          </p:txBody>
        </p:sp>
      </p:grpSp>
    </p:spTree>
    <p:extLst>
      <p:ext uri="{BB962C8B-B14F-4D97-AF65-F5344CB8AC3E}">
        <p14:creationId xmlns:p14="http://schemas.microsoft.com/office/powerpoint/2010/main" val="222666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一颗</a:t>
            </a:r>
            <a:r>
              <a:rPr lang="en-US" altLang="zh-CN" dirty="0"/>
              <a:t>3</a:t>
            </a:r>
            <a:r>
              <a:rPr lang="zh-CN" altLang="en-US" dirty="0"/>
              <a:t>阶</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57</a:t>
            </a:fld>
            <a:endParaRPr lang="zh-CN" altLang="en-US"/>
          </a:p>
        </p:txBody>
      </p:sp>
      <p:grpSp>
        <p:nvGrpSpPr>
          <p:cNvPr id="139" name="Group 174"/>
          <p:cNvGrpSpPr>
            <a:grpSpLocks/>
          </p:cNvGrpSpPr>
          <p:nvPr/>
        </p:nvGrpSpPr>
        <p:grpSpPr bwMode="auto">
          <a:xfrm>
            <a:off x="1557766" y="1325735"/>
            <a:ext cx="8763000" cy="3986213"/>
            <a:chOff x="96" y="768"/>
            <a:chExt cx="5520" cy="2511"/>
          </a:xfrm>
        </p:grpSpPr>
        <p:grpSp>
          <p:nvGrpSpPr>
            <p:cNvPr id="140" name="Group 13"/>
            <p:cNvGrpSpPr>
              <a:grpSpLocks/>
            </p:cNvGrpSpPr>
            <p:nvPr/>
          </p:nvGrpSpPr>
          <p:grpSpPr bwMode="auto">
            <a:xfrm>
              <a:off x="2544" y="1200"/>
              <a:ext cx="768" cy="192"/>
              <a:chOff x="960" y="2352"/>
              <a:chExt cx="768" cy="192"/>
            </a:xfrm>
          </p:grpSpPr>
          <p:sp>
            <p:nvSpPr>
              <p:cNvPr id="253"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4"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5"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6"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1" name="Group 14"/>
            <p:cNvGrpSpPr>
              <a:grpSpLocks/>
            </p:cNvGrpSpPr>
            <p:nvPr/>
          </p:nvGrpSpPr>
          <p:grpSpPr bwMode="auto">
            <a:xfrm>
              <a:off x="4032" y="1968"/>
              <a:ext cx="768" cy="192"/>
              <a:chOff x="960" y="2352"/>
              <a:chExt cx="768" cy="192"/>
            </a:xfrm>
          </p:grpSpPr>
          <p:sp>
            <p:nvSpPr>
              <p:cNvPr id="249"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0"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1"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52"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2" name="Group 27"/>
            <p:cNvGrpSpPr>
              <a:grpSpLocks/>
            </p:cNvGrpSpPr>
            <p:nvPr/>
          </p:nvGrpSpPr>
          <p:grpSpPr bwMode="auto">
            <a:xfrm>
              <a:off x="1008" y="1968"/>
              <a:ext cx="1152" cy="192"/>
              <a:chOff x="1104" y="1968"/>
              <a:chExt cx="1152" cy="192"/>
            </a:xfrm>
          </p:grpSpPr>
          <p:sp>
            <p:nvSpPr>
              <p:cNvPr id="243"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4"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5"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6"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7"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8"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3" name="Group 28"/>
            <p:cNvGrpSpPr>
              <a:grpSpLocks/>
            </p:cNvGrpSpPr>
            <p:nvPr/>
          </p:nvGrpSpPr>
          <p:grpSpPr bwMode="auto">
            <a:xfrm>
              <a:off x="1008" y="2688"/>
              <a:ext cx="1152" cy="192"/>
              <a:chOff x="1104" y="1968"/>
              <a:chExt cx="1152" cy="192"/>
            </a:xfrm>
          </p:grpSpPr>
          <p:sp>
            <p:nvSpPr>
              <p:cNvPr id="237"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8"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9"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0"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1"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42"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4" name="Group 35"/>
            <p:cNvGrpSpPr>
              <a:grpSpLocks/>
            </p:cNvGrpSpPr>
            <p:nvPr/>
          </p:nvGrpSpPr>
          <p:grpSpPr bwMode="auto">
            <a:xfrm>
              <a:off x="2282" y="2688"/>
              <a:ext cx="1152" cy="192"/>
              <a:chOff x="1104" y="1968"/>
              <a:chExt cx="1152" cy="192"/>
            </a:xfrm>
          </p:grpSpPr>
          <p:sp>
            <p:nvSpPr>
              <p:cNvPr id="231"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2"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3"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4"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5"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6"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5" name="Group 42"/>
            <p:cNvGrpSpPr>
              <a:grpSpLocks/>
            </p:cNvGrpSpPr>
            <p:nvPr/>
          </p:nvGrpSpPr>
          <p:grpSpPr bwMode="auto">
            <a:xfrm>
              <a:off x="3578" y="2688"/>
              <a:ext cx="1152" cy="192"/>
              <a:chOff x="1104" y="1968"/>
              <a:chExt cx="1152" cy="192"/>
            </a:xfrm>
          </p:grpSpPr>
          <p:sp>
            <p:nvSpPr>
              <p:cNvPr id="225"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6"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7"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8"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9"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30"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6" name="Group 49"/>
            <p:cNvGrpSpPr>
              <a:grpSpLocks/>
            </p:cNvGrpSpPr>
            <p:nvPr/>
          </p:nvGrpSpPr>
          <p:grpSpPr bwMode="auto">
            <a:xfrm>
              <a:off x="122" y="2688"/>
              <a:ext cx="768" cy="192"/>
              <a:chOff x="960" y="2352"/>
              <a:chExt cx="768" cy="192"/>
            </a:xfrm>
          </p:grpSpPr>
          <p:sp>
            <p:nvSpPr>
              <p:cNvPr id="221"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2"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3"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4"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7" name="Group 54"/>
            <p:cNvGrpSpPr>
              <a:grpSpLocks/>
            </p:cNvGrpSpPr>
            <p:nvPr/>
          </p:nvGrpSpPr>
          <p:grpSpPr bwMode="auto">
            <a:xfrm>
              <a:off x="4848" y="2688"/>
              <a:ext cx="768" cy="192"/>
              <a:chOff x="960" y="2352"/>
              <a:chExt cx="768" cy="192"/>
            </a:xfrm>
          </p:grpSpPr>
          <p:sp>
            <p:nvSpPr>
              <p:cNvPr id="217"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18"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19"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20"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grpSp>
        <p:grpSp>
          <p:nvGrpSpPr>
            <p:cNvPr id="148" name="Group 74"/>
            <p:cNvGrpSpPr>
              <a:grpSpLocks/>
            </p:cNvGrpSpPr>
            <p:nvPr/>
          </p:nvGrpSpPr>
          <p:grpSpPr bwMode="auto">
            <a:xfrm>
              <a:off x="299" y="2784"/>
              <a:ext cx="186" cy="495"/>
              <a:chOff x="299" y="2784"/>
              <a:chExt cx="186" cy="495"/>
            </a:xfrm>
          </p:grpSpPr>
          <p:sp>
            <p:nvSpPr>
              <p:cNvPr id="214"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15"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16" name="Text Box 73"/>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49" name="Group 75"/>
            <p:cNvGrpSpPr>
              <a:grpSpLocks/>
            </p:cNvGrpSpPr>
            <p:nvPr/>
          </p:nvGrpSpPr>
          <p:grpSpPr bwMode="auto">
            <a:xfrm>
              <a:off x="684" y="2784"/>
              <a:ext cx="186" cy="495"/>
              <a:chOff x="299" y="2784"/>
              <a:chExt cx="186" cy="495"/>
            </a:xfrm>
          </p:grpSpPr>
          <p:sp>
            <p:nvSpPr>
              <p:cNvPr id="211"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12"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13" name="Text Box 78"/>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0" name="Group 79"/>
            <p:cNvGrpSpPr>
              <a:grpSpLocks/>
            </p:cNvGrpSpPr>
            <p:nvPr/>
          </p:nvGrpSpPr>
          <p:grpSpPr bwMode="auto">
            <a:xfrm>
              <a:off x="1190" y="2784"/>
              <a:ext cx="186" cy="495"/>
              <a:chOff x="299" y="2784"/>
              <a:chExt cx="186" cy="495"/>
            </a:xfrm>
          </p:grpSpPr>
          <p:sp>
            <p:nvSpPr>
              <p:cNvPr id="208"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09"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10" name="Text Box 82"/>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1" name="Group 83"/>
            <p:cNvGrpSpPr>
              <a:grpSpLocks/>
            </p:cNvGrpSpPr>
            <p:nvPr/>
          </p:nvGrpSpPr>
          <p:grpSpPr bwMode="auto">
            <a:xfrm>
              <a:off x="1563" y="2784"/>
              <a:ext cx="186" cy="495"/>
              <a:chOff x="299" y="2784"/>
              <a:chExt cx="186" cy="495"/>
            </a:xfrm>
          </p:grpSpPr>
          <p:sp>
            <p:nvSpPr>
              <p:cNvPr id="205"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06"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07" name="Text Box 86"/>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2" name="Group 87"/>
            <p:cNvGrpSpPr>
              <a:grpSpLocks/>
            </p:cNvGrpSpPr>
            <p:nvPr/>
          </p:nvGrpSpPr>
          <p:grpSpPr bwMode="auto">
            <a:xfrm>
              <a:off x="1958" y="2784"/>
              <a:ext cx="186" cy="495"/>
              <a:chOff x="299" y="2784"/>
              <a:chExt cx="186" cy="495"/>
            </a:xfrm>
          </p:grpSpPr>
          <p:sp>
            <p:nvSpPr>
              <p:cNvPr id="202"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03"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04" name="Text Box 90"/>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3" name="Group 91"/>
            <p:cNvGrpSpPr>
              <a:grpSpLocks/>
            </p:cNvGrpSpPr>
            <p:nvPr/>
          </p:nvGrpSpPr>
          <p:grpSpPr bwMode="auto">
            <a:xfrm>
              <a:off x="2471" y="2784"/>
              <a:ext cx="186" cy="495"/>
              <a:chOff x="299" y="2784"/>
              <a:chExt cx="186" cy="495"/>
            </a:xfrm>
          </p:grpSpPr>
          <p:sp>
            <p:nvSpPr>
              <p:cNvPr id="199"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00"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201" name="Text Box 94"/>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4" name="Group 95"/>
            <p:cNvGrpSpPr>
              <a:grpSpLocks/>
            </p:cNvGrpSpPr>
            <p:nvPr/>
          </p:nvGrpSpPr>
          <p:grpSpPr bwMode="auto">
            <a:xfrm>
              <a:off x="2854" y="2784"/>
              <a:ext cx="186" cy="495"/>
              <a:chOff x="299" y="2784"/>
              <a:chExt cx="186" cy="495"/>
            </a:xfrm>
          </p:grpSpPr>
          <p:sp>
            <p:nvSpPr>
              <p:cNvPr id="196"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97"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98" name="Text Box 98"/>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5" name="Group 99"/>
            <p:cNvGrpSpPr>
              <a:grpSpLocks/>
            </p:cNvGrpSpPr>
            <p:nvPr/>
          </p:nvGrpSpPr>
          <p:grpSpPr bwMode="auto">
            <a:xfrm>
              <a:off x="3227" y="2784"/>
              <a:ext cx="186" cy="495"/>
              <a:chOff x="299" y="2784"/>
              <a:chExt cx="186" cy="495"/>
            </a:xfrm>
          </p:grpSpPr>
          <p:sp>
            <p:nvSpPr>
              <p:cNvPr id="193"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94"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95" name="Text Box 102"/>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6" name="Group 103"/>
            <p:cNvGrpSpPr>
              <a:grpSpLocks/>
            </p:cNvGrpSpPr>
            <p:nvPr/>
          </p:nvGrpSpPr>
          <p:grpSpPr bwMode="auto">
            <a:xfrm>
              <a:off x="3755" y="2784"/>
              <a:ext cx="186" cy="495"/>
              <a:chOff x="299" y="2784"/>
              <a:chExt cx="186" cy="495"/>
            </a:xfrm>
          </p:grpSpPr>
          <p:sp>
            <p:nvSpPr>
              <p:cNvPr id="190"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91"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92" name="Text Box 106"/>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7" name="Group 107"/>
            <p:cNvGrpSpPr>
              <a:grpSpLocks/>
            </p:cNvGrpSpPr>
            <p:nvPr/>
          </p:nvGrpSpPr>
          <p:grpSpPr bwMode="auto">
            <a:xfrm>
              <a:off x="4151" y="2784"/>
              <a:ext cx="186" cy="495"/>
              <a:chOff x="299" y="2784"/>
              <a:chExt cx="186" cy="495"/>
            </a:xfrm>
          </p:grpSpPr>
          <p:sp>
            <p:nvSpPr>
              <p:cNvPr id="187"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88"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89" name="Text Box 110"/>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8" name="Group 111"/>
            <p:cNvGrpSpPr>
              <a:grpSpLocks/>
            </p:cNvGrpSpPr>
            <p:nvPr/>
          </p:nvGrpSpPr>
          <p:grpSpPr bwMode="auto">
            <a:xfrm>
              <a:off x="4538" y="2784"/>
              <a:ext cx="186" cy="495"/>
              <a:chOff x="299" y="2784"/>
              <a:chExt cx="186" cy="495"/>
            </a:xfrm>
          </p:grpSpPr>
          <p:sp>
            <p:nvSpPr>
              <p:cNvPr id="184"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85"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86" name="Text Box 114"/>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59" name="Group 115"/>
            <p:cNvGrpSpPr>
              <a:grpSpLocks/>
            </p:cNvGrpSpPr>
            <p:nvPr/>
          </p:nvGrpSpPr>
          <p:grpSpPr bwMode="auto">
            <a:xfrm>
              <a:off x="5037" y="2784"/>
              <a:ext cx="186" cy="495"/>
              <a:chOff x="299" y="2784"/>
              <a:chExt cx="186" cy="495"/>
            </a:xfrm>
          </p:grpSpPr>
          <p:sp>
            <p:nvSpPr>
              <p:cNvPr id="181"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82"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83" name="Text Box 118"/>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grpSp>
          <p:nvGrpSpPr>
            <p:cNvPr id="160" name="Group 119"/>
            <p:cNvGrpSpPr>
              <a:grpSpLocks/>
            </p:cNvGrpSpPr>
            <p:nvPr/>
          </p:nvGrpSpPr>
          <p:grpSpPr bwMode="auto">
            <a:xfrm>
              <a:off x="5413" y="2784"/>
              <a:ext cx="186" cy="495"/>
              <a:chOff x="299" y="2784"/>
              <a:chExt cx="186" cy="495"/>
            </a:xfrm>
          </p:grpSpPr>
          <p:sp>
            <p:nvSpPr>
              <p:cNvPr id="178"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179"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80" name="Text Box 122"/>
              <p:cNvSpPr txBox="1">
                <a:spLocks noChangeArrowheads="1"/>
              </p:cNvSpPr>
              <p:nvPr/>
            </p:nvSpPr>
            <p:spPr bwMode="auto">
              <a:xfrm>
                <a:off x="299" y="3046"/>
                <a:ext cx="18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Arial Narrow"/>
                  </a:rPr>
                  <a:t>^</a:t>
                </a:r>
              </a:p>
            </p:txBody>
          </p:sp>
        </p:grpSp>
        <p:sp>
          <p:nvSpPr>
            <p:cNvPr id="161"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2"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3"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4"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5"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6"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7"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68" name="Text Box 130"/>
            <p:cNvSpPr txBox="1">
              <a:spLocks noChangeArrowheads="1"/>
            </p:cNvSpPr>
            <p:nvPr/>
          </p:nvSpPr>
          <p:spPr bwMode="auto">
            <a:xfrm>
              <a:off x="2112" y="768"/>
              <a:ext cx="205" cy="271"/>
            </a:xfrm>
            <a:prstGeom prst="rect">
              <a:avLst/>
            </a:prstGeom>
            <a:noFill/>
            <a:ln w="12700" cap="sq">
              <a:noFill/>
              <a:miter lim="800000"/>
              <a:headEnd type="none" w="sm" len="sm"/>
              <a:tailEnd type="none" w="sm" len="sm"/>
            </a:ln>
            <a:effectLst>
              <a:outerShdw dist="28398" dir="1593903" algn="ctr" rotWithShape="0">
                <a:srgbClr val="009EA1"/>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3300"/>
                  </a:solidFill>
                  <a:effectLst/>
                  <a:uLnTx/>
                  <a:uFillTx/>
                  <a:latin typeface="Arial Narrow"/>
                </a:rPr>
                <a:t>T</a:t>
              </a:r>
            </a:p>
          </p:txBody>
        </p:sp>
        <p:sp>
          <p:nvSpPr>
            <p:cNvPr id="169"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a:endParaRPr>
            </a:p>
          </p:txBody>
        </p:sp>
        <p:sp>
          <p:nvSpPr>
            <p:cNvPr id="170"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60        99</a:t>
              </a:r>
            </a:p>
          </p:txBody>
        </p:sp>
        <p:sp>
          <p:nvSpPr>
            <p:cNvPr id="171"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85        99</a:t>
              </a:r>
            </a:p>
          </p:txBody>
        </p:sp>
        <p:sp>
          <p:nvSpPr>
            <p:cNvPr id="172" name="Text Box 134"/>
            <p:cNvSpPr txBox="1">
              <a:spLocks noChangeArrowheads="1"/>
            </p:cNvSpPr>
            <p:nvPr/>
          </p:nvSpPr>
          <p:spPr bwMode="auto">
            <a:xfrm>
              <a:off x="96" y="2675"/>
              <a:ext cx="616" cy="233"/>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99"/>
                  </a:solidFill>
                  <a:effectLst/>
                  <a:uLnTx/>
                  <a:uFillTx/>
                  <a:latin typeface="Arial Narrow"/>
                </a:rPr>
                <a:t>10       20</a:t>
              </a:r>
            </a:p>
          </p:txBody>
        </p:sp>
        <p:sp>
          <p:nvSpPr>
            <p:cNvPr id="173"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92        99</a:t>
              </a:r>
            </a:p>
          </p:txBody>
        </p:sp>
        <p:sp>
          <p:nvSpPr>
            <p:cNvPr id="174"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20       41       60</a:t>
              </a:r>
            </a:p>
          </p:txBody>
        </p:sp>
        <p:sp>
          <p:nvSpPr>
            <p:cNvPr id="175"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27        36       41</a:t>
              </a:r>
            </a:p>
          </p:txBody>
        </p:sp>
        <p:sp>
          <p:nvSpPr>
            <p:cNvPr id="176"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46        51       60</a:t>
              </a:r>
            </a:p>
          </p:txBody>
        </p:sp>
        <p:sp>
          <p:nvSpPr>
            <p:cNvPr id="177"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000099"/>
                  </a:solidFill>
                  <a:effectLst/>
                  <a:uLnTx/>
                  <a:uFillTx/>
                  <a:latin typeface="Arial Narrow"/>
                </a:rPr>
                <a:t>65        79       85</a:t>
              </a:r>
            </a:p>
          </p:txBody>
        </p:sp>
      </p:grpSp>
      <p:grpSp>
        <p:nvGrpSpPr>
          <p:cNvPr id="257" name="Group 188"/>
          <p:cNvGrpSpPr>
            <a:grpSpLocks/>
          </p:cNvGrpSpPr>
          <p:nvPr/>
        </p:nvGrpSpPr>
        <p:grpSpPr bwMode="auto">
          <a:xfrm>
            <a:off x="2624566" y="5897735"/>
            <a:ext cx="5357813" cy="609600"/>
            <a:chOff x="768" y="3648"/>
            <a:chExt cx="3375" cy="384"/>
          </a:xfrm>
        </p:grpSpPr>
        <p:sp>
          <p:nvSpPr>
            <p:cNvPr id="258"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rgbClr val="FFFFCC"/>
                </a:solidFill>
                <a:effectLst/>
                <a:uLnTx/>
                <a:uFillTx/>
                <a:latin typeface="Arial Narrow"/>
              </a:endParaRPr>
            </a:p>
          </p:txBody>
        </p:sp>
        <p:sp>
          <p:nvSpPr>
            <p:cNvPr id="259" name="Text Box 143"/>
            <p:cNvSpPr txBox="1">
              <a:spLocks noChangeArrowheads="1"/>
            </p:cNvSpPr>
            <p:nvPr/>
          </p:nvSpPr>
          <p:spPr bwMode="auto">
            <a:xfrm>
              <a:off x="805" y="3679"/>
              <a:ext cx="3338" cy="291"/>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FF3300"/>
                  </a:solidFill>
                  <a:effectLst/>
                  <a:uLnTx/>
                  <a:uFillTx/>
                  <a:latin typeface="Arial Narrow"/>
                  <a:ea typeface="幼圆" pitchFamily="49" charset="-122"/>
                </a:rPr>
                <a:t>只有叶结点含有指向相应记录的指针</a:t>
              </a:r>
            </a:p>
          </p:txBody>
        </p:sp>
      </p:grpSp>
      <p:grpSp>
        <p:nvGrpSpPr>
          <p:cNvPr id="260" name="Group 194"/>
          <p:cNvGrpSpPr>
            <a:grpSpLocks/>
          </p:cNvGrpSpPr>
          <p:nvPr/>
        </p:nvGrpSpPr>
        <p:grpSpPr bwMode="auto">
          <a:xfrm>
            <a:off x="1932416" y="1249535"/>
            <a:ext cx="2679700" cy="620713"/>
            <a:chOff x="332" y="757"/>
            <a:chExt cx="1688" cy="391"/>
          </a:xfrm>
        </p:grpSpPr>
        <p:sp>
          <p:nvSpPr>
            <p:cNvPr id="261"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rgbClr val="DC0081"/>
              </a:solidFill>
              <a:miter lim="800000"/>
              <a:headEnd type="none" w="sm" len="sm"/>
              <a:tailEnd type="none" w="sm" len="sm"/>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a:ln>
                  <a:noFill/>
                </a:ln>
                <a:solidFill>
                  <a:srgbClr val="FFFFCC"/>
                </a:solidFill>
                <a:effectLst/>
                <a:uLnTx/>
                <a:uFillTx/>
                <a:latin typeface="Arial Narrow"/>
              </a:endParaRPr>
            </a:p>
          </p:txBody>
        </p:sp>
        <p:sp>
          <p:nvSpPr>
            <p:cNvPr id="262" name="AutoShape 184"/>
            <p:cNvSpPr>
              <a:spLocks noChangeArrowheads="1"/>
            </p:cNvSpPr>
            <p:nvPr/>
          </p:nvSpPr>
          <p:spPr bwMode="auto">
            <a:xfrm rot="16688047" flipV="1">
              <a:off x="1516" y="622"/>
              <a:ext cx="240" cy="768"/>
            </a:xfrm>
            <a:prstGeom prst="triangle">
              <a:avLst>
                <a:gd name="adj" fmla="val 100000"/>
              </a:avLst>
            </a:prstGeom>
            <a:noFill/>
            <a:ln w="57150" cap="sq">
              <a:solidFill>
                <a:srgbClr val="DC0081"/>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63"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64"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FFCC"/>
                </a:solidFill>
                <a:effectLst/>
                <a:uLnTx/>
                <a:uFillTx/>
                <a:latin typeface="Arial Narrow"/>
              </a:endParaRPr>
            </a:p>
          </p:txBody>
        </p:sp>
        <p:sp>
          <p:nvSpPr>
            <p:cNvPr id="265"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700" b="1" i="1" u="none" strike="noStrike" kern="0" cap="none" spc="0" normalizeH="0" baseline="0" noProof="0">
                  <a:ln>
                    <a:noFill/>
                  </a:ln>
                  <a:solidFill>
                    <a:srgbClr val="003399"/>
                  </a:solidFill>
                  <a:effectLst/>
                  <a:uLnTx/>
                  <a:uFillTx/>
                  <a:latin typeface="Arial Narrow"/>
                  <a:ea typeface="黑体" pitchFamily="49" charset="-122"/>
                </a:rPr>
                <a:t>两个入口</a:t>
              </a:r>
            </a:p>
          </p:txBody>
        </p:sp>
      </p:grpSp>
      <p:grpSp>
        <p:nvGrpSpPr>
          <p:cNvPr id="266" name="Group 195"/>
          <p:cNvGrpSpPr>
            <a:grpSpLocks/>
          </p:cNvGrpSpPr>
          <p:nvPr/>
        </p:nvGrpSpPr>
        <p:grpSpPr bwMode="auto">
          <a:xfrm>
            <a:off x="1584754" y="3687935"/>
            <a:ext cx="7499350" cy="838200"/>
            <a:chOff x="113" y="2256"/>
            <a:chExt cx="4724" cy="528"/>
          </a:xfrm>
        </p:grpSpPr>
        <p:sp>
          <p:nvSpPr>
            <p:cNvPr id="267"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b="1">
                  <a:solidFill>
                    <a:srgbClr val="FF3300"/>
                  </a:solidFill>
                  <a:latin typeface="Arial Narrow"/>
                </a:rPr>
                <a:t>list</a:t>
              </a:r>
            </a:p>
          </p:txBody>
        </p:sp>
        <p:sp>
          <p:nvSpPr>
            <p:cNvPr id="268"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b="1">
                <a:solidFill>
                  <a:srgbClr val="000000"/>
                </a:solidFill>
                <a:latin typeface="Arial Narrow"/>
              </a:endParaRPr>
            </a:p>
          </p:txBody>
        </p:sp>
        <p:sp>
          <p:nvSpPr>
            <p:cNvPr id="269"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b="1">
                <a:solidFill>
                  <a:srgbClr val="000000"/>
                </a:solidFill>
                <a:latin typeface="Arial Narrow"/>
              </a:endParaRPr>
            </a:p>
          </p:txBody>
        </p:sp>
        <p:sp>
          <p:nvSpPr>
            <p:cNvPr id="270"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b="1">
                <a:solidFill>
                  <a:srgbClr val="000000"/>
                </a:solidFill>
                <a:latin typeface="Arial Narrow"/>
              </a:endParaRPr>
            </a:p>
          </p:txBody>
        </p:sp>
        <p:sp>
          <p:nvSpPr>
            <p:cNvPr id="271"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b="1">
                <a:solidFill>
                  <a:srgbClr val="000000"/>
                </a:solidFill>
                <a:latin typeface="Arial Narrow"/>
              </a:endParaRPr>
            </a:p>
          </p:txBody>
        </p:sp>
        <p:sp>
          <p:nvSpPr>
            <p:cNvPr id="272"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b="1">
                <a:solidFill>
                  <a:srgbClr val="000000"/>
                </a:solidFill>
                <a:latin typeface="Arial Narrow"/>
              </a:endParaRPr>
            </a:p>
          </p:txBody>
        </p:sp>
      </p:grpSp>
    </p:spTree>
    <p:extLst>
      <p:ext uri="{BB962C8B-B14F-4D97-AF65-F5344CB8AC3E}">
        <p14:creationId xmlns:p14="http://schemas.microsoft.com/office/powerpoint/2010/main" val="1118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500" fill="hold"/>
                                        <p:tgtEl>
                                          <p:spTgt spid="139"/>
                                        </p:tgtEl>
                                        <p:attrNameLst>
                                          <p:attrName>ppt_w</p:attrName>
                                        </p:attrNameLst>
                                      </p:cBhvr>
                                      <p:tavLst>
                                        <p:tav tm="0">
                                          <p:val>
                                            <p:fltVal val="0"/>
                                          </p:val>
                                        </p:tav>
                                        <p:tav tm="100000">
                                          <p:val>
                                            <p:strVal val="#ppt_w"/>
                                          </p:val>
                                        </p:tav>
                                      </p:tavLst>
                                    </p:anim>
                                    <p:anim calcmode="lin" valueType="num">
                                      <p:cBhvr>
                                        <p:cTn id="8" dur="500" fill="hold"/>
                                        <p:tgtEl>
                                          <p:spTgt spid="139"/>
                                        </p:tgtEl>
                                        <p:attrNameLst>
                                          <p:attrName>ppt_h</p:attrName>
                                        </p:attrNameLst>
                                      </p:cBhvr>
                                      <p:tavLst>
                                        <p:tav tm="0">
                                          <p:val>
                                            <p:fltVal val="0"/>
                                          </p:val>
                                        </p:tav>
                                        <p:tav tm="100000">
                                          <p:val>
                                            <p:strVal val="#ppt_h"/>
                                          </p:val>
                                        </p:tav>
                                      </p:tavLst>
                                    </p:anim>
                                    <p:anim calcmode="lin" valueType="num">
                                      <p:cBhvr>
                                        <p:cTn id="9" dur="500" fill="hold"/>
                                        <p:tgtEl>
                                          <p:spTgt spid="139"/>
                                        </p:tgtEl>
                                        <p:attrNameLst>
                                          <p:attrName>ppt_x</p:attrName>
                                        </p:attrNameLst>
                                      </p:cBhvr>
                                      <p:tavLst>
                                        <p:tav tm="0">
                                          <p:val>
                                            <p:fltVal val="0.5"/>
                                          </p:val>
                                        </p:tav>
                                        <p:tav tm="100000">
                                          <p:val>
                                            <p:strVal val="#ppt_x"/>
                                          </p:val>
                                        </p:tav>
                                      </p:tavLst>
                                    </p:anim>
                                    <p:anim calcmode="lin" valueType="num">
                                      <p:cBhvr>
                                        <p:cTn id="10" dur="500" fill="hold"/>
                                        <p:tgtEl>
                                          <p:spTgt spid="139"/>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57"/>
                                        </p:tgtEl>
                                        <p:attrNameLst>
                                          <p:attrName>style.visibility</p:attrName>
                                        </p:attrNameLst>
                                      </p:cBhvr>
                                      <p:to>
                                        <p:strVal val="visible"/>
                                      </p:to>
                                    </p:set>
                                    <p:animEffect transition="in" filter="wipe(down)">
                                      <p:cBhvr>
                                        <p:cTn id="15" dur="500"/>
                                        <p:tgtEl>
                                          <p:spTgt spid="2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6"/>
                                        </p:tgtEl>
                                        <p:attrNameLst>
                                          <p:attrName>style.visibility</p:attrName>
                                        </p:attrNameLst>
                                      </p:cBhvr>
                                      <p:to>
                                        <p:strVal val="visible"/>
                                      </p:to>
                                    </p:set>
                                    <p:animEffect transition="in" filter="wipe(left)">
                                      <p:cBhvr>
                                        <p:cTn id="20" dur="1000"/>
                                        <p:tgtEl>
                                          <p:spTgt spid="266"/>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260"/>
                                        </p:tgtEl>
                                        <p:attrNameLst>
                                          <p:attrName>style.visibility</p:attrName>
                                        </p:attrNameLst>
                                      </p:cBhvr>
                                      <p:to>
                                        <p:strVal val="visible"/>
                                      </p:to>
                                    </p:set>
                                    <p:animEffect transition="in" filter="strips(downRight)">
                                      <p:cBhvr>
                                        <p:cTn id="25"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树与</a:t>
            </a:r>
            <a:r>
              <a:rPr lang="en-US" altLang="zh-CN" dirty="0"/>
              <a:t>B+</a:t>
            </a:r>
            <a:r>
              <a:rPr lang="zh-CN" altLang="en-US" dirty="0"/>
              <a:t>树</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58</a:t>
            </a:fld>
            <a:endParaRPr lang="zh-CN" altLang="en-US"/>
          </a:p>
        </p:txBody>
      </p:sp>
      <p:grpSp>
        <p:nvGrpSpPr>
          <p:cNvPr id="5" name="Group 135"/>
          <p:cNvGrpSpPr>
            <a:grpSpLocks/>
          </p:cNvGrpSpPr>
          <p:nvPr/>
        </p:nvGrpSpPr>
        <p:grpSpPr bwMode="auto">
          <a:xfrm>
            <a:off x="1147832" y="904461"/>
            <a:ext cx="8340725" cy="2865438"/>
            <a:chOff x="266" y="192"/>
            <a:chExt cx="5254" cy="1805"/>
          </a:xfrm>
        </p:grpSpPr>
        <p:grpSp>
          <p:nvGrpSpPr>
            <p:cNvPr id="6" name="Group 66"/>
            <p:cNvGrpSpPr>
              <a:grpSpLocks/>
            </p:cNvGrpSpPr>
            <p:nvPr/>
          </p:nvGrpSpPr>
          <p:grpSpPr bwMode="auto">
            <a:xfrm>
              <a:off x="266" y="200"/>
              <a:ext cx="2436" cy="1458"/>
              <a:chOff x="362" y="314"/>
              <a:chExt cx="2436" cy="1458"/>
            </a:xfrm>
          </p:grpSpPr>
          <p:grpSp>
            <p:nvGrpSpPr>
              <p:cNvPr id="65" name="Group 11"/>
              <p:cNvGrpSpPr>
                <a:grpSpLocks/>
              </p:cNvGrpSpPr>
              <p:nvPr/>
            </p:nvGrpSpPr>
            <p:grpSpPr bwMode="auto">
              <a:xfrm>
                <a:off x="1248" y="576"/>
                <a:ext cx="576" cy="144"/>
                <a:chOff x="1584" y="1440"/>
                <a:chExt cx="576" cy="144"/>
              </a:xfrm>
            </p:grpSpPr>
            <p:sp>
              <p:nvSpPr>
                <p:cNvPr id="118"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9"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20"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21"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6" name="Group 17"/>
              <p:cNvGrpSpPr>
                <a:grpSpLocks/>
              </p:cNvGrpSpPr>
              <p:nvPr/>
            </p:nvGrpSpPr>
            <p:grpSpPr bwMode="auto">
              <a:xfrm>
                <a:off x="384" y="1584"/>
                <a:ext cx="576" cy="144"/>
                <a:chOff x="1584" y="1440"/>
                <a:chExt cx="576" cy="144"/>
              </a:xfrm>
            </p:grpSpPr>
            <p:sp>
              <p:nvSpPr>
                <p:cNvPr id="114"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5"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6"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7"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7" name="Group 24"/>
              <p:cNvGrpSpPr>
                <a:grpSpLocks/>
              </p:cNvGrpSpPr>
              <p:nvPr/>
            </p:nvGrpSpPr>
            <p:grpSpPr bwMode="auto">
              <a:xfrm>
                <a:off x="576" y="960"/>
                <a:ext cx="864" cy="144"/>
                <a:chOff x="528" y="960"/>
                <a:chExt cx="864" cy="144"/>
              </a:xfrm>
            </p:grpSpPr>
            <p:sp>
              <p:nvSpPr>
                <p:cNvPr id="108"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9"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0"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1"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2"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13"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8" name="Group 25"/>
              <p:cNvGrpSpPr>
                <a:grpSpLocks/>
              </p:cNvGrpSpPr>
              <p:nvPr/>
            </p:nvGrpSpPr>
            <p:grpSpPr bwMode="auto">
              <a:xfrm>
                <a:off x="1632" y="960"/>
                <a:ext cx="864" cy="144"/>
                <a:chOff x="528" y="960"/>
                <a:chExt cx="864" cy="144"/>
              </a:xfrm>
            </p:grpSpPr>
            <p:sp>
              <p:nvSpPr>
                <p:cNvPr id="102"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3"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4"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5"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6"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7"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9" name="Group 32"/>
              <p:cNvGrpSpPr>
                <a:grpSpLocks/>
              </p:cNvGrpSpPr>
              <p:nvPr/>
            </p:nvGrpSpPr>
            <p:grpSpPr bwMode="auto">
              <a:xfrm>
                <a:off x="1296" y="1584"/>
                <a:ext cx="864" cy="144"/>
                <a:chOff x="528" y="960"/>
                <a:chExt cx="864" cy="144"/>
              </a:xfrm>
            </p:grpSpPr>
            <p:sp>
              <p:nvSpPr>
                <p:cNvPr id="96"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7"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8"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9"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0"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01"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0" name="Group 40"/>
              <p:cNvGrpSpPr>
                <a:grpSpLocks/>
              </p:cNvGrpSpPr>
              <p:nvPr/>
            </p:nvGrpSpPr>
            <p:grpSpPr bwMode="auto">
              <a:xfrm>
                <a:off x="2222" y="1584"/>
                <a:ext cx="576" cy="144"/>
                <a:chOff x="1584" y="1440"/>
                <a:chExt cx="576" cy="144"/>
              </a:xfrm>
            </p:grpSpPr>
            <p:sp>
              <p:nvSpPr>
                <p:cNvPr id="92"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3"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4"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95"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71"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72"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73"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74"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75"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76"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77"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78"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79"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80"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81"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82"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83"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84"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85"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86" name="Text Box 60"/>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87"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88"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89"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90" name="Text Box 64"/>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91" name="Text Box 65"/>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7" name="Group 68"/>
            <p:cNvGrpSpPr>
              <a:grpSpLocks/>
            </p:cNvGrpSpPr>
            <p:nvPr/>
          </p:nvGrpSpPr>
          <p:grpSpPr bwMode="auto">
            <a:xfrm>
              <a:off x="3970" y="454"/>
              <a:ext cx="576" cy="144"/>
              <a:chOff x="1584" y="1440"/>
              <a:chExt cx="576" cy="144"/>
            </a:xfrm>
          </p:grpSpPr>
          <p:sp>
            <p:nvSpPr>
              <p:cNvPr id="61"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2"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3"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4"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73"/>
            <p:cNvGrpSpPr>
              <a:grpSpLocks/>
            </p:cNvGrpSpPr>
            <p:nvPr/>
          </p:nvGrpSpPr>
          <p:grpSpPr bwMode="auto">
            <a:xfrm>
              <a:off x="3013" y="1462"/>
              <a:ext cx="576" cy="144"/>
              <a:chOff x="1584" y="1440"/>
              <a:chExt cx="576" cy="144"/>
            </a:xfrm>
          </p:grpSpPr>
          <p:sp>
            <p:nvSpPr>
              <p:cNvPr id="57"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8"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9"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0"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78"/>
            <p:cNvGrpSpPr>
              <a:grpSpLocks/>
            </p:cNvGrpSpPr>
            <p:nvPr/>
          </p:nvGrpSpPr>
          <p:grpSpPr bwMode="auto">
            <a:xfrm>
              <a:off x="3298" y="838"/>
              <a:ext cx="864" cy="144"/>
              <a:chOff x="528" y="960"/>
              <a:chExt cx="864" cy="144"/>
            </a:xfrm>
          </p:grpSpPr>
          <p:sp>
            <p:nvSpPr>
              <p:cNvPr id="51"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2"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3"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4"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5"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6"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85"/>
            <p:cNvGrpSpPr>
              <a:grpSpLocks/>
            </p:cNvGrpSpPr>
            <p:nvPr/>
          </p:nvGrpSpPr>
          <p:grpSpPr bwMode="auto">
            <a:xfrm>
              <a:off x="4354" y="838"/>
              <a:ext cx="864" cy="144"/>
              <a:chOff x="528" y="960"/>
              <a:chExt cx="864" cy="144"/>
            </a:xfrm>
          </p:grpSpPr>
          <p:sp>
            <p:nvSpPr>
              <p:cNvPr id="45"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6"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7"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8"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9"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0"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92"/>
            <p:cNvGrpSpPr>
              <a:grpSpLocks/>
            </p:cNvGrpSpPr>
            <p:nvPr/>
          </p:nvGrpSpPr>
          <p:grpSpPr bwMode="auto">
            <a:xfrm>
              <a:off x="4018" y="1462"/>
              <a:ext cx="864" cy="144"/>
              <a:chOff x="528" y="960"/>
              <a:chExt cx="864" cy="144"/>
            </a:xfrm>
          </p:grpSpPr>
          <p:sp>
            <p:nvSpPr>
              <p:cNvPr id="39"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0"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3"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4"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99"/>
            <p:cNvGrpSpPr>
              <a:grpSpLocks/>
            </p:cNvGrpSpPr>
            <p:nvPr/>
          </p:nvGrpSpPr>
          <p:grpSpPr bwMode="auto">
            <a:xfrm>
              <a:off x="4944" y="1462"/>
              <a:ext cx="576" cy="144"/>
              <a:chOff x="1584" y="1440"/>
              <a:chExt cx="576" cy="144"/>
            </a:xfrm>
          </p:grpSpPr>
          <p:sp>
            <p:nvSpPr>
              <p:cNvPr id="35"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6"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7"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8"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13"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14"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15"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16"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17"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18"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19"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0"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1"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2" name="Text Box 119"/>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3"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4"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5"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6" name="Text Box 123"/>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7"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8"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30"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31"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32"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33" name="Text Box 133"/>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34" name="Rectangle 134"/>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122" name="Text Box 136"/>
          <p:cNvSpPr txBox="1">
            <a:spLocks noChangeArrowheads="1"/>
          </p:cNvSpPr>
          <p:nvPr/>
        </p:nvSpPr>
        <p:spPr bwMode="auto">
          <a:xfrm>
            <a:off x="1106557" y="4473573"/>
            <a:ext cx="8763000" cy="427038"/>
          </a:xfrm>
          <a:prstGeom prst="rect">
            <a:avLst/>
          </a:prstGeom>
          <a:noFill/>
          <a:ln w="12700" cap="sq">
            <a:noFill/>
            <a:miter lim="800000"/>
            <a:headEnd type="none" w="sm" len="sm"/>
            <a:tailEnd type="none" w="sm" len="sm"/>
          </a:ln>
        </p:spPr>
        <p:txBody>
          <a:bodyPr>
            <a:spAutoFit/>
          </a:bodyPr>
          <a:lstStyle/>
          <a:p>
            <a:r>
              <a:rPr lang="en-US" altLang="zh-CN" sz="2200" b="1">
                <a:solidFill>
                  <a:srgbClr val="002C84"/>
                </a:solidFill>
                <a:ea typeface="幼圆" pitchFamily="49" charset="-122"/>
              </a:rPr>
              <a:t>1</a:t>
            </a:r>
            <a:r>
              <a:rPr lang="en-US" altLang="zh-CN" sz="2200" b="1">
                <a:solidFill>
                  <a:srgbClr val="002C84"/>
                </a:solidFill>
                <a:latin typeface="幼圆" pitchFamily="49" charset="-122"/>
                <a:ea typeface="幼圆" pitchFamily="49" charset="-122"/>
              </a:rPr>
              <a:t>.</a:t>
            </a:r>
            <a:r>
              <a:rPr lang="en-US" altLang="zh-CN" sz="2200" b="1">
                <a:solidFill>
                  <a:srgbClr val="002C84"/>
                </a:solidFill>
                <a:ea typeface="幼圆" pitchFamily="49" charset="-122"/>
              </a:rPr>
              <a:t>B-</a:t>
            </a:r>
            <a:r>
              <a:rPr lang="zh-CN" altLang="en-US" sz="2200" b="1">
                <a:solidFill>
                  <a:srgbClr val="002C84"/>
                </a:solidFill>
                <a:latin typeface="幼圆" pitchFamily="49" charset="-122"/>
                <a:ea typeface="幼圆" pitchFamily="49" charset="-122"/>
              </a:rPr>
              <a:t>树的每个分支结点中含有该结点中关键字值的个数</a:t>
            </a:r>
            <a:r>
              <a:rPr lang="en-US" altLang="zh-CN" sz="2200" b="1">
                <a:solidFill>
                  <a:srgbClr val="002C84"/>
                </a:solidFill>
                <a:latin typeface="幼圆" pitchFamily="49" charset="-122"/>
                <a:ea typeface="幼圆" pitchFamily="49" charset="-122"/>
              </a:rPr>
              <a:t>,</a:t>
            </a:r>
            <a:r>
              <a:rPr lang="en-US" altLang="zh-CN" sz="2200" b="1">
                <a:solidFill>
                  <a:srgbClr val="002C84"/>
                </a:solidFill>
                <a:ea typeface="幼圆" pitchFamily="49" charset="-122"/>
              </a:rPr>
              <a:t>B+</a:t>
            </a:r>
            <a:r>
              <a:rPr lang="zh-CN" altLang="en-US" sz="2200" b="1">
                <a:solidFill>
                  <a:srgbClr val="002C84"/>
                </a:solidFill>
                <a:ea typeface="幼圆" pitchFamily="49" charset="-122"/>
              </a:rPr>
              <a:t>树</a:t>
            </a:r>
            <a:r>
              <a:rPr lang="zh-CN" altLang="en-US" sz="2200" b="1">
                <a:solidFill>
                  <a:srgbClr val="002C84"/>
                </a:solidFill>
                <a:latin typeface="幼圆" pitchFamily="49" charset="-122"/>
                <a:ea typeface="幼圆" pitchFamily="49" charset="-122"/>
              </a:rPr>
              <a:t>没有；</a:t>
            </a:r>
          </a:p>
        </p:txBody>
      </p:sp>
      <p:sp>
        <p:nvSpPr>
          <p:cNvPr id="123" name="Text Box 137"/>
          <p:cNvSpPr txBox="1">
            <a:spLocks noChangeArrowheads="1"/>
          </p:cNvSpPr>
          <p:nvPr/>
        </p:nvSpPr>
        <p:spPr bwMode="auto">
          <a:xfrm>
            <a:off x="1100207" y="4942782"/>
            <a:ext cx="8464550"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b="1">
                <a:solidFill>
                  <a:srgbClr val="002C84"/>
                </a:solidFill>
                <a:ea typeface="幼圆" pitchFamily="49" charset="-122"/>
              </a:rPr>
              <a:t>2. B-</a:t>
            </a:r>
            <a:r>
              <a:rPr lang="zh-CN" altLang="en-US" sz="2200" b="1">
                <a:solidFill>
                  <a:srgbClr val="002C84"/>
                </a:solidFill>
                <a:latin typeface="幼圆" pitchFamily="49" charset="-122"/>
                <a:ea typeface="幼圆" pitchFamily="49" charset="-122"/>
              </a:rPr>
              <a:t>树的每个分支结点中含有指向关键字值对应记录的指针</a:t>
            </a:r>
            <a:r>
              <a:rPr lang="en-US" altLang="zh-CN" sz="2200" b="1">
                <a:solidFill>
                  <a:srgbClr val="002C84"/>
                </a:solidFill>
                <a:latin typeface="幼圆" pitchFamily="49" charset="-122"/>
                <a:ea typeface="幼圆" pitchFamily="49" charset="-122"/>
              </a:rPr>
              <a:t>,</a:t>
            </a:r>
            <a:r>
              <a:rPr lang="en-US" altLang="zh-CN" sz="2200" b="1">
                <a:solidFill>
                  <a:srgbClr val="002C84"/>
                </a:solidFill>
                <a:ea typeface="幼圆" pitchFamily="49" charset="-122"/>
              </a:rPr>
              <a:t> </a:t>
            </a:r>
            <a:endParaRPr lang="en-US" altLang="zh-CN" sz="2200" b="1">
              <a:solidFill>
                <a:srgbClr val="002C84"/>
              </a:solidFill>
              <a:latin typeface="幼圆" pitchFamily="49" charset="-122"/>
              <a:ea typeface="幼圆" pitchFamily="49" charset="-122"/>
            </a:endParaRPr>
          </a:p>
        </p:txBody>
      </p:sp>
      <p:grpSp>
        <p:nvGrpSpPr>
          <p:cNvPr id="124" name="Group 153"/>
          <p:cNvGrpSpPr>
            <a:grpSpLocks/>
          </p:cNvGrpSpPr>
          <p:nvPr/>
        </p:nvGrpSpPr>
        <p:grpSpPr bwMode="auto">
          <a:xfrm>
            <a:off x="1625149" y="1440565"/>
            <a:ext cx="3352800" cy="1939925"/>
            <a:chOff x="432" y="539"/>
            <a:chExt cx="2112" cy="1222"/>
          </a:xfrm>
        </p:grpSpPr>
        <p:sp>
          <p:nvSpPr>
            <p:cNvPr id="125"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26"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27"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28"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29"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0"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1"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2"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3"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4"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5"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6"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7"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8"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139"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40" name="Group 176"/>
          <p:cNvGrpSpPr>
            <a:grpSpLocks/>
          </p:cNvGrpSpPr>
          <p:nvPr/>
        </p:nvGrpSpPr>
        <p:grpSpPr bwMode="auto">
          <a:xfrm>
            <a:off x="5873621" y="3024741"/>
            <a:ext cx="3522662" cy="339725"/>
            <a:chOff x="3157" y="1536"/>
            <a:chExt cx="2219" cy="214"/>
          </a:xfrm>
        </p:grpSpPr>
        <p:sp>
          <p:nvSpPr>
            <p:cNvPr id="141"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142"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143"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144"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145"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146"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147"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148" name="Text Box 184"/>
          <p:cNvSpPr txBox="1">
            <a:spLocks noChangeArrowheads="1"/>
          </p:cNvSpPr>
          <p:nvPr/>
        </p:nvSpPr>
        <p:spPr bwMode="auto">
          <a:xfrm>
            <a:off x="1106557" y="5652049"/>
            <a:ext cx="8464550" cy="380104"/>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b="1">
                <a:solidFill>
                  <a:srgbClr val="002C84"/>
                </a:solidFill>
                <a:ea typeface="幼圆" pitchFamily="49" charset="-122"/>
              </a:rPr>
              <a:t>3. B-</a:t>
            </a:r>
            <a:r>
              <a:rPr lang="zh-CN" altLang="en-US" sz="2200" b="1">
                <a:solidFill>
                  <a:srgbClr val="002C84"/>
                </a:solidFill>
                <a:latin typeface="幼圆" pitchFamily="49" charset="-122"/>
                <a:ea typeface="幼圆" pitchFamily="49" charset="-122"/>
              </a:rPr>
              <a:t>树只有一个指向根结点的入口</a:t>
            </a:r>
            <a:r>
              <a:rPr lang="en-US" altLang="zh-CN" sz="2200" b="1">
                <a:solidFill>
                  <a:srgbClr val="002C84"/>
                </a:solidFill>
                <a:latin typeface="幼圆" pitchFamily="49" charset="-122"/>
                <a:ea typeface="幼圆" pitchFamily="49" charset="-122"/>
              </a:rPr>
              <a:t>,</a:t>
            </a:r>
            <a:r>
              <a:rPr lang="en-US" altLang="zh-CN" sz="2200" b="1">
                <a:solidFill>
                  <a:srgbClr val="002C84"/>
                </a:solidFill>
                <a:ea typeface="幼圆" pitchFamily="49" charset="-122"/>
              </a:rPr>
              <a:t> </a:t>
            </a:r>
            <a:endParaRPr lang="en-US" altLang="zh-CN" sz="2200" b="1">
              <a:solidFill>
                <a:srgbClr val="002C84"/>
              </a:solidFill>
              <a:latin typeface="幼圆" pitchFamily="49" charset="-122"/>
              <a:ea typeface="幼圆" pitchFamily="49" charset="-122"/>
            </a:endParaRPr>
          </a:p>
        </p:txBody>
      </p:sp>
      <p:sp>
        <p:nvSpPr>
          <p:cNvPr id="149" name="Rectangle 185"/>
          <p:cNvSpPr>
            <a:spLocks noChangeArrowheads="1"/>
          </p:cNvSpPr>
          <p:nvPr/>
        </p:nvSpPr>
        <p:spPr bwMode="auto">
          <a:xfrm>
            <a:off x="1041469" y="5588826"/>
            <a:ext cx="9782243" cy="1107996"/>
          </a:xfrm>
          <a:prstGeom prst="rect">
            <a:avLst/>
          </a:prstGeom>
          <a:noFill/>
          <a:ln w="12700" cap="sq">
            <a:noFill/>
            <a:miter lim="800000"/>
            <a:headEnd type="none" w="sm" len="sm"/>
            <a:tailEnd type="none" w="sm" len="sm"/>
          </a:ln>
        </p:spPr>
        <p:txBody>
          <a:bodyPr wrap="square">
            <a:spAutoFit/>
          </a:bodyPr>
          <a:lstStyle/>
          <a:p>
            <a:r>
              <a:rPr lang="en-US" altLang="zh-CN" sz="2200" b="1" dirty="0">
                <a:solidFill>
                  <a:srgbClr val="002C84"/>
                </a:solidFill>
                <a:ea typeface="幼圆" pitchFamily="49" charset="-122"/>
              </a:rPr>
              <a:t>                                                          </a:t>
            </a:r>
            <a:r>
              <a:rPr lang="zh-CN" altLang="en-US" sz="2200" b="1" dirty="0">
                <a:solidFill>
                  <a:srgbClr val="002C84"/>
                </a:solidFill>
                <a:ea typeface="幼圆" pitchFamily="49" charset="-122"/>
              </a:rPr>
              <a:t>而</a:t>
            </a:r>
            <a:r>
              <a:rPr lang="en-US" altLang="zh-CN" sz="2200" b="1" dirty="0">
                <a:solidFill>
                  <a:srgbClr val="002C84"/>
                </a:solidFill>
                <a:ea typeface="幼圆" pitchFamily="49" charset="-122"/>
              </a:rPr>
              <a:t>B+</a:t>
            </a:r>
            <a:r>
              <a:rPr lang="zh-CN" altLang="en-US" sz="2200" b="1" dirty="0">
                <a:solidFill>
                  <a:srgbClr val="002C84"/>
                </a:solidFill>
                <a:ea typeface="幼圆" pitchFamily="49" charset="-122"/>
              </a:rPr>
              <a:t>树的叶结点被链接成为一 个不等长的链表， 因此，</a:t>
            </a:r>
            <a:r>
              <a:rPr lang="en-US" altLang="zh-CN" sz="2200" b="1" dirty="0">
                <a:solidFill>
                  <a:srgbClr val="002C84"/>
                </a:solidFill>
                <a:ea typeface="幼圆" pitchFamily="49" charset="-122"/>
              </a:rPr>
              <a:t>B+</a:t>
            </a:r>
            <a:r>
              <a:rPr lang="zh-CN" altLang="en-US" sz="2200" b="1" dirty="0">
                <a:solidFill>
                  <a:srgbClr val="002C84"/>
                </a:solidFill>
                <a:ea typeface="幼圆" pitchFamily="49" charset="-122"/>
              </a:rPr>
              <a:t>树</a:t>
            </a:r>
            <a:r>
              <a:rPr lang="zh-CN" altLang="en-US" sz="2200" b="1" dirty="0">
                <a:solidFill>
                  <a:srgbClr val="002C84"/>
                </a:solidFill>
                <a:latin typeface="幼圆" pitchFamily="49" charset="-122"/>
                <a:ea typeface="幼圆" pitchFamily="49" charset="-122"/>
              </a:rPr>
              <a:t>有两个入口，一个指向根结点，另一个指向最左边的叶结点</a:t>
            </a:r>
            <a:r>
              <a:rPr lang="en-US" altLang="zh-CN" sz="2200" b="1" dirty="0">
                <a:solidFill>
                  <a:srgbClr val="002C84"/>
                </a:solidFill>
                <a:latin typeface="幼圆" pitchFamily="49" charset="-122"/>
                <a:ea typeface="幼圆" pitchFamily="49" charset="-122"/>
              </a:rPr>
              <a:t>(</a:t>
            </a:r>
            <a:r>
              <a:rPr lang="zh-CN" altLang="en-US" sz="2200" b="1" dirty="0">
                <a:solidFill>
                  <a:srgbClr val="002C84"/>
                </a:solidFill>
                <a:latin typeface="幼圆" pitchFamily="49" charset="-122"/>
                <a:ea typeface="幼圆" pitchFamily="49" charset="-122"/>
              </a:rPr>
              <a:t>即最小关键字所在的叶结点</a:t>
            </a:r>
            <a:r>
              <a:rPr lang="en-US" altLang="zh-CN" sz="2200" b="1" dirty="0">
                <a:solidFill>
                  <a:srgbClr val="002C84"/>
                </a:solidFill>
                <a:latin typeface="幼圆" pitchFamily="49" charset="-122"/>
                <a:ea typeface="幼圆" pitchFamily="49" charset="-122"/>
              </a:rPr>
              <a:t>)</a:t>
            </a:r>
            <a:r>
              <a:rPr lang="zh-CN" altLang="en-US" sz="2200" b="1" dirty="0">
                <a:solidFill>
                  <a:srgbClr val="002C84"/>
                </a:solidFill>
                <a:latin typeface="幼圆" pitchFamily="49" charset="-122"/>
                <a:ea typeface="幼圆" pitchFamily="49" charset="-122"/>
              </a:rPr>
              <a:t>。</a:t>
            </a:r>
          </a:p>
        </p:txBody>
      </p:sp>
      <p:sp>
        <p:nvSpPr>
          <p:cNvPr id="150" name="AutoShape 189"/>
          <p:cNvSpPr>
            <a:spLocks noChangeArrowheads="1"/>
          </p:cNvSpPr>
          <p:nvPr/>
        </p:nvSpPr>
        <p:spPr bwMode="auto">
          <a:xfrm>
            <a:off x="1374845" y="936211"/>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51" name="Rectangle 3"/>
          <p:cNvSpPr>
            <a:spLocks noChangeArrowheads="1"/>
          </p:cNvSpPr>
          <p:nvPr/>
        </p:nvSpPr>
        <p:spPr bwMode="auto">
          <a:xfrm>
            <a:off x="1106557" y="3766927"/>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152" name="Text Box 4"/>
          <p:cNvSpPr txBox="1">
            <a:spLocks noChangeArrowheads="1"/>
          </p:cNvSpPr>
          <p:nvPr/>
        </p:nvSpPr>
        <p:spPr bwMode="auto">
          <a:xfrm>
            <a:off x="1212920" y="3797090"/>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153" name="Rectangle 214"/>
          <p:cNvSpPr>
            <a:spLocks noChangeArrowheads="1"/>
          </p:cNvSpPr>
          <p:nvPr/>
        </p:nvSpPr>
        <p:spPr bwMode="auto">
          <a:xfrm>
            <a:off x="4683195" y="3832015"/>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154" name="Rectangle 215"/>
          <p:cNvSpPr>
            <a:spLocks noChangeArrowheads="1"/>
          </p:cNvSpPr>
          <p:nvPr/>
        </p:nvSpPr>
        <p:spPr bwMode="auto">
          <a:xfrm>
            <a:off x="1087507" y="4884736"/>
            <a:ext cx="9845536" cy="769441"/>
          </a:xfrm>
          <a:prstGeom prst="rect">
            <a:avLst/>
          </a:prstGeom>
          <a:noFill/>
          <a:ln w="12700" cap="sq">
            <a:noFill/>
            <a:miter lim="800000"/>
            <a:headEnd type="none" w="sm" len="sm"/>
            <a:tailEnd type="none" w="sm" len="sm"/>
          </a:ln>
        </p:spPr>
        <p:txBody>
          <a:bodyPr wrap="square">
            <a:spAutoFit/>
          </a:bodyPr>
          <a:lstStyle/>
          <a:p>
            <a:r>
              <a:rPr lang="en-US" altLang="zh-CN" sz="2200" b="1" dirty="0">
                <a:solidFill>
                  <a:srgbClr val="002C84"/>
                </a:solidFill>
                <a:ea typeface="幼圆" pitchFamily="49" charset="-122"/>
              </a:rPr>
              <a:t>                                                                                                 </a:t>
            </a:r>
            <a:r>
              <a:rPr lang="zh-CN" altLang="en-US" sz="2200" b="1" dirty="0">
                <a:solidFill>
                  <a:srgbClr val="002C84"/>
                </a:solidFill>
                <a:ea typeface="幼圆" pitchFamily="49" charset="-122"/>
              </a:rPr>
              <a:t>而</a:t>
            </a:r>
            <a:r>
              <a:rPr lang="en-US" altLang="zh-CN" sz="2200" b="1" dirty="0">
                <a:solidFill>
                  <a:srgbClr val="002C84"/>
                </a:solidFill>
                <a:ea typeface="幼圆" pitchFamily="49" charset="-122"/>
              </a:rPr>
              <a:t>B+ </a:t>
            </a:r>
            <a:r>
              <a:rPr lang="zh-CN" altLang="en-US" sz="2200" b="1" dirty="0">
                <a:solidFill>
                  <a:srgbClr val="002C84"/>
                </a:solidFill>
                <a:ea typeface="幼圆" pitchFamily="49" charset="-122"/>
              </a:rPr>
              <a:t>树</a:t>
            </a:r>
            <a:r>
              <a:rPr lang="zh-CN" altLang="en-US" sz="2200" b="1" dirty="0">
                <a:solidFill>
                  <a:srgbClr val="002C84"/>
                </a:solidFill>
                <a:latin typeface="幼圆" pitchFamily="49" charset="-122"/>
                <a:ea typeface="幼圆" pitchFamily="49" charset="-122"/>
              </a:rPr>
              <a:t>只有叶结点有指向关键字值对应记录的指针；</a:t>
            </a:r>
          </a:p>
        </p:txBody>
      </p:sp>
      <p:grpSp>
        <p:nvGrpSpPr>
          <p:cNvPr id="155" name="Group 221"/>
          <p:cNvGrpSpPr>
            <a:grpSpLocks/>
          </p:cNvGrpSpPr>
          <p:nvPr/>
        </p:nvGrpSpPr>
        <p:grpSpPr bwMode="auto">
          <a:xfrm>
            <a:off x="5081657" y="996536"/>
            <a:ext cx="1489075" cy="1476375"/>
            <a:chOff x="2714" y="213"/>
            <a:chExt cx="938" cy="930"/>
          </a:xfrm>
        </p:grpSpPr>
        <p:sp>
          <p:nvSpPr>
            <p:cNvPr id="156"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157"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8" name="Group 224"/>
          <p:cNvGrpSpPr>
            <a:grpSpLocks/>
          </p:cNvGrpSpPr>
          <p:nvPr/>
        </p:nvGrpSpPr>
        <p:grpSpPr bwMode="auto">
          <a:xfrm>
            <a:off x="1062107" y="1263236"/>
            <a:ext cx="3333750" cy="1963738"/>
            <a:chOff x="212" y="370"/>
            <a:chExt cx="2100" cy="1237"/>
          </a:xfrm>
        </p:grpSpPr>
        <p:sp>
          <p:nvSpPr>
            <p:cNvPr id="159"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160"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161"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162"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163"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164"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94438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right)">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dissolve">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wipe(left)">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wipe(up)">
                                      <p:cBhvr>
                                        <p:cTn id="22" dur="500"/>
                                        <p:tgtEl>
                                          <p:spTgt spid="1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animEffect transition="in" filter="dissolve">
                                      <p:cBhvr>
                                        <p:cTn id="27" dur="500"/>
                                        <p:tgtEl>
                                          <p:spTgt spid="1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wipe(up)">
                                      <p:cBhvr>
                                        <p:cTn id="32" dur="5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8"/>
                                        </p:tgtEl>
                                        <p:attrNameLst>
                                          <p:attrName>style.visibility</p:attrName>
                                        </p:attrNameLst>
                                      </p:cBhvr>
                                      <p:to>
                                        <p:strVal val="visible"/>
                                      </p:to>
                                    </p:set>
                                    <p:animEffect transition="in" filter="wipe(left)">
                                      <p:cBhvr>
                                        <p:cTn id="37" dur="500"/>
                                        <p:tgtEl>
                                          <p:spTgt spid="1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0"/>
                                        </p:tgtEl>
                                        <p:attrNameLst>
                                          <p:attrName>style.visibility</p:attrName>
                                        </p:attrNameLst>
                                      </p:cBhvr>
                                      <p:to>
                                        <p:strVal val="visible"/>
                                      </p:to>
                                    </p:set>
                                    <p:animEffect transition="in" filter="wipe(left)">
                                      <p:cBhvr>
                                        <p:cTn id="42" dur="500"/>
                                        <p:tgtEl>
                                          <p:spTgt spid="15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dissolve">
                                      <p:cBhvr>
                                        <p:cTn id="47" dur="500"/>
                                        <p:tgtEl>
                                          <p:spTgt spid="1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wipe(left)">
                                      <p:cBhvr>
                                        <p:cTn id="52"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utoUpdateAnimBg="0"/>
      <p:bldP spid="123" grpId="0" autoUpdateAnimBg="0"/>
      <p:bldP spid="148" grpId="0" autoUpdateAnimBg="0"/>
      <p:bldP spid="149" grpId="0" autoUpdateAnimBg="0"/>
      <p:bldP spid="150" grpId="0" animBg="1"/>
      <p:bldP spid="1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zh-CN" altLang="en-US" dirty="0"/>
              <a:t>树和</a:t>
            </a:r>
            <a:r>
              <a:rPr lang="en-US" altLang="zh-CN" dirty="0"/>
              <a:t>B+</a:t>
            </a:r>
            <a:r>
              <a:rPr lang="zh-CN" altLang="en-US" dirty="0"/>
              <a:t>树的应用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59</a:t>
            </a:fld>
            <a:endParaRPr lang="zh-CN" altLang="en-US"/>
          </a:p>
        </p:txBody>
      </p:sp>
      <p:sp>
        <p:nvSpPr>
          <p:cNvPr id="4" name="文本占位符 3"/>
          <p:cNvSpPr>
            <a:spLocks noGrp="1"/>
          </p:cNvSpPr>
          <p:nvPr>
            <p:ph type="body" sz="quarter" idx="11"/>
          </p:nvPr>
        </p:nvSpPr>
        <p:spPr/>
        <p:txBody>
          <a:bodyPr/>
          <a:lstStyle/>
          <a:p>
            <a:r>
              <a:rPr lang="en-US" altLang="zh-CN" dirty="0"/>
              <a:t>B-</a:t>
            </a:r>
            <a:r>
              <a:rPr lang="zh-CN" altLang="en-US" dirty="0"/>
              <a:t>树是</a:t>
            </a:r>
            <a:r>
              <a:rPr lang="en-US" altLang="zh-CN" dirty="0"/>
              <a:t>1970</a:t>
            </a:r>
            <a:r>
              <a:rPr lang="zh-CN" altLang="en-US" dirty="0"/>
              <a:t>年由</a:t>
            </a:r>
            <a:r>
              <a:rPr lang="en-US" altLang="zh-CN" dirty="0" err="1"/>
              <a:t>R.Bayer</a:t>
            </a:r>
            <a:r>
              <a:rPr lang="zh-CN" altLang="en-US" dirty="0"/>
              <a:t>和</a:t>
            </a:r>
            <a:r>
              <a:rPr lang="en-US" altLang="zh-CN" dirty="0" err="1"/>
              <a:t>E.MacCreight</a:t>
            </a:r>
            <a:r>
              <a:rPr lang="zh-CN" altLang="en-US" dirty="0"/>
              <a:t>提出的，是一种平衡的多路树</a:t>
            </a:r>
            <a:endParaRPr lang="en-US" altLang="zh-CN" dirty="0"/>
          </a:p>
          <a:p>
            <a:pPr lvl="1"/>
            <a:r>
              <a:rPr lang="zh-CN" altLang="en-US" dirty="0"/>
              <a:t>为什么叫</a:t>
            </a:r>
            <a:r>
              <a:rPr lang="en-US" altLang="zh-CN" dirty="0"/>
              <a:t>B-</a:t>
            </a:r>
            <a:r>
              <a:rPr lang="zh-CN" altLang="en-US" dirty="0"/>
              <a:t>树，有人认为是由“平衡</a:t>
            </a:r>
            <a:r>
              <a:rPr lang="en-US" altLang="zh-CN" dirty="0"/>
              <a:t>(Balanced)”</a:t>
            </a:r>
            <a:r>
              <a:rPr lang="zh-CN" altLang="en-US" dirty="0"/>
              <a:t>而来，而更多认为是因为他们是在</a:t>
            </a:r>
            <a:r>
              <a:rPr lang="en-US" altLang="zh-CN" dirty="0"/>
              <a:t>Boeing</a:t>
            </a:r>
            <a:r>
              <a:rPr lang="zh-CN" altLang="en-US" dirty="0"/>
              <a:t>科学研究实验发明的此概念并以此命名的</a:t>
            </a:r>
            <a:endParaRPr lang="en-US" altLang="zh-CN" dirty="0"/>
          </a:p>
          <a:p>
            <a:pPr lvl="1"/>
            <a:r>
              <a:rPr lang="en-US" altLang="zh-CN" dirty="0"/>
              <a:t>B-</a:t>
            </a:r>
            <a:r>
              <a:rPr lang="zh-CN" altLang="en-US" dirty="0"/>
              <a:t>树多用于文件系统或数据库系统的索引结构</a:t>
            </a:r>
            <a:endParaRPr lang="en-US" altLang="zh-CN" dirty="0"/>
          </a:p>
          <a:p>
            <a:r>
              <a:rPr lang="en-US" altLang="zh-CN" dirty="0"/>
              <a:t>B*</a:t>
            </a:r>
            <a:r>
              <a:rPr lang="zh-CN" altLang="en-US" dirty="0"/>
              <a:t>树</a:t>
            </a:r>
          </a:p>
          <a:p>
            <a:pPr lvl="1"/>
            <a:r>
              <a:rPr lang="en-US" altLang="zh-CN" dirty="0"/>
              <a:t>B+</a:t>
            </a:r>
            <a:r>
              <a:rPr lang="zh-CN" altLang="en-US" dirty="0"/>
              <a:t>树的变体，在</a:t>
            </a:r>
            <a:r>
              <a:rPr lang="en-US" altLang="zh-CN" dirty="0"/>
              <a:t>B+</a:t>
            </a:r>
            <a:r>
              <a:rPr lang="zh-CN" altLang="en-US" dirty="0"/>
              <a:t>树的非根和非叶子结点再增加指向兄弟的指针</a:t>
            </a:r>
          </a:p>
        </p:txBody>
      </p:sp>
    </p:spTree>
    <p:extLst>
      <p:ext uri="{BB962C8B-B14F-4D97-AF65-F5344CB8AC3E}">
        <p14:creationId xmlns:p14="http://schemas.microsoft.com/office/powerpoint/2010/main" val="29609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名词术语</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a:t>
            </a:fld>
            <a:endParaRPr lang="zh-CN" altLang="en-US"/>
          </a:p>
        </p:txBody>
      </p:sp>
      <p:sp>
        <p:nvSpPr>
          <p:cNvPr id="4" name="文本占位符 3"/>
          <p:cNvSpPr>
            <a:spLocks noGrp="1"/>
          </p:cNvSpPr>
          <p:nvPr>
            <p:ph type="body" sz="quarter" idx="11"/>
          </p:nvPr>
        </p:nvSpPr>
        <p:spPr>
          <a:xfrm>
            <a:off x="514350" y="1171852"/>
            <a:ext cx="7645463" cy="5335312"/>
          </a:xfrm>
        </p:spPr>
        <p:txBody>
          <a:bodyPr>
            <a:normAutofit/>
          </a:bodyPr>
          <a:lstStyle/>
          <a:p>
            <a:r>
              <a:rPr lang="zh-CN" altLang="en-US" sz="2800" dirty="0">
                <a:solidFill>
                  <a:srgbClr val="FF0000"/>
                </a:solidFill>
              </a:rPr>
              <a:t>记录</a:t>
            </a:r>
            <a:r>
              <a:rPr lang="en-US" altLang="zh-CN" sz="2800" dirty="0"/>
              <a:t>(record)</a:t>
            </a:r>
            <a:r>
              <a:rPr lang="zh-CN" altLang="en-US" sz="2800" dirty="0"/>
              <a:t>：反映一个客体数据信息的集合</a:t>
            </a:r>
            <a:endParaRPr lang="en-US" altLang="zh-CN" sz="2800" dirty="0"/>
          </a:p>
          <a:p>
            <a:r>
              <a:rPr lang="zh-CN" altLang="en-US" sz="2800" dirty="0">
                <a:solidFill>
                  <a:srgbClr val="FF0000"/>
                </a:solidFill>
              </a:rPr>
              <a:t>属性</a:t>
            </a:r>
            <a:r>
              <a:rPr lang="en-US" altLang="zh-CN" sz="2800" dirty="0"/>
              <a:t>(attribute, </a:t>
            </a:r>
            <a:r>
              <a:rPr lang="zh-CN" altLang="en-US" sz="2800" dirty="0"/>
              <a:t>字段、数据项</a:t>
            </a:r>
            <a:r>
              <a:rPr lang="en-US" altLang="zh-CN" sz="2800" dirty="0"/>
              <a:t>) </a:t>
            </a:r>
            <a:r>
              <a:rPr lang="zh-CN" altLang="en-US" sz="2800" dirty="0"/>
              <a:t>：</a:t>
            </a:r>
            <a:br>
              <a:rPr lang="en-US" altLang="zh-CN" sz="2800" dirty="0"/>
            </a:br>
            <a:r>
              <a:rPr lang="zh-CN" altLang="en-US" sz="2800" dirty="0"/>
              <a:t>描述一个客体某一方面特征的数据信息</a:t>
            </a:r>
            <a:endParaRPr lang="en-US" altLang="zh-CN" sz="2800" dirty="0"/>
          </a:p>
          <a:p>
            <a:r>
              <a:rPr lang="zh-CN" altLang="en-US" sz="2800" dirty="0">
                <a:solidFill>
                  <a:srgbClr val="FF0000"/>
                </a:solidFill>
              </a:rPr>
              <a:t>查找表</a:t>
            </a:r>
            <a:r>
              <a:rPr lang="en-US" altLang="zh-CN" sz="2800" dirty="0"/>
              <a:t>(table)</a:t>
            </a:r>
            <a:r>
              <a:rPr lang="zh-CN" altLang="en-US" sz="2800" dirty="0"/>
              <a:t>：</a:t>
            </a:r>
            <a:br>
              <a:rPr lang="en-US" altLang="zh-CN" sz="2800" dirty="0"/>
            </a:br>
            <a:r>
              <a:rPr lang="zh-CN" altLang="en-US" sz="2800" dirty="0"/>
              <a:t>具有相同属性定义的记录的集合</a:t>
            </a:r>
            <a:endParaRPr lang="en-US" altLang="zh-CN" sz="2800" dirty="0"/>
          </a:p>
          <a:p>
            <a:r>
              <a:rPr lang="zh-CN" altLang="en-US" sz="2800" dirty="0">
                <a:solidFill>
                  <a:srgbClr val="FF0000"/>
                </a:solidFill>
              </a:rPr>
              <a:t>关键字</a:t>
            </a:r>
            <a:r>
              <a:rPr lang="en-US" altLang="zh-CN" sz="2800" dirty="0"/>
              <a:t>(key)</a:t>
            </a:r>
            <a:r>
              <a:rPr lang="zh-CN" altLang="en-US" sz="2800" dirty="0"/>
              <a:t>：</a:t>
            </a:r>
            <a:br>
              <a:rPr lang="en-US" altLang="zh-CN" sz="2800" dirty="0"/>
            </a:br>
            <a:r>
              <a:rPr lang="zh-CN" altLang="en-US" sz="2800" dirty="0"/>
              <a:t>区分不同记录的属性或属性组</a:t>
            </a:r>
            <a:endParaRPr lang="en-US" altLang="zh-CN" sz="2800" dirty="0"/>
          </a:p>
          <a:p>
            <a:pPr lvl="1"/>
            <a:r>
              <a:rPr lang="zh-CN" altLang="en-US" sz="2400" dirty="0"/>
              <a:t>主关键字：可唯一标识一个记录</a:t>
            </a:r>
            <a:endParaRPr lang="en-US" altLang="zh-CN" sz="2400" dirty="0"/>
          </a:p>
          <a:p>
            <a:pPr lvl="1"/>
            <a:r>
              <a:rPr lang="zh-CN" altLang="en-US" sz="2400" dirty="0"/>
              <a:t>次关键字</a:t>
            </a:r>
          </a:p>
        </p:txBody>
      </p:sp>
      <p:grpSp>
        <p:nvGrpSpPr>
          <p:cNvPr id="5" name="Group 7"/>
          <p:cNvGrpSpPr>
            <a:grpSpLocks/>
          </p:cNvGrpSpPr>
          <p:nvPr/>
        </p:nvGrpSpPr>
        <p:grpSpPr bwMode="auto">
          <a:xfrm>
            <a:off x="6176658" y="2706320"/>
            <a:ext cx="5772150" cy="3394075"/>
            <a:chOff x="1557" y="763"/>
            <a:chExt cx="3636" cy="2138"/>
          </a:xfrm>
        </p:grpSpPr>
        <p:sp>
          <p:nvSpPr>
            <p:cNvPr id="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2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dirty="0">
                  <a:solidFill>
                    <a:schemeClr val="accent2"/>
                  </a:solidFill>
                  <a:latin typeface="黑体" pitchFamily="49" charset="-122"/>
                  <a:ea typeface="黑体" pitchFamily="49" charset="-122"/>
                </a:rPr>
                <a:t>学 号   姓 名  性别 年龄    其  他</a:t>
              </a:r>
            </a:p>
          </p:txBody>
        </p:sp>
        <p:sp>
          <p:nvSpPr>
            <p:cNvPr id="2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dirty="0">
                  <a:solidFill>
                    <a:srgbClr val="000076"/>
                  </a:solidFill>
                  <a:ea typeface="幼圆" pitchFamily="49" charset="-122"/>
                </a:rPr>
                <a:t>99001   </a:t>
              </a:r>
              <a:r>
                <a:rPr lang="zh-CN" altLang="en-US" sz="2200" dirty="0">
                  <a:solidFill>
                    <a:srgbClr val="000076"/>
                  </a:solidFill>
                  <a:ea typeface="幼圆" pitchFamily="49" charset="-122"/>
                </a:rPr>
                <a:t>张 三    女   </a:t>
              </a:r>
              <a:r>
                <a:rPr lang="en-US" altLang="zh-CN" sz="2200" dirty="0">
                  <a:solidFill>
                    <a:srgbClr val="000076"/>
                  </a:solidFill>
                  <a:ea typeface="幼圆" pitchFamily="49" charset="-122"/>
                </a:rPr>
                <a:t>20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pPr>
              <a:r>
                <a:rPr lang="en-US" altLang="zh-CN" sz="2200" dirty="0">
                  <a:solidFill>
                    <a:srgbClr val="000076"/>
                  </a:solidFill>
                  <a:ea typeface="幼圆" pitchFamily="49" charset="-122"/>
                </a:rPr>
                <a:t>99002   </a:t>
              </a:r>
              <a:r>
                <a:rPr lang="zh-CN" altLang="en-US" sz="2200" dirty="0">
                  <a:solidFill>
                    <a:srgbClr val="000076"/>
                  </a:solidFill>
                  <a:ea typeface="幼圆" pitchFamily="49" charset="-122"/>
                </a:rPr>
                <a:t>李 四    男   </a:t>
              </a:r>
              <a:r>
                <a:rPr lang="en-US" altLang="zh-CN" sz="2200" dirty="0">
                  <a:solidFill>
                    <a:srgbClr val="000076"/>
                  </a:solidFill>
                  <a:ea typeface="幼圆" pitchFamily="49" charset="-122"/>
                </a:rPr>
                <a:t>18          </a:t>
              </a:r>
              <a:r>
                <a:rPr lang="en-US" altLang="zh-CN" sz="2200" dirty="0">
                  <a:solidFill>
                    <a:srgbClr val="0000A2"/>
                  </a:solidFill>
                  <a:ea typeface="幼圆" pitchFamily="49" charset="-122"/>
                  <a:sym typeface="Symbol" pitchFamily="18" charset="2"/>
                </a:rPr>
                <a:t> </a:t>
              </a:r>
              <a:r>
                <a:rPr lang="en-US" altLang="zh-CN" sz="2200" dirty="0">
                  <a:solidFill>
                    <a:srgbClr val="000076"/>
                  </a:solidFill>
                  <a:ea typeface="幼圆" pitchFamily="49" charset="-122"/>
                </a:rPr>
                <a:t> </a:t>
              </a:r>
            </a:p>
            <a:p>
              <a:pPr>
                <a:lnSpc>
                  <a:spcPct val="115000"/>
                </a:lnSpc>
                <a:spcBef>
                  <a:spcPct val="10000"/>
                </a:spcBef>
              </a:pPr>
              <a:r>
                <a:rPr lang="en-US" altLang="zh-CN" sz="2200" dirty="0">
                  <a:solidFill>
                    <a:srgbClr val="000076"/>
                  </a:solidFill>
                  <a:ea typeface="幼圆" pitchFamily="49" charset="-122"/>
                </a:rPr>
                <a:t>99003   </a:t>
              </a:r>
              <a:r>
                <a:rPr lang="zh-CN" altLang="en-US" sz="2200" dirty="0">
                  <a:solidFill>
                    <a:srgbClr val="000076"/>
                  </a:solidFill>
                  <a:ea typeface="幼圆" pitchFamily="49" charset="-122"/>
                </a:rPr>
                <a:t>王 五    男   </a:t>
              </a:r>
              <a:r>
                <a:rPr lang="en-US" altLang="zh-CN" sz="2200" dirty="0">
                  <a:solidFill>
                    <a:srgbClr val="000076"/>
                  </a:solidFill>
                  <a:ea typeface="幼圆" pitchFamily="49" charset="-122"/>
                </a:rPr>
                <a:t>17          </a:t>
              </a:r>
              <a:r>
                <a:rPr lang="en-US" altLang="zh-CN" sz="2200" dirty="0">
                  <a:solidFill>
                    <a:srgbClr val="0000A2"/>
                  </a:solidFill>
                  <a:ea typeface="幼圆" pitchFamily="49" charset="-122"/>
                  <a:sym typeface="Symbol" pitchFamily="18" charset="2"/>
                </a:rPr>
                <a:t> </a:t>
              </a:r>
            </a:p>
            <a:p>
              <a:pPr>
                <a:lnSpc>
                  <a:spcPct val="115000"/>
                </a:lnSpc>
              </a:pPr>
              <a:r>
                <a:rPr lang="en-US" altLang="zh-CN" sz="2200" dirty="0">
                  <a:solidFill>
                    <a:srgbClr val="0000A2"/>
                  </a:solidFill>
                  <a:ea typeface="幼圆" pitchFamily="49" charset="-122"/>
                  <a:sym typeface="Symbol" pitchFamily="18" charset="2"/>
                </a:rPr>
                <a:t>                                   </a:t>
              </a:r>
            </a:p>
            <a:p>
              <a:pPr>
                <a:lnSpc>
                  <a:spcPct val="115000"/>
                </a:lnSpc>
              </a:pPr>
              <a:r>
                <a:rPr lang="en-US" altLang="zh-CN" sz="2200" dirty="0">
                  <a:solidFill>
                    <a:srgbClr val="0000A2"/>
                  </a:solidFill>
                  <a:ea typeface="幼圆" pitchFamily="49" charset="-122"/>
                  <a:sym typeface="Symbol" pitchFamily="18" charset="2"/>
                </a:rPr>
                <a:t>                                   </a:t>
              </a:r>
            </a:p>
            <a:p>
              <a:pPr>
                <a:lnSpc>
                  <a:spcPct val="115000"/>
                </a:lnSpc>
                <a:spcBef>
                  <a:spcPct val="15000"/>
                </a:spcBef>
              </a:pPr>
              <a:r>
                <a:rPr lang="en-US" altLang="zh-CN" sz="2200" dirty="0">
                  <a:solidFill>
                    <a:srgbClr val="0000A2"/>
                  </a:solidFill>
                  <a:ea typeface="幼圆" pitchFamily="49" charset="-122"/>
                  <a:sym typeface="Symbol" pitchFamily="18" charset="2"/>
                </a:rPr>
                <a:t>                                   </a:t>
              </a:r>
            </a:p>
            <a:p>
              <a:pPr>
                <a:lnSpc>
                  <a:spcPct val="115000"/>
                </a:lnSpc>
                <a:spcBef>
                  <a:spcPct val="30000"/>
                </a:spcBef>
              </a:pPr>
              <a:r>
                <a:rPr lang="en-US" altLang="zh-CN" sz="2200" dirty="0">
                  <a:solidFill>
                    <a:srgbClr val="000076"/>
                  </a:solidFill>
                  <a:ea typeface="幼圆" pitchFamily="49" charset="-122"/>
                </a:rPr>
                <a:t>99030   </a:t>
              </a:r>
              <a:r>
                <a:rPr lang="zh-CN" altLang="en-US" sz="2200" dirty="0">
                  <a:solidFill>
                    <a:srgbClr val="000076"/>
                  </a:solidFill>
                  <a:ea typeface="幼圆" pitchFamily="49" charset="-122"/>
                </a:rPr>
                <a:t>刘 末    女    </a:t>
              </a:r>
              <a:r>
                <a:rPr lang="en-US" altLang="zh-CN" sz="2200" dirty="0">
                  <a:solidFill>
                    <a:srgbClr val="000076"/>
                  </a:solidFill>
                  <a:ea typeface="幼圆" pitchFamily="49" charset="-122"/>
                </a:rPr>
                <a:t>19         </a:t>
              </a:r>
              <a:r>
                <a:rPr lang="en-US" altLang="zh-CN" sz="2200" dirty="0">
                  <a:solidFill>
                    <a:srgbClr val="0000A2"/>
                  </a:solidFill>
                  <a:ea typeface="幼圆" pitchFamily="49" charset="-122"/>
                  <a:sym typeface="Symbol" pitchFamily="18" charset="2"/>
                </a:rPr>
                <a:t> </a:t>
              </a:r>
              <a:endParaRPr lang="en-US" altLang="zh-CN" sz="2200" dirty="0">
                <a:solidFill>
                  <a:srgbClr val="000076"/>
                </a:solidFill>
                <a:ea typeface="幼圆" pitchFamily="49" charset="-122"/>
              </a:endParaRPr>
            </a:p>
          </p:txBody>
        </p:sp>
      </p:grpSp>
    </p:spTree>
    <p:extLst>
      <p:ext uri="{BB962C8B-B14F-4D97-AF65-F5344CB8AC3E}">
        <p14:creationId xmlns:p14="http://schemas.microsoft.com/office/powerpoint/2010/main" val="27686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3358227"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r>
              <a:rPr lang="en-US" altLang="zh-CN" sz="3200" b="1" dirty="0">
                <a:solidFill>
                  <a:schemeClr val="tx1">
                    <a:lumMod val="75000"/>
                    <a:lumOff val="25000"/>
                  </a:schemeClr>
                </a:solidFill>
                <a:latin typeface="+mn-ea"/>
              </a:rPr>
              <a:t>(Searching)</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9"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查找的基本概念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9" y="2431054"/>
            <a:ext cx="3007555"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顺序表的查找</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9" y="3451136"/>
            <a:ext cx="158569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6.3 </a:t>
            </a:r>
            <a:r>
              <a:rPr lang="zh-CN" altLang="en-US" sz="2800" dirty="0">
                <a:solidFill>
                  <a:schemeClr val="tx1">
                    <a:lumMod val="65000"/>
                    <a:lumOff val="35000"/>
                  </a:schemeClr>
                </a:solidFill>
              </a:rPr>
              <a:t>索引</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9" y="4471218"/>
            <a:ext cx="4548040"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6.4 </a:t>
            </a:r>
            <a:r>
              <a:rPr lang="zh-CN" altLang="en-US" sz="2800" dirty="0">
                <a:solidFill>
                  <a:schemeClr val="tx1">
                    <a:lumMod val="65000"/>
                    <a:lumOff val="35000"/>
                  </a:schemeClr>
                </a:solidFill>
              </a:rPr>
              <a:t>树结构索引、</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a:t>
            </a:r>
            <a:r>
              <a:rPr lang="en-US" altLang="zh-CN" sz="2800" dirty="0">
                <a:solidFill>
                  <a:schemeClr val="tx1">
                    <a:lumMod val="65000"/>
                    <a:lumOff val="35000"/>
                  </a:schemeClr>
                </a:solidFill>
              </a:rPr>
              <a:t>B+</a:t>
            </a:r>
            <a:r>
              <a:rPr lang="zh-CN" altLang="en-US" sz="2800" dirty="0">
                <a:solidFill>
                  <a:schemeClr val="tx1">
                    <a:lumMod val="65000"/>
                    <a:lumOff val="35000"/>
                  </a:schemeClr>
                </a:solidFill>
              </a:rPr>
              <a:t>树</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9" y="5491298"/>
            <a:ext cx="3143809"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rgbClr val="FF0000"/>
                </a:solidFill>
              </a:rPr>
              <a:t>6.5 </a:t>
            </a:r>
            <a:r>
              <a:rPr lang="zh-CN" altLang="en-US" sz="2800" dirty="0">
                <a:solidFill>
                  <a:srgbClr val="FF0000"/>
                </a:solidFill>
              </a:rPr>
              <a:t>散列（</a:t>
            </a:r>
            <a:r>
              <a:rPr lang="en-US" altLang="zh-CN" sz="2800" dirty="0">
                <a:solidFill>
                  <a:srgbClr val="FF0000"/>
                </a:solidFill>
              </a:rPr>
              <a:t>Hash</a:t>
            </a:r>
            <a:r>
              <a:rPr lang="zh-CN" altLang="en-US" sz="2800" dirty="0">
                <a:solidFill>
                  <a:srgbClr val="FF0000"/>
                </a:solidFill>
              </a:rPr>
              <a:t>）</a:t>
            </a:r>
          </a:p>
        </p:txBody>
      </p:sp>
    </p:spTree>
    <p:extLst>
      <p:ext uri="{BB962C8B-B14F-4D97-AF65-F5344CB8AC3E}">
        <p14:creationId xmlns:p14="http://schemas.microsoft.com/office/powerpoint/2010/main" val="21287422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6.5 </a:t>
            </a:r>
            <a:r>
              <a:rPr lang="zh-CN" altLang="en-US" dirty="0"/>
              <a:t>散列（</a:t>
            </a:r>
            <a:r>
              <a:rPr lang="en-US" altLang="zh-CN" dirty="0"/>
              <a:t>Hash</a:t>
            </a:r>
            <a:r>
              <a:rPr lang="zh-CN" altLang="en-US" dirty="0"/>
              <a:t>）查找</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61</a:t>
            </a:fld>
            <a:endParaRPr lang="zh-CN" altLang="en-US"/>
          </a:p>
        </p:txBody>
      </p:sp>
      <p:sp>
        <p:nvSpPr>
          <p:cNvPr id="4" name="文本占位符 3"/>
          <p:cNvSpPr>
            <a:spLocks noGrp="1"/>
          </p:cNvSpPr>
          <p:nvPr>
            <p:ph type="body" sz="quarter" idx="11"/>
          </p:nvPr>
        </p:nvSpPr>
        <p:spPr/>
        <p:txBody>
          <a:bodyPr>
            <a:normAutofit/>
          </a:bodyPr>
          <a:lstStyle/>
          <a:p>
            <a:r>
              <a:rPr lang="zh-CN" altLang="en-US" dirty="0"/>
              <a:t>基于关键字比较的查找方法</a:t>
            </a:r>
            <a:endParaRPr lang="en-US" altLang="zh-CN" dirty="0"/>
          </a:p>
          <a:p>
            <a:pPr lvl="1"/>
            <a:r>
              <a:rPr lang="zh-CN" altLang="en-US" dirty="0"/>
              <a:t>顺序查找、折半查找、索引查找都是通过比较关键字找到结点</a:t>
            </a:r>
            <a:endParaRPr lang="en-US" altLang="zh-CN" dirty="0"/>
          </a:p>
          <a:p>
            <a:pPr lvl="1"/>
            <a:r>
              <a:rPr lang="zh-CN" altLang="en-US" dirty="0"/>
              <a:t>查找的时间效率主要取决于查找过程中进行的比较次数</a:t>
            </a:r>
            <a:endParaRPr lang="en-US" altLang="zh-CN" dirty="0"/>
          </a:p>
          <a:p>
            <a:r>
              <a:rPr lang="zh-CN" altLang="en-US" dirty="0"/>
              <a:t>散列（</a:t>
            </a:r>
            <a:r>
              <a:rPr lang="en-US" altLang="zh-CN" dirty="0"/>
              <a:t>Hash</a:t>
            </a:r>
            <a:r>
              <a:rPr lang="zh-CN" altLang="en-US" dirty="0"/>
              <a:t>，哈希）表：基于数学运算的查找</a:t>
            </a:r>
            <a:endParaRPr lang="en-US" altLang="zh-CN" dirty="0"/>
          </a:p>
          <a:p>
            <a:pPr lvl="1"/>
            <a:r>
              <a:rPr lang="zh-CN" altLang="en-US" dirty="0"/>
              <a:t>散列表是计算机科学里的一个伟大发明</a:t>
            </a:r>
            <a:endParaRPr lang="en-US" altLang="zh-CN" dirty="0"/>
          </a:p>
          <a:p>
            <a:pPr lvl="1"/>
            <a:r>
              <a:rPr lang="zh-CN" altLang="en-US" dirty="0"/>
              <a:t>它是由数组、链表和一些数学方法相结合，构造起来的一种能够高效支持动态数据的存储和查找的结构，在程序设计中经常使用</a:t>
            </a:r>
            <a:endParaRPr lang="en-US" altLang="zh-CN" dirty="0"/>
          </a:p>
          <a:p>
            <a:pPr lvl="1"/>
            <a:r>
              <a:rPr lang="zh-CN" altLang="en-US" dirty="0"/>
              <a:t>利用</a:t>
            </a:r>
            <a:r>
              <a:rPr lang="zh-CN" altLang="en-US" dirty="0">
                <a:solidFill>
                  <a:srgbClr val="0000FF"/>
                </a:solidFill>
              </a:rPr>
              <a:t>数学运算函数</a:t>
            </a:r>
            <a:r>
              <a:rPr lang="zh-CN" altLang="en-US" dirty="0"/>
              <a:t>直接建立记录</a:t>
            </a:r>
            <a:r>
              <a:rPr lang="zh-CN" altLang="en-US" dirty="0">
                <a:solidFill>
                  <a:srgbClr val="FF0000"/>
                </a:solidFill>
              </a:rPr>
              <a:t>关键字与存储位置</a:t>
            </a:r>
            <a:r>
              <a:rPr lang="zh-CN" altLang="en-US" dirty="0"/>
              <a:t>之间的关系</a:t>
            </a:r>
            <a:endParaRPr lang="en-US" altLang="zh-CN" dirty="0"/>
          </a:p>
          <a:p>
            <a:pPr lvl="2"/>
            <a:r>
              <a:rPr lang="zh-CN" altLang="en-US" dirty="0"/>
              <a:t>不经过任何关键字值的比较或者经过很少次的关键字值的比较</a:t>
            </a:r>
          </a:p>
          <a:p>
            <a:pPr lvl="2"/>
            <a:endParaRPr lang="zh-CN" altLang="en-US" dirty="0"/>
          </a:p>
        </p:txBody>
      </p:sp>
    </p:spTree>
    <p:extLst>
      <p:ext uri="{BB962C8B-B14F-4D97-AF65-F5344CB8AC3E}">
        <p14:creationId xmlns:p14="http://schemas.microsoft.com/office/powerpoint/2010/main" val="4192211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散列函数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62</a:t>
            </a:fld>
            <a:endParaRPr lang="zh-CN" altLang="en-US"/>
          </a:p>
        </p:txBody>
      </p:sp>
      <p:grpSp>
        <p:nvGrpSpPr>
          <p:cNvPr id="5" name="Group 47"/>
          <p:cNvGrpSpPr>
            <a:grpSpLocks/>
          </p:cNvGrpSpPr>
          <p:nvPr/>
        </p:nvGrpSpPr>
        <p:grpSpPr bwMode="auto">
          <a:xfrm>
            <a:off x="1773858" y="1082764"/>
            <a:ext cx="7491413" cy="1944687"/>
            <a:chOff x="604" y="2635"/>
            <a:chExt cx="4719" cy="1225"/>
          </a:xfrm>
        </p:grpSpPr>
        <p:sp>
          <p:nvSpPr>
            <p:cNvPr id="6"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7" name="Text Box 4"/>
            <p:cNvSpPr txBox="1">
              <a:spLocks noChangeArrowheads="1"/>
            </p:cNvSpPr>
            <p:nvPr/>
          </p:nvSpPr>
          <p:spPr bwMode="auto">
            <a:xfrm>
              <a:off x="779" y="2701"/>
              <a:ext cx="4368" cy="1130"/>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800" b="1" dirty="0">
                  <a:solidFill>
                    <a:srgbClr val="003399"/>
                  </a:solidFill>
                  <a:latin typeface="幼圆" pitchFamily="49" charset="-122"/>
                  <a:ea typeface="幼圆" pitchFamily="49" charset="-122"/>
                </a:rPr>
                <a:t>其中</a:t>
              </a:r>
              <a:r>
                <a:rPr lang="zh-CN" altLang="en-US" sz="2800" b="1" dirty="0">
                  <a:solidFill>
                    <a:srgbClr val="003399"/>
                  </a:solidFill>
                  <a:latin typeface="楷体_GB2312" pitchFamily="49" charset="-122"/>
                  <a:ea typeface="楷体_GB2312" pitchFamily="49" charset="-122"/>
                </a:rPr>
                <a:t>，</a:t>
              </a:r>
              <a:r>
                <a:rPr lang="en-US" altLang="zh-CN" sz="2800" b="1" dirty="0">
                  <a:solidFill>
                    <a:srgbClr val="003399"/>
                  </a:solidFill>
                  <a:ea typeface="楷体_GB2312" pitchFamily="49" charset="-122"/>
                </a:rPr>
                <a:t>k </a:t>
              </a:r>
              <a:r>
                <a:rPr lang="zh-CN" altLang="en-US" sz="2800" b="1" dirty="0">
                  <a:solidFill>
                    <a:srgbClr val="003399"/>
                  </a:solidFill>
                  <a:latin typeface="幼圆" pitchFamily="49" charset="-122"/>
                  <a:ea typeface="幼圆" pitchFamily="49" charset="-122"/>
                </a:rPr>
                <a:t>为记录的关键字</a:t>
              </a:r>
              <a:r>
                <a:rPr lang="zh-CN" altLang="en-US" sz="2800" b="1" dirty="0">
                  <a:solidFill>
                    <a:srgbClr val="003399"/>
                  </a:solidFill>
                  <a:latin typeface="楷体_GB2312" pitchFamily="49" charset="-122"/>
                  <a:ea typeface="楷体_GB2312" pitchFamily="49" charset="-122"/>
                </a:rPr>
                <a:t>，</a:t>
              </a:r>
              <a:r>
                <a:rPr lang="en-US" altLang="zh-CN" sz="2800" b="1" dirty="0">
                  <a:solidFill>
                    <a:srgbClr val="003399"/>
                  </a:solidFill>
                  <a:ea typeface="楷体_GB2312" pitchFamily="49" charset="-122"/>
                </a:rPr>
                <a:t>H(k)</a:t>
              </a:r>
              <a:r>
                <a:rPr lang="zh-CN" altLang="en-US" sz="2800" b="1" dirty="0">
                  <a:solidFill>
                    <a:srgbClr val="003399"/>
                  </a:solidFill>
                  <a:ea typeface="幼圆" pitchFamily="49" charset="-122"/>
                </a:rPr>
                <a:t>称</a:t>
              </a:r>
              <a:r>
                <a:rPr lang="zh-CN" altLang="en-US" sz="2800" b="1" dirty="0">
                  <a:solidFill>
                    <a:srgbClr val="003399"/>
                  </a:solidFill>
                  <a:latin typeface="楷体_GB2312" pitchFamily="49" charset="-122"/>
                  <a:ea typeface="幼圆" pitchFamily="49" charset="-122"/>
                </a:rPr>
                <a:t>为散列函数</a:t>
              </a:r>
              <a:r>
                <a:rPr lang="zh-CN" altLang="en-US" sz="2800" b="1" dirty="0">
                  <a:solidFill>
                    <a:srgbClr val="003399"/>
                  </a:solidFill>
                  <a:latin typeface="楷体_GB2312" pitchFamily="49" charset="-122"/>
                  <a:ea typeface="楷体_GB2312" pitchFamily="49" charset="-122"/>
                </a:rPr>
                <a:t>，</a:t>
              </a:r>
              <a:r>
                <a:rPr lang="zh-CN" altLang="en-US" sz="2800" b="1" dirty="0">
                  <a:solidFill>
                    <a:srgbClr val="003399"/>
                  </a:solidFill>
                  <a:latin typeface="幼圆" pitchFamily="49" charset="-122"/>
                  <a:ea typeface="幼圆" pitchFamily="49" charset="-122"/>
                </a:rPr>
                <a:t>或哈希</a:t>
              </a:r>
              <a:r>
                <a:rPr lang="en-US" altLang="zh-CN" sz="2800" b="1" dirty="0">
                  <a:solidFill>
                    <a:srgbClr val="003399"/>
                  </a:solidFill>
                  <a:ea typeface="楷体_GB2312" pitchFamily="49" charset="-122"/>
                </a:rPr>
                <a:t>(Hash)</a:t>
              </a:r>
              <a:r>
                <a:rPr lang="zh-CN" altLang="en-US" sz="2800" b="1" dirty="0">
                  <a:solidFill>
                    <a:srgbClr val="003399"/>
                  </a:solidFill>
                  <a:latin typeface="幼圆" pitchFamily="49" charset="-122"/>
                  <a:ea typeface="幼圆" pitchFamily="49" charset="-122"/>
                </a:rPr>
                <a:t>函数，或杂凑函数</a:t>
              </a:r>
              <a:r>
                <a:rPr lang="zh-CN" altLang="en-US" sz="2800" b="1" dirty="0">
                  <a:solidFill>
                    <a:srgbClr val="003399"/>
                  </a:solidFill>
                  <a:latin typeface="楷体_GB2312" pitchFamily="49" charset="-122"/>
                  <a:ea typeface="楷体_GB2312" pitchFamily="49" charset="-122"/>
                </a:rPr>
                <a:t>。</a:t>
              </a:r>
              <a:r>
                <a:rPr lang="zh-CN" altLang="en-US" sz="2800" b="1" dirty="0">
                  <a:solidFill>
                    <a:srgbClr val="003399"/>
                  </a:solidFill>
                  <a:latin typeface="幼圆" pitchFamily="49" charset="-122"/>
                  <a:ea typeface="幼圆" pitchFamily="49" charset="-122"/>
                </a:rPr>
                <a:t>函数值</a:t>
              </a:r>
              <a:r>
                <a:rPr lang="en-US" altLang="zh-CN" sz="2800" b="1" dirty="0">
                  <a:solidFill>
                    <a:srgbClr val="003399"/>
                  </a:solidFill>
                  <a:ea typeface="幼圆" pitchFamily="49" charset="-122"/>
                </a:rPr>
                <a:t>A</a:t>
              </a:r>
              <a:r>
                <a:rPr lang="zh-CN" altLang="en-US" sz="2800" b="1" dirty="0">
                  <a:solidFill>
                    <a:srgbClr val="003399"/>
                  </a:solidFill>
                  <a:latin typeface="幼圆" pitchFamily="49" charset="-122"/>
                  <a:ea typeface="幼圆" pitchFamily="49" charset="-122"/>
                </a:rPr>
                <a:t>为</a:t>
              </a:r>
              <a:r>
                <a:rPr lang="en-US" altLang="zh-CN" sz="2800" b="1" dirty="0">
                  <a:solidFill>
                    <a:srgbClr val="003399"/>
                  </a:solidFill>
                  <a:ea typeface="幼圆" pitchFamily="49" charset="-122"/>
                </a:rPr>
                <a:t>k</a:t>
              </a:r>
              <a:r>
                <a:rPr lang="zh-CN" altLang="en-US" sz="2800" b="1" dirty="0">
                  <a:solidFill>
                    <a:srgbClr val="003399"/>
                  </a:solidFill>
                  <a:latin typeface="幼圆" pitchFamily="49" charset="-122"/>
                  <a:ea typeface="幼圆" pitchFamily="49" charset="-122"/>
                </a:rPr>
                <a:t>对应的记录在查找表中位置。</a:t>
              </a:r>
            </a:p>
          </p:txBody>
        </p:sp>
        <p:sp>
          <p:nvSpPr>
            <p:cNvPr id="8"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9" name="Group 74"/>
          <p:cNvGrpSpPr>
            <a:grpSpLocks/>
          </p:cNvGrpSpPr>
          <p:nvPr/>
        </p:nvGrpSpPr>
        <p:grpSpPr bwMode="auto">
          <a:xfrm>
            <a:off x="115619" y="3191034"/>
            <a:ext cx="2433638" cy="457200"/>
            <a:chOff x="-377" y="1062"/>
            <a:chExt cx="1533" cy="288"/>
          </a:xfrm>
        </p:grpSpPr>
        <p:sp>
          <p:nvSpPr>
            <p:cNvPr id="10" name="Oval 44"/>
            <p:cNvSpPr>
              <a:spLocks noChangeArrowheads="1"/>
            </p:cNvSpPr>
            <p:nvPr/>
          </p:nvSpPr>
          <p:spPr bwMode="auto">
            <a:xfrm>
              <a:off x="724" y="1103"/>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11" name="AutoShape 45"/>
            <p:cNvSpPr>
              <a:spLocks noChangeArrowheads="1"/>
            </p:cNvSpPr>
            <p:nvPr/>
          </p:nvSpPr>
          <p:spPr bwMode="auto">
            <a:xfrm>
              <a:off x="-377" y="1062"/>
              <a:ext cx="864" cy="288"/>
            </a:xfrm>
            <a:prstGeom prst="wedgeEllipseCallout">
              <a:avLst>
                <a:gd name="adj1" fmla="val 66586"/>
                <a:gd name="adj2" fmla="val 9436"/>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12" name="Text Box 46"/>
            <p:cNvSpPr txBox="1">
              <a:spLocks noChangeArrowheads="1"/>
            </p:cNvSpPr>
            <p:nvPr/>
          </p:nvSpPr>
          <p:spPr bwMode="auto">
            <a:xfrm>
              <a:off x="-286" y="1062"/>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dirty="0">
                  <a:solidFill>
                    <a:srgbClr val="FF3300"/>
                  </a:solidFill>
                  <a:ea typeface="黑体" pitchFamily="49" charset="-122"/>
                </a:rPr>
                <a:t>关键字</a:t>
              </a:r>
            </a:p>
          </p:txBody>
        </p:sp>
      </p:grpSp>
      <p:sp>
        <p:nvSpPr>
          <p:cNvPr id="13" name="Rectangle 47"/>
          <p:cNvSpPr>
            <a:spLocks noChangeArrowheads="1"/>
          </p:cNvSpPr>
          <p:nvPr/>
        </p:nvSpPr>
        <p:spPr bwMode="auto">
          <a:xfrm>
            <a:off x="3155950" y="7165976"/>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14" name="Text Box 48"/>
          <p:cNvSpPr txBox="1">
            <a:spLocks noChangeArrowheads="1"/>
          </p:cNvSpPr>
          <p:nvPr/>
        </p:nvSpPr>
        <p:spPr bwMode="auto">
          <a:xfrm>
            <a:off x="2927350" y="7632701"/>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15" name="组合 14"/>
          <p:cNvGrpSpPr/>
          <p:nvPr/>
        </p:nvGrpSpPr>
        <p:grpSpPr>
          <a:xfrm>
            <a:off x="5073381" y="3419634"/>
            <a:ext cx="2514600" cy="2881313"/>
            <a:chOff x="5334000" y="2028825"/>
            <a:chExt cx="2514600" cy="2881313"/>
          </a:xfrm>
        </p:grpSpPr>
        <p:sp>
          <p:nvSpPr>
            <p:cNvPr id="16"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17"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18"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19"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0"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21" name="Group 54"/>
            <p:cNvGrpSpPr>
              <a:grpSpLocks/>
            </p:cNvGrpSpPr>
            <p:nvPr/>
          </p:nvGrpSpPr>
          <p:grpSpPr bwMode="auto">
            <a:xfrm>
              <a:off x="5334000" y="2028825"/>
              <a:ext cx="2514600" cy="2881313"/>
              <a:chOff x="3360" y="1278"/>
              <a:chExt cx="1584" cy="1815"/>
            </a:xfrm>
          </p:grpSpPr>
          <p:sp>
            <p:nvSpPr>
              <p:cNvPr id="22"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3"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4"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5"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6"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27"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28"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29" name="Text Box 6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0" name="Rectangle 6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31" name="Group 77"/>
          <p:cNvGrpSpPr>
            <a:grpSpLocks/>
          </p:cNvGrpSpPr>
          <p:nvPr/>
        </p:nvGrpSpPr>
        <p:grpSpPr bwMode="auto">
          <a:xfrm>
            <a:off x="1746736" y="3289372"/>
            <a:ext cx="3694112" cy="3133725"/>
            <a:chOff x="3134" y="1071"/>
            <a:chExt cx="2327" cy="1974"/>
          </a:xfrm>
        </p:grpSpPr>
        <p:sp>
          <p:nvSpPr>
            <p:cNvPr id="32"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dirty="0">
                  <a:solidFill>
                    <a:srgbClr val="CC0066"/>
                  </a:solidFill>
                  <a:latin typeface="黑体" pitchFamily="49" charset="-122"/>
                  <a:ea typeface="黑体" pitchFamily="49" charset="-122"/>
                </a:rPr>
                <a:t> </a:t>
              </a:r>
              <a:r>
                <a:rPr lang="zh-CN" altLang="en-US" sz="1900" dirty="0">
                  <a:solidFill>
                    <a:srgbClr val="CC0066"/>
                  </a:solidFill>
                  <a:latin typeface="黑体" pitchFamily="49" charset="-122"/>
                  <a:ea typeface="黑体" pitchFamily="49" charset="-122"/>
                </a:rPr>
                <a:t>学号    姓名  性别   </a:t>
              </a:r>
              <a:r>
                <a:rPr lang="en-US" altLang="zh-CN" sz="1900" dirty="0">
                  <a:solidFill>
                    <a:srgbClr val="CC0066"/>
                  </a:solidFill>
                  <a:ea typeface="黑体" pitchFamily="49" charset="-122"/>
                </a:rPr>
                <a:t>…</a:t>
              </a:r>
              <a:endParaRPr lang="en-US" altLang="zh-CN" sz="1900" dirty="0">
                <a:solidFill>
                  <a:srgbClr val="CC0066"/>
                </a:solidFill>
                <a:latin typeface="黑体" pitchFamily="49" charset="-122"/>
                <a:ea typeface="黑体" pitchFamily="49" charset="-122"/>
              </a:endParaRPr>
            </a:p>
          </p:txBody>
        </p:sp>
        <p:sp>
          <p:nvSpPr>
            <p:cNvPr id="33"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4"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5"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6" name="Text Box 82"/>
            <p:cNvSpPr txBox="1">
              <a:spLocks noChangeArrowheads="1"/>
            </p:cNvSpPr>
            <p:nvPr/>
          </p:nvSpPr>
          <p:spPr bwMode="auto">
            <a:xfrm>
              <a:off x="3214" y="2795"/>
              <a:ext cx="18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7"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8"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9"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40"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1"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2"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3"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4"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5"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46"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47"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48"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49"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50"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
        <p:nvSpPr>
          <p:cNvPr id="51" name="Rectangle 47"/>
          <p:cNvSpPr>
            <a:spLocks noChangeArrowheads="1"/>
          </p:cNvSpPr>
          <p:nvPr/>
        </p:nvSpPr>
        <p:spPr bwMode="auto">
          <a:xfrm>
            <a:off x="7636154" y="3859371"/>
            <a:ext cx="3429000" cy="488950"/>
          </a:xfrm>
          <a:prstGeom prst="rect">
            <a:avLst/>
          </a:prstGeom>
          <a:noFill/>
          <a:ln w="12700" cap="sq">
            <a:noFill/>
            <a:miter lim="800000"/>
            <a:headEnd type="none" w="sm" len="sm"/>
            <a:tailEnd type="none" w="sm" len="sm"/>
          </a:ln>
        </p:spPr>
        <p:txBody>
          <a:bodyPr>
            <a:spAutoFit/>
          </a:bodyPr>
          <a:lstStyle/>
          <a:p>
            <a:r>
              <a:rPr lang="zh-CN" altLang="en-US" sz="2600" i="1" dirty="0">
                <a:solidFill>
                  <a:srgbClr val="CC0066"/>
                </a:solidFill>
                <a:ea typeface="黑体" pitchFamily="49" charset="-122"/>
              </a:rPr>
              <a:t>地址范围</a:t>
            </a:r>
            <a:r>
              <a:rPr lang="zh-CN" altLang="en-US" sz="2600" dirty="0">
                <a:solidFill>
                  <a:srgbClr val="CC0066"/>
                </a:solidFill>
              </a:rPr>
              <a:t>：    </a:t>
            </a:r>
            <a:r>
              <a:rPr lang="en-US" altLang="zh-CN" sz="2600" dirty="0">
                <a:solidFill>
                  <a:srgbClr val="CC0066"/>
                </a:solidFill>
              </a:rPr>
              <a:t>[1..30]</a:t>
            </a:r>
          </a:p>
        </p:txBody>
      </p:sp>
      <p:sp>
        <p:nvSpPr>
          <p:cNvPr id="52" name="Text Box 48"/>
          <p:cNvSpPr txBox="1">
            <a:spLocks noChangeArrowheads="1"/>
          </p:cNvSpPr>
          <p:nvPr/>
        </p:nvSpPr>
        <p:spPr bwMode="auto">
          <a:xfrm>
            <a:off x="7421150" y="4425394"/>
            <a:ext cx="4711762"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spTree>
    <p:extLst>
      <p:ext uri="{BB962C8B-B14F-4D97-AF65-F5344CB8AC3E}">
        <p14:creationId xmlns:p14="http://schemas.microsoft.com/office/powerpoint/2010/main" val="42692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out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arn(outVertical)">
                                      <p:cBhvr>
                                        <p:cTn id="4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51" grpId="0"/>
      <p:bldP spid="5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63</a:t>
            </a:fld>
            <a:endParaRPr lang="zh-CN" altLang="en-US"/>
          </a:p>
        </p:txBody>
      </p:sp>
      <p:sp>
        <p:nvSpPr>
          <p:cNvPr id="149" name="文本占位符 148"/>
          <p:cNvSpPr>
            <a:spLocks noGrp="1"/>
          </p:cNvSpPr>
          <p:nvPr>
            <p:ph type="body" sz="quarter" idx="11"/>
          </p:nvPr>
        </p:nvSpPr>
        <p:spPr/>
        <p:txBody>
          <a:bodyPr/>
          <a:lstStyle/>
          <a:p>
            <a:r>
              <a:rPr lang="zh-CN" altLang="en-US" dirty="0"/>
              <a:t>可能会存在不同关键字的散列值相同的情况</a:t>
            </a:r>
          </a:p>
        </p:txBody>
      </p:sp>
      <p:grpSp>
        <p:nvGrpSpPr>
          <p:cNvPr id="77" name="Group 2"/>
          <p:cNvGrpSpPr>
            <a:grpSpLocks/>
          </p:cNvGrpSpPr>
          <p:nvPr/>
        </p:nvGrpSpPr>
        <p:grpSpPr bwMode="auto">
          <a:xfrm>
            <a:off x="3568800" y="1832821"/>
            <a:ext cx="3429000" cy="3116263"/>
            <a:chOff x="624" y="1161"/>
            <a:chExt cx="2160" cy="1963"/>
          </a:xfrm>
        </p:grpSpPr>
        <p:grpSp>
          <p:nvGrpSpPr>
            <p:cNvPr id="78" name="Group 3"/>
            <p:cNvGrpSpPr>
              <a:grpSpLocks/>
            </p:cNvGrpSpPr>
            <p:nvPr/>
          </p:nvGrpSpPr>
          <p:grpSpPr bwMode="auto">
            <a:xfrm>
              <a:off x="624" y="1392"/>
              <a:ext cx="2160" cy="240"/>
              <a:chOff x="624" y="1536"/>
              <a:chExt cx="2160" cy="240"/>
            </a:xfrm>
          </p:grpSpPr>
          <p:sp>
            <p:nvSpPr>
              <p:cNvPr id="111"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12"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13"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14"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grpSp>
        <p:grpSp>
          <p:nvGrpSpPr>
            <p:cNvPr id="79" name="Group 8"/>
            <p:cNvGrpSpPr>
              <a:grpSpLocks/>
            </p:cNvGrpSpPr>
            <p:nvPr/>
          </p:nvGrpSpPr>
          <p:grpSpPr bwMode="auto">
            <a:xfrm>
              <a:off x="624" y="1632"/>
              <a:ext cx="2160" cy="240"/>
              <a:chOff x="624" y="1536"/>
              <a:chExt cx="2160" cy="240"/>
            </a:xfrm>
          </p:grpSpPr>
          <p:sp>
            <p:nvSpPr>
              <p:cNvPr id="107"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8"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9"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10"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grpSp>
        <p:grpSp>
          <p:nvGrpSpPr>
            <p:cNvPr id="80" name="Group 13"/>
            <p:cNvGrpSpPr>
              <a:grpSpLocks/>
            </p:cNvGrpSpPr>
            <p:nvPr/>
          </p:nvGrpSpPr>
          <p:grpSpPr bwMode="auto">
            <a:xfrm>
              <a:off x="624" y="1872"/>
              <a:ext cx="2160" cy="240"/>
              <a:chOff x="624" y="1536"/>
              <a:chExt cx="2160" cy="240"/>
            </a:xfrm>
          </p:grpSpPr>
          <p:sp>
            <p:nvSpPr>
              <p:cNvPr id="103"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4"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5"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6"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grpSp>
        <p:grpSp>
          <p:nvGrpSpPr>
            <p:cNvPr id="81" name="Group 18"/>
            <p:cNvGrpSpPr>
              <a:grpSpLocks/>
            </p:cNvGrpSpPr>
            <p:nvPr/>
          </p:nvGrpSpPr>
          <p:grpSpPr bwMode="auto">
            <a:xfrm>
              <a:off x="624" y="2112"/>
              <a:ext cx="2160" cy="240"/>
              <a:chOff x="624" y="1536"/>
              <a:chExt cx="2160" cy="240"/>
            </a:xfrm>
          </p:grpSpPr>
          <p:sp>
            <p:nvSpPr>
              <p:cNvPr id="99"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0"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1"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102"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grpSp>
        <p:grpSp>
          <p:nvGrpSpPr>
            <p:cNvPr id="82" name="Group 23"/>
            <p:cNvGrpSpPr>
              <a:grpSpLocks/>
            </p:cNvGrpSpPr>
            <p:nvPr/>
          </p:nvGrpSpPr>
          <p:grpSpPr bwMode="auto">
            <a:xfrm>
              <a:off x="624" y="2880"/>
              <a:ext cx="2160" cy="240"/>
              <a:chOff x="624" y="1536"/>
              <a:chExt cx="2160" cy="240"/>
            </a:xfrm>
          </p:grpSpPr>
          <p:sp>
            <p:nvSpPr>
              <p:cNvPr id="95"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96"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97"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sp>
            <p:nvSpPr>
              <p:cNvPr id="98"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b="1">
                  <a:solidFill>
                    <a:srgbClr val="FFFFCC"/>
                  </a:solidFill>
                </a:endParaRPr>
              </a:p>
            </p:txBody>
          </p:sp>
        </p:grpSp>
        <p:sp>
          <p:nvSpPr>
            <p:cNvPr id="83"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b="1"/>
            </a:p>
          </p:txBody>
        </p:sp>
        <p:sp>
          <p:nvSpPr>
            <p:cNvPr id="84"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b="1"/>
            </a:p>
          </p:txBody>
        </p:sp>
        <p:sp>
          <p:nvSpPr>
            <p:cNvPr id="85"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b="1"/>
            </a:p>
          </p:txBody>
        </p:sp>
        <p:sp>
          <p:nvSpPr>
            <p:cNvPr id="86"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b="1"/>
            </a:p>
          </p:txBody>
        </p:sp>
        <p:sp>
          <p:nvSpPr>
            <p:cNvPr id="87"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b="1"/>
            </a:p>
          </p:txBody>
        </p:sp>
        <p:sp>
          <p:nvSpPr>
            <p:cNvPr id="88" name="Text Box 33"/>
            <p:cNvSpPr txBox="1">
              <a:spLocks noChangeArrowheads="1"/>
            </p:cNvSpPr>
            <p:nvPr/>
          </p:nvSpPr>
          <p:spPr bwMode="auto">
            <a:xfrm>
              <a:off x="670" y="1161"/>
              <a:ext cx="1967" cy="233"/>
            </a:xfrm>
            <a:prstGeom prst="rect">
              <a:avLst/>
            </a:prstGeom>
            <a:noFill/>
            <a:ln w="12700" cap="sq">
              <a:noFill/>
              <a:miter lim="800000"/>
              <a:headEnd type="none" w="sm" len="sm"/>
              <a:tailEnd type="none" w="sm" len="sm"/>
            </a:ln>
          </p:spPr>
          <p:txBody>
            <a:bodyPr wrap="none">
              <a:spAutoFit/>
            </a:bodyPr>
            <a:lstStyle/>
            <a:p>
              <a:r>
                <a:rPr lang="en-US" altLang="zh-CN" sz="1800" b="1">
                  <a:solidFill>
                    <a:srgbClr val="FF3300"/>
                  </a:solidFill>
                </a:rPr>
                <a:t> </a:t>
              </a:r>
              <a:r>
                <a:rPr lang="zh-CN" altLang="en-US" sz="1800" b="1">
                  <a:solidFill>
                    <a:srgbClr val="FF3300"/>
                  </a:solidFill>
                  <a:latin typeface="黑体" pitchFamily="49" charset="-122"/>
                  <a:ea typeface="黑体" pitchFamily="49" charset="-122"/>
                </a:rPr>
                <a:t>学 号</a:t>
              </a:r>
              <a:r>
                <a:rPr lang="zh-CN" altLang="en-US" sz="1800" b="1">
                  <a:solidFill>
                    <a:srgbClr val="FF3300"/>
                  </a:solidFill>
                </a:rPr>
                <a:t>       </a:t>
              </a:r>
              <a:r>
                <a:rPr lang="zh-CN" altLang="en-US" sz="1800" b="1">
                  <a:solidFill>
                    <a:srgbClr val="FF3300"/>
                  </a:solidFill>
                  <a:latin typeface="黑体" pitchFamily="49" charset="-122"/>
                  <a:ea typeface="黑体" pitchFamily="49" charset="-122"/>
                </a:rPr>
                <a:t>姓名  性别</a:t>
              </a:r>
              <a:r>
                <a:rPr lang="zh-CN" altLang="en-US" sz="1800" b="1">
                  <a:solidFill>
                    <a:srgbClr val="FF3300"/>
                  </a:solidFill>
                </a:rPr>
                <a:t>       </a:t>
              </a:r>
              <a:r>
                <a:rPr lang="en-US" altLang="zh-CN" sz="1800" b="1">
                  <a:solidFill>
                    <a:srgbClr val="FF3300"/>
                  </a:solidFill>
                  <a:cs typeface="Times New Roman" pitchFamily="18" charset="0"/>
                </a:rPr>
                <a:t>…</a:t>
              </a:r>
              <a:endParaRPr lang="en-US" altLang="zh-CN" sz="1800" b="1">
                <a:solidFill>
                  <a:srgbClr val="FF3300"/>
                </a:solidFill>
              </a:endParaRPr>
            </a:p>
          </p:txBody>
        </p:sp>
        <p:sp>
          <p:nvSpPr>
            <p:cNvPr id="89" name="Text Box 34"/>
            <p:cNvSpPr txBox="1">
              <a:spLocks noChangeArrowheads="1"/>
            </p:cNvSpPr>
            <p:nvPr/>
          </p:nvSpPr>
          <p:spPr bwMode="auto">
            <a:xfrm>
              <a:off x="646" y="1393"/>
              <a:ext cx="1734"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99001</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张 云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90" name="Text Box 35"/>
            <p:cNvSpPr txBox="1">
              <a:spLocks noChangeArrowheads="1"/>
            </p:cNvSpPr>
            <p:nvPr/>
          </p:nvSpPr>
          <p:spPr bwMode="auto">
            <a:xfrm>
              <a:off x="646" y="1624"/>
              <a:ext cx="1734"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99002</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王 民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91" name="Text Box 36"/>
            <p:cNvSpPr txBox="1">
              <a:spLocks noChangeArrowheads="1"/>
            </p:cNvSpPr>
            <p:nvPr/>
          </p:nvSpPr>
          <p:spPr bwMode="auto">
            <a:xfrm>
              <a:off x="650" y="1862"/>
              <a:ext cx="1734"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99003</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李 军   男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92" name="Text Box 37"/>
            <p:cNvSpPr txBox="1">
              <a:spLocks noChangeArrowheads="1"/>
            </p:cNvSpPr>
            <p:nvPr/>
          </p:nvSpPr>
          <p:spPr bwMode="auto">
            <a:xfrm>
              <a:off x="635" y="2087"/>
              <a:ext cx="1734" cy="252"/>
            </a:xfrm>
            <a:prstGeom prst="rect">
              <a:avLst/>
            </a:prstGeom>
            <a:noFill/>
            <a:ln w="12700" cap="sq">
              <a:noFill/>
              <a:miter lim="800000"/>
              <a:headEnd type="none" w="sm" len="sm"/>
              <a:tailEnd type="none" w="sm" len="sm"/>
            </a:ln>
          </p:spPr>
          <p:txBody>
            <a:bodyPr wrap="none">
              <a:spAutoFit/>
            </a:bodyPr>
            <a:lstStyle/>
            <a:p>
              <a:r>
                <a:rPr lang="en-US" altLang="zh-CN" sz="2000" dirty="0">
                  <a:solidFill>
                    <a:srgbClr val="000000"/>
                  </a:solidFill>
                  <a:ea typeface="楷体_GB2312" pitchFamily="49" charset="-122"/>
                </a:rPr>
                <a:t>99004</a:t>
              </a:r>
              <a:r>
                <a:rPr lang="en-US" altLang="zh-CN" sz="2000" dirty="0">
                  <a:solidFill>
                    <a:srgbClr val="0000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汪 敏   女    </a:t>
              </a:r>
              <a:r>
                <a:rPr lang="en-US" altLang="zh-CN" sz="2000" dirty="0">
                  <a:solidFill>
                    <a:srgbClr val="000000"/>
                  </a:solidFill>
                  <a:ea typeface="楷体_GB2312" pitchFamily="49" charset="-122"/>
                </a:rPr>
                <a:t>…</a:t>
              </a:r>
              <a:endParaRPr lang="en-US" altLang="zh-CN" sz="2000" dirty="0">
                <a:solidFill>
                  <a:srgbClr val="000000"/>
                </a:solidFill>
                <a:latin typeface="楷体_GB2312" pitchFamily="49" charset="-122"/>
                <a:ea typeface="楷体_GB2312" pitchFamily="49" charset="-122"/>
              </a:endParaRPr>
            </a:p>
          </p:txBody>
        </p:sp>
        <p:sp>
          <p:nvSpPr>
            <p:cNvPr id="93" name="Text Box 38"/>
            <p:cNvSpPr txBox="1">
              <a:spLocks noChangeArrowheads="1"/>
            </p:cNvSpPr>
            <p:nvPr/>
          </p:nvSpPr>
          <p:spPr bwMode="auto">
            <a:xfrm>
              <a:off x="639" y="2872"/>
              <a:ext cx="1700" cy="252"/>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94" name="Text Box 39"/>
            <p:cNvSpPr txBox="1">
              <a:spLocks noChangeArrowheads="1"/>
            </p:cNvSpPr>
            <p:nvPr/>
          </p:nvSpPr>
          <p:spPr bwMode="auto">
            <a:xfrm>
              <a:off x="676" y="2400"/>
              <a:ext cx="1986" cy="242"/>
            </a:xfrm>
            <a:prstGeom prst="rect">
              <a:avLst/>
            </a:prstGeom>
            <a:noFill/>
            <a:ln w="12700" cap="sq">
              <a:noFill/>
              <a:miter lim="800000"/>
              <a:headEnd type="none" w="sm" len="sm"/>
              <a:tailEnd type="none" w="sm" len="sm"/>
            </a:ln>
          </p:spPr>
          <p:txBody>
            <a:bodyPr wrap="none">
              <a:spAutoFit/>
            </a:bodyPr>
            <a:lstStyle/>
            <a:p>
              <a:r>
                <a:rPr lang="en-US" altLang="zh-CN" sz="1900" b="1">
                  <a:solidFill>
                    <a:srgbClr val="000000"/>
                  </a:solidFill>
                  <a:cs typeface="Times New Roman" pitchFamily="18" charset="0"/>
                </a:rPr>
                <a:t>……          …       …         …</a:t>
              </a:r>
            </a:p>
          </p:txBody>
        </p:sp>
      </p:grpSp>
      <p:sp>
        <p:nvSpPr>
          <p:cNvPr id="116" name="Oval 41"/>
          <p:cNvSpPr>
            <a:spLocks noChangeArrowheads="1"/>
          </p:cNvSpPr>
          <p:nvPr/>
        </p:nvSpPr>
        <p:spPr bwMode="auto">
          <a:xfrm>
            <a:off x="4711800" y="1810597"/>
            <a:ext cx="685800" cy="357188"/>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grpSp>
        <p:nvGrpSpPr>
          <p:cNvPr id="119" name="Group 44"/>
          <p:cNvGrpSpPr>
            <a:grpSpLocks/>
          </p:cNvGrpSpPr>
          <p:nvPr/>
        </p:nvGrpSpPr>
        <p:grpSpPr bwMode="auto">
          <a:xfrm>
            <a:off x="7777262" y="1770522"/>
            <a:ext cx="2514600" cy="2903538"/>
            <a:chOff x="3360" y="1278"/>
            <a:chExt cx="1584" cy="1829"/>
          </a:xfrm>
        </p:grpSpPr>
        <p:sp>
          <p:nvSpPr>
            <p:cNvPr id="1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127" name="Text Box 52"/>
            <p:cNvSpPr txBox="1">
              <a:spLocks noChangeArrowheads="1"/>
            </p:cNvSpPr>
            <p:nvPr/>
          </p:nvSpPr>
          <p:spPr bwMode="auto">
            <a:xfrm>
              <a:off x="3360" y="1278"/>
              <a:ext cx="278" cy="1829"/>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128" name="Rectangle 5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129" name="Text Box 54"/>
          <p:cNvSpPr txBox="1">
            <a:spLocks noChangeArrowheads="1"/>
          </p:cNvSpPr>
          <p:nvPr/>
        </p:nvSpPr>
        <p:spPr bwMode="auto">
          <a:xfrm>
            <a:off x="3670399" y="5365394"/>
            <a:ext cx="4487863" cy="1169551"/>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sz="2000" b="1" i="1" dirty="0">
                <a:solidFill>
                  <a:srgbClr val="FF3300"/>
                </a:solidFill>
                <a:ea typeface="黑体" pitchFamily="49" charset="-122"/>
              </a:rPr>
              <a:t>散列函数：</a:t>
            </a:r>
          </a:p>
          <a:p>
            <a:pPr>
              <a:lnSpc>
                <a:spcPct val="80000"/>
              </a:lnSpc>
            </a:pPr>
            <a:r>
              <a:rPr lang="zh-CN" altLang="en-US" sz="2000" b="1" dirty="0">
                <a:solidFill>
                  <a:srgbClr val="FF3300"/>
                </a:solidFill>
              </a:rPr>
              <a:t> </a:t>
            </a:r>
            <a:r>
              <a:rPr lang="en-US" altLang="zh-CN" sz="2000" b="1" dirty="0">
                <a:solidFill>
                  <a:srgbClr val="FF3300"/>
                </a:solidFill>
              </a:rPr>
              <a:t>H(k) = “ </a:t>
            </a:r>
            <a:r>
              <a:rPr lang="zh-CN" altLang="en-US" sz="2000" b="1" dirty="0">
                <a:solidFill>
                  <a:srgbClr val="FF3300"/>
                </a:solidFill>
                <a:latin typeface="幼圆" pitchFamily="49" charset="-122"/>
                <a:ea typeface="幼圆" pitchFamily="49" charset="-122"/>
              </a:rPr>
              <a:t>将组成关键字</a:t>
            </a:r>
            <a:r>
              <a:rPr lang="en-US" altLang="zh-CN" sz="2000" b="1" dirty="0">
                <a:solidFill>
                  <a:srgbClr val="FF3300"/>
                </a:solidFill>
                <a:ea typeface="楷体_GB2312" pitchFamily="49" charset="-122"/>
              </a:rPr>
              <a:t>k</a:t>
            </a:r>
            <a:r>
              <a:rPr lang="zh-CN" altLang="en-US" sz="2000" b="1" dirty="0">
                <a:solidFill>
                  <a:srgbClr val="FF3300"/>
                </a:solidFill>
                <a:latin typeface="幼圆" pitchFamily="49" charset="-122"/>
                <a:ea typeface="幼圆" pitchFamily="49" charset="-122"/>
              </a:rPr>
              <a:t>的</a:t>
            </a:r>
          </a:p>
          <a:p>
            <a:pPr>
              <a:lnSpc>
                <a:spcPct val="80000"/>
              </a:lnSpc>
            </a:pPr>
            <a:r>
              <a:rPr lang="zh-CN" altLang="en-US" sz="2000" b="1" dirty="0">
                <a:solidFill>
                  <a:srgbClr val="FF3300"/>
                </a:solidFill>
                <a:latin typeface="幼圆" pitchFamily="49" charset="-122"/>
                <a:ea typeface="幼圆" pitchFamily="49" charset="-122"/>
              </a:rPr>
              <a:t>        串转换为一个</a:t>
            </a:r>
            <a:r>
              <a:rPr lang="en-US" altLang="zh-CN" sz="2000" b="1" dirty="0">
                <a:solidFill>
                  <a:srgbClr val="FF3300"/>
                </a:solidFill>
                <a:ea typeface="楷体_GB2312" pitchFamily="49" charset="-122"/>
              </a:rPr>
              <a:t>1</a:t>
            </a:r>
            <a:r>
              <a:rPr lang="en-US" altLang="zh-CN" sz="2000" b="1" dirty="0">
                <a:solidFill>
                  <a:srgbClr val="FF3300"/>
                </a:solidFill>
                <a:ea typeface="PMingLiU" pitchFamily="18" charset="-120"/>
              </a:rPr>
              <a:t>―</a:t>
            </a:r>
            <a:r>
              <a:rPr lang="en-US" altLang="zh-CN" sz="2000" b="1" dirty="0">
                <a:solidFill>
                  <a:srgbClr val="FF3300"/>
                </a:solidFill>
                <a:ea typeface="楷体_GB2312" pitchFamily="49" charset="-122"/>
              </a:rPr>
              <a:t>30</a:t>
            </a:r>
          </a:p>
          <a:p>
            <a:pPr>
              <a:lnSpc>
                <a:spcPct val="80000"/>
              </a:lnSpc>
            </a:pPr>
            <a:r>
              <a:rPr lang="en-US" altLang="zh-CN" sz="2000" b="1" dirty="0">
                <a:solidFill>
                  <a:srgbClr val="FF3300"/>
                </a:solidFill>
                <a:ea typeface="楷体_GB2312" pitchFamily="49" charset="-122"/>
              </a:rPr>
              <a:t>                     </a:t>
            </a:r>
            <a:r>
              <a:rPr lang="zh-CN" altLang="en-US" sz="2000" b="1" dirty="0">
                <a:solidFill>
                  <a:srgbClr val="FF3300"/>
                </a:solidFill>
                <a:latin typeface="幼圆" pitchFamily="49" charset="-122"/>
                <a:ea typeface="幼圆" pitchFamily="49" charset="-122"/>
              </a:rPr>
              <a:t>之间的代码</a:t>
            </a:r>
            <a:r>
              <a:rPr lang="zh-CN" altLang="en-US" sz="2000" b="1" dirty="0">
                <a:solidFill>
                  <a:srgbClr val="FF3300"/>
                </a:solidFill>
                <a:latin typeface="楷体_GB2312" pitchFamily="49" charset="-122"/>
                <a:ea typeface="楷体_GB2312" pitchFamily="49" charset="-122"/>
              </a:rPr>
              <a:t> </a:t>
            </a:r>
            <a:r>
              <a:rPr lang="zh-CN" altLang="en-US" sz="2000" b="1" dirty="0">
                <a:solidFill>
                  <a:srgbClr val="FF3300"/>
                </a:solidFill>
                <a:ea typeface="楷体_GB2312" pitchFamily="49" charset="-122"/>
              </a:rPr>
              <a:t>”</a:t>
            </a:r>
            <a:endParaRPr lang="zh-CN" altLang="en-US" sz="2000" b="1" dirty="0">
              <a:solidFill>
                <a:srgbClr val="FF3300"/>
              </a:solidFill>
              <a:latin typeface="楷体_GB2312" pitchFamily="49" charset="-122"/>
              <a:ea typeface="楷体_GB2312" pitchFamily="49" charset="-122"/>
            </a:endParaRPr>
          </a:p>
        </p:txBody>
      </p:sp>
      <p:sp>
        <p:nvSpPr>
          <p:cNvPr id="130" name="Text Box 55"/>
          <p:cNvSpPr txBox="1">
            <a:spLocks noChangeArrowheads="1"/>
          </p:cNvSpPr>
          <p:nvPr/>
        </p:nvSpPr>
        <p:spPr bwMode="auto">
          <a:xfrm>
            <a:off x="9210336" y="4630108"/>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131" name="Text Box 56"/>
          <p:cNvSpPr txBox="1">
            <a:spLocks noChangeArrowheads="1"/>
          </p:cNvSpPr>
          <p:nvPr/>
        </p:nvSpPr>
        <p:spPr bwMode="auto">
          <a:xfrm>
            <a:off x="8310662" y="2268997"/>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132" name="Text Box 57"/>
          <p:cNvSpPr txBox="1">
            <a:spLocks noChangeArrowheads="1"/>
          </p:cNvSpPr>
          <p:nvPr/>
        </p:nvSpPr>
        <p:spPr bwMode="auto">
          <a:xfrm>
            <a:off x="9210336" y="4871847"/>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133" name="Text Box 58"/>
          <p:cNvSpPr txBox="1">
            <a:spLocks noChangeArrowheads="1"/>
          </p:cNvSpPr>
          <p:nvPr/>
        </p:nvSpPr>
        <p:spPr bwMode="auto">
          <a:xfrm>
            <a:off x="8310662" y="3030997"/>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134" name="Text Box 59"/>
          <p:cNvSpPr txBox="1">
            <a:spLocks noChangeArrowheads="1"/>
          </p:cNvSpPr>
          <p:nvPr/>
        </p:nvSpPr>
        <p:spPr bwMode="auto">
          <a:xfrm>
            <a:off x="9210336" y="5176647"/>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135" name="Text Box 60"/>
          <p:cNvSpPr txBox="1">
            <a:spLocks noChangeArrowheads="1"/>
          </p:cNvSpPr>
          <p:nvPr/>
        </p:nvSpPr>
        <p:spPr bwMode="auto">
          <a:xfrm>
            <a:off x="8310662" y="1887997"/>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rgbClr val="000000"/>
                </a:solidFill>
                <a:latin typeface="楷体_GB2312" pitchFamily="49" charset="-122"/>
                <a:ea typeface="楷体_GB2312" pitchFamily="49" charset="-122"/>
              </a:rPr>
              <a:t>李  军 </a:t>
            </a:r>
            <a:r>
              <a:rPr lang="zh-CN" altLang="en-US" sz="2000" dirty="0">
                <a:solidFill>
                  <a:srgbClr val="000000"/>
                </a:solidFill>
                <a:latin typeface="楷体_GB2312" pitchFamily="49" charset="-122"/>
                <a:ea typeface="楷体_GB2312" pitchFamily="49" charset="-122"/>
                <a:sym typeface="Symbol" pitchFamily="18" charset="2"/>
              </a:rPr>
              <a:t></a:t>
            </a:r>
            <a:endParaRPr lang="zh-CN" altLang="en-US" sz="2000" dirty="0">
              <a:solidFill>
                <a:srgbClr val="000000"/>
              </a:solidFill>
              <a:latin typeface="楷体_GB2312" pitchFamily="49" charset="-122"/>
              <a:ea typeface="楷体_GB2312" pitchFamily="49" charset="-122"/>
            </a:endParaRPr>
          </a:p>
        </p:txBody>
      </p:sp>
      <p:sp>
        <p:nvSpPr>
          <p:cNvPr id="136" name="Text Box 61"/>
          <p:cNvSpPr txBox="1">
            <a:spLocks noChangeArrowheads="1"/>
          </p:cNvSpPr>
          <p:nvPr/>
        </p:nvSpPr>
        <p:spPr bwMode="auto">
          <a:xfrm>
            <a:off x="9210336" y="5481447"/>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137" name="Text Box 62"/>
          <p:cNvSpPr txBox="1">
            <a:spLocks noChangeArrowheads="1"/>
          </p:cNvSpPr>
          <p:nvPr/>
        </p:nvSpPr>
        <p:spPr bwMode="auto">
          <a:xfrm>
            <a:off x="8463062" y="3030997"/>
            <a:ext cx="1524000" cy="396875"/>
          </a:xfrm>
          <a:prstGeom prst="rect">
            <a:avLst/>
          </a:prstGeom>
          <a:noFill/>
          <a:ln w="12700" cap="sq">
            <a:noFill/>
            <a:miter lim="800000"/>
            <a:headEnd type="none" w="sm" len="sm"/>
            <a:tailEnd type="none" w="sm" len="sm"/>
          </a:ln>
        </p:spPr>
        <p:txBody>
          <a:bodyPr>
            <a:spAutoFit/>
          </a:bodyPr>
          <a:lstStyle/>
          <a:p>
            <a:r>
              <a:rPr lang="zh-CN" altLang="en-US" sz="2000" dirty="0">
                <a:solidFill>
                  <a:srgbClr val="FF3300"/>
                </a:solidFill>
                <a:latin typeface="楷体_GB2312" pitchFamily="49" charset="-122"/>
                <a:ea typeface="楷体_GB2312" pitchFamily="49" charset="-122"/>
              </a:rPr>
              <a:t>汪  敏 </a:t>
            </a:r>
            <a:r>
              <a:rPr lang="zh-CN" altLang="en-US" sz="2000" dirty="0">
                <a:solidFill>
                  <a:srgbClr val="FF3300"/>
                </a:solidFill>
                <a:latin typeface="楷体_GB2312" pitchFamily="49" charset="-122"/>
                <a:ea typeface="楷体_GB2312" pitchFamily="49" charset="-122"/>
                <a:sym typeface="Symbol" pitchFamily="18" charset="2"/>
              </a:rPr>
              <a:t></a:t>
            </a:r>
            <a:endParaRPr lang="zh-CN" altLang="en-US" sz="2000" dirty="0">
              <a:solidFill>
                <a:srgbClr val="FF3300"/>
              </a:solidFill>
              <a:latin typeface="楷体_GB2312" pitchFamily="49" charset="-122"/>
              <a:ea typeface="楷体_GB2312" pitchFamily="49" charset="-122"/>
            </a:endParaRPr>
          </a:p>
        </p:txBody>
      </p:sp>
      <p:grpSp>
        <p:nvGrpSpPr>
          <p:cNvPr id="138" name="Group 92"/>
          <p:cNvGrpSpPr>
            <a:grpSpLocks/>
          </p:cNvGrpSpPr>
          <p:nvPr/>
        </p:nvGrpSpPr>
        <p:grpSpPr bwMode="auto">
          <a:xfrm>
            <a:off x="303313" y="3323097"/>
            <a:ext cx="2759075" cy="914400"/>
            <a:chOff x="3878" y="2011"/>
            <a:chExt cx="1738" cy="576"/>
          </a:xfrm>
        </p:grpSpPr>
        <p:sp>
          <p:nvSpPr>
            <p:cNvPr id="139"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140"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141" name="Rectangle 76"/>
          <p:cNvSpPr>
            <a:spLocks noChangeArrowheads="1"/>
          </p:cNvSpPr>
          <p:nvPr/>
        </p:nvSpPr>
        <p:spPr bwMode="auto">
          <a:xfrm>
            <a:off x="4163127" y="4910055"/>
            <a:ext cx="3498850" cy="327782"/>
          </a:xfrm>
          <a:prstGeom prst="rect">
            <a:avLst/>
          </a:prstGeom>
          <a:noFill/>
          <a:ln w="12700" cap="sq">
            <a:noFill/>
            <a:miter lim="800000"/>
            <a:headEnd type="none" w="sm" len="sm"/>
            <a:tailEnd type="none" w="sm" len="sm"/>
          </a:ln>
        </p:spPr>
        <p:txBody>
          <a:bodyPr>
            <a:spAutoFit/>
          </a:bodyPr>
          <a:lstStyle/>
          <a:p>
            <a:pPr>
              <a:lnSpc>
                <a:spcPct val="85000"/>
              </a:lnSpc>
            </a:pPr>
            <a:r>
              <a:rPr lang="zh-CN" altLang="en-US" b="1" i="1">
                <a:solidFill>
                  <a:srgbClr val="CC0066"/>
                </a:solidFill>
                <a:ea typeface="黑体" pitchFamily="49" charset="-122"/>
              </a:rPr>
              <a:t>地址范围：</a:t>
            </a:r>
            <a:r>
              <a:rPr lang="en-US" altLang="zh-CN" b="1">
                <a:solidFill>
                  <a:srgbClr val="CC0066"/>
                </a:solidFill>
              </a:rPr>
              <a:t>[1..30]</a:t>
            </a:r>
          </a:p>
        </p:txBody>
      </p:sp>
      <p:grpSp>
        <p:nvGrpSpPr>
          <p:cNvPr id="142" name="Group 91"/>
          <p:cNvGrpSpPr>
            <a:grpSpLocks/>
          </p:cNvGrpSpPr>
          <p:nvPr/>
        </p:nvGrpSpPr>
        <p:grpSpPr bwMode="auto">
          <a:xfrm>
            <a:off x="927801" y="5351379"/>
            <a:ext cx="6621464" cy="1430338"/>
            <a:chOff x="-1044" y="3158"/>
            <a:chExt cx="4171" cy="901"/>
          </a:xfrm>
        </p:grpSpPr>
        <p:sp>
          <p:nvSpPr>
            <p:cNvPr id="143"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b="1">
                <a:solidFill>
                  <a:srgbClr val="FFFFCC"/>
                </a:solidFill>
              </a:endParaRPr>
            </a:p>
          </p:txBody>
        </p:sp>
        <p:sp>
          <p:nvSpPr>
            <p:cNvPr id="144" name="AutoShape 79"/>
            <p:cNvSpPr>
              <a:spLocks noChangeArrowheads="1"/>
            </p:cNvSpPr>
            <p:nvPr/>
          </p:nvSpPr>
          <p:spPr bwMode="auto">
            <a:xfrm>
              <a:off x="-1044" y="329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1">
                <a:solidFill>
                  <a:srgbClr val="FFFFCC"/>
                </a:solidFill>
              </a:endParaRPr>
            </a:p>
          </p:txBody>
        </p:sp>
        <p:sp>
          <p:nvSpPr>
            <p:cNvPr id="145" name="Text Box 80"/>
            <p:cNvSpPr txBox="1">
              <a:spLocks noChangeArrowheads="1"/>
            </p:cNvSpPr>
            <p:nvPr/>
          </p:nvSpPr>
          <p:spPr bwMode="auto">
            <a:xfrm>
              <a:off x="-900" y="3316"/>
              <a:ext cx="1455" cy="233"/>
            </a:xfrm>
            <a:prstGeom prst="rect">
              <a:avLst/>
            </a:prstGeom>
            <a:noFill/>
            <a:ln w="12700" cap="sq">
              <a:noFill/>
              <a:miter lim="800000"/>
              <a:headEnd type="none" w="sm" len="sm"/>
              <a:tailEnd type="none" w="sm" len="sm"/>
            </a:ln>
          </p:spPr>
          <p:txBody>
            <a:bodyPr>
              <a:spAutoFit/>
            </a:bodyPr>
            <a:lstStyle/>
            <a:p>
              <a:r>
                <a:rPr lang="zh-CN" altLang="en-US" b="1" i="1" dirty="0">
                  <a:solidFill>
                    <a:srgbClr val="990099"/>
                  </a:solidFill>
                  <a:ea typeface="黑体" pitchFamily="49" charset="-122"/>
                </a:rPr>
                <a:t>一个处理过程</a:t>
              </a:r>
            </a:p>
          </p:txBody>
        </p:sp>
      </p:grpSp>
      <p:grpSp>
        <p:nvGrpSpPr>
          <p:cNvPr id="146" name="Group 97"/>
          <p:cNvGrpSpPr>
            <a:grpSpLocks/>
          </p:cNvGrpSpPr>
          <p:nvPr/>
        </p:nvGrpSpPr>
        <p:grpSpPr bwMode="auto">
          <a:xfrm>
            <a:off x="9221448" y="5871538"/>
            <a:ext cx="2257425" cy="647700"/>
            <a:chOff x="3726" y="3716"/>
            <a:chExt cx="1422" cy="408"/>
          </a:xfrm>
        </p:grpSpPr>
        <p:sp>
          <p:nvSpPr>
            <p:cNvPr id="147"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b="1">
                  <a:solidFill>
                    <a:srgbClr val="FF3300"/>
                  </a:solidFill>
                  <a:ea typeface="幼圆" pitchFamily="49" charset="-122"/>
                </a:rPr>
                <a:t>选择一种处理</a:t>
              </a:r>
            </a:p>
            <a:p>
              <a:pPr algn="ctr">
                <a:lnSpc>
                  <a:spcPct val="85000"/>
                </a:lnSpc>
              </a:pPr>
              <a:r>
                <a:rPr lang="zh-CN" altLang="en-US" sz="1900" b="1">
                  <a:solidFill>
                    <a:srgbClr val="FF3300"/>
                  </a:solidFill>
                  <a:ea typeface="幼圆" pitchFamily="49" charset="-122"/>
                </a:rPr>
                <a:t>冲突的方法</a:t>
              </a:r>
            </a:p>
          </p:txBody>
        </p:sp>
        <p:sp>
          <p:nvSpPr>
            <p:cNvPr id="148"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b="1">
                <a:solidFill>
                  <a:srgbClr val="FFFFCC"/>
                </a:solidFill>
              </a:endParaRPr>
            </a:p>
          </p:txBody>
        </p:sp>
      </p:grpSp>
    </p:spTree>
    <p:extLst>
      <p:ext uri="{BB962C8B-B14F-4D97-AF65-F5344CB8AC3E}">
        <p14:creationId xmlns:p14="http://schemas.microsoft.com/office/powerpoint/2010/main" val="38848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wipe(right)">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left)">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dissolv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dissolve">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slide(fromLeft)">
                                      <p:cBhvr>
                                        <p:cTn id="27" dur="5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dissolve">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slide(fromLeft)">
                                      <p:cBhvr>
                                        <p:cTn id="37" dur="500"/>
                                        <p:tgtEl>
                                          <p:spTgt spid="13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dissolve">
                                      <p:cBhvr>
                                        <p:cTn id="42" dur="500"/>
                                        <p:tgtEl>
                                          <p:spTgt spid="13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slide(fromLeft)">
                                      <p:cBhvr>
                                        <p:cTn id="47" dur="500"/>
                                        <p:tgtEl>
                                          <p:spTgt spid="1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36"/>
                                        </p:tgtEl>
                                        <p:attrNameLst>
                                          <p:attrName>style.visibility</p:attrName>
                                        </p:attrNameLst>
                                      </p:cBhvr>
                                      <p:to>
                                        <p:strVal val="visible"/>
                                      </p:to>
                                    </p:set>
                                    <p:animEffect transition="in" filter="dissolve">
                                      <p:cBhvr>
                                        <p:cTn id="52" dur="500"/>
                                        <p:tgtEl>
                                          <p:spTgt spid="13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slide(fromLeft)">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528" fill="hold" nodeType="clickEffect">
                                  <p:stCondLst>
                                    <p:cond delay="0"/>
                                  </p:stCondLst>
                                  <p:childTnLst>
                                    <p:set>
                                      <p:cBhvr>
                                        <p:cTn id="61" dur="1" fill="hold">
                                          <p:stCondLst>
                                            <p:cond delay="0"/>
                                          </p:stCondLst>
                                        </p:cTn>
                                        <p:tgtEl>
                                          <p:spTgt spid="138"/>
                                        </p:tgtEl>
                                        <p:attrNameLst>
                                          <p:attrName>style.visibility</p:attrName>
                                        </p:attrNameLst>
                                      </p:cBhvr>
                                      <p:to>
                                        <p:strVal val="visible"/>
                                      </p:to>
                                    </p:set>
                                    <p:anim calcmode="lin" valueType="num">
                                      <p:cBhvr>
                                        <p:cTn id="62" dur="500" fill="hold"/>
                                        <p:tgtEl>
                                          <p:spTgt spid="138"/>
                                        </p:tgtEl>
                                        <p:attrNameLst>
                                          <p:attrName>ppt_w</p:attrName>
                                        </p:attrNameLst>
                                      </p:cBhvr>
                                      <p:tavLst>
                                        <p:tav tm="0">
                                          <p:val>
                                            <p:fltVal val="0"/>
                                          </p:val>
                                        </p:tav>
                                        <p:tav tm="100000">
                                          <p:val>
                                            <p:strVal val="#ppt_w"/>
                                          </p:val>
                                        </p:tav>
                                      </p:tavLst>
                                    </p:anim>
                                    <p:anim calcmode="lin" valueType="num">
                                      <p:cBhvr>
                                        <p:cTn id="63" dur="500" fill="hold"/>
                                        <p:tgtEl>
                                          <p:spTgt spid="138"/>
                                        </p:tgtEl>
                                        <p:attrNameLst>
                                          <p:attrName>ppt_h</p:attrName>
                                        </p:attrNameLst>
                                      </p:cBhvr>
                                      <p:tavLst>
                                        <p:tav tm="0">
                                          <p:val>
                                            <p:fltVal val="0"/>
                                          </p:val>
                                        </p:tav>
                                        <p:tav tm="100000">
                                          <p:val>
                                            <p:strVal val="#ppt_h"/>
                                          </p:val>
                                        </p:tav>
                                      </p:tavLst>
                                    </p:anim>
                                    <p:anim calcmode="lin" valueType="num">
                                      <p:cBhvr>
                                        <p:cTn id="64" dur="500" fill="hold"/>
                                        <p:tgtEl>
                                          <p:spTgt spid="138"/>
                                        </p:tgtEl>
                                        <p:attrNameLst>
                                          <p:attrName>ppt_x</p:attrName>
                                        </p:attrNameLst>
                                      </p:cBhvr>
                                      <p:tavLst>
                                        <p:tav tm="0">
                                          <p:val>
                                            <p:fltVal val="0.5"/>
                                          </p:val>
                                        </p:tav>
                                        <p:tav tm="100000">
                                          <p:val>
                                            <p:strVal val="#ppt_x"/>
                                          </p:val>
                                        </p:tav>
                                      </p:tavLst>
                                    </p:anim>
                                    <p:anim calcmode="lin" valueType="num">
                                      <p:cBhvr>
                                        <p:cTn id="65" dur="500" fill="hold"/>
                                        <p:tgtEl>
                                          <p:spTgt spid="138"/>
                                        </p:tgtEl>
                                        <p:attrNameLst>
                                          <p:attrName>ppt_y</p:attrName>
                                        </p:attrNameLst>
                                      </p:cBhvr>
                                      <p:tavLst>
                                        <p:tav tm="0">
                                          <p:val>
                                            <p:fltVal val="0.5"/>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46"/>
                                        </p:tgtEl>
                                        <p:attrNameLst>
                                          <p:attrName>style.visibility</p:attrName>
                                        </p:attrNameLst>
                                      </p:cBhvr>
                                      <p:to>
                                        <p:strVal val="visible"/>
                                      </p:to>
                                    </p:set>
                                    <p:animEffect transition="in" filter="wipe(right)">
                                      <p:cBhvr>
                                        <p:cTn id="70"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autoUpdateAnimBg="0"/>
      <p:bldP spid="131" grpId="0" autoUpdateAnimBg="0"/>
      <p:bldP spid="132" grpId="0" autoUpdateAnimBg="0"/>
      <p:bldP spid="133" grpId="0" autoUpdateAnimBg="0"/>
      <p:bldP spid="134" grpId="0" autoUpdateAnimBg="0"/>
      <p:bldP spid="135" grpId="0" autoUpdateAnimBg="0"/>
      <p:bldP spid="136" grpId="0" autoUpdateAnimBg="0"/>
      <p:bldP spid="137" grpId="0" autoUpdateAnimBg="0"/>
      <p:bldP spid="1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散列冲突和散列表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64</a:t>
            </a:fld>
            <a:endParaRPr lang="zh-CN" altLang="en-US"/>
          </a:p>
        </p:txBody>
      </p:sp>
      <p:sp>
        <p:nvSpPr>
          <p:cNvPr id="4" name="文本占位符 3"/>
          <p:cNvSpPr>
            <a:spLocks noGrp="1"/>
          </p:cNvSpPr>
          <p:nvPr>
            <p:ph type="body" sz="quarter" idx="11"/>
          </p:nvPr>
        </p:nvSpPr>
        <p:spPr/>
        <p:txBody>
          <a:bodyPr>
            <a:normAutofit/>
          </a:bodyPr>
          <a:lstStyle/>
          <a:p>
            <a:r>
              <a:rPr lang="zh-CN" altLang="en-US" dirty="0"/>
              <a:t>散列冲突：对于不同的关键字</a:t>
            </a:r>
            <a:r>
              <a:rPr lang="en-US" altLang="zh-CN" dirty="0" err="1"/>
              <a:t>k</a:t>
            </a:r>
            <a:r>
              <a:rPr lang="en-US" altLang="zh-CN" baseline="-25000" dirty="0" err="1"/>
              <a:t>i</a:t>
            </a:r>
            <a:r>
              <a:rPr lang="zh-CN" altLang="en-US" dirty="0"/>
              <a:t>与</a:t>
            </a:r>
            <a:r>
              <a:rPr lang="en-US" altLang="zh-CN" dirty="0" err="1"/>
              <a:t>k</a:t>
            </a:r>
            <a:r>
              <a:rPr lang="en-US" altLang="zh-CN" baseline="-25000" dirty="0" err="1"/>
              <a:t>j</a:t>
            </a:r>
            <a:r>
              <a:rPr lang="zh-CN" altLang="en-US" dirty="0"/>
              <a:t>，经过散列得到相同的散列地址，即有：</a:t>
            </a:r>
            <a:r>
              <a:rPr lang="en-US" altLang="zh-CN" dirty="0"/>
              <a:t>H(</a:t>
            </a:r>
            <a:r>
              <a:rPr lang="en-US" altLang="zh-CN" dirty="0" err="1"/>
              <a:t>k</a:t>
            </a:r>
            <a:r>
              <a:rPr lang="en-US" altLang="zh-CN" baseline="-25000" dirty="0" err="1"/>
              <a:t>i</a:t>
            </a:r>
            <a:r>
              <a:rPr lang="en-US" altLang="zh-CN" dirty="0"/>
              <a:t>) = H(</a:t>
            </a:r>
            <a:r>
              <a:rPr lang="en-US" altLang="zh-CN" dirty="0" err="1"/>
              <a:t>k</a:t>
            </a:r>
            <a:r>
              <a:rPr lang="en-US" altLang="zh-CN" baseline="-25000" dirty="0" err="1"/>
              <a:t>j</a:t>
            </a:r>
            <a:r>
              <a:rPr lang="en-US" altLang="zh-CN" dirty="0"/>
              <a:t>)</a:t>
            </a:r>
          </a:p>
          <a:p>
            <a:pPr lvl="1"/>
            <a:r>
              <a:rPr lang="en-US" altLang="zh-CN" dirty="0" err="1"/>
              <a:t>k</a:t>
            </a:r>
            <a:r>
              <a:rPr lang="en-US" altLang="zh-CN" baseline="-25000" dirty="0" err="1"/>
              <a:t>i</a:t>
            </a:r>
            <a:r>
              <a:rPr lang="zh-CN" altLang="en-US" dirty="0"/>
              <a:t>与</a:t>
            </a:r>
            <a:r>
              <a:rPr lang="en-US" altLang="zh-CN" dirty="0" err="1"/>
              <a:t>k</a:t>
            </a:r>
            <a:r>
              <a:rPr lang="en-US" altLang="zh-CN" baseline="-25000" dirty="0" err="1"/>
              <a:t>j</a:t>
            </a:r>
            <a:r>
              <a:rPr lang="zh-CN" altLang="en-US" dirty="0"/>
              <a:t>称为同义词</a:t>
            </a:r>
            <a:endParaRPr lang="en-US" altLang="zh-CN" dirty="0"/>
          </a:p>
          <a:p>
            <a:r>
              <a:rPr lang="zh-CN" altLang="en-US" dirty="0"/>
              <a:t>散列表</a:t>
            </a:r>
            <a:endParaRPr lang="en-US" altLang="zh-CN" dirty="0"/>
          </a:p>
          <a:p>
            <a:pPr lvl="1"/>
            <a:r>
              <a:rPr lang="zh-CN" altLang="en-US" dirty="0"/>
              <a:t>根据构造的</a:t>
            </a:r>
            <a:r>
              <a:rPr lang="zh-CN" altLang="en-US" dirty="0">
                <a:solidFill>
                  <a:srgbClr val="FF0000"/>
                </a:solidFill>
              </a:rPr>
              <a:t>散列函数</a:t>
            </a:r>
            <a:r>
              <a:rPr lang="zh-CN" altLang="en-US" dirty="0"/>
              <a:t>与</a:t>
            </a:r>
            <a:r>
              <a:rPr lang="zh-CN" altLang="en-US" dirty="0">
                <a:solidFill>
                  <a:srgbClr val="FF0000"/>
                </a:solidFill>
              </a:rPr>
              <a:t>处理冲突的方法</a:t>
            </a:r>
            <a:r>
              <a:rPr lang="zh-CN" altLang="en-US" dirty="0"/>
              <a:t>将一组关键字映射到一个有限的连续地址集合上，并以关键字在该集合中的“象”作为记录的存储位置，按照这种方法组织起来表称为</a:t>
            </a:r>
            <a:r>
              <a:rPr lang="zh-CN" altLang="en-US" dirty="0">
                <a:solidFill>
                  <a:srgbClr val="0000FF"/>
                </a:solidFill>
              </a:rPr>
              <a:t>散列表</a:t>
            </a:r>
            <a:r>
              <a:rPr lang="zh-CN" altLang="en-US" dirty="0"/>
              <a:t>（哈希表，杂凑表）</a:t>
            </a:r>
            <a:endParaRPr lang="en-US" altLang="zh-CN" dirty="0"/>
          </a:p>
          <a:p>
            <a:pPr lvl="1"/>
            <a:r>
              <a:rPr lang="zh-CN" altLang="en-US" dirty="0"/>
              <a:t>建立表的过程称为哈希造表（散列），得到的存储位置称为散列地址或者杂凑地址</a:t>
            </a:r>
          </a:p>
          <a:p>
            <a:pPr lvl="1"/>
            <a:endParaRPr lang="en-US" altLang="zh-CN" dirty="0"/>
          </a:p>
          <a:p>
            <a:endParaRPr lang="zh-CN" altLang="en-US" dirty="0"/>
          </a:p>
        </p:txBody>
      </p:sp>
    </p:spTree>
    <p:extLst>
      <p:ext uri="{BB962C8B-B14F-4D97-AF65-F5344CB8AC3E}">
        <p14:creationId xmlns:p14="http://schemas.microsoft.com/office/powerpoint/2010/main" val="2986411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散列表的构造</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65</a:t>
            </a:fld>
            <a:endParaRPr lang="zh-CN" altLang="en-US"/>
          </a:p>
        </p:txBody>
      </p:sp>
      <p:sp>
        <p:nvSpPr>
          <p:cNvPr id="4" name="文本占位符 3"/>
          <p:cNvSpPr>
            <a:spLocks noGrp="1"/>
          </p:cNvSpPr>
          <p:nvPr>
            <p:ph type="body" sz="quarter" idx="11"/>
          </p:nvPr>
        </p:nvSpPr>
        <p:spPr/>
        <p:txBody>
          <a:bodyPr>
            <a:normAutofit/>
          </a:bodyPr>
          <a:lstStyle/>
          <a:p>
            <a:r>
              <a:rPr lang="zh-CN" altLang="en-US" dirty="0"/>
              <a:t>基本原则（“好”的散列函数）</a:t>
            </a:r>
            <a:endParaRPr lang="en-US" altLang="zh-CN" dirty="0"/>
          </a:p>
          <a:p>
            <a:pPr lvl="1"/>
            <a:r>
              <a:rPr lang="zh-CN" altLang="en-US" dirty="0"/>
              <a:t>散列函数的定义域必须包括将要存储的全部关键字；若散列表允许有</a:t>
            </a:r>
            <a:r>
              <a:rPr lang="en-US" altLang="zh-CN" dirty="0"/>
              <a:t>m</a:t>
            </a:r>
            <a:r>
              <a:rPr lang="zh-CN" altLang="en-US" dirty="0"/>
              <a:t>个位置时，则函数的值域为</a:t>
            </a:r>
            <a:r>
              <a:rPr lang="en-US" altLang="zh-CN" dirty="0"/>
              <a:t>[0 .. m–1](</a:t>
            </a:r>
            <a:r>
              <a:rPr lang="zh-CN" altLang="en-US" dirty="0"/>
              <a:t>地址空间</a:t>
            </a:r>
            <a:r>
              <a:rPr lang="en-US" altLang="zh-CN" dirty="0"/>
              <a:t>)</a:t>
            </a:r>
          </a:p>
          <a:p>
            <a:pPr lvl="1"/>
            <a:r>
              <a:rPr lang="zh-CN" altLang="en-US" dirty="0"/>
              <a:t>利用散列函数计算出的地址应能尽可能均匀分布在整个地址空间中</a:t>
            </a:r>
            <a:endParaRPr lang="en-US" altLang="zh-CN" dirty="0"/>
          </a:p>
          <a:p>
            <a:pPr lvl="1"/>
            <a:r>
              <a:rPr lang="zh-CN" altLang="en-US" dirty="0"/>
              <a:t>散列函数应该尽可能简单，应该在较短的时间内计算出结果</a:t>
            </a:r>
            <a:endParaRPr lang="en-US" altLang="zh-CN" dirty="0"/>
          </a:p>
          <a:p>
            <a:r>
              <a:rPr lang="zh-CN" altLang="en-US" dirty="0"/>
              <a:t>基本步骤</a:t>
            </a:r>
            <a:endParaRPr lang="en-US" altLang="zh-CN" dirty="0"/>
          </a:p>
          <a:p>
            <a:pPr lvl="1"/>
            <a:r>
              <a:rPr lang="zh-CN" altLang="en-US" dirty="0"/>
              <a:t>确定散列的地址空间（地址范围）</a:t>
            </a:r>
            <a:endParaRPr lang="en-US" altLang="zh-CN" dirty="0"/>
          </a:p>
          <a:p>
            <a:pPr lvl="1"/>
            <a:r>
              <a:rPr lang="zh-CN" altLang="en-US" dirty="0"/>
              <a:t>构造合适的散列函数</a:t>
            </a:r>
            <a:endParaRPr lang="en-US" altLang="zh-CN" dirty="0"/>
          </a:p>
          <a:p>
            <a:pPr lvl="1"/>
            <a:r>
              <a:rPr lang="zh-CN" altLang="en-US" dirty="0"/>
              <a:t>选择处理冲突的方法</a:t>
            </a:r>
          </a:p>
        </p:txBody>
      </p:sp>
    </p:spTree>
    <p:extLst>
      <p:ext uri="{BB962C8B-B14F-4D97-AF65-F5344CB8AC3E}">
        <p14:creationId xmlns:p14="http://schemas.microsoft.com/office/powerpoint/2010/main" val="1836218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散列函数的构造方法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66</a:t>
            </a:fld>
            <a:endParaRPr lang="zh-CN" altLang="en-US"/>
          </a:p>
        </p:txBody>
      </p:sp>
      <p:sp>
        <p:nvSpPr>
          <p:cNvPr id="4" name="文本占位符 3"/>
          <p:cNvSpPr>
            <a:spLocks noGrp="1"/>
          </p:cNvSpPr>
          <p:nvPr>
            <p:ph type="body" sz="quarter" idx="11"/>
          </p:nvPr>
        </p:nvSpPr>
        <p:spPr>
          <a:xfrm>
            <a:off x="514412" y="1172023"/>
            <a:ext cx="11328400" cy="5335312"/>
          </a:xfrm>
        </p:spPr>
        <p:txBody>
          <a:bodyPr>
            <a:normAutofit lnSpcReduction="10000"/>
          </a:bodyPr>
          <a:lstStyle/>
          <a:p>
            <a:r>
              <a:rPr lang="zh-CN" altLang="en-US" dirty="0"/>
              <a:t>直接定址法</a:t>
            </a:r>
            <a:endParaRPr lang="en-US" altLang="zh-CN" dirty="0"/>
          </a:p>
          <a:p>
            <a:pPr lvl="1"/>
            <a:r>
              <a:rPr lang="zh-CN" altLang="en-US" dirty="0"/>
              <a:t>如：</a:t>
            </a:r>
            <a:r>
              <a:rPr lang="en-US" altLang="zh-CN" dirty="0"/>
              <a:t>H(k) = a k + b</a:t>
            </a:r>
          </a:p>
          <a:p>
            <a:r>
              <a:rPr lang="zh-CN" altLang="en-US" dirty="0"/>
              <a:t>数字分析法、平方取中法、叠加法、基数转换法</a:t>
            </a:r>
            <a:endParaRPr lang="en-US" altLang="zh-CN" dirty="0"/>
          </a:p>
          <a:p>
            <a:r>
              <a:rPr lang="zh-CN" altLang="en-US" dirty="0">
                <a:solidFill>
                  <a:srgbClr val="FF0000"/>
                </a:solidFill>
              </a:rPr>
              <a:t>除留余数法</a:t>
            </a:r>
            <a:endParaRPr lang="en-US" altLang="zh-CN" dirty="0">
              <a:solidFill>
                <a:srgbClr val="FF0000"/>
              </a:solidFill>
            </a:endParaRPr>
          </a:p>
          <a:p>
            <a:pPr lvl="1"/>
            <a:r>
              <a:rPr lang="en-US" altLang="zh-CN" dirty="0">
                <a:solidFill>
                  <a:srgbClr val="0000FF"/>
                </a:solidFill>
              </a:rPr>
              <a:t>H (k) = k MOD p</a:t>
            </a:r>
          </a:p>
          <a:p>
            <a:pPr lvl="1"/>
            <a:r>
              <a:rPr lang="zh-CN" altLang="en-US" dirty="0"/>
              <a:t>若</a:t>
            </a:r>
            <a:r>
              <a:rPr lang="en-US" altLang="zh-CN" dirty="0"/>
              <a:t>m</a:t>
            </a:r>
            <a:r>
              <a:rPr lang="zh-CN" altLang="en-US" dirty="0"/>
              <a:t>为地址范围大小（即表长），则</a:t>
            </a:r>
            <a:r>
              <a:rPr lang="en-US" altLang="zh-CN" dirty="0"/>
              <a:t>p</a:t>
            </a:r>
            <a:r>
              <a:rPr lang="zh-CN" altLang="en-US" dirty="0"/>
              <a:t>可为小于等于</a:t>
            </a:r>
            <a:r>
              <a:rPr lang="en-US" altLang="zh-CN" dirty="0"/>
              <a:t>m</a:t>
            </a:r>
            <a:r>
              <a:rPr lang="zh-CN" altLang="en-US" dirty="0"/>
              <a:t>的</a:t>
            </a:r>
            <a:r>
              <a:rPr lang="zh-CN" altLang="en-US" dirty="0">
                <a:solidFill>
                  <a:srgbClr val="FF0000"/>
                </a:solidFill>
              </a:rPr>
              <a:t>素数</a:t>
            </a:r>
            <a:endParaRPr lang="en-US" altLang="zh-CN" dirty="0">
              <a:solidFill>
                <a:srgbClr val="FF0000"/>
              </a:solidFill>
            </a:endParaRPr>
          </a:p>
          <a:p>
            <a:r>
              <a:rPr lang="zh-CN" altLang="en-US" dirty="0"/>
              <a:t>推荐：各种高效的字符串</a:t>
            </a:r>
            <a:r>
              <a:rPr lang="en-US" altLang="zh-CN" dirty="0"/>
              <a:t>Hash</a:t>
            </a:r>
            <a:r>
              <a:rPr lang="zh-CN" altLang="en-US" dirty="0"/>
              <a:t>算法（大部分基于位运算）</a:t>
            </a:r>
            <a:endParaRPr lang="en-US" altLang="zh-CN" dirty="0"/>
          </a:p>
          <a:p>
            <a:pPr lvl="1"/>
            <a:r>
              <a:rPr lang="en-US" altLang="zh-CN" dirty="0" err="1"/>
              <a:t>BKDRHash</a:t>
            </a:r>
            <a:r>
              <a:rPr lang="zh-CN" altLang="en-US" dirty="0"/>
              <a:t>，</a:t>
            </a:r>
            <a:r>
              <a:rPr lang="en-US" altLang="zh-CN" dirty="0" err="1"/>
              <a:t>APHash</a:t>
            </a:r>
            <a:r>
              <a:rPr lang="zh-CN" altLang="en-US" dirty="0"/>
              <a:t>，</a:t>
            </a:r>
            <a:r>
              <a:rPr lang="en-US" altLang="zh-CN" dirty="0" err="1"/>
              <a:t>DJBHash</a:t>
            </a:r>
            <a:r>
              <a:rPr lang="zh-CN" altLang="en-US" dirty="0"/>
              <a:t>，</a:t>
            </a:r>
            <a:r>
              <a:rPr lang="en-US" altLang="zh-CN" dirty="0" err="1"/>
              <a:t>JSHash</a:t>
            </a:r>
            <a:r>
              <a:rPr lang="zh-CN" altLang="en-US" dirty="0"/>
              <a:t>，</a:t>
            </a:r>
            <a:r>
              <a:rPr lang="en-US" altLang="zh-CN" dirty="0" err="1"/>
              <a:t>RSHash</a:t>
            </a:r>
            <a:r>
              <a:rPr lang="zh-CN" altLang="en-US" dirty="0"/>
              <a:t>，</a:t>
            </a:r>
            <a:r>
              <a:rPr lang="en-US" altLang="zh-CN" dirty="0" err="1"/>
              <a:t>SDBMHash</a:t>
            </a:r>
            <a:r>
              <a:rPr lang="zh-CN" altLang="en-US" dirty="0"/>
              <a:t>，</a:t>
            </a:r>
            <a:r>
              <a:rPr lang="en-US" altLang="zh-CN" dirty="0" err="1"/>
              <a:t>PJWHash</a:t>
            </a:r>
            <a:r>
              <a:rPr lang="zh-CN" altLang="en-US" dirty="0"/>
              <a:t>，</a:t>
            </a:r>
            <a:r>
              <a:rPr lang="en-US" altLang="zh-CN" dirty="0" err="1"/>
              <a:t>ELFHash</a:t>
            </a:r>
            <a:r>
              <a:rPr lang="en-US" altLang="zh-CN" dirty="0"/>
              <a:t>…</a:t>
            </a:r>
          </a:p>
          <a:p>
            <a:pPr lvl="1"/>
            <a:r>
              <a:rPr lang="en-US" altLang="zh-CN" dirty="0">
                <a:hlinkClick r:id="rId2"/>
              </a:rPr>
              <a:t>https://www.cnblogs.com/dongsheng/articles/2637025.html</a:t>
            </a:r>
            <a:endParaRPr lang="zh-CN" altLang="en-US" dirty="0"/>
          </a:p>
        </p:txBody>
      </p:sp>
    </p:spTree>
    <p:extLst>
      <p:ext uri="{BB962C8B-B14F-4D97-AF65-F5344CB8AC3E}">
        <p14:creationId xmlns:p14="http://schemas.microsoft.com/office/powerpoint/2010/main" val="3259014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冲突处理方法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67</a:t>
            </a:fld>
            <a:endParaRPr lang="zh-CN" altLang="en-US"/>
          </a:p>
        </p:txBody>
      </p:sp>
      <p:sp>
        <p:nvSpPr>
          <p:cNvPr id="4" name="文本占位符 3"/>
          <p:cNvSpPr>
            <a:spLocks noGrp="1"/>
          </p:cNvSpPr>
          <p:nvPr>
            <p:ph type="body" sz="quarter" idx="11"/>
          </p:nvPr>
        </p:nvSpPr>
        <p:spPr/>
        <p:txBody>
          <a:bodyPr/>
          <a:lstStyle/>
          <a:p>
            <a:r>
              <a:rPr lang="zh-CN" altLang="en-US" dirty="0"/>
              <a:t>所谓处理冲突</a:t>
            </a:r>
            <a:r>
              <a:rPr lang="en-US" altLang="zh-CN" dirty="0"/>
              <a:t>,</a:t>
            </a:r>
            <a:r>
              <a:rPr lang="zh-CN" altLang="en-US" dirty="0"/>
              <a:t>是在发生冲突时</a:t>
            </a:r>
            <a:r>
              <a:rPr lang="en-US" altLang="zh-CN" dirty="0"/>
              <a:t>,</a:t>
            </a:r>
            <a:r>
              <a:rPr lang="zh-CN" altLang="en-US" dirty="0"/>
              <a:t>为冲突的元素找到另一个散列地址以存放该元素</a:t>
            </a:r>
            <a:endParaRPr lang="en-US" altLang="zh-CN" dirty="0"/>
          </a:p>
          <a:p>
            <a:pPr lvl="1"/>
            <a:r>
              <a:rPr lang="zh-CN" altLang="en-US" dirty="0"/>
              <a:t>如果找到的地址仍然发生冲突，则继续为发生冲突的这个元素寻找另一个地址，直到不再发生冲突</a:t>
            </a:r>
          </a:p>
        </p:txBody>
      </p:sp>
      <p:sp>
        <p:nvSpPr>
          <p:cNvPr id="5" name="Text Box 5"/>
          <p:cNvSpPr txBox="1">
            <a:spLocks noChangeArrowheads="1"/>
          </p:cNvSpPr>
          <p:nvPr/>
        </p:nvSpPr>
        <p:spPr bwMode="auto">
          <a:xfrm>
            <a:off x="1014143" y="3952595"/>
            <a:ext cx="10267939" cy="757130"/>
          </a:xfrm>
          <a:prstGeom prst="rect">
            <a:avLst/>
          </a:prstGeom>
          <a:noFill/>
          <a:ln w="12700" cap="sq">
            <a:noFill/>
            <a:miter lim="800000"/>
            <a:headEnd type="none" w="sm" len="sm"/>
            <a:tailEnd type="none" w="sm" len="sm"/>
          </a:ln>
        </p:spPr>
        <p:txBody>
          <a:bodyPr wrap="square">
            <a:spAutoFit/>
          </a:bodyPr>
          <a:lstStyle/>
          <a:p>
            <a:pPr>
              <a:lnSpc>
                <a:spcPct val="90000"/>
              </a:lnSpc>
            </a:pPr>
            <a:r>
              <a:rPr lang="en-US" altLang="zh-CN" sz="2400" dirty="0">
                <a:solidFill>
                  <a:srgbClr val="003399"/>
                </a:solidFill>
                <a:latin typeface="微软雅黑" panose="020B0503020204020204" pitchFamily="34" charset="-122"/>
                <a:ea typeface="微软雅黑" panose="020B0503020204020204" pitchFamily="34" charset="-122"/>
              </a:rPr>
              <a:t>    </a:t>
            </a:r>
            <a:r>
              <a:rPr lang="zh-CN" altLang="en-US" sz="2400" dirty="0">
                <a:solidFill>
                  <a:srgbClr val="003399"/>
                </a:solidFill>
                <a:latin typeface="微软雅黑" panose="020B0503020204020204" pitchFamily="34" charset="-122"/>
                <a:ea typeface="微软雅黑" panose="020B0503020204020204" pitchFamily="34" charset="-122"/>
              </a:rPr>
              <a:t>所谓开放地址法是在散列表中的</a:t>
            </a:r>
            <a:r>
              <a:rPr lang="zh-CN" altLang="en-US" sz="2400" dirty="0">
                <a:solidFill>
                  <a:srgbClr val="003399"/>
                </a:solidFill>
                <a:ea typeface="微软雅黑" panose="020B0503020204020204" pitchFamily="34" charset="-122"/>
              </a:rPr>
              <a:t>“</a:t>
            </a:r>
            <a:r>
              <a:rPr lang="zh-CN" altLang="en-US" sz="2400" dirty="0">
                <a:solidFill>
                  <a:srgbClr val="003399"/>
                </a:solidFill>
                <a:latin typeface="微软雅黑" panose="020B0503020204020204" pitchFamily="34" charset="-122"/>
                <a:ea typeface="微软雅黑" panose="020B0503020204020204" pitchFamily="34" charset="-122"/>
              </a:rPr>
              <a:t>空</a:t>
            </a:r>
            <a:r>
              <a:rPr lang="zh-CN" altLang="en-US" sz="2400" dirty="0">
                <a:solidFill>
                  <a:srgbClr val="003399"/>
                </a:solidFill>
                <a:ea typeface="微软雅黑" panose="020B0503020204020204" pitchFamily="34" charset="-122"/>
              </a:rPr>
              <a:t>”</a:t>
            </a:r>
            <a:r>
              <a:rPr lang="zh-CN" altLang="en-US" sz="2400" dirty="0">
                <a:solidFill>
                  <a:srgbClr val="003399"/>
                </a:solidFill>
                <a:latin typeface="微软雅黑" panose="020B0503020204020204" pitchFamily="34" charset="-122"/>
                <a:ea typeface="微软雅黑" panose="020B0503020204020204" pitchFamily="34" charset="-122"/>
              </a:rPr>
              <a:t>地址向处理冲突开放。即当散列表未满时，处理冲突需要的</a:t>
            </a:r>
            <a:r>
              <a:rPr lang="zh-CN" altLang="en-US" sz="2400" dirty="0">
                <a:solidFill>
                  <a:srgbClr val="003399"/>
                </a:solidFill>
                <a:ea typeface="微软雅黑" panose="020B0503020204020204" pitchFamily="34" charset="-122"/>
              </a:rPr>
              <a:t>“</a:t>
            </a:r>
            <a:r>
              <a:rPr lang="zh-CN" altLang="en-US" sz="2400" dirty="0">
                <a:solidFill>
                  <a:srgbClr val="FF3300"/>
                </a:solidFill>
                <a:latin typeface="微软雅黑" panose="020B0503020204020204" pitchFamily="34" charset="-122"/>
                <a:ea typeface="微软雅黑" panose="020B0503020204020204" pitchFamily="34" charset="-122"/>
              </a:rPr>
              <a:t>下一个</a:t>
            </a:r>
            <a:r>
              <a:rPr lang="zh-CN" altLang="en-US" sz="2400" dirty="0">
                <a:solidFill>
                  <a:srgbClr val="003399"/>
                </a:solidFill>
                <a:ea typeface="微软雅黑" panose="020B0503020204020204" pitchFamily="34" charset="-122"/>
              </a:rPr>
              <a:t>”</a:t>
            </a:r>
            <a:r>
              <a:rPr lang="zh-CN" altLang="en-US" sz="2400" dirty="0">
                <a:solidFill>
                  <a:srgbClr val="003399"/>
                </a:solidFill>
                <a:latin typeface="微软雅黑" panose="020B0503020204020204" pitchFamily="34" charset="-122"/>
                <a:ea typeface="微软雅黑" panose="020B0503020204020204" pitchFamily="34" charset="-122"/>
              </a:rPr>
              <a:t>地址在该散列表中解决</a:t>
            </a:r>
            <a:endParaRPr lang="zh-CN" altLang="en-US" sz="2400" dirty="0">
              <a:solidFill>
                <a:srgbClr val="003399"/>
              </a:solidFill>
              <a:ea typeface="微软雅黑" panose="020B0503020204020204" pitchFamily="34" charset="-122"/>
            </a:endParaRPr>
          </a:p>
        </p:txBody>
      </p:sp>
      <p:sp>
        <p:nvSpPr>
          <p:cNvPr id="6" name="Text Box 7"/>
          <p:cNvSpPr txBox="1">
            <a:spLocks noChangeArrowheads="1"/>
          </p:cNvSpPr>
          <p:nvPr/>
        </p:nvSpPr>
        <p:spPr bwMode="auto">
          <a:xfrm>
            <a:off x="1638964" y="5513109"/>
            <a:ext cx="7239000" cy="400110"/>
          </a:xfrm>
          <a:prstGeom prst="rect">
            <a:avLst/>
          </a:prstGeom>
          <a:noFill/>
          <a:ln w="12700" cap="sq">
            <a:noFill/>
            <a:miter lim="800000"/>
            <a:headEnd type="none" w="sm" len="sm"/>
            <a:tailEnd type="none" w="sm" len="sm"/>
          </a:ln>
        </p:spPr>
        <p:txBody>
          <a:bodyPr>
            <a:spAutoFit/>
          </a:bodyPr>
          <a:lstStyle/>
          <a:p>
            <a:r>
              <a:rPr lang="en-US" altLang="zh-CN" sz="2000" dirty="0">
                <a:solidFill>
                  <a:srgbClr val="000099"/>
                </a:solidFill>
                <a:ea typeface="微软雅黑" panose="020B0503020204020204" pitchFamily="34" charset="-122"/>
              </a:rPr>
              <a:t>(1) </a:t>
            </a:r>
            <a:r>
              <a:rPr lang="en-US" altLang="zh-CN" sz="2000" dirty="0">
                <a:solidFill>
                  <a:srgbClr val="FF3300"/>
                </a:solidFill>
                <a:ea typeface="微软雅黑" panose="020B0503020204020204" pitchFamily="34" charset="-122"/>
              </a:rPr>
              <a:t>d</a:t>
            </a:r>
            <a:r>
              <a:rPr lang="en-US" altLang="zh-CN" sz="2000" baseline="-25000" dirty="0">
                <a:solidFill>
                  <a:srgbClr val="FF3300"/>
                </a:solidFill>
                <a:ea typeface="微软雅黑" panose="020B0503020204020204" pitchFamily="34" charset="-122"/>
              </a:rPr>
              <a:t>i</a:t>
            </a:r>
            <a:r>
              <a:rPr lang="en-US" altLang="zh-CN" sz="2000" dirty="0">
                <a:solidFill>
                  <a:srgbClr val="000099"/>
                </a:solidFill>
                <a:ea typeface="微软雅黑" panose="020B0503020204020204" pitchFamily="34" charset="-122"/>
              </a:rPr>
              <a:t>=1, 2, 3, </a:t>
            </a:r>
            <a:r>
              <a:rPr lang="en-US" altLang="zh-CN" sz="2000" dirty="0">
                <a:solidFill>
                  <a:srgbClr val="000099"/>
                </a:solidFill>
                <a:ea typeface="微软雅黑" panose="020B0503020204020204" pitchFamily="34" charset="-122"/>
                <a:cs typeface="Times New Roman" pitchFamily="18" charset="0"/>
              </a:rPr>
              <a:t>…, </a:t>
            </a:r>
            <a:r>
              <a:rPr lang="en-US" altLang="zh-CN" sz="2000" dirty="0">
                <a:solidFill>
                  <a:srgbClr val="000099"/>
                </a:solidFill>
                <a:ea typeface="微软雅黑" panose="020B0503020204020204" pitchFamily="34" charset="-122"/>
              </a:rPr>
              <a:t>m</a:t>
            </a:r>
            <a:r>
              <a:rPr lang="en-US" altLang="zh-CN" sz="2000" dirty="0">
                <a:solidFill>
                  <a:srgbClr val="000099"/>
                </a:solidFill>
                <a:ea typeface="微软雅黑" panose="020B0503020204020204" pitchFamily="34" charset="-122"/>
                <a:cs typeface="Times New Roman" pitchFamily="18" charset="0"/>
              </a:rPr>
              <a:t>–</a:t>
            </a:r>
            <a:r>
              <a:rPr lang="en-US" altLang="zh-CN" sz="2000" dirty="0">
                <a:solidFill>
                  <a:srgbClr val="000099"/>
                </a:solidFill>
                <a:ea typeface="微软雅黑" panose="020B0503020204020204" pitchFamily="34" charset="-122"/>
              </a:rPr>
              <a:t>1           </a:t>
            </a:r>
            <a:r>
              <a:rPr lang="zh-CN" altLang="en-US" sz="2000" dirty="0">
                <a:solidFill>
                  <a:srgbClr val="000099"/>
                </a:solidFill>
                <a:ea typeface="微软雅黑" panose="020B0503020204020204" pitchFamily="34" charset="-122"/>
              </a:rPr>
              <a:t>称为线性探测再散列  </a:t>
            </a:r>
          </a:p>
        </p:txBody>
      </p:sp>
      <p:sp>
        <p:nvSpPr>
          <p:cNvPr id="7" name="Text Box 9"/>
          <p:cNvSpPr txBox="1">
            <a:spLocks noChangeArrowheads="1"/>
          </p:cNvSpPr>
          <p:nvPr/>
        </p:nvSpPr>
        <p:spPr bwMode="auto">
          <a:xfrm>
            <a:off x="1646901" y="6221134"/>
            <a:ext cx="6858000" cy="400110"/>
          </a:xfrm>
          <a:prstGeom prst="rect">
            <a:avLst/>
          </a:prstGeom>
          <a:noFill/>
          <a:ln w="12700" cap="sq">
            <a:noFill/>
            <a:miter lim="800000"/>
            <a:headEnd type="none" w="sm" len="sm"/>
            <a:tailEnd type="none" w="sm" len="sm"/>
          </a:ln>
        </p:spPr>
        <p:txBody>
          <a:bodyPr>
            <a:spAutoFit/>
          </a:bodyPr>
          <a:lstStyle/>
          <a:p>
            <a:r>
              <a:rPr lang="en-US" altLang="zh-CN" sz="2000">
                <a:solidFill>
                  <a:srgbClr val="000099"/>
                </a:solidFill>
                <a:ea typeface="微软雅黑" panose="020B0503020204020204" pitchFamily="34" charset="-122"/>
              </a:rPr>
              <a:t>(3) </a:t>
            </a:r>
            <a:r>
              <a:rPr lang="en-US" altLang="zh-CN" sz="2000">
                <a:solidFill>
                  <a:srgbClr val="FF3300"/>
                </a:solidFill>
                <a:ea typeface="微软雅黑" panose="020B0503020204020204" pitchFamily="34" charset="-122"/>
              </a:rPr>
              <a:t>d</a:t>
            </a:r>
            <a:r>
              <a:rPr lang="en-US" altLang="zh-CN" sz="2000" baseline="-25000">
                <a:solidFill>
                  <a:srgbClr val="FF3300"/>
                </a:solidFill>
                <a:ea typeface="微软雅黑" panose="020B0503020204020204" pitchFamily="34" charset="-122"/>
              </a:rPr>
              <a:t>i</a:t>
            </a:r>
            <a:r>
              <a:rPr lang="en-US" altLang="zh-CN" sz="2000">
                <a:solidFill>
                  <a:srgbClr val="000099"/>
                </a:solidFill>
                <a:ea typeface="微软雅黑" panose="020B0503020204020204" pitchFamily="34" charset="-122"/>
              </a:rPr>
              <a:t>=</a:t>
            </a:r>
            <a:r>
              <a:rPr lang="zh-CN" altLang="en-US" sz="2000">
                <a:solidFill>
                  <a:srgbClr val="000099"/>
                </a:solidFill>
                <a:latin typeface="微软雅黑" panose="020B0503020204020204" pitchFamily="34" charset="-122"/>
                <a:ea typeface="微软雅黑" panose="020B0503020204020204" pitchFamily="34" charset="-122"/>
              </a:rPr>
              <a:t>伪随机数序列      称为伪随机再散列</a:t>
            </a:r>
          </a:p>
        </p:txBody>
      </p:sp>
      <p:grpSp>
        <p:nvGrpSpPr>
          <p:cNvPr id="8" name="Group 167"/>
          <p:cNvGrpSpPr>
            <a:grpSpLocks/>
          </p:cNvGrpSpPr>
          <p:nvPr/>
        </p:nvGrpSpPr>
        <p:grpSpPr bwMode="auto">
          <a:xfrm>
            <a:off x="588694" y="3390620"/>
            <a:ext cx="2819400" cy="533400"/>
            <a:chOff x="288" y="1824"/>
            <a:chExt cx="1776" cy="336"/>
          </a:xfrm>
        </p:grpSpPr>
        <p:sp>
          <p:nvSpPr>
            <p:cNvPr id="9"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b="1">
                <a:solidFill>
                  <a:srgbClr val="FFFFCC"/>
                </a:solidFill>
              </a:endParaRPr>
            </a:p>
          </p:txBody>
        </p:sp>
        <p:sp>
          <p:nvSpPr>
            <p:cNvPr id="10"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b="1">
                  <a:solidFill>
                    <a:srgbClr val="FFFF00"/>
                  </a:solidFill>
                  <a:ea typeface="楷体_GB2312" pitchFamily="49" charset="-122"/>
                </a:rPr>
                <a:t>1</a:t>
              </a:r>
              <a:r>
                <a:rPr lang="en-US" altLang="zh-CN" sz="2600" b="1">
                  <a:solidFill>
                    <a:srgbClr val="FFFF00"/>
                  </a:solidFill>
                  <a:latin typeface="楷体_GB2312" pitchFamily="49" charset="-122"/>
                  <a:ea typeface="楷体_GB2312" pitchFamily="49" charset="-122"/>
                </a:rPr>
                <a:t>.</a:t>
              </a:r>
              <a:r>
                <a:rPr lang="zh-CN" altLang="en-US" sz="2600" b="1">
                  <a:solidFill>
                    <a:srgbClr val="FFFF00"/>
                  </a:solidFill>
                  <a:latin typeface="黑体" pitchFamily="49" charset="-122"/>
                  <a:ea typeface="黑体" pitchFamily="49" charset="-122"/>
                </a:rPr>
                <a:t>开放地址法</a:t>
              </a:r>
            </a:p>
          </p:txBody>
        </p:sp>
      </p:grpSp>
      <p:grpSp>
        <p:nvGrpSpPr>
          <p:cNvPr id="11" name="Group 168"/>
          <p:cNvGrpSpPr>
            <a:grpSpLocks/>
          </p:cNvGrpSpPr>
          <p:nvPr/>
        </p:nvGrpSpPr>
        <p:grpSpPr bwMode="auto">
          <a:xfrm>
            <a:off x="3766869" y="3365220"/>
            <a:ext cx="2297113" cy="533400"/>
            <a:chOff x="2304" y="1776"/>
            <a:chExt cx="1447" cy="336"/>
          </a:xfrm>
        </p:grpSpPr>
        <p:sp>
          <p:nvSpPr>
            <p:cNvPr id="12"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b="1">
                <a:solidFill>
                  <a:srgbClr val="FFFFCC"/>
                </a:solidFill>
              </a:endParaRPr>
            </a:p>
          </p:txBody>
        </p:sp>
        <p:sp>
          <p:nvSpPr>
            <p:cNvPr id="13"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b="1">
                  <a:solidFill>
                    <a:srgbClr val="FF3300"/>
                  </a:solidFill>
                  <a:ea typeface="黑体" pitchFamily="49" charset="-122"/>
                </a:rPr>
                <a:t>闭散列方法</a:t>
              </a:r>
            </a:p>
          </p:txBody>
        </p:sp>
      </p:grpSp>
      <p:grpSp>
        <p:nvGrpSpPr>
          <p:cNvPr id="14" name="Group 171"/>
          <p:cNvGrpSpPr>
            <a:grpSpLocks/>
          </p:cNvGrpSpPr>
          <p:nvPr/>
        </p:nvGrpSpPr>
        <p:grpSpPr bwMode="auto">
          <a:xfrm>
            <a:off x="1427826" y="4632700"/>
            <a:ext cx="8001000" cy="1000125"/>
            <a:chOff x="384" y="2842"/>
            <a:chExt cx="5040" cy="630"/>
          </a:xfrm>
        </p:grpSpPr>
        <p:sp>
          <p:nvSpPr>
            <p:cNvPr id="15" name="Text Box 6"/>
            <p:cNvSpPr txBox="1">
              <a:spLocks noChangeArrowheads="1"/>
            </p:cNvSpPr>
            <p:nvPr/>
          </p:nvSpPr>
          <p:spPr bwMode="auto">
            <a:xfrm>
              <a:off x="384" y="2842"/>
              <a:ext cx="5040" cy="630"/>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sz="2000" dirty="0">
                  <a:solidFill>
                    <a:srgbClr val="000074"/>
                  </a:solidFill>
                  <a:ea typeface="微软雅黑" panose="020B0503020204020204" pitchFamily="34" charset="-122"/>
                </a:rPr>
                <a:t>                  D</a:t>
              </a:r>
              <a:r>
                <a:rPr lang="en-US" altLang="zh-CN" sz="2000" baseline="-25000" dirty="0">
                  <a:solidFill>
                    <a:srgbClr val="000074"/>
                  </a:solidFill>
                  <a:ea typeface="微软雅黑" panose="020B0503020204020204" pitchFamily="34" charset="-122"/>
                </a:rPr>
                <a:t>i </a:t>
              </a:r>
              <a:r>
                <a:rPr lang="en-US" altLang="zh-CN" sz="2000" dirty="0">
                  <a:solidFill>
                    <a:srgbClr val="000074"/>
                  </a:solidFill>
                  <a:ea typeface="微软雅黑" panose="020B0503020204020204" pitchFamily="34" charset="-122"/>
                </a:rPr>
                <a:t>= ( </a:t>
              </a:r>
              <a:r>
                <a:rPr lang="en-US" altLang="zh-CN" sz="2800" dirty="0">
                  <a:solidFill>
                    <a:srgbClr val="FF0000"/>
                  </a:solidFill>
                  <a:ea typeface="微软雅黑" panose="020B0503020204020204" pitchFamily="34" charset="-122"/>
                </a:rPr>
                <a:t>H(k)</a:t>
              </a:r>
              <a:r>
                <a:rPr lang="en-US" altLang="zh-CN" sz="2000" dirty="0">
                  <a:solidFill>
                    <a:srgbClr val="000074"/>
                  </a:solidFill>
                  <a:ea typeface="微软雅黑" panose="020B0503020204020204" pitchFamily="34" charset="-122"/>
                </a:rPr>
                <a:t> +d</a:t>
              </a:r>
              <a:r>
                <a:rPr lang="en-US" altLang="zh-CN" sz="2000" baseline="-25000" dirty="0">
                  <a:solidFill>
                    <a:srgbClr val="000074"/>
                  </a:solidFill>
                  <a:ea typeface="微软雅黑" panose="020B0503020204020204" pitchFamily="34" charset="-122"/>
                </a:rPr>
                <a:t>i </a:t>
              </a:r>
              <a:r>
                <a:rPr lang="en-US" altLang="zh-CN" sz="2000" dirty="0">
                  <a:solidFill>
                    <a:srgbClr val="000074"/>
                  </a:solidFill>
                  <a:ea typeface="微软雅黑" panose="020B0503020204020204" pitchFamily="34" charset="-122"/>
                </a:rPr>
                <a:t>) MOD  m        </a:t>
              </a:r>
              <a:r>
                <a:rPr lang="en-US" altLang="zh-CN" sz="2400" dirty="0" err="1">
                  <a:solidFill>
                    <a:srgbClr val="000074"/>
                  </a:solidFill>
                  <a:ea typeface="微软雅黑" panose="020B0503020204020204" pitchFamily="34" charset="-122"/>
                </a:rPr>
                <a:t>i</a:t>
              </a:r>
              <a:r>
                <a:rPr lang="en-US" altLang="zh-CN" sz="2400" dirty="0">
                  <a:solidFill>
                    <a:srgbClr val="000074"/>
                  </a:solidFill>
                  <a:ea typeface="微软雅黑" panose="020B0503020204020204" pitchFamily="34" charset="-122"/>
                </a:rPr>
                <a:t>=1, 2, 3, </a:t>
              </a:r>
              <a:r>
                <a:rPr lang="en-US" altLang="zh-CN" sz="2400" dirty="0">
                  <a:solidFill>
                    <a:srgbClr val="000074"/>
                  </a:solidFill>
                  <a:ea typeface="微软雅黑" panose="020B0503020204020204" pitchFamily="34" charset="-122"/>
                  <a:cs typeface="Times New Roman" pitchFamily="18" charset="0"/>
                </a:rPr>
                <a:t>…</a:t>
              </a:r>
            </a:p>
            <a:p>
              <a:r>
                <a:rPr lang="zh-CN" altLang="en-US" sz="2000" dirty="0">
                  <a:solidFill>
                    <a:srgbClr val="003399"/>
                  </a:solidFill>
                  <a:latin typeface="微软雅黑" panose="020B0503020204020204" pitchFamily="34" charset="-122"/>
                  <a:ea typeface="微软雅黑" panose="020B0503020204020204" pitchFamily="34" charset="-122"/>
                </a:rPr>
                <a:t>其中，</a:t>
              </a:r>
              <a:r>
                <a:rPr lang="en-US" altLang="zh-CN" sz="2000" dirty="0">
                  <a:solidFill>
                    <a:srgbClr val="FF3300"/>
                  </a:solidFill>
                  <a:ea typeface="微软雅黑" panose="020B0503020204020204" pitchFamily="34" charset="-122"/>
                </a:rPr>
                <a:t>H(k)</a:t>
              </a:r>
              <a:r>
                <a:rPr lang="zh-CN" altLang="en-US" sz="2000" dirty="0">
                  <a:solidFill>
                    <a:srgbClr val="003399"/>
                  </a:solidFill>
                  <a:latin typeface="微软雅黑" panose="020B0503020204020204" pitchFamily="34" charset="-122"/>
                  <a:ea typeface="微软雅黑" panose="020B0503020204020204" pitchFamily="34" charset="-122"/>
                </a:rPr>
                <a:t>为哈希函数，</a:t>
              </a:r>
              <a:r>
                <a:rPr lang="en-US" altLang="zh-CN" sz="2000" dirty="0">
                  <a:solidFill>
                    <a:srgbClr val="003399"/>
                  </a:solidFill>
                  <a:ea typeface="微软雅黑" panose="020B0503020204020204" pitchFamily="34" charset="-122"/>
                </a:rPr>
                <a:t>m</a:t>
              </a:r>
              <a:r>
                <a:rPr lang="zh-CN" altLang="en-US" sz="2000" dirty="0">
                  <a:solidFill>
                    <a:srgbClr val="003399"/>
                  </a:solidFill>
                  <a:latin typeface="微软雅黑" panose="020B0503020204020204" pitchFamily="34" charset="-122"/>
                  <a:ea typeface="微软雅黑" panose="020B0503020204020204" pitchFamily="34" charset="-122"/>
                </a:rPr>
                <a:t>为表长，</a:t>
              </a:r>
              <a:r>
                <a:rPr lang="en-US" altLang="zh-CN" sz="2000" dirty="0">
                  <a:solidFill>
                    <a:srgbClr val="003399"/>
                  </a:solidFill>
                  <a:ea typeface="微软雅黑" panose="020B0503020204020204" pitchFamily="34" charset="-122"/>
                </a:rPr>
                <a:t>d</a:t>
              </a:r>
              <a:r>
                <a:rPr lang="en-US" altLang="zh-CN" sz="2000" baseline="-25000" dirty="0">
                  <a:solidFill>
                    <a:srgbClr val="003399"/>
                  </a:solidFill>
                  <a:ea typeface="微软雅黑" panose="020B0503020204020204" pitchFamily="34" charset="-122"/>
                </a:rPr>
                <a:t>i</a:t>
              </a:r>
              <a:r>
                <a:rPr lang="zh-CN" altLang="en-US" sz="2000" dirty="0">
                  <a:solidFill>
                    <a:srgbClr val="003399"/>
                  </a:solidFill>
                  <a:latin typeface="微软雅黑" panose="020B0503020204020204" pitchFamily="34" charset="-122"/>
                  <a:ea typeface="微软雅黑" panose="020B0503020204020204" pitchFamily="34" charset="-122"/>
                </a:rPr>
                <a:t>为地址增量，有</a:t>
              </a:r>
              <a:r>
                <a:rPr lang="zh-CN" altLang="en-US" sz="2400" dirty="0">
                  <a:solidFill>
                    <a:srgbClr val="003399"/>
                  </a:solidFill>
                  <a:latin typeface="微软雅黑" panose="020B0503020204020204" pitchFamily="34" charset="-122"/>
                  <a:ea typeface="微软雅黑" panose="020B0503020204020204" pitchFamily="34" charset="-122"/>
                </a:rPr>
                <a:t>：</a:t>
              </a:r>
              <a:endParaRPr lang="zh-CN" altLang="en-US" sz="2400" dirty="0">
                <a:solidFill>
                  <a:srgbClr val="00FF00"/>
                </a:solidFill>
                <a:latin typeface="微软雅黑" panose="020B0503020204020204" pitchFamily="34" charset="-122"/>
                <a:ea typeface="微软雅黑" panose="020B0503020204020204" pitchFamily="34" charset="-122"/>
              </a:endParaRPr>
            </a:p>
          </p:txBody>
        </p:sp>
        <p:sp>
          <p:nvSpPr>
            <p:cNvPr id="16" name="Rectangle 169"/>
            <p:cNvSpPr>
              <a:spLocks noChangeArrowheads="1"/>
            </p:cNvSpPr>
            <p:nvPr/>
          </p:nvSpPr>
          <p:spPr bwMode="auto">
            <a:xfrm>
              <a:off x="1179" y="2861"/>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sz="2000">
                <a:solidFill>
                  <a:srgbClr val="FFFFCC"/>
                </a:solidFill>
                <a:ea typeface="微软雅黑" panose="020B0503020204020204" pitchFamily="34" charset="-122"/>
              </a:endParaRPr>
            </a:p>
          </p:txBody>
        </p:sp>
      </p:grpSp>
      <p:sp>
        <p:nvSpPr>
          <p:cNvPr id="17" name="Text Box 173"/>
          <p:cNvSpPr txBox="1">
            <a:spLocks noChangeArrowheads="1"/>
          </p:cNvSpPr>
          <p:nvPr/>
        </p:nvSpPr>
        <p:spPr bwMode="auto">
          <a:xfrm>
            <a:off x="1619914" y="5860772"/>
            <a:ext cx="6934200" cy="400110"/>
          </a:xfrm>
          <a:prstGeom prst="rect">
            <a:avLst/>
          </a:prstGeom>
          <a:noFill/>
          <a:ln w="12700" cap="sq">
            <a:noFill/>
            <a:miter lim="800000"/>
            <a:headEnd type="none" w="sm" len="sm"/>
            <a:tailEnd type="none" w="sm" len="sm"/>
          </a:ln>
        </p:spPr>
        <p:txBody>
          <a:bodyPr>
            <a:spAutoFit/>
          </a:bodyPr>
          <a:lstStyle/>
          <a:p>
            <a:r>
              <a:rPr lang="en-US" altLang="zh-CN" sz="2000" dirty="0">
                <a:solidFill>
                  <a:srgbClr val="000099"/>
                </a:solidFill>
                <a:ea typeface="微软雅黑" panose="020B0503020204020204" pitchFamily="34" charset="-122"/>
              </a:rPr>
              <a:t>(2) </a:t>
            </a:r>
            <a:r>
              <a:rPr lang="en-US" altLang="zh-CN" sz="2000" dirty="0">
                <a:solidFill>
                  <a:srgbClr val="FF3300"/>
                </a:solidFill>
                <a:ea typeface="微软雅黑" panose="020B0503020204020204" pitchFamily="34" charset="-122"/>
              </a:rPr>
              <a:t>d</a:t>
            </a:r>
            <a:r>
              <a:rPr lang="en-US" altLang="zh-CN" sz="2000" baseline="-25000" dirty="0">
                <a:solidFill>
                  <a:srgbClr val="FF3300"/>
                </a:solidFill>
                <a:ea typeface="微软雅黑" panose="020B0503020204020204" pitchFamily="34" charset="-122"/>
              </a:rPr>
              <a:t>i</a:t>
            </a:r>
            <a:r>
              <a:rPr lang="en-US" altLang="zh-CN" sz="2000" dirty="0">
                <a:solidFill>
                  <a:srgbClr val="000099"/>
                </a:solidFill>
                <a:ea typeface="微软雅黑" panose="020B0503020204020204" pitchFamily="34" charset="-122"/>
              </a:rPr>
              <a:t>=1</a:t>
            </a:r>
            <a:r>
              <a:rPr lang="en-US" altLang="zh-CN" sz="2000" baseline="30000" dirty="0">
                <a:solidFill>
                  <a:srgbClr val="000099"/>
                </a:solidFill>
                <a:ea typeface="微软雅黑" panose="020B0503020204020204" pitchFamily="34" charset="-122"/>
              </a:rPr>
              <a:t>2</a:t>
            </a:r>
            <a:r>
              <a:rPr lang="en-US" altLang="zh-CN" sz="2000" dirty="0">
                <a:solidFill>
                  <a:srgbClr val="000099"/>
                </a:solidFill>
                <a:ea typeface="微软雅黑" panose="020B0503020204020204" pitchFamily="34" charset="-122"/>
              </a:rPr>
              <a:t>, </a:t>
            </a:r>
            <a:r>
              <a:rPr lang="en-US" altLang="zh-CN" sz="2000" dirty="0">
                <a:solidFill>
                  <a:srgbClr val="000099"/>
                </a:solidFill>
                <a:latin typeface="宋体" charset="-122"/>
                <a:ea typeface="微软雅黑" panose="020B0503020204020204" pitchFamily="34" charset="-122"/>
              </a:rPr>
              <a:t>-</a:t>
            </a:r>
            <a:r>
              <a:rPr lang="en-US" altLang="zh-CN" sz="2000" dirty="0">
                <a:solidFill>
                  <a:srgbClr val="000099"/>
                </a:solidFill>
                <a:ea typeface="微软雅黑" panose="020B0503020204020204" pitchFamily="34" charset="-122"/>
              </a:rPr>
              <a:t>1</a:t>
            </a:r>
            <a:r>
              <a:rPr lang="en-US" altLang="zh-CN" sz="2000" baseline="30000" dirty="0">
                <a:solidFill>
                  <a:srgbClr val="000099"/>
                </a:solidFill>
                <a:ea typeface="微软雅黑" panose="020B0503020204020204" pitchFamily="34" charset="-122"/>
              </a:rPr>
              <a:t>2</a:t>
            </a:r>
            <a:r>
              <a:rPr lang="en-US" altLang="zh-CN" sz="2000" dirty="0">
                <a:solidFill>
                  <a:srgbClr val="000099"/>
                </a:solidFill>
                <a:ea typeface="微软雅黑" panose="020B0503020204020204" pitchFamily="34" charset="-122"/>
              </a:rPr>
              <a:t>,  2</a:t>
            </a:r>
            <a:r>
              <a:rPr lang="en-US" altLang="zh-CN" sz="2000" baseline="30000" dirty="0">
                <a:solidFill>
                  <a:srgbClr val="000099"/>
                </a:solidFill>
                <a:ea typeface="微软雅黑" panose="020B0503020204020204" pitchFamily="34" charset="-122"/>
              </a:rPr>
              <a:t>2</a:t>
            </a:r>
            <a:r>
              <a:rPr lang="en-US" altLang="zh-CN" sz="2000" dirty="0">
                <a:solidFill>
                  <a:srgbClr val="000099"/>
                </a:solidFill>
                <a:ea typeface="微软雅黑" panose="020B0503020204020204" pitchFamily="34" charset="-122"/>
              </a:rPr>
              <a:t>, </a:t>
            </a:r>
            <a:r>
              <a:rPr lang="en-US" altLang="zh-CN" sz="2000" dirty="0">
                <a:solidFill>
                  <a:srgbClr val="000099"/>
                </a:solidFill>
                <a:latin typeface="宋体" charset="-122"/>
                <a:ea typeface="微软雅黑" panose="020B0503020204020204" pitchFamily="34" charset="-122"/>
              </a:rPr>
              <a:t>-</a:t>
            </a:r>
            <a:r>
              <a:rPr lang="en-US" altLang="zh-CN" sz="2000" dirty="0">
                <a:solidFill>
                  <a:srgbClr val="000099"/>
                </a:solidFill>
                <a:ea typeface="微软雅黑" panose="020B0503020204020204" pitchFamily="34" charset="-122"/>
              </a:rPr>
              <a:t>2</a:t>
            </a:r>
            <a:r>
              <a:rPr lang="en-US" altLang="zh-CN" sz="2000" baseline="30000" dirty="0">
                <a:solidFill>
                  <a:srgbClr val="000099"/>
                </a:solidFill>
                <a:ea typeface="微软雅黑" panose="020B0503020204020204" pitchFamily="34" charset="-122"/>
              </a:rPr>
              <a:t>2</a:t>
            </a:r>
            <a:r>
              <a:rPr lang="en-US" altLang="zh-CN" sz="2000" dirty="0">
                <a:solidFill>
                  <a:srgbClr val="000099"/>
                </a:solidFill>
                <a:ea typeface="微软雅黑" panose="020B0503020204020204" pitchFamily="34" charset="-122"/>
              </a:rPr>
              <a:t>, </a:t>
            </a:r>
            <a:r>
              <a:rPr lang="en-US" altLang="zh-CN" sz="2000" dirty="0">
                <a:solidFill>
                  <a:srgbClr val="000099"/>
                </a:solidFill>
                <a:ea typeface="微软雅黑" panose="020B0503020204020204" pitchFamily="34" charset="-122"/>
                <a:cs typeface="Times New Roman" pitchFamily="18" charset="0"/>
              </a:rPr>
              <a:t>…</a:t>
            </a:r>
            <a:r>
              <a:rPr lang="en-US" altLang="zh-CN" sz="2000" dirty="0">
                <a:solidFill>
                  <a:srgbClr val="000099"/>
                </a:solidFill>
                <a:ea typeface="微软雅黑" panose="020B0503020204020204" pitchFamily="34" charset="-122"/>
              </a:rPr>
              <a:t>,     </a:t>
            </a:r>
            <a:r>
              <a:rPr lang="zh-CN" altLang="en-US" sz="2000" dirty="0">
                <a:solidFill>
                  <a:srgbClr val="000099"/>
                </a:solidFill>
                <a:ea typeface="微软雅黑" panose="020B0503020204020204" pitchFamily="34" charset="-122"/>
              </a:rPr>
              <a:t>称为二次探测再散列</a:t>
            </a:r>
          </a:p>
        </p:txBody>
      </p:sp>
    </p:spTree>
    <p:extLst>
      <p:ext uri="{BB962C8B-B14F-4D97-AF65-F5344CB8AC3E}">
        <p14:creationId xmlns:p14="http://schemas.microsoft.com/office/powerpoint/2010/main" val="71597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1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开放地址法冲突处理</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68</a:t>
            </a:fld>
            <a:endParaRPr lang="zh-CN" altLang="en-US"/>
          </a:p>
        </p:txBody>
      </p:sp>
      <p:grpSp>
        <p:nvGrpSpPr>
          <p:cNvPr id="5" name="Group 9"/>
          <p:cNvGrpSpPr>
            <a:grpSpLocks/>
          </p:cNvGrpSpPr>
          <p:nvPr/>
        </p:nvGrpSpPr>
        <p:grpSpPr bwMode="auto">
          <a:xfrm>
            <a:off x="703385" y="829652"/>
            <a:ext cx="10949352" cy="2114550"/>
            <a:chOff x="480" y="248"/>
            <a:chExt cx="4896" cy="1332"/>
          </a:xfrm>
        </p:grpSpPr>
        <p:sp>
          <p:nvSpPr>
            <p:cNvPr id="6" name="Freeform 7"/>
            <p:cNvSpPr>
              <a:spLocks/>
            </p:cNvSpPr>
            <p:nvPr/>
          </p:nvSpPr>
          <p:spPr bwMode="auto">
            <a:xfrm>
              <a:off x="480" y="248"/>
              <a:ext cx="4896" cy="1332"/>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7" name="Text Box 8"/>
            <p:cNvSpPr txBox="1">
              <a:spLocks noChangeArrowheads="1"/>
            </p:cNvSpPr>
            <p:nvPr/>
          </p:nvSpPr>
          <p:spPr bwMode="auto">
            <a:xfrm>
              <a:off x="594" y="388"/>
              <a:ext cx="4742" cy="1024"/>
            </a:xfrm>
            <a:prstGeom prst="rect">
              <a:avLst/>
            </a:prstGeom>
            <a:noFill/>
            <a:ln w="12700" cap="sq">
              <a:noFill/>
              <a:miter lim="800000"/>
              <a:headEnd type="none" w="sm" len="sm"/>
              <a:tailEnd type="none" w="sm" len="sm"/>
            </a:ln>
          </p:spPr>
          <p:txBody>
            <a:bodyPr wrap="square">
              <a:spAutoFit/>
            </a:bodyPr>
            <a:lstStyle/>
            <a:p>
              <a:r>
                <a:rPr lang="en-US" altLang="zh-CN" sz="2400" b="1" dirty="0">
                  <a:solidFill>
                    <a:srgbClr val="002D88"/>
                  </a:solidFill>
                </a:rPr>
                <a:t>        </a:t>
              </a:r>
              <a:r>
                <a:rPr lang="zh-CN" altLang="en-US" sz="2400" b="1" dirty="0">
                  <a:solidFill>
                    <a:srgbClr val="002D88"/>
                  </a:solidFill>
                  <a:ea typeface="幼圆" pitchFamily="49" charset="-122"/>
                </a:rPr>
                <a:t>设散列函数为</a:t>
              </a:r>
            </a:p>
            <a:p>
              <a:pPr>
                <a:spcAft>
                  <a:spcPct val="15000"/>
                </a:spcAft>
              </a:pPr>
              <a:r>
                <a:rPr lang="zh-CN" altLang="en-US" sz="2400" b="1" dirty="0">
                  <a:solidFill>
                    <a:srgbClr val="002D88"/>
                  </a:solidFill>
                </a:rPr>
                <a:t>                             </a:t>
              </a:r>
              <a:r>
                <a:rPr lang="en-US" altLang="zh-CN" sz="2400" b="1" dirty="0">
                  <a:solidFill>
                    <a:srgbClr val="002D88"/>
                  </a:solidFill>
                </a:rPr>
                <a:t>H(k) = </a:t>
              </a:r>
              <a:r>
                <a:rPr lang="en-US" altLang="zh-CN" sz="2400" b="1" dirty="0">
                  <a:solidFill>
                    <a:srgbClr val="FF0000"/>
                  </a:solidFill>
                </a:rPr>
                <a:t>k  MOD  13</a:t>
              </a:r>
            </a:p>
            <a:p>
              <a:r>
                <a:rPr lang="zh-CN" altLang="en-US" sz="2400" b="1" dirty="0">
                  <a:solidFill>
                    <a:srgbClr val="002D88"/>
                  </a:solidFill>
                  <a:latin typeface="幼圆" pitchFamily="49" charset="-122"/>
                  <a:ea typeface="幼圆" pitchFamily="49" charset="-122"/>
                </a:rPr>
                <a:t>散列表为</a:t>
              </a:r>
              <a:r>
                <a:rPr lang="en-US" altLang="zh-CN" sz="2400" b="1" dirty="0">
                  <a:solidFill>
                    <a:srgbClr val="002D88"/>
                  </a:solidFill>
                  <a:latin typeface="楷体_GB2312" pitchFamily="49" charset="-122"/>
                  <a:ea typeface="楷体_GB2312" pitchFamily="49" charset="-122"/>
                </a:rPr>
                <a:t>[</a:t>
              </a:r>
              <a:r>
                <a:rPr lang="en-US" altLang="zh-CN" sz="2400" b="1" dirty="0">
                  <a:solidFill>
                    <a:srgbClr val="002D88"/>
                  </a:solidFill>
                  <a:ea typeface="楷体_GB2312" pitchFamily="49" charset="-122"/>
                </a:rPr>
                <a:t>0..12]</a:t>
              </a:r>
              <a:r>
                <a:rPr lang="en-US" altLang="zh-CN" sz="2400" b="1" dirty="0">
                  <a:solidFill>
                    <a:srgbClr val="002D88"/>
                  </a:solidFill>
                  <a:latin typeface="楷体_GB2312" pitchFamily="49" charset="-122"/>
                  <a:ea typeface="楷体_GB2312" pitchFamily="49" charset="-122"/>
                </a:rPr>
                <a:t>,</a:t>
              </a:r>
              <a:r>
                <a:rPr lang="zh-CN" altLang="en-US" sz="2400" b="1" dirty="0">
                  <a:solidFill>
                    <a:srgbClr val="002D88"/>
                  </a:solidFill>
                  <a:latin typeface="幼圆" pitchFamily="49" charset="-122"/>
                  <a:ea typeface="幼圆" pitchFamily="49" charset="-122"/>
                </a:rPr>
                <a:t>表中已分别有关键字为</a:t>
              </a:r>
              <a:r>
                <a:rPr lang="en-US" altLang="zh-CN" sz="2400" b="1" dirty="0">
                  <a:solidFill>
                    <a:srgbClr val="002D88"/>
                  </a:solidFill>
                  <a:ea typeface="楷体_GB2312" pitchFamily="49" charset="-122"/>
                </a:rPr>
                <a:t>19,70,33</a:t>
              </a:r>
              <a:r>
                <a:rPr lang="zh-CN" altLang="en-US" sz="2400" b="1" dirty="0">
                  <a:solidFill>
                    <a:srgbClr val="002D88"/>
                  </a:solidFill>
                  <a:latin typeface="幼圆" pitchFamily="49" charset="-122"/>
                  <a:ea typeface="幼圆" pitchFamily="49" charset="-122"/>
                </a:rPr>
                <a:t>的记录，现将第四个记录</a:t>
              </a:r>
              <a:r>
                <a:rPr lang="en-US" altLang="zh-CN" sz="2400" b="1" dirty="0">
                  <a:solidFill>
                    <a:srgbClr val="002D88"/>
                  </a:solidFill>
                  <a:latin typeface="幼圆" pitchFamily="49" charset="-122"/>
                  <a:ea typeface="幼圆" pitchFamily="49" charset="-122"/>
                </a:rPr>
                <a:t>(</a:t>
              </a:r>
              <a:r>
                <a:rPr lang="zh-CN" altLang="en-US" sz="2400" b="1" dirty="0">
                  <a:solidFill>
                    <a:srgbClr val="002D88"/>
                  </a:solidFill>
                  <a:latin typeface="幼圆" pitchFamily="49" charset="-122"/>
                  <a:ea typeface="幼圆" pitchFamily="49" charset="-122"/>
                </a:rPr>
                <a:t>关键字值为</a:t>
              </a:r>
              <a:r>
                <a:rPr lang="en-US" altLang="zh-CN" sz="2400" b="1" dirty="0">
                  <a:solidFill>
                    <a:srgbClr val="FF3300"/>
                  </a:solidFill>
                  <a:ea typeface="楷体_GB2312" pitchFamily="49" charset="-122"/>
                </a:rPr>
                <a:t>18</a:t>
              </a:r>
              <a:r>
                <a:rPr lang="en-US" altLang="zh-CN" sz="2400" b="1" dirty="0">
                  <a:solidFill>
                    <a:srgbClr val="002D88"/>
                  </a:solidFill>
                  <a:latin typeface="幼圆" pitchFamily="49" charset="-122"/>
                  <a:ea typeface="幼圆" pitchFamily="49" charset="-122"/>
                </a:rPr>
                <a:t>)</a:t>
              </a:r>
              <a:r>
                <a:rPr lang="zh-CN" altLang="en-US" sz="2400" b="1" dirty="0">
                  <a:solidFill>
                    <a:srgbClr val="002D88"/>
                  </a:solidFill>
                  <a:latin typeface="幼圆" pitchFamily="49" charset="-122"/>
                  <a:ea typeface="幼圆" pitchFamily="49" charset="-122"/>
                </a:rPr>
                <a:t>插入散列表中</a:t>
              </a:r>
              <a:endParaRPr lang="zh-CN" altLang="en-US" sz="2400" b="1" dirty="0">
                <a:solidFill>
                  <a:srgbClr val="002D88"/>
                </a:solidFill>
                <a:latin typeface="楷体_GB2312" pitchFamily="49" charset="-122"/>
                <a:ea typeface="楷体_GB2312" pitchFamily="49" charset="-122"/>
              </a:endParaRPr>
            </a:p>
          </p:txBody>
        </p:sp>
      </p:grpSp>
      <p:grpSp>
        <p:nvGrpSpPr>
          <p:cNvPr id="8" name="Group 16"/>
          <p:cNvGrpSpPr>
            <a:grpSpLocks/>
          </p:cNvGrpSpPr>
          <p:nvPr/>
        </p:nvGrpSpPr>
        <p:grpSpPr bwMode="auto">
          <a:xfrm>
            <a:off x="6781911" y="815364"/>
            <a:ext cx="2320925" cy="560388"/>
            <a:chOff x="3984" y="384"/>
            <a:chExt cx="1462" cy="353"/>
          </a:xfrm>
        </p:grpSpPr>
        <p:sp>
          <p:nvSpPr>
            <p:cNvPr id="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1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11" name="Group 38"/>
          <p:cNvGrpSpPr>
            <a:grpSpLocks/>
          </p:cNvGrpSpPr>
          <p:nvPr/>
        </p:nvGrpSpPr>
        <p:grpSpPr bwMode="auto">
          <a:xfrm>
            <a:off x="2086453" y="2930771"/>
            <a:ext cx="6548438" cy="714375"/>
            <a:chOff x="617" y="1769"/>
            <a:chExt cx="4125" cy="450"/>
          </a:xfrm>
        </p:grpSpPr>
        <p:grpSp>
          <p:nvGrpSpPr>
            <p:cNvPr id="12" name="Group 35"/>
            <p:cNvGrpSpPr>
              <a:grpSpLocks/>
            </p:cNvGrpSpPr>
            <p:nvPr/>
          </p:nvGrpSpPr>
          <p:grpSpPr bwMode="auto">
            <a:xfrm>
              <a:off x="617" y="1950"/>
              <a:ext cx="4087" cy="269"/>
              <a:chOff x="528" y="1950"/>
              <a:chExt cx="4087" cy="269"/>
            </a:xfrm>
          </p:grpSpPr>
          <p:sp>
            <p:nvSpPr>
              <p:cNvPr id="15"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16"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7"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8"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19"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0"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1"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2" name="Line 25"/>
              <p:cNvSpPr>
                <a:spLocks noChangeShapeType="1"/>
              </p:cNvSpPr>
              <p:nvPr/>
            </p:nvSpPr>
            <p:spPr bwMode="auto">
              <a:xfrm>
                <a:off x="2621" y="1950"/>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3"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4"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5"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6"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7"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8"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29"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1"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13" name="Text Box 36"/>
            <p:cNvSpPr txBox="1">
              <a:spLocks noChangeArrowheads="1"/>
            </p:cNvSpPr>
            <p:nvPr/>
          </p:nvSpPr>
          <p:spPr bwMode="auto">
            <a:xfrm>
              <a:off x="1525" y="1769"/>
              <a:ext cx="3217" cy="213"/>
            </a:xfrm>
            <a:prstGeom prst="rect">
              <a:avLst/>
            </a:prstGeom>
            <a:noFill/>
            <a:ln w="12700" cap="sq">
              <a:noFill/>
              <a:miter lim="800000"/>
              <a:headEnd type="none" w="sm" len="sm"/>
              <a:tailEnd type="none" w="sm" len="sm"/>
            </a:ln>
          </p:spPr>
          <p:txBody>
            <a:bodyPr wrap="none">
              <a:spAutoFit/>
            </a:bodyPr>
            <a:lstStyle/>
            <a:p>
              <a:r>
                <a:rPr lang="en-US" altLang="zh-CN" sz="1600" dirty="0">
                  <a:solidFill>
                    <a:srgbClr val="002D88"/>
                  </a:solidFill>
                </a:rPr>
                <a:t>0     1     2     3     4     5     6     7     8    9    10   11  12 </a:t>
              </a:r>
            </a:p>
          </p:txBody>
        </p:sp>
        <p:sp>
          <p:nvSpPr>
            <p:cNvPr id="14" name="Rectangle 37"/>
            <p:cNvSpPr>
              <a:spLocks noChangeArrowheads="1"/>
            </p:cNvSpPr>
            <p:nvPr/>
          </p:nvSpPr>
          <p:spPr bwMode="auto">
            <a:xfrm>
              <a:off x="2654" y="1972"/>
              <a:ext cx="800" cy="240"/>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grpSp>
        <p:nvGrpSpPr>
          <p:cNvPr id="32" name="Group 42"/>
          <p:cNvGrpSpPr>
            <a:grpSpLocks/>
          </p:cNvGrpSpPr>
          <p:nvPr/>
        </p:nvGrpSpPr>
        <p:grpSpPr bwMode="auto">
          <a:xfrm>
            <a:off x="3340578" y="3845171"/>
            <a:ext cx="5451475" cy="533400"/>
            <a:chOff x="1462" y="2363"/>
            <a:chExt cx="3434" cy="336"/>
          </a:xfrm>
        </p:grpSpPr>
        <p:sp>
          <p:nvSpPr>
            <p:cNvPr id="33"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4" name="Rectangle 41"/>
            <p:cNvSpPr>
              <a:spLocks noChangeArrowheads="1"/>
            </p:cNvSpPr>
            <p:nvPr/>
          </p:nvSpPr>
          <p:spPr bwMode="auto">
            <a:xfrm>
              <a:off x="1673" y="2400"/>
              <a:ext cx="3223" cy="288"/>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35" name="Rectangle 45"/>
          <p:cNvSpPr>
            <a:spLocks noChangeArrowheads="1"/>
          </p:cNvSpPr>
          <p:nvPr/>
        </p:nvSpPr>
        <p:spPr bwMode="auto">
          <a:xfrm>
            <a:off x="1581628" y="5092946"/>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36" name="Group 64"/>
          <p:cNvGrpSpPr>
            <a:grpSpLocks/>
          </p:cNvGrpSpPr>
          <p:nvPr/>
        </p:nvGrpSpPr>
        <p:grpSpPr bwMode="auto">
          <a:xfrm>
            <a:off x="3469165" y="4807196"/>
            <a:ext cx="5176838" cy="714375"/>
            <a:chOff x="1488" y="2814"/>
            <a:chExt cx="3261" cy="450"/>
          </a:xfrm>
        </p:grpSpPr>
        <p:sp>
          <p:nvSpPr>
            <p:cNvPr id="37"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8"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1"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2"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3"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4"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5"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6"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7"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8"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9"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0"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1"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2"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3" name="Text Box 62"/>
            <p:cNvSpPr txBox="1">
              <a:spLocks noChangeArrowheads="1"/>
            </p:cNvSpPr>
            <p:nvPr/>
          </p:nvSpPr>
          <p:spPr bwMode="auto">
            <a:xfrm>
              <a:off x="1532" y="2814"/>
              <a:ext cx="3217" cy="213"/>
            </a:xfrm>
            <a:prstGeom prst="rect">
              <a:avLst/>
            </a:prstGeom>
            <a:noFill/>
            <a:ln w="12700" cap="sq">
              <a:noFill/>
              <a:miter lim="800000"/>
              <a:headEnd type="none" w="sm" len="sm"/>
              <a:tailEnd type="none" w="sm" len="sm"/>
            </a:ln>
          </p:spPr>
          <p:txBody>
            <a:bodyPr wrap="none">
              <a:spAutoFit/>
            </a:bodyPr>
            <a:lstStyle/>
            <a:p>
              <a:r>
                <a:rPr lang="en-US" altLang="zh-CN" sz="1600" dirty="0">
                  <a:solidFill>
                    <a:srgbClr val="002D88"/>
                  </a:solidFill>
                </a:rPr>
                <a:t>0     1     2     3     4     5     6     7     8    9    10   11  12 </a:t>
              </a:r>
            </a:p>
          </p:txBody>
        </p:sp>
        <p:sp>
          <p:nvSpPr>
            <p:cNvPr id="54" name="Rectangle 63"/>
            <p:cNvSpPr>
              <a:spLocks noChangeArrowheads="1"/>
            </p:cNvSpPr>
            <p:nvPr/>
          </p:nvSpPr>
          <p:spPr bwMode="auto">
            <a:xfrm>
              <a:off x="2674" y="3007"/>
              <a:ext cx="800" cy="240"/>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sp>
        <p:nvSpPr>
          <p:cNvPr id="55" name="AutoShape 65"/>
          <p:cNvSpPr>
            <a:spLocks noChangeArrowheads="1"/>
          </p:cNvSpPr>
          <p:nvPr/>
        </p:nvSpPr>
        <p:spPr bwMode="auto">
          <a:xfrm>
            <a:off x="5495297" y="460717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56" name="Group 71"/>
          <p:cNvGrpSpPr>
            <a:grpSpLocks/>
          </p:cNvGrpSpPr>
          <p:nvPr/>
        </p:nvGrpSpPr>
        <p:grpSpPr bwMode="auto">
          <a:xfrm>
            <a:off x="1487965" y="4149971"/>
            <a:ext cx="2368550" cy="609600"/>
            <a:chOff x="240" y="2496"/>
            <a:chExt cx="1492" cy="384"/>
          </a:xfrm>
        </p:grpSpPr>
        <p:sp>
          <p:nvSpPr>
            <p:cNvPr id="5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5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59" name="AutoShape 76"/>
          <p:cNvSpPr>
            <a:spLocks noChangeArrowheads="1"/>
          </p:cNvSpPr>
          <p:nvPr/>
        </p:nvSpPr>
        <p:spPr bwMode="auto">
          <a:xfrm>
            <a:off x="5893760" y="460717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60" name="AutoShape 77"/>
          <p:cNvSpPr>
            <a:spLocks noChangeArrowheads="1"/>
          </p:cNvSpPr>
          <p:nvPr/>
        </p:nvSpPr>
        <p:spPr bwMode="auto">
          <a:xfrm>
            <a:off x="6298572" y="460717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61" name="AutoShape 78"/>
          <p:cNvSpPr>
            <a:spLocks noChangeArrowheads="1"/>
          </p:cNvSpPr>
          <p:nvPr/>
        </p:nvSpPr>
        <p:spPr bwMode="auto">
          <a:xfrm>
            <a:off x="6679572" y="4600821"/>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62" name="Text Box 79"/>
          <p:cNvSpPr txBox="1">
            <a:spLocks noChangeArrowheads="1"/>
          </p:cNvSpPr>
          <p:nvPr/>
        </p:nvSpPr>
        <p:spPr bwMode="auto">
          <a:xfrm>
            <a:off x="6593364" y="5097709"/>
            <a:ext cx="450850" cy="41275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FF3300"/>
                </a:solidFill>
              </a:rPr>
              <a:t>18</a:t>
            </a:r>
          </a:p>
        </p:txBody>
      </p:sp>
      <p:grpSp>
        <p:nvGrpSpPr>
          <p:cNvPr id="63" name="Group 80"/>
          <p:cNvGrpSpPr>
            <a:grpSpLocks/>
          </p:cNvGrpSpPr>
          <p:nvPr/>
        </p:nvGrpSpPr>
        <p:grpSpPr bwMode="auto">
          <a:xfrm>
            <a:off x="3469165" y="5645399"/>
            <a:ext cx="5176838" cy="719138"/>
            <a:chOff x="1488" y="2814"/>
            <a:chExt cx="3261" cy="453"/>
          </a:xfrm>
        </p:grpSpPr>
        <p:sp>
          <p:nvSpPr>
            <p:cNvPr id="64"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5"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6"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7"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8"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69"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0"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1"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2"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3"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4"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5"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6"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7"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8"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79"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80" name="Text Box 97"/>
            <p:cNvSpPr txBox="1">
              <a:spLocks noChangeArrowheads="1"/>
            </p:cNvSpPr>
            <p:nvPr/>
          </p:nvSpPr>
          <p:spPr bwMode="auto">
            <a:xfrm>
              <a:off x="1532" y="2814"/>
              <a:ext cx="3217" cy="213"/>
            </a:xfrm>
            <a:prstGeom prst="rect">
              <a:avLst/>
            </a:prstGeom>
            <a:noFill/>
            <a:ln w="12700" cap="sq">
              <a:noFill/>
              <a:miter lim="800000"/>
              <a:headEnd type="none" w="sm" len="sm"/>
              <a:tailEnd type="none" w="sm" len="sm"/>
            </a:ln>
          </p:spPr>
          <p:txBody>
            <a:bodyPr wrap="none">
              <a:spAutoFit/>
            </a:bodyPr>
            <a:lstStyle/>
            <a:p>
              <a:r>
                <a:rPr lang="en-US" altLang="zh-CN" sz="1600" dirty="0">
                  <a:solidFill>
                    <a:srgbClr val="002D88"/>
                  </a:solidFill>
                </a:rPr>
                <a:t>0     1     2     3     4     5     6     7     8    9    10   11  12 </a:t>
              </a:r>
            </a:p>
          </p:txBody>
        </p:sp>
        <p:sp>
          <p:nvSpPr>
            <p:cNvPr id="81" name="Rectangle 98"/>
            <p:cNvSpPr>
              <a:spLocks noChangeArrowheads="1"/>
            </p:cNvSpPr>
            <p:nvPr/>
          </p:nvSpPr>
          <p:spPr bwMode="auto">
            <a:xfrm>
              <a:off x="2689" y="3027"/>
              <a:ext cx="800" cy="240"/>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0000"/>
                  </a:solidFill>
                </a:rPr>
                <a:t>70   19   33</a:t>
              </a:r>
            </a:p>
          </p:txBody>
        </p:sp>
      </p:grpSp>
      <p:sp>
        <p:nvSpPr>
          <p:cNvPr id="82" name="Text Box 99"/>
          <p:cNvSpPr txBox="1">
            <a:spLocks noChangeArrowheads="1"/>
          </p:cNvSpPr>
          <p:nvPr/>
        </p:nvSpPr>
        <p:spPr bwMode="auto">
          <a:xfrm>
            <a:off x="1575278" y="5902571"/>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83" name="AutoShape 100"/>
          <p:cNvSpPr>
            <a:spLocks noChangeArrowheads="1"/>
          </p:cNvSpPr>
          <p:nvPr/>
        </p:nvSpPr>
        <p:spPr bwMode="auto">
          <a:xfrm rot="10800000">
            <a:off x="5595309" y="6383103"/>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84" name="AutoShape 101"/>
          <p:cNvSpPr>
            <a:spLocks noChangeArrowheads="1"/>
          </p:cNvSpPr>
          <p:nvPr/>
        </p:nvSpPr>
        <p:spPr bwMode="auto">
          <a:xfrm rot="10800000">
            <a:off x="5993772" y="6387865"/>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85" name="AutoShape 102"/>
          <p:cNvSpPr>
            <a:spLocks noChangeArrowheads="1"/>
          </p:cNvSpPr>
          <p:nvPr/>
        </p:nvSpPr>
        <p:spPr bwMode="auto">
          <a:xfrm rot="10800000">
            <a:off x="7513555" y="6398117"/>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86" name="Text Box 103"/>
          <p:cNvSpPr txBox="1">
            <a:spLocks noChangeArrowheads="1"/>
          </p:cNvSpPr>
          <p:nvPr/>
        </p:nvSpPr>
        <p:spPr bwMode="auto">
          <a:xfrm>
            <a:off x="7414278" y="5956550"/>
            <a:ext cx="450850" cy="412750"/>
          </a:xfrm>
          <a:prstGeom prst="rect">
            <a:avLst/>
          </a:prstGeom>
          <a:noFill/>
          <a:ln w="12700" cap="sq">
            <a:noFill/>
            <a:miter lim="800000"/>
            <a:headEnd type="none" w="sm" len="sm"/>
            <a:tailEnd type="none" w="sm" len="sm"/>
          </a:ln>
        </p:spPr>
        <p:txBody>
          <a:bodyPr wrap="none">
            <a:spAutoFit/>
          </a:bodyPr>
          <a:lstStyle/>
          <a:p>
            <a:r>
              <a:rPr lang="en-US" altLang="zh-CN" sz="2100" dirty="0">
                <a:solidFill>
                  <a:srgbClr val="FF3300"/>
                </a:solidFill>
              </a:rPr>
              <a:t>18</a:t>
            </a:r>
          </a:p>
        </p:txBody>
      </p:sp>
      <p:sp>
        <p:nvSpPr>
          <p:cNvPr id="87" name="Text Box 7"/>
          <p:cNvSpPr txBox="1">
            <a:spLocks noChangeArrowheads="1"/>
          </p:cNvSpPr>
          <p:nvPr/>
        </p:nvSpPr>
        <p:spPr bwMode="auto">
          <a:xfrm>
            <a:off x="8932114" y="5129459"/>
            <a:ext cx="2689827" cy="400110"/>
          </a:xfrm>
          <a:prstGeom prst="rect">
            <a:avLst/>
          </a:prstGeom>
          <a:noFill/>
          <a:ln w="12700" cap="sq">
            <a:noFill/>
            <a:miter lim="800000"/>
            <a:headEnd type="none" w="sm" len="sm"/>
            <a:tailEnd type="none" w="sm" len="sm"/>
          </a:ln>
        </p:spPr>
        <p:txBody>
          <a:bodyPr wrap="square">
            <a:spAutoFit/>
          </a:bodyPr>
          <a:lstStyle/>
          <a:p>
            <a:r>
              <a:rPr lang="en-US" altLang="zh-CN" sz="2000" b="1" dirty="0">
                <a:solidFill>
                  <a:srgbClr val="FF3300"/>
                </a:solidFill>
              </a:rPr>
              <a:t>d</a:t>
            </a:r>
            <a:r>
              <a:rPr lang="en-US" altLang="zh-CN" sz="2000" b="1" baseline="-25000" dirty="0">
                <a:solidFill>
                  <a:srgbClr val="FF3300"/>
                </a:solidFill>
              </a:rPr>
              <a:t>i</a:t>
            </a:r>
            <a:r>
              <a:rPr lang="en-US" altLang="zh-CN" sz="2000" b="1" dirty="0">
                <a:solidFill>
                  <a:srgbClr val="000099"/>
                </a:solidFill>
              </a:rPr>
              <a:t>=1, 2, 3, </a:t>
            </a:r>
            <a:r>
              <a:rPr lang="en-US" altLang="zh-CN" sz="2000" b="1" dirty="0">
                <a:solidFill>
                  <a:srgbClr val="000099"/>
                </a:solidFill>
                <a:cs typeface="Times New Roman" pitchFamily="18" charset="0"/>
              </a:rPr>
              <a:t>…, </a:t>
            </a:r>
            <a:r>
              <a:rPr lang="en-US" altLang="zh-CN" sz="2000" b="1" dirty="0">
                <a:solidFill>
                  <a:srgbClr val="000099"/>
                </a:solidFill>
              </a:rPr>
              <a:t>m</a:t>
            </a:r>
            <a:r>
              <a:rPr lang="en-US" altLang="zh-CN" sz="2000" b="1" dirty="0">
                <a:solidFill>
                  <a:srgbClr val="000099"/>
                </a:solidFill>
                <a:cs typeface="Times New Roman" pitchFamily="18" charset="0"/>
              </a:rPr>
              <a:t>–</a:t>
            </a:r>
            <a:r>
              <a:rPr lang="en-US" altLang="zh-CN" sz="2000" b="1" dirty="0">
                <a:solidFill>
                  <a:srgbClr val="000099"/>
                </a:solidFill>
              </a:rPr>
              <a:t>1</a:t>
            </a:r>
            <a:r>
              <a:rPr lang="zh-CN" altLang="en-US" sz="2000" b="1" dirty="0">
                <a:solidFill>
                  <a:srgbClr val="000099"/>
                </a:solidFill>
                <a:ea typeface="楷体_GB2312" pitchFamily="49" charset="-122"/>
              </a:rPr>
              <a:t> </a:t>
            </a:r>
          </a:p>
        </p:txBody>
      </p:sp>
      <p:sp>
        <p:nvSpPr>
          <p:cNvPr id="88" name="Text Box 173"/>
          <p:cNvSpPr txBox="1">
            <a:spLocks noChangeArrowheads="1"/>
          </p:cNvSpPr>
          <p:nvPr/>
        </p:nvSpPr>
        <p:spPr bwMode="auto">
          <a:xfrm>
            <a:off x="8921432" y="5967659"/>
            <a:ext cx="3071813" cy="400110"/>
          </a:xfrm>
          <a:prstGeom prst="rect">
            <a:avLst/>
          </a:prstGeom>
          <a:noFill/>
          <a:ln w="12700" cap="sq">
            <a:noFill/>
            <a:miter lim="800000"/>
            <a:headEnd type="none" w="sm" len="sm"/>
            <a:tailEnd type="none" w="sm" len="sm"/>
          </a:ln>
        </p:spPr>
        <p:txBody>
          <a:bodyPr wrap="square">
            <a:spAutoFit/>
          </a:bodyPr>
          <a:lstStyle/>
          <a:p>
            <a:r>
              <a:rPr lang="en-US" altLang="zh-CN" sz="2000" b="1" dirty="0">
                <a:solidFill>
                  <a:srgbClr val="FF3300"/>
                </a:solidFill>
              </a:rPr>
              <a:t>d</a:t>
            </a:r>
            <a:r>
              <a:rPr lang="en-US" altLang="zh-CN" sz="2000" b="1" baseline="-25000" dirty="0">
                <a:solidFill>
                  <a:srgbClr val="FF3300"/>
                </a:solidFill>
              </a:rPr>
              <a:t>i</a:t>
            </a:r>
            <a:r>
              <a:rPr lang="en-US" altLang="zh-CN" sz="2000" b="1" dirty="0">
                <a:solidFill>
                  <a:srgbClr val="000099"/>
                </a:solidFill>
              </a:rPr>
              <a:t>=1</a:t>
            </a:r>
            <a:r>
              <a:rPr lang="en-US" altLang="zh-CN" sz="2000" b="1" baseline="30000" dirty="0">
                <a:solidFill>
                  <a:srgbClr val="000099"/>
                </a:solidFill>
              </a:rPr>
              <a:t>2</a:t>
            </a:r>
            <a:r>
              <a:rPr lang="en-US" altLang="zh-CN" sz="2000" b="1" dirty="0">
                <a:solidFill>
                  <a:srgbClr val="000099"/>
                </a:solidFill>
              </a:rPr>
              <a:t>, </a:t>
            </a:r>
            <a:r>
              <a:rPr lang="en-US" altLang="zh-CN" sz="2000" b="1" dirty="0">
                <a:solidFill>
                  <a:srgbClr val="000099"/>
                </a:solidFill>
                <a:latin typeface="宋体" charset="-122"/>
              </a:rPr>
              <a:t>-</a:t>
            </a:r>
            <a:r>
              <a:rPr lang="en-US" altLang="zh-CN" sz="2000" b="1" dirty="0">
                <a:solidFill>
                  <a:srgbClr val="000099"/>
                </a:solidFill>
              </a:rPr>
              <a:t>1</a:t>
            </a:r>
            <a:r>
              <a:rPr lang="en-US" altLang="zh-CN" sz="2000" b="1" baseline="30000" dirty="0">
                <a:solidFill>
                  <a:srgbClr val="000099"/>
                </a:solidFill>
              </a:rPr>
              <a:t>2</a:t>
            </a:r>
            <a:r>
              <a:rPr lang="en-US" altLang="zh-CN" sz="2000" b="1" dirty="0">
                <a:solidFill>
                  <a:srgbClr val="000099"/>
                </a:solidFill>
              </a:rPr>
              <a:t>,  2</a:t>
            </a:r>
            <a:r>
              <a:rPr lang="en-US" altLang="zh-CN" sz="2000" b="1" baseline="30000" dirty="0">
                <a:solidFill>
                  <a:srgbClr val="000099"/>
                </a:solidFill>
              </a:rPr>
              <a:t>2</a:t>
            </a:r>
            <a:r>
              <a:rPr lang="en-US" altLang="zh-CN" sz="2000" b="1" dirty="0">
                <a:solidFill>
                  <a:srgbClr val="000099"/>
                </a:solidFill>
              </a:rPr>
              <a:t>, </a:t>
            </a:r>
            <a:r>
              <a:rPr lang="en-US" altLang="zh-CN" sz="2000" b="1" dirty="0">
                <a:solidFill>
                  <a:srgbClr val="000099"/>
                </a:solidFill>
                <a:latin typeface="宋体" charset="-122"/>
              </a:rPr>
              <a:t>-</a:t>
            </a:r>
            <a:r>
              <a:rPr lang="en-US" altLang="zh-CN" sz="2000" b="1" dirty="0">
                <a:solidFill>
                  <a:srgbClr val="000099"/>
                </a:solidFill>
              </a:rPr>
              <a:t>2</a:t>
            </a:r>
            <a:r>
              <a:rPr lang="en-US" altLang="zh-CN" sz="2000" b="1" baseline="30000" dirty="0">
                <a:solidFill>
                  <a:srgbClr val="000099"/>
                </a:solidFill>
              </a:rPr>
              <a:t>2</a:t>
            </a:r>
            <a:r>
              <a:rPr lang="en-US" altLang="zh-CN" sz="2000" b="1" dirty="0">
                <a:solidFill>
                  <a:srgbClr val="000099"/>
                </a:solidFill>
              </a:rPr>
              <a:t>, </a:t>
            </a:r>
            <a:r>
              <a:rPr lang="en-US" altLang="zh-CN" sz="2000" b="1" dirty="0">
                <a:solidFill>
                  <a:srgbClr val="000099"/>
                </a:solidFill>
                <a:cs typeface="Times New Roman" pitchFamily="18" charset="0"/>
              </a:rPr>
              <a:t>…</a:t>
            </a:r>
            <a:endParaRPr lang="zh-CN" altLang="en-US" sz="2000" b="1" dirty="0">
              <a:solidFill>
                <a:srgbClr val="000099"/>
              </a:solidFill>
              <a:ea typeface="幼圆" pitchFamily="49" charset="-122"/>
            </a:endParaRPr>
          </a:p>
        </p:txBody>
      </p:sp>
    </p:spTree>
    <p:extLst>
      <p:ext uri="{BB962C8B-B14F-4D97-AF65-F5344CB8AC3E}">
        <p14:creationId xmlns:p14="http://schemas.microsoft.com/office/powerpoint/2010/main" val="24145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up)">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up)">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strVal val="4*#ppt_w"/>
                                          </p:val>
                                        </p:tav>
                                        <p:tav tm="100000">
                                          <p:val>
                                            <p:strVal val="#ppt_w"/>
                                          </p:val>
                                        </p:tav>
                                      </p:tavLst>
                                    </p:anim>
                                    <p:anim calcmode="lin" valueType="num">
                                      <p:cBhvr>
                                        <p:cTn id="63" dur="500" fill="hold"/>
                                        <p:tgtEl>
                                          <p:spTgt spid="62"/>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wipe(left)">
                                      <p:cBhvr>
                                        <p:cTn id="73" dur="500"/>
                                        <p:tgtEl>
                                          <p:spTgt spid="8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wipe(down)">
                                      <p:cBhvr>
                                        <p:cTn id="78" dur="500"/>
                                        <p:tgtEl>
                                          <p:spTgt spid="8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84"/>
                                        </p:tgtEl>
                                        <p:attrNameLst>
                                          <p:attrName>style.visibility</p:attrName>
                                        </p:attrNameLst>
                                      </p:cBhvr>
                                      <p:to>
                                        <p:strVal val="visible"/>
                                      </p:to>
                                    </p:set>
                                    <p:animEffect transition="in" filter="wipe(down)">
                                      <p:cBhvr>
                                        <p:cTn id="83" dur="500"/>
                                        <p:tgtEl>
                                          <p:spTgt spid="8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down)">
                                      <p:cBhvr>
                                        <p:cTn id="88" dur="500"/>
                                        <p:tgtEl>
                                          <p:spTgt spid="85"/>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p:cTn id="93" dur="500" fill="hold"/>
                                        <p:tgtEl>
                                          <p:spTgt spid="86"/>
                                        </p:tgtEl>
                                        <p:attrNameLst>
                                          <p:attrName>ppt_w</p:attrName>
                                        </p:attrNameLst>
                                      </p:cBhvr>
                                      <p:tavLst>
                                        <p:tav tm="0">
                                          <p:val>
                                            <p:strVal val="4*#ppt_w"/>
                                          </p:val>
                                        </p:tav>
                                        <p:tav tm="100000">
                                          <p:val>
                                            <p:strVal val="#ppt_w"/>
                                          </p:val>
                                        </p:tav>
                                      </p:tavLst>
                                    </p:anim>
                                    <p:anim calcmode="lin" valueType="num">
                                      <p:cBhvr>
                                        <p:cTn id="94" dur="500" fill="hold"/>
                                        <p:tgtEl>
                                          <p:spTgt spid="86"/>
                                        </p:tgtEl>
                                        <p:attrNameLst>
                                          <p:attrName>ppt_h</p:attrName>
                                        </p:attrNameLst>
                                      </p:cBhvr>
                                      <p:tavLst>
                                        <p:tav tm="0">
                                          <p:val>
                                            <p:strVal val="4*#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87"/>
                                        </p:tgtEl>
                                        <p:attrNameLst>
                                          <p:attrName>style.visibility</p:attrName>
                                        </p:attrNameLst>
                                      </p:cBhvr>
                                      <p:to>
                                        <p:strVal val="visible"/>
                                      </p:to>
                                    </p:set>
                                    <p:animEffect transition="in" filter="dissolve">
                                      <p:cBhvr>
                                        <p:cTn id="99" dur="500"/>
                                        <p:tgtEl>
                                          <p:spTgt spid="8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dissolv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55" grpId="0" animBg="1"/>
      <p:bldP spid="59" grpId="0" animBg="1"/>
      <p:bldP spid="60" grpId="0" animBg="1"/>
      <p:bldP spid="61" grpId="0" animBg="1"/>
      <p:bldP spid="62" grpId="0" autoUpdateAnimBg="0"/>
      <p:bldP spid="82" grpId="0" autoUpdateAnimBg="0"/>
      <p:bldP spid="83" grpId="0" animBg="1"/>
      <p:bldP spid="84" grpId="0" animBg="1"/>
      <p:bldP spid="85" grpId="0" animBg="1"/>
      <p:bldP spid="86" grpId="0" autoUpdateAnimBg="0"/>
      <p:bldP spid="87" grpId="0" autoUpdateAnimBg="0"/>
      <p:bldP spid="88"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69</a:t>
            </a:fld>
            <a:endParaRPr lang="zh-CN" altLang="en-US"/>
          </a:p>
        </p:txBody>
      </p:sp>
      <p:grpSp>
        <p:nvGrpSpPr>
          <p:cNvPr id="5" name="Group 5"/>
          <p:cNvGrpSpPr>
            <a:grpSpLocks/>
          </p:cNvGrpSpPr>
          <p:nvPr/>
        </p:nvGrpSpPr>
        <p:grpSpPr bwMode="auto">
          <a:xfrm>
            <a:off x="2772752" y="2863484"/>
            <a:ext cx="5884863" cy="685800"/>
            <a:chOff x="1454" y="1842"/>
            <a:chExt cx="3707" cy="432"/>
          </a:xfrm>
        </p:grpSpPr>
        <p:sp>
          <p:nvSpPr>
            <p:cNvPr id="6"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7"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8" name="Group 8"/>
          <p:cNvGrpSpPr>
            <a:grpSpLocks/>
          </p:cNvGrpSpPr>
          <p:nvPr/>
        </p:nvGrpSpPr>
        <p:grpSpPr bwMode="auto">
          <a:xfrm>
            <a:off x="2363177" y="4101734"/>
            <a:ext cx="5886450" cy="687387"/>
            <a:chOff x="816" y="3121"/>
            <a:chExt cx="3708" cy="433"/>
          </a:xfrm>
        </p:grpSpPr>
        <p:sp>
          <p:nvSpPr>
            <p:cNvPr id="9" name="Text Box 9"/>
            <p:cNvSpPr txBox="1">
              <a:spLocks noChangeArrowheads="1"/>
            </p:cNvSpPr>
            <p:nvPr/>
          </p:nvSpPr>
          <p:spPr bwMode="auto">
            <a:xfrm>
              <a:off x="1388" y="3121"/>
              <a:ext cx="3037" cy="184"/>
            </a:xfrm>
            <a:prstGeom prst="rect">
              <a:avLst/>
            </a:prstGeom>
            <a:noFill/>
            <a:ln w="12700" cap="sq">
              <a:noFill/>
              <a:miter lim="800000"/>
              <a:headEnd type="none" w="sm" len="sm"/>
              <a:tailEnd type="none" w="sm" len="sm"/>
            </a:ln>
          </p:spPr>
          <p:txBody>
            <a:bodyPr wrap="none">
              <a:spAutoFit/>
            </a:bodyPr>
            <a:lstStyle/>
            <a:p>
              <a:r>
                <a:rPr lang="en-US" altLang="zh-CN" sz="1300" dirty="0">
                  <a:solidFill>
                    <a:srgbClr val="002C84"/>
                  </a:solidFill>
                </a:rPr>
                <a:t>0     1       2      3      4      5      6      7      8      9      10    11    12</a:t>
              </a:r>
            </a:p>
          </p:txBody>
        </p:sp>
        <p:sp>
          <p:nvSpPr>
            <p:cNvPr id="10" name="Text Box 10"/>
            <p:cNvSpPr txBox="1">
              <a:spLocks noChangeArrowheads="1"/>
            </p:cNvSpPr>
            <p:nvPr/>
          </p:nvSpPr>
          <p:spPr bwMode="auto">
            <a:xfrm>
              <a:off x="2545" y="3295"/>
              <a:ext cx="1018" cy="250"/>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11" name="Text Box 1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12" name="Rectangle 1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13" name="Group 13"/>
            <p:cNvGrpSpPr>
              <a:grpSpLocks/>
            </p:cNvGrpSpPr>
            <p:nvPr/>
          </p:nvGrpSpPr>
          <p:grpSpPr bwMode="auto">
            <a:xfrm>
              <a:off x="1381" y="3306"/>
              <a:ext cx="720" cy="240"/>
              <a:chOff x="1344" y="3456"/>
              <a:chExt cx="720" cy="240"/>
            </a:xfrm>
          </p:grpSpPr>
          <p:sp>
            <p:nvSpPr>
              <p:cNvPr id="30"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1"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32"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17"/>
            <p:cNvGrpSpPr>
              <a:grpSpLocks/>
            </p:cNvGrpSpPr>
            <p:nvPr/>
          </p:nvGrpSpPr>
          <p:grpSpPr bwMode="auto">
            <a:xfrm>
              <a:off x="2101" y="3306"/>
              <a:ext cx="720" cy="240"/>
              <a:chOff x="1344" y="3456"/>
              <a:chExt cx="720" cy="240"/>
            </a:xfrm>
          </p:grpSpPr>
          <p:sp>
            <p:nvSpPr>
              <p:cNvPr id="27"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8"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21"/>
            <p:cNvGrpSpPr>
              <a:grpSpLocks/>
            </p:cNvGrpSpPr>
            <p:nvPr/>
          </p:nvGrpSpPr>
          <p:grpSpPr bwMode="auto">
            <a:xfrm>
              <a:off x="2821" y="3306"/>
              <a:ext cx="720" cy="240"/>
              <a:chOff x="1344" y="3456"/>
              <a:chExt cx="720" cy="240"/>
            </a:xfrm>
          </p:grpSpPr>
          <p:sp>
            <p:nvSpPr>
              <p:cNvPr id="24"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5"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6"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25"/>
            <p:cNvGrpSpPr>
              <a:grpSpLocks/>
            </p:cNvGrpSpPr>
            <p:nvPr/>
          </p:nvGrpSpPr>
          <p:grpSpPr bwMode="auto">
            <a:xfrm>
              <a:off x="3541" y="3306"/>
              <a:ext cx="720" cy="240"/>
              <a:chOff x="1344" y="3456"/>
              <a:chExt cx="720" cy="240"/>
            </a:xfrm>
          </p:grpSpPr>
          <p:sp>
            <p:nvSpPr>
              <p:cNvPr id="21"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2"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17"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18" name="Rectangle 3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19" name="Rectangle 3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20" name="Rectangle 3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33" name="Group 33"/>
          <p:cNvGrpSpPr>
            <a:grpSpLocks/>
          </p:cNvGrpSpPr>
          <p:nvPr/>
        </p:nvGrpSpPr>
        <p:grpSpPr bwMode="auto">
          <a:xfrm>
            <a:off x="2502877" y="5450866"/>
            <a:ext cx="1349375" cy="609600"/>
            <a:chOff x="624" y="3840"/>
            <a:chExt cx="850" cy="384"/>
          </a:xfrm>
        </p:grpSpPr>
        <p:sp>
          <p:nvSpPr>
            <p:cNvPr id="34"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35" name="Text Box 35"/>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36" name="Group 36"/>
          <p:cNvGrpSpPr>
            <a:grpSpLocks/>
          </p:cNvGrpSpPr>
          <p:nvPr/>
        </p:nvGrpSpPr>
        <p:grpSpPr bwMode="auto">
          <a:xfrm>
            <a:off x="5420702" y="5417528"/>
            <a:ext cx="1384300" cy="609600"/>
            <a:chOff x="2688" y="3829"/>
            <a:chExt cx="872" cy="384"/>
          </a:xfrm>
        </p:grpSpPr>
        <p:sp>
          <p:nvSpPr>
            <p:cNvPr id="3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38" name="Text Box 3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39" name="Group 39"/>
          <p:cNvGrpSpPr>
            <a:grpSpLocks/>
          </p:cNvGrpSpPr>
          <p:nvPr/>
        </p:nvGrpSpPr>
        <p:grpSpPr bwMode="auto">
          <a:xfrm>
            <a:off x="6876440" y="5404828"/>
            <a:ext cx="1363662" cy="609600"/>
            <a:chOff x="4056" y="3281"/>
            <a:chExt cx="859" cy="384"/>
          </a:xfrm>
        </p:grpSpPr>
        <p:sp>
          <p:nvSpPr>
            <p:cNvPr id="40"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42" name="Group 42"/>
          <p:cNvGrpSpPr>
            <a:grpSpLocks/>
          </p:cNvGrpSpPr>
          <p:nvPr/>
        </p:nvGrpSpPr>
        <p:grpSpPr bwMode="auto">
          <a:xfrm>
            <a:off x="3958615" y="5011128"/>
            <a:ext cx="1922462" cy="1049338"/>
            <a:chOff x="1662" y="3563"/>
            <a:chExt cx="1211" cy="661"/>
          </a:xfrm>
        </p:grpSpPr>
        <p:grpSp>
          <p:nvGrpSpPr>
            <p:cNvPr id="43" name="Group 43"/>
            <p:cNvGrpSpPr>
              <a:grpSpLocks/>
            </p:cNvGrpSpPr>
            <p:nvPr/>
          </p:nvGrpSpPr>
          <p:grpSpPr bwMode="auto">
            <a:xfrm>
              <a:off x="1662" y="3840"/>
              <a:ext cx="864" cy="384"/>
              <a:chOff x="1632" y="3840"/>
              <a:chExt cx="864" cy="384"/>
            </a:xfrm>
          </p:grpSpPr>
          <p:sp>
            <p:nvSpPr>
              <p:cNvPr id="45"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6" name="Text Box 45"/>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4"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47" name="AutoShape 47"/>
          <p:cNvSpPr>
            <a:spLocks noChangeArrowheads="1"/>
          </p:cNvSpPr>
          <p:nvPr/>
        </p:nvSpPr>
        <p:spPr bwMode="auto">
          <a:xfrm rot="-5400000">
            <a:off x="5200040" y="4892308"/>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8" name="AutoShape 48"/>
          <p:cNvSpPr>
            <a:spLocks noChangeArrowheads="1"/>
          </p:cNvSpPr>
          <p:nvPr/>
        </p:nvSpPr>
        <p:spPr bwMode="auto">
          <a:xfrm rot="-5400000">
            <a:off x="5211153" y="4909771"/>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49" name="Group 49"/>
          <p:cNvGrpSpPr>
            <a:grpSpLocks/>
          </p:cNvGrpSpPr>
          <p:nvPr/>
        </p:nvGrpSpPr>
        <p:grpSpPr bwMode="auto">
          <a:xfrm>
            <a:off x="5030177" y="4798646"/>
            <a:ext cx="785813" cy="381000"/>
            <a:chOff x="2496" y="3552"/>
            <a:chExt cx="495" cy="240"/>
          </a:xfrm>
        </p:grpSpPr>
        <p:sp>
          <p:nvSpPr>
            <p:cNvPr id="50"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51"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52" name="Group 52"/>
          <p:cNvGrpSpPr>
            <a:grpSpLocks/>
          </p:cNvGrpSpPr>
          <p:nvPr/>
        </p:nvGrpSpPr>
        <p:grpSpPr bwMode="auto">
          <a:xfrm>
            <a:off x="5434990" y="4804996"/>
            <a:ext cx="785812" cy="381000"/>
            <a:chOff x="2496" y="3552"/>
            <a:chExt cx="495" cy="240"/>
          </a:xfrm>
        </p:grpSpPr>
        <p:sp>
          <p:nvSpPr>
            <p:cNvPr id="53"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54"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55" name="Group 55"/>
          <p:cNvGrpSpPr>
            <a:grpSpLocks/>
          </p:cNvGrpSpPr>
          <p:nvPr/>
        </p:nvGrpSpPr>
        <p:grpSpPr bwMode="auto">
          <a:xfrm>
            <a:off x="5750902" y="4798646"/>
            <a:ext cx="785813" cy="381000"/>
            <a:chOff x="2496" y="3552"/>
            <a:chExt cx="495" cy="240"/>
          </a:xfrm>
        </p:grpSpPr>
        <p:sp>
          <p:nvSpPr>
            <p:cNvPr id="56"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57"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58" name="Group 58"/>
          <p:cNvGrpSpPr>
            <a:grpSpLocks/>
          </p:cNvGrpSpPr>
          <p:nvPr/>
        </p:nvGrpSpPr>
        <p:grpSpPr bwMode="auto">
          <a:xfrm>
            <a:off x="6154127" y="4816109"/>
            <a:ext cx="1970088" cy="381000"/>
            <a:chOff x="3204" y="3552"/>
            <a:chExt cx="1241" cy="240"/>
          </a:xfrm>
        </p:grpSpPr>
        <p:sp>
          <p:nvSpPr>
            <p:cNvPr id="59"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0"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61" name="Group 61"/>
          <p:cNvGrpSpPr>
            <a:grpSpLocks/>
          </p:cNvGrpSpPr>
          <p:nvPr/>
        </p:nvGrpSpPr>
        <p:grpSpPr bwMode="auto">
          <a:xfrm>
            <a:off x="3329965" y="4822459"/>
            <a:ext cx="4953000" cy="381000"/>
            <a:chOff x="1425" y="3556"/>
            <a:chExt cx="3120" cy="240"/>
          </a:xfrm>
        </p:grpSpPr>
        <p:sp>
          <p:nvSpPr>
            <p:cNvPr id="62"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63"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64" name="Group 64"/>
          <p:cNvGrpSpPr>
            <a:grpSpLocks/>
          </p:cNvGrpSpPr>
          <p:nvPr/>
        </p:nvGrpSpPr>
        <p:grpSpPr bwMode="auto">
          <a:xfrm>
            <a:off x="3125177" y="4822459"/>
            <a:ext cx="762000" cy="381000"/>
            <a:chOff x="1296" y="3556"/>
            <a:chExt cx="480" cy="240"/>
          </a:xfrm>
        </p:grpSpPr>
        <p:sp>
          <p:nvSpPr>
            <p:cNvPr id="65"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6"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67" name="Group 67"/>
          <p:cNvGrpSpPr>
            <a:grpSpLocks/>
          </p:cNvGrpSpPr>
          <p:nvPr/>
        </p:nvGrpSpPr>
        <p:grpSpPr bwMode="auto">
          <a:xfrm>
            <a:off x="3499827" y="4816109"/>
            <a:ext cx="2668588" cy="381000"/>
            <a:chOff x="1532" y="3552"/>
            <a:chExt cx="1681" cy="240"/>
          </a:xfrm>
        </p:grpSpPr>
        <p:sp>
          <p:nvSpPr>
            <p:cNvPr id="68"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69"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70" name="Group 70"/>
          <p:cNvGrpSpPr>
            <a:grpSpLocks/>
          </p:cNvGrpSpPr>
          <p:nvPr/>
        </p:nvGrpSpPr>
        <p:grpSpPr bwMode="auto">
          <a:xfrm>
            <a:off x="5790590" y="4814521"/>
            <a:ext cx="774700" cy="381000"/>
            <a:chOff x="2983" y="3567"/>
            <a:chExt cx="488" cy="240"/>
          </a:xfrm>
        </p:grpSpPr>
        <p:sp>
          <p:nvSpPr>
            <p:cNvPr id="71"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72"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73" name="Group 73"/>
          <p:cNvGrpSpPr>
            <a:grpSpLocks/>
          </p:cNvGrpSpPr>
          <p:nvPr/>
        </p:nvGrpSpPr>
        <p:grpSpPr bwMode="auto">
          <a:xfrm>
            <a:off x="6190640" y="4798646"/>
            <a:ext cx="785812" cy="381000"/>
            <a:chOff x="3227" y="3541"/>
            <a:chExt cx="495" cy="240"/>
          </a:xfrm>
        </p:grpSpPr>
        <p:sp>
          <p:nvSpPr>
            <p:cNvPr id="74"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75"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76" name="Group 76"/>
          <p:cNvGrpSpPr>
            <a:grpSpLocks/>
          </p:cNvGrpSpPr>
          <p:nvPr/>
        </p:nvGrpSpPr>
        <p:grpSpPr bwMode="auto">
          <a:xfrm>
            <a:off x="4933340" y="717184"/>
            <a:ext cx="3816350" cy="900113"/>
            <a:chOff x="2699" y="354"/>
            <a:chExt cx="2404" cy="567"/>
          </a:xfrm>
        </p:grpSpPr>
        <p:grpSp>
          <p:nvGrpSpPr>
            <p:cNvPr id="77" name="Group 77"/>
            <p:cNvGrpSpPr>
              <a:grpSpLocks/>
            </p:cNvGrpSpPr>
            <p:nvPr/>
          </p:nvGrpSpPr>
          <p:grpSpPr bwMode="auto">
            <a:xfrm>
              <a:off x="2787" y="354"/>
              <a:ext cx="2222" cy="567"/>
              <a:chOff x="560" y="1150"/>
              <a:chExt cx="2041" cy="859"/>
            </a:xfrm>
          </p:grpSpPr>
          <p:sp>
            <p:nvSpPr>
              <p:cNvPr id="79" name="Freeform 78"/>
              <p:cNvSpPr>
                <a:spLocks/>
              </p:cNvSpPr>
              <p:nvPr/>
            </p:nvSpPr>
            <p:spPr bwMode="auto">
              <a:xfrm>
                <a:off x="592" y="1627"/>
                <a:ext cx="2009" cy="382"/>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sz="2000"/>
              </a:p>
            </p:txBody>
          </p:sp>
          <p:sp>
            <p:nvSpPr>
              <p:cNvPr id="80" name="Freeform 79"/>
              <p:cNvSpPr>
                <a:spLocks/>
              </p:cNvSpPr>
              <p:nvPr/>
            </p:nvSpPr>
            <p:spPr bwMode="auto">
              <a:xfrm>
                <a:off x="560" y="1150"/>
                <a:ext cx="1931" cy="382"/>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sz="2000"/>
              </a:p>
            </p:txBody>
          </p:sp>
        </p:grpSp>
        <p:sp>
          <p:nvSpPr>
            <p:cNvPr id="78" name="Rectangle 80"/>
            <p:cNvSpPr>
              <a:spLocks noChangeArrowheads="1"/>
            </p:cNvSpPr>
            <p:nvPr/>
          </p:nvSpPr>
          <p:spPr bwMode="auto">
            <a:xfrm>
              <a:off x="2699" y="417"/>
              <a:ext cx="2404" cy="38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2000">
                  <a:solidFill>
                    <a:srgbClr val="002C84"/>
                  </a:solidFill>
                  <a:ea typeface="黑体" pitchFamily="49" charset="-122"/>
                </a:rPr>
                <a:t>采用线性探测再</a:t>
              </a:r>
            </a:p>
            <a:p>
              <a:pPr algn="ctr">
                <a:lnSpc>
                  <a:spcPct val="85000"/>
                </a:lnSpc>
              </a:pPr>
              <a:r>
                <a:rPr lang="zh-CN" altLang="en-US" sz="2000">
                  <a:solidFill>
                    <a:srgbClr val="002C84"/>
                  </a:solidFill>
                  <a:ea typeface="黑体" pitchFamily="49" charset="-122"/>
                </a:rPr>
                <a:t>散列方法处理冲突</a:t>
              </a:r>
            </a:p>
          </p:txBody>
        </p:sp>
      </p:grpSp>
      <p:grpSp>
        <p:nvGrpSpPr>
          <p:cNvPr id="81" name="Group 95"/>
          <p:cNvGrpSpPr>
            <a:grpSpLocks/>
          </p:cNvGrpSpPr>
          <p:nvPr/>
        </p:nvGrpSpPr>
        <p:grpSpPr bwMode="auto">
          <a:xfrm>
            <a:off x="2128227" y="1830021"/>
            <a:ext cx="5437188" cy="755650"/>
            <a:chOff x="884" y="1026"/>
            <a:chExt cx="3425" cy="476"/>
          </a:xfrm>
        </p:grpSpPr>
        <p:grpSp>
          <p:nvGrpSpPr>
            <p:cNvPr id="82" name="Group 96"/>
            <p:cNvGrpSpPr>
              <a:grpSpLocks/>
            </p:cNvGrpSpPr>
            <p:nvPr/>
          </p:nvGrpSpPr>
          <p:grpSpPr bwMode="auto">
            <a:xfrm>
              <a:off x="1837" y="1026"/>
              <a:ext cx="2472" cy="476"/>
              <a:chOff x="1896" y="1117"/>
              <a:chExt cx="2472" cy="476"/>
            </a:xfrm>
          </p:grpSpPr>
          <p:sp>
            <p:nvSpPr>
              <p:cNvPr id="84"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85"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83" name="Text Box 99"/>
            <p:cNvSpPr txBox="1">
              <a:spLocks noChangeArrowheads="1"/>
            </p:cNvSpPr>
            <p:nvPr/>
          </p:nvSpPr>
          <p:spPr bwMode="auto">
            <a:xfrm>
              <a:off x="884" y="1101"/>
              <a:ext cx="1081" cy="288"/>
            </a:xfrm>
            <a:prstGeom prst="rect">
              <a:avLst/>
            </a:prstGeom>
            <a:noFill/>
            <a:ln w="12700" cap="sq">
              <a:noFill/>
              <a:miter lim="800000"/>
              <a:headEnd type="none" w="sm" len="sm"/>
              <a:tailEnd type="none" w="sm" len="sm"/>
            </a:ln>
          </p:spPr>
          <p:txBody>
            <a:bodyPr wrap="none">
              <a:spAutoFit/>
            </a:bodyPr>
            <a:lstStyle/>
            <a:p>
              <a:r>
                <a:rPr lang="zh-CN" altLang="en-US" sz="2400" dirty="0">
                  <a:solidFill>
                    <a:srgbClr val="FF3300"/>
                  </a:solidFill>
                  <a:ea typeface="黑体" pitchFamily="49" charset="-122"/>
                </a:rPr>
                <a:t>散列函数：</a:t>
              </a:r>
            </a:p>
          </p:txBody>
        </p:sp>
      </p:grpSp>
    </p:spTree>
    <p:extLst>
      <p:ext uri="{BB962C8B-B14F-4D97-AF65-F5344CB8AC3E}">
        <p14:creationId xmlns:p14="http://schemas.microsoft.com/office/powerpoint/2010/main" val="38408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lide(fromBottom)">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slide(fromBottom)">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down)">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slide(fromBottom)">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wipe(down)">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wipe(down)">
                                      <p:cBhvr>
                                        <p:cTn id="77" dur="500"/>
                                        <p:tgtEl>
                                          <p:spTgt spid="64"/>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slide(fromBottom)">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wipe(down)">
                                      <p:cBhvr>
                                        <p:cTn id="87" dur="500"/>
                                        <p:tgtEl>
                                          <p:spTgt spid="6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wipe(down)">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wipe(down)">
                                      <p:cBhvr>
                                        <p:cTn id="9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查找表的逻辑结构和物理结构</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a:t>
            </a:fld>
            <a:endParaRPr lang="zh-CN" altLang="en-US"/>
          </a:p>
        </p:txBody>
      </p:sp>
      <p:sp>
        <p:nvSpPr>
          <p:cNvPr id="4" name="文本占位符 3"/>
          <p:cNvSpPr>
            <a:spLocks noGrp="1"/>
          </p:cNvSpPr>
          <p:nvPr>
            <p:ph type="body" sz="quarter" idx="11"/>
          </p:nvPr>
        </p:nvSpPr>
        <p:spPr/>
        <p:txBody>
          <a:bodyPr/>
          <a:lstStyle/>
          <a:p>
            <a:r>
              <a:rPr lang="zh-CN" altLang="en-US" dirty="0"/>
              <a:t>逻辑结构：一种线性结构</a:t>
            </a:r>
            <a:endParaRPr lang="en-US" altLang="zh-CN" dirty="0"/>
          </a:p>
          <a:p>
            <a:pPr lvl="1"/>
            <a:r>
              <a:rPr lang="zh-CN" altLang="en-US" dirty="0"/>
              <a:t>记录呈现在用户眼前的排列的先后次序关系</a:t>
            </a:r>
            <a:endParaRPr lang="en-US" altLang="zh-CN" dirty="0"/>
          </a:p>
          <a:p>
            <a:r>
              <a:rPr lang="zh-CN" altLang="en-US" dirty="0"/>
              <a:t>物理结构</a:t>
            </a:r>
            <a:endParaRPr lang="en-US" altLang="zh-CN" dirty="0"/>
          </a:p>
          <a:p>
            <a:pPr lvl="1"/>
            <a:r>
              <a:rPr lang="zh-CN" altLang="en-US" dirty="0"/>
              <a:t>查找表（文件）在存储介质上的组织方式</a:t>
            </a:r>
            <a:endParaRPr lang="en-US" altLang="zh-CN" dirty="0"/>
          </a:p>
          <a:p>
            <a:pPr lvl="2"/>
            <a:r>
              <a:rPr lang="zh-CN" altLang="en-US" dirty="0"/>
              <a:t>顺序组织存储：顺序查找、折半查找</a:t>
            </a:r>
            <a:endParaRPr lang="en-US" altLang="zh-CN" dirty="0"/>
          </a:p>
          <a:p>
            <a:pPr lvl="2"/>
            <a:r>
              <a:rPr lang="zh-CN" altLang="en-US" dirty="0"/>
              <a:t>链式组织存储：顺序查找</a:t>
            </a:r>
            <a:endParaRPr lang="en-US" altLang="zh-CN" dirty="0"/>
          </a:p>
          <a:p>
            <a:pPr lvl="2"/>
            <a:r>
              <a:rPr lang="zh-CN" altLang="en-US" dirty="0"/>
              <a:t>索引组织存储：索引查找</a:t>
            </a:r>
            <a:endParaRPr lang="en-US" altLang="zh-CN" dirty="0"/>
          </a:p>
          <a:p>
            <a:pPr lvl="2"/>
            <a:r>
              <a:rPr lang="zh-CN" altLang="en-US" dirty="0"/>
              <a:t>散列组织存储：散列查找</a:t>
            </a:r>
          </a:p>
        </p:txBody>
      </p:sp>
    </p:spTree>
    <p:extLst>
      <p:ext uri="{BB962C8B-B14F-4D97-AF65-F5344CB8AC3E}">
        <p14:creationId xmlns:p14="http://schemas.microsoft.com/office/powerpoint/2010/main" val="20257740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聚集</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70</a:t>
            </a:fld>
            <a:endParaRPr lang="zh-CN" altLang="en-US"/>
          </a:p>
        </p:txBody>
      </p:sp>
      <p:sp>
        <p:nvSpPr>
          <p:cNvPr id="4" name="文本占位符 3"/>
          <p:cNvSpPr>
            <a:spLocks noGrp="1"/>
          </p:cNvSpPr>
          <p:nvPr>
            <p:ph type="body" sz="quarter" idx="11"/>
          </p:nvPr>
        </p:nvSpPr>
        <p:spPr/>
        <p:txBody>
          <a:bodyPr/>
          <a:lstStyle/>
          <a:p>
            <a:r>
              <a:rPr lang="zh-CN" altLang="en-US" dirty="0"/>
              <a:t>聚集：散列地址不同的元素争夺同一个后继散列地址的现象</a:t>
            </a:r>
            <a:endParaRPr lang="en-US" altLang="zh-CN" dirty="0"/>
          </a:p>
          <a:p>
            <a:r>
              <a:rPr lang="zh-CN" altLang="en-US" dirty="0"/>
              <a:t>产生聚集的主要原因</a:t>
            </a:r>
            <a:endParaRPr lang="en-US" altLang="zh-CN" dirty="0"/>
          </a:p>
          <a:p>
            <a:pPr lvl="1"/>
            <a:r>
              <a:rPr lang="zh-CN" altLang="en-US" dirty="0"/>
              <a:t>散列函数选择不合适</a:t>
            </a:r>
            <a:endParaRPr lang="en-US" altLang="zh-CN" dirty="0"/>
          </a:p>
          <a:p>
            <a:pPr lvl="1"/>
            <a:r>
              <a:rPr lang="zh-CN" altLang="en-US" dirty="0"/>
              <a:t>负载因子过大（装填因子）</a:t>
            </a:r>
            <a:endParaRPr lang="en-US" altLang="zh-CN" dirty="0"/>
          </a:p>
          <a:p>
            <a:r>
              <a:rPr lang="zh-CN" altLang="en-US" dirty="0"/>
              <a:t>负载因子</a:t>
            </a:r>
            <a:r>
              <a:rPr lang="zh-CN" altLang="en-US" dirty="0">
                <a:sym typeface="Symbol" pitchFamily="18" charset="2"/>
              </a:rPr>
              <a:t>：衡量散列表的饱满程度</a:t>
            </a:r>
            <a:endParaRPr lang="en-US" altLang="zh-CN" dirty="0">
              <a:sym typeface="Symbol" pitchFamily="18" charset="2"/>
            </a:endParaRPr>
          </a:p>
          <a:p>
            <a:pPr lvl="1"/>
            <a:r>
              <a:rPr lang="zh-CN" altLang="en-US" dirty="0">
                <a:sym typeface="Symbol" pitchFamily="18" charset="2"/>
              </a:rPr>
              <a:t>一般情况下</a:t>
            </a:r>
            <a:r>
              <a:rPr lang="en-US" altLang="zh-CN" dirty="0">
                <a:sym typeface="Symbol" pitchFamily="18" charset="2"/>
              </a:rPr>
              <a:t>&lt;1</a:t>
            </a:r>
            <a:r>
              <a:rPr lang="zh-CN" altLang="en-US" dirty="0">
                <a:sym typeface="Symbol" pitchFamily="18" charset="2"/>
              </a:rPr>
              <a:t>， 越大，散列表越满</a:t>
            </a:r>
            <a:endParaRPr lang="en-US" altLang="zh-CN" dirty="0">
              <a:sym typeface="Symbol" pitchFamily="18" charset="2"/>
            </a:endParaRPr>
          </a:p>
          <a:p>
            <a:endParaRPr lang="zh-CN" altLang="en-US" dirty="0"/>
          </a:p>
        </p:txBody>
      </p:sp>
      <p:grpSp>
        <p:nvGrpSpPr>
          <p:cNvPr id="5" name="Group 85"/>
          <p:cNvGrpSpPr>
            <a:grpSpLocks/>
          </p:cNvGrpSpPr>
          <p:nvPr/>
        </p:nvGrpSpPr>
        <p:grpSpPr bwMode="auto">
          <a:xfrm>
            <a:off x="3348404" y="4636477"/>
            <a:ext cx="4483100" cy="762000"/>
            <a:chOff x="2120" y="3216"/>
            <a:chExt cx="2824" cy="480"/>
          </a:xfrm>
        </p:grpSpPr>
        <p:sp>
          <p:nvSpPr>
            <p:cNvPr id="6"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b="1">
                  <a:ea typeface="幼圆" pitchFamily="49" charset="-122"/>
                </a:rPr>
                <a:t>散列表中实际存入的元素数</a:t>
              </a:r>
            </a:p>
            <a:p>
              <a:pPr algn="ctr">
                <a:lnSpc>
                  <a:spcPct val="110000"/>
                </a:lnSpc>
              </a:pPr>
              <a:r>
                <a:rPr lang="zh-CN" altLang="en-US" sz="2000" b="1">
                  <a:ea typeface="幼圆" pitchFamily="49" charset="-122"/>
                </a:rPr>
                <a:t>散列表中基本区的最大容量</a:t>
              </a:r>
            </a:p>
          </p:txBody>
        </p:sp>
        <p:sp>
          <p:nvSpPr>
            <p:cNvPr id="7"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sz="2400" b="1" dirty="0"/>
            </a:p>
          </p:txBody>
        </p:sp>
        <p:sp>
          <p:nvSpPr>
            <p:cNvPr id="8" name="Text Box 58"/>
            <p:cNvSpPr txBox="1">
              <a:spLocks noChangeArrowheads="1"/>
            </p:cNvSpPr>
            <p:nvPr/>
          </p:nvSpPr>
          <p:spPr bwMode="auto">
            <a:xfrm>
              <a:off x="2120" y="3319"/>
              <a:ext cx="480" cy="233"/>
            </a:xfrm>
            <a:prstGeom prst="rect">
              <a:avLst/>
            </a:prstGeom>
            <a:noFill/>
            <a:ln w="12700" cap="sq">
              <a:noFill/>
              <a:miter lim="800000"/>
              <a:headEnd type="none" w="sm" len="sm"/>
              <a:tailEnd type="none" w="sm" len="sm"/>
            </a:ln>
          </p:spPr>
          <p:txBody>
            <a:bodyPr>
              <a:spAutoFit/>
            </a:bodyPr>
            <a:lstStyle/>
            <a:p>
              <a:r>
                <a:rPr lang="en-US" altLang="zh-CN" b="1">
                  <a:sym typeface="Symbol" pitchFamily="18" charset="2"/>
                </a:rPr>
                <a:t> =</a:t>
              </a:r>
              <a:endParaRPr lang="en-US" altLang="zh-CN" b="1"/>
            </a:p>
          </p:txBody>
        </p:sp>
      </p:grpSp>
    </p:spTree>
    <p:extLst>
      <p:ext uri="{BB962C8B-B14F-4D97-AF65-F5344CB8AC3E}">
        <p14:creationId xmlns:p14="http://schemas.microsoft.com/office/powerpoint/2010/main" val="98860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开放地址法处理冲突的特点</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71</a:t>
            </a:fld>
            <a:endParaRPr lang="zh-CN" altLang="en-US"/>
          </a:p>
        </p:txBody>
      </p:sp>
      <p:sp>
        <p:nvSpPr>
          <p:cNvPr id="4" name="文本占位符 3"/>
          <p:cNvSpPr>
            <a:spLocks noGrp="1"/>
          </p:cNvSpPr>
          <p:nvPr>
            <p:ph type="body" sz="quarter" idx="11"/>
          </p:nvPr>
        </p:nvSpPr>
        <p:spPr/>
        <p:txBody>
          <a:bodyPr/>
          <a:lstStyle/>
          <a:p>
            <a:r>
              <a:rPr lang="zh-CN" altLang="en-US" dirty="0"/>
              <a:t>“线性探测法”容易产生元素“聚集”的问题</a:t>
            </a:r>
            <a:endParaRPr lang="en-US" altLang="zh-CN" dirty="0"/>
          </a:p>
          <a:p>
            <a:r>
              <a:rPr lang="zh-CN" altLang="en-US" dirty="0"/>
              <a:t>“二次探测法”可以较好地避免元素“聚集”的问题，但不能探测到表中的所有元素</a:t>
            </a:r>
            <a:r>
              <a:rPr lang="en-US" altLang="zh-CN" dirty="0"/>
              <a:t>(</a:t>
            </a:r>
            <a:r>
              <a:rPr lang="zh-CN" altLang="en-US" dirty="0"/>
              <a:t>至少可以探测到表中的一半元素</a:t>
            </a:r>
            <a:r>
              <a:rPr lang="en-US" altLang="zh-CN" dirty="0"/>
              <a:t>)</a:t>
            </a:r>
          </a:p>
          <a:p>
            <a:r>
              <a:rPr lang="zh-CN" altLang="en-US" dirty="0"/>
              <a:t>只能对表项进行逻辑删除</a:t>
            </a:r>
            <a:r>
              <a:rPr lang="en-US" altLang="zh-CN" dirty="0"/>
              <a:t>(</a:t>
            </a:r>
            <a:r>
              <a:rPr lang="zh-CN" altLang="en-US" dirty="0"/>
              <a:t>如做删除标记</a:t>
            </a:r>
            <a:r>
              <a:rPr lang="en-US" altLang="zh-CN" dirty="0"/>
              <a:t>)</a:t>
            </a:r>
            <a:r>
              <a:rPr lang="zh-CN" altLang="en-US" dirty="0"/>
              <a:t>，而不能进行物理删除。使得表面上看起来很满的散列表实际上存在许多未用位置</a:t>
            </a:r>
          </a:p>
        </p:txBody>
      </p:sp>
    </p:spTree>
    <p:extLst>
      <p:ext uri="{BB962C8B-B14F-4D97-AF65-F5344CB8AC3E}">
        <p14:creationId xmlns:p14="http://schemas.microsoft.com/office/powerpoint/2010/main" val="2458635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其他冲突处理方法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72</a:t>
            </a:fld>
            <a:endParaRPr lang="zh-CN" altLang="en-US"/>
          </a:p>
        </p:txBody>
      </p:sp>
      <p:sp>
        <p:nvSpPr>
          <p:cNvPr id="4" name="文本占位符 3"/>
          <p:cNvSpPr>
            <a:spLocks noGrp="1"/>
          </p:cNvSpPr>
          <p:nvPr>
            <p:ph type="body" sz="quarter" idx="11"/>
          </p:nvPr>
        </p:nvSpPr>
        <p:spPr/>
        <p:txBody>
          <a:bodyPr/>
          <a:lstStyle/>
          <a:p>
            <a:r>
              <a:rPr lang="en-US" altLang="zh-CN" dirty="0"/>
              <a:t>2. </a:t>
            </a:r>
            <a:r>
              <a:rPr lang="zh-CN" altLang="en-US" dirty="0"/>
              <a:t>再散列法</a:t>
            </a:r>
            <a:endParaRPr lang="en-US" altLang="zh-CN" dirty="0"/>
          </a:p>
          <a:p>
            <a:pPr lvl="1"/>
            <a:r>
              <a:rPr lang="en-US" altLang="zh-CN" sz="3200" dirty="0"/>
              <a:t>D</a:t>
            </a:r>
            <a:r>
              <a:rPr lang="en-US" altLang="zh-CN" sz="3200" baseline="-25000" dirty="0"/>
              <a:t>i </a:t>
            </a:r>
            <a:r>
              <a:rPr lang="en-US" altLang="zh-CN" sz="3200" dirty="0"/>
              <a:t>= H</a:t>
            </a:r>
            <a:r>
              <a:rPr lang="en-US" altLang="zh-CN" sz="3200" baseline="-25000" dirty="0"/>
              <a:t>i</a:t>
            </a:r>
            <a:r>
              <a:rPr lang="en-US" altLang="zh-CN" sz="3200" dirty="0"/>
              <a:t>(k)</a:t>
            </a:r>
            <a:r>
              <a:rPr lang="en-US" altLang="zh-CN" dirty="0"/>
              <a:t>             </a:t>
            </a:r>
            <a:r>
              <a:rPr lang="en-US" altLang="zh-CN" dirty="0" err="1"/>
              <a:t>i</a:t>
            </a:r>
            <a:r>
              <a:rPr lang="en-US" altLang="zh-CN" dirty="0"/>
              <a:t>=1, 2, 3, </a:t>
            </a:r>
            <a:r>
              <a:rPr lang="en-US" altLang="zh-CN" dirty="0">
                <a:cs typeface="Times New Roman" pitchFamily="18" charset="0"/>
              </a:rPr>
              <a:t>…</a:t>
            </a:r>
            <a:endParaRPr lang="en-US" altLang="zh-CN" dirty="0"/>
          </a:p>
          <a:p>
            <a:pPr lvl="1"/>
            <a:r>
              <a:rPr lang="zh-CN" altLang="en-US" dirty="0"/>
              <a:t>其中，</a:t>
            </a:r>
            <a:r>
              <a:rPr lang="en-US" altLang="zh-CN" dirty="0"/>
              <a:t>D</a:t>
            </a:r>
            <a:r>
              <a:rPr lang="en-US" altLang="zh-CN" baseline="-25000" dirty="0"/>
              <a:t>i</a:t>
            </a:r>
            <a:r>
              <a:rPr lang="zh-CN" altLang="en-US" dirty="0"/>
              <a:t>为散列地址，</a:t>
            </a:r>
            <a:r>
              <a:rPr lang="en-US" altLang="zh-CN" dirty="0"/>
              <a:t>H</a:t>
            </a:r>
            <a:r>
              <a:rPr lang="en-US" altLang="zh-CN" baseline="-25000" dirty="0"/>
              <a:t>i</a:t>
            </a:r>
            <a:r>
              <a:rPr lang="en-US" altLang="zh-CN" dirty="0"/>
              <a:t>(k)</a:t>
            </a:r>
            <a:r>
              <a:rPr lang="zh-CN" altLang="en-US" dirty="0"/>
              <a:t>为不同的散列函数</a:t>
            </a:r>
            <a:endParaRPr lang="en-US" altLang="zh-CN" dirty="0"/>
          </a:p>
          <a:p>
            <a:r>
              <a:rPr lang="en-US" altLang="zh-CN" dirty="0"/>
              <a:t>3. </a:t>
            </a:r>
            <a:r>
              <a:rPr lang="zh-CN" altLang="en-US" dirty="0"/>
              <a:t>链地址法</a:t>
            </a:r>
            <a:endParaRPr lang="en-US" altLang="zh-CN" dirty="0"/>
          </a:p>
          <a:p>
            <a:pPr lvl="1"/>
            <a:r>
              <a:rPr lang="zh-CN" altLang="en-US" dirty="0"/>
              <a:t>将所有散列地址相同的记录链接成一个线性链表。</a:t>
            </a:r>
          </a:p>
          <a:p>
            <a:pPr lvl="1"/>
            <a:r>
              <a:rPr lang="zh-CN" altLang="en-US" dirty="0"/>
              <a:t>若散列范围为</a:t>
            </a:r>
            <a:r>
              <a:rPr lang="en-US" altLang="zh-CN" dirty="0"/>
              <a:t>[0..m-1]</a:t>
            </a:r>
            <a:r>
              <a:rPr lang="zh-CN" altLang="en-US" dirty="0"/>
              <a:t>，则定义指针数组</a:t>
            </a:r>
            <a:r>
              <a:rPr lang="en-US" altLang="zh-CN" dirty="0"/>
              <a:t>bucket[0..m-1]</a:t>
            </a:r>
            <a:r>
              <a:rPr lang="zh-CN" altLang="en-US" dirty="0"/>
              <a:t>分别存放</a:t>
            </a:r>
            <a:r>
              <a:rPr lang="en-US" altLang="zh-CN" dirty="0"/>
              <a:t>m</a:t>
            </a:r>
            <a:r>
              <a:rPr lang="zh-CN" altLang="en-US" dirty="0"/>
              <a:t>个链表的头指针</a:t>
            </a:r>
          </a:p>
        </p:txBody>
      </p:sp>
      <p:grpSp>
        <p:nvGrpSpPr>
          <p:cNvPr id="5" name="Group 13"/>
          <p:cNvGrpSpPr>
            <a:grpSpLocks/>
          </p:cNvGrpSpPr>
          <p:nvPr/>
        </p:nvGrpSpPr>
        <p:grpSpPr bwMode="auto">
          <a:xfrm>
            <a:off x="4281609" y="4364526"/>
            <a:ext cx="6410325" cy="2768600"/>
            <a:chOff x="839" y="2289"/>
            <a:chExt cx="4038" cy="1744"/>
          </a:xfrm>
        </p:grpSpPr>
        <p:sp>
          <p:nvSpPr>
            <p:cNvPr id="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14" name="Group 22"/>
            <p:cNvGrpSpPr>
              <a:grpSpLocks/>
            </p:cNvGrpSpPr>
            <p:nvPr/>
          </p:nvGrpSpPr>
          <p:grpSpPr bwMode="auto">
            <a:xfrm>
              <a:off x="1795" y="2510"/>
              <a:ext cx="624" cy="175"/>
              <a:chOff x="3216" y="2448"/>
              <a:chExt cx="624" cy="192"/>
            </a:xfrm>
          </p:grpSpPr>
          <p:sp>
            <p:nvSpPr>
              <p:cNvPr id="6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26"/>
            <p:cNvGrpSpPr>
              <a:grpSpLocks/>
            </p:cNvGrpSpPr>
            <p:nvPr/>
          </p:nvGrpSpPr>
          <p:grpSpPr bwMode="auto">
            <a:xfrm>
              <a:off x="1795" y="2750"/>
              <a:ext cx="624" cy="175"/>
              <a:chOff x="3216" y="2448"/>
              <a:chExt cx="624" cy="192"/>
            </a:xfrm>
          </p:grpSpPr>
          <p:sp>
            <p:nvSpPr>
              <p:cNvPr id="5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6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30"/>
            <p:cNvGrpSpPr>
              <a:grpSpLocks/>
            </p:cNvGrpSpPr>
            <p:nvPr/>
          </p:nvGrpSpPr>
          <p:grpSpPr bwMode="auto">
            <a:xfrm>
              <a:off x="2659" y="2512"/>
              <a:ext cx="624" cy="175"/>
              <a:chOff x="3216" y="2448"/>
              <a:chExt cx="624" cy="192"/>
            </a:xfrm>
          </p:grpSpPr>
          <p:sp>
            <p:nvSpPr>
              <p:cNvPr id="5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34"/>
            <p:cNvGrpSpPr>
              <a:grpSpLocks/>
            </p:cNvGrpSpPr>
            <p:nvPr/>
          </p:nvGrpSpPr>
          <p:grpSpPr bwMode="auto">
            <a:xfrm>
              <a:off x="4195" y="2506"/>
              <a:ext cx="624" cy="175"/>
              <a:chOff x="3216" y="2448"/>
              <a:chExt cx="624" cy="192"/>
            </a:xfrm>
          </p:grpSpPr>
          <p:sp>
            <p:nvSpPr>
              <p:cNvPr id="5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38"/>
            <p:cNvGrpSpPr>
              <a:grpSpLocks/>
            </p:cNvGrpSpPr>
            <p:nvPr/>
          </p:nvGrpSpPr>
          <p:grpSpPr bwMode="auto">
            <a:xfrm>
              <a:off x="2659" y="2745"/>
              <a:ext cx="624" cy="175"/>
              <a:chOff x="3216" y="2448"/>
              <a:chExt cx="624" cy="192"/>
            </a:xfrm>
          </p:grpSpPr>
          <p:sp>
            <p:nvSpPr>
              <p:cNvPr id="5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5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42"/>
            <p:cNvGrpSpPr>
              <a:grpSpLocks/>
            </p:cNvGrpSpPr>
            <p:nvPr/>
          </p:nvGrpSpPr>
          <p:grpSpPr bwMode="auto">
            <a:xfrm>
              <a:off x="4195" y="2745"/>
              <a:ext cx="624" cy="175"/>
              <a:chOff x="3216" y="2448"/>
              <a:chExt cx="624" cy="192"/>
            </a:xfrm>
          </p:grpSpPr>
          <p:sp>
            <p:nvSpPr>
              <p:cNvPr id="4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46"/>
            <p:cNvGrpSpPr>
              <a:grpSpLocks/>
            </p:cNvGrpSpPr>
            <p:nvPr/>
          </p:nvGrpSpPr>
          <p:grpSpPr bwMode="auto">
            <a:xfrm>
              <a:off x="1795" y="2959"/>
              <a:ext cx="624" cy="175"/>
              <a:chOff x="3216" y="2448"/>
              <a:chExt cx="624" cy="192"/>
            </a:xfrm>
          </p:grpSpPr>
          <p:sp>
            <p:nvSpPr>
              <p:cNvPr id="4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2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2" name="Text Box 61"/>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3" name="Text Box 62"/>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4" name="Text Box 63"/>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36" name="Text Box 65"/>
            <p:cNvSpPr txBox="1">
              <a:spLocks noChangeArrowheads="1"/>
            </p:cNvSpPr>
            <p:nvPr/>
          </p:nvSpPr>
          <p:spPr bwMode="auto">
            <a:xfrm rot="16200000">
              <a:off x="1145" y="318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7" name="Text Box 66"/>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8" name="Text Box 67"/>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39" name="Text Box 68"/>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2" name="Rectangle 71"/>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dirty="0">
                  <a:solidFill>
                    <a:srgbClr val="002D88"/>
                  </a:solidFill>
                  <a:cs typeface="Times New Roman" pitchFamily="18" charset="0"/>
                </a:rPr>
                <a:t>…</a:t>
              </a:r>
            </a:p>
          </p:txBody>
        </p:sp>
        <p:sp>
          <p:nvSpPr>
            <p:cNvPr id="4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spTree>
    <p:extLst>
      <p:ext uri="{BB962C8B-B14F-4D97-AF65-F5344CB8AC3E}">
        <p14:creationId xmlns:p14="http://schemas.microsoft.com/office/powerpoint/2010/main" val="33722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链地址法处理冲突</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73</a:t>
            </a:fld>
            <a:endParaRPr lang="zh-CN" altLang="en-US"/>
          </a:p>
        </p:txBody>
      </p:sp>
      <p:grpSp>
        <p:nvGrpSpPr>
          <p:cNvPr id="5" name="Group 539"/>
          <p:cNvGrpSpPr>
            <a:grpSpLocks/>
          </p:cNvGrpSpPr>
          <p:nvPr/>
        </p:nvGrpSpPr>
        <p:grpSpPr bwMode="auto">
          <a:xfrm>
            <a:off x="514350" y="1165488"/>
            <a:ext cx="11410705" cy="1693863"/>
            <a:chOff x="250" y="414"/>
            <a:chExt cx="6274" cy="1067"/>
          </a:xfrm>
        </p:grpSpPr>
        <p:sp>
          <p:nvSpPr>
            <p:cNvPr id="6" name="Rectangle 540"/>
            <p:cNvSpPr>
              <a:spLocks noChangeArrowheads="1"/>
            </p:cNvSpPr>
            <p:nvPr/>
          </p:nvSpPr>
          <p:spPr bwMode="auto">
            <a:xfrm>
              <a:off x="250" y="414"/>
              <a:ext cx="6274" cy="1067"/>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b="1" dirty="0">
                <a:solidFill>
                  <a:srgbClr val="FFFFCC"/>
                </a:solidFill>
              </a:endParaRPr>
            </a:p>
          </p:txBody>
        </p:sp>
        <p:sp>
          <p:nvSpPr>
            <p:cNvPr id="7" name="Text Box 541"/>
            <p:cNvSpPr txBox="1">
              <a:spLocks noChangeArrowheads="1"/>
            </p:cNvSpPr>
            <p:nvPr/>
          </p:nvSpPr>
          <p:spPr bwMode="auto">
            <a:xfrm>
              <a:off x="409" y="492"/>
              <a:ext cx="5955" cy="884"/>
            </a:xfrm>
            <a:prstGeom prst="rect">
              <a:avLst/>
            </a:prstGeom>
            <a:noFill/>
            <a:ln w="12700" cap="sq">
              <a:noFill/>
              <a:miter lim="800000"/>
              <a:headEnd type="none" w="sm" len="sm"/>
              <a:tailEnd type="none" w="sm" len="sm"/>
            </a:ln>
          </p:spPr>
          <p:txBody>
            <a:bodyPr wrap="square">
              <a:spAutoFit/>
            </a:bodyPr>
            <a:lstStyle/>
            <a:p>
              <a:pPr>
                <a:lnSpc>
                  <a:spcPct val="85000"/>
                </a:lnSpc>
              </a:pPr>
              <a:r>
                <a:rPr lang="en-US" altLang="zh-CN" sz="2400" dirty="0">
                  <a:solidFill>
                    <a:srgbClr val="002D88"/>
                  </a:solidFill>
                  <a:ea typeface="微软雅黑" panose="020B0503020204020204" pitchFamily="34" charset="-122"/>
                </a:rPr>
                <a:t>        </a:t>
              </a:r>
              <a:r>
                <a:rPr lang="zh-CN" altLang="en-US" sz="2400" dirty="0">
                  <a:solidFill>
                    <a:srgbClr val="002D88"/>
                  </a:solidFill>
                  <a:ea typeface="微软雅黑" panose="020B0503020204020204" pitchFamily="34" charset="-122"/>
                </a:rPr>
                <a:t>设散列函数为</a:t>
              </a:r>
            </a:p>
            <a:p>
              <a:pPr>
                <a:lnSpc>
                  <a:spcPct val="85000"/>
                </a:lnSpc>
                <a:spcAft>
                  <a:spcPct val="15000"/>
                </a:spcAft>
              </a:pPr>
              <a:r>
                <a:rPr lang="zh-CN" altLang="en-US" sz="2400" dirty="0">
                  <a:solidFill>
                    <a:srgbClr val="002D88"/>
                  </a:solidFill>
                  <a:ea typeface="微软雅黑" panose="020B0503020204020204" pitchFamily="34" charset="-122"/>
                </a:rPr>
                <a:t>                           </a:t>
              </a:r>
              <a:r>
                <a:rPr lang="en-US" altLang="zh-CN" sz="2400" dirty="0">
                  <a:solidFill>
                    <a:srgbClr val="CC0066"/>
                  </a:solidFill>
                  <a:ea typeface="微软雅黑" panose="020B0503020204020204" pitchFamily="34" charset="-122"/>
                </a:rPr>
                <a:t>H(k) = k  MOD  10</a:t>
              </a:r>
            </a:p>
            <a:p>
              <a:pPr>
                <a:lnSpc>
                  <a:spcPct val="85000"/>
                </a:lnSpc>
              </a:pPr>
              <a:r>
                <a:rPr lang="zh-CN" altLang="en-US" sz="2400" dirty="0">
                  <a:solidFill>
                    <a:srgbClr val="002D88"/>
                  </a:solidFill>
                  <a:latin typeface="微软雅黑" panose="020B0503020204020204" pitchFamily="34" charset="-122"/>
                  <a:ea typeface="微软雅黑" panose="020B0503020204020204" pitchFamily="34" charset="-122"/>
                </a:rPr>
                <a:t>散列表为</a:t>
              </a:r>
              <a:r>
                <a:rPr lang="en-US" altLang="zh-CN" sz="2400" dirty="0">
                  <a:solidFill>
                    <a:srgbClr val="002D88"/>
                  </a:solidFill>
                  <a:latin typeface="微软雅黑" panose="020B0503020204020204" pitchFamily="34" charset="-122"/>
                  <a:ea typeface="微软雅黑" panose="020B0503020204020204" pitchFamily="34" charset="-122"/>
                </a:rPr>
                <a:t>[</a:t>
              </a:r>
              <a:r>
                <a:rPr lang="en-US" altLang="zh-CN" sz="2400" dirty="0">
                  <a:solidFill>
                    <a:srgbClr val="002D88"/>
                  </a:solidFill>
                  <a:ea typeface="微软雅黑" panose="020B0503020204020204" pitchFamily="34" charset="-122"/>
                </a:rPr>
                <a:t>0..9]</a:t>
              </a:r>
              <a:r>
                <a:rPr lang="en-US" altLang="zh-CN" sz="2400" dirty="0">
                  <a:solidFill>
                    <a:srgbClr val="002D88"/>
                  </a:solidFill>
                  <a:latin typeface="微软雅黑" panose="020B0503020204020204" pitchFamily="34" charset="-122"/>
                  <a:ea typeface="微软雅黑" panose="020B0503020204020204" pitchFamily="34" charset="-122"/>
                </a:rPr>
                <a:t>,</a:t>
              </a:r>
              <a:r>
                <a:rPr lang="zh-CN" altLang="en-US" sz="2400" dirty="0">
                  <a:solidFill>
                    <a:srgbClr val="002D88"/>
                  </a:solidFill>
                  <a:latin typeface="微软雅黑" panose="020B0503020204020204" pitchFamily="34" charset="-122"/>
                  <a:ea typeface="微软雅黑" panose="020B0503020204020204" pitchFamily="34" charset="-122"/>
                </a:rPr>
                <a:t>采用链地址法处理冲突</a:t>
              </a:r>
              <a:r>
                <a:rPr lang="en-US" altLang="zh-CN" sz="2400" dirty="0">
                  <a:solidFill>
                    <a:srgbClr val="002D88"/>
                  </a:solidFill>
                  <a:latin typeface="微软雅黑" panose="020B0503020204020204" pitchFamily="34" charset="-122"/>
                  <a:ea typeface="微软雅黑" panose="020B0503020204020204" pitchFamily="34" charset="-122"/>
                </a:rPr>
                <a:t>,</a:t>
              </a:r>
              <a:r>
                <a:rPr lang="zh-CN" altLang="en-US" sz="2400" dirty="0">
                  <a:solidFill>
                    <a:srgbClr val="002D88"/>
                  </a:solidFill>
                  <a:latin typeface="微软雅黑" panose="020B0503020204020204" pitchFamily="34" charset="-122"/>
                  <a:ea typeface="微软雅黑" panose="020B0503020204020204" pitchFamily="34" charset="-122"/>
                </a:rPr>
                <a:t>画出关键字序列</a:t>
              </a:r>
              <a:r>
                <a:rPr lang="en-US" altLang="zh-CN" sz="2400" dirty="0">
                  <a:solidFill>
                    <a:srgbClr val="002D88"/>
                  </a:solidFill>
                  <a:ea typeface="微软雅黑" panose="020B0503020204020204" pitchFamily="34" charset="-122"/>
                </a:rPr>
                <a:t>{75, 66, 42, 192, 91, 40, 49, 87, 67, 16, 17, 30, 72, 27}</a:t>
              </a:r>
              <a:r>
                <a:rPr lang="zh-CN" altLang="en-US" sz="2400" dirty="0">
                  <a:solidFill>
                    <a:srgbClr val="002D88"/>
                  </a:solidFill>
                  <a:latin typeface="微软雅黑" panose="020B0503020204020204" pitchFamily="34" charset="-122"/>
                  <a:ea typeface="微软雅黑" panose="020B0503020204020204" pitchFamily="34" charset="-122"/>
                </a:rPr>
                <a:t>对应的记录插入散列表后的散列文件</a:t>
              </a:r>
            </a:p>
          </p:txBody>
        </p:sp>
      </p:grpSp>
      <p:grpSp>
        <p:nvGrpSpPr>
          <p:cNvPr id="8" name="Group 548"/>
          <p:cNvGrpSpPr>
            <a:grpSpLocks/>
          </p:cNvGrpSpPr>
          <p:nvPr/>
        </p:nvGrpSpPr>
        <p:grpSpPr bwMode="auto">
          <a:xfrm>
            <a:off x="2174010" y="2976812"/>
            <a:ext cx="7153275" cy="3597275"/>
            <a:chOff x="930" y="1797"/>
            <a:chExt cx="4506" cy="2266"/>
          </a:xfrm>
        </p:grpSpPr>
        <p:grpSp>
          <p:nvGrpSpPr>
            <p:cNvPr id="9" name="Group 549"/>
            <p:cNvGrpSpPr>
              <a:grpSpLocks/>
            </p:cNvGrpSpPr>
            <p:nvPr/>
          </p:nvGrpSpPr>
          <p:grpSpPr bwMode="auto">
            <a:xfrm>
              <a:off x="930" y="1797"/>
              <a:ext cx="3593" cy="2266"/>
              <a:chOff x="502" y="1876"/>
              <a:chExt cx="3593" cy="2266"/>
            </a:xfrm>
          </p:grpSpPr>
          <p:sp>
            <p:nvSpPr>
              <p:cNvPr id="14"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5"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6"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9"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0"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2"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3"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4"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5"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6"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7"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28" name="Group 564"/>
              <p:cNvGrpSpPr>
                <a:grpSpLocks/>
              </p:cNvGrpSpPr>
              <p:nvPr/>
            </p:nvGrpSpPr>
            <p:grpSpPr bwMode="auto">
              <a:xfrm>
                <a:off x="1163" y="2093"/>
                <a:ext cx="532" cy="231"/>
                <a:chOff x="1163" y="2093"/>
                <a:chExt cx="532" cy="231"/>
              </a:xfrm>
            </p:grpSpPr>
            <p:grpSp>
              <p:nvGrpSpPr>
                <p:cNvPr id="171" name="Group 565"/>
                <p:cNvGrpSpPr>
                  <a:grpSpLocks/>
                </p:cNvGrpSpPr>
                <p:nvPr/>
              </p:nvGrpSpPr>
              <p:grpSpPr bwMode="auto">
                <a:xfrm>
                  <a:off x="1208" y="2127"/>
                  <a:ext cx="487" cy="152"/>
                  <a:chOff x="1872" y="2924"/>
                  <a:chExt cx="487" cy="152"/>
                </a:xfrm>
              </p:grpSpPr>
              <p:sp>
                <p:nvSpPr>
                  <p:cNvPr id="173"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4"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5"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6"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7"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8"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72" name="Text Box 5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29" name="Group 573"/>
              <p:cNvGrpSpPr>
                <a:grpSpLocks/>
              </p:cNvGrpSpPr>
              <p:nvPr/>
            </p:nvGrpSpPr>
            <p:grpSpPr bwMode="auto">
              <a:xfrm>
                <a:off x="1927" y="2101"/>
                <a:ext cx="532" cy="231"/>
                <a:chOff x="1163" y="2093"/>
                <a:chExt cx="532" cy="231"/>
              </a:xfrm>
            </p:grpSpPr>
            <p:grpSp>
              <p:nvGrpSpPr>
                <p:cNvPr id="163" name="Group 574"/>
                <p:cNvGrpSpPr>
                  <a:grpSpLocks/>
                </p:cNvGrpSpPr>
                <p:nvPr/>
              </p:nvGrpSpPr>
              <p:grpSpPr bwMode="auto">
                <a:xfrm>
                  <a:off x="1208" y="2127"/>
                  <a:ext cx="487" cy="152"/>
                  <a:chOff x="1872" y="2924"/>
                  <a:chExt cx="487" cy="152"/>
                </a:xfrm>
              </p:grpSpPr>
              <p:sp>
                <p:nvSpPr>
                  <p:cNvPr id="165"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6"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7"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8"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9"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0"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64" name="Text Box 5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30" name="Group 582"/>
              <p:cNvGrpSpPr>
                <a:grpSpLocks/>
              </p:cNvGrpSpPr>
              <p:nvPr/>
            </p:nvGrpSpPr>
            <p:grpSpPr bwMode="auto">
              <a:xfrm>
                <a:off x="1159" y="2296"/>
                <a:ext cx="532" cy="231"/>
                <a:chOff x="1163" y="2093"/>
                <a:chExt cx="532" cy="231"/>
              </a:xfrm>
            </p:grpSpPr>
            <p:grpSp>
              <p:nvGrpSpPr>
                <p:cNvPr id="155" name="Group 583"/>
                <p:cNvGrpSpPr>
                  <a:grpSpLocks/>
                </p:cNvGrpSpPr>
                <p:nvPr/>
              </p:nvGrpSpPr>
              <p:grpSpPr bwMode="auto">
                <a:xfrm>
                  <a:off x="1208" y="2127"/>
                  <a:ext cx="487" cy="152"/>
                  <a:chOff x="1872" y="2924"/>
                  <a:chExt cx="487" cy="152"/>
                </a:xfrm>
              </p:grpSpPr>
              <p:sp>
                <p:nvSpPr>
                  <p:cNvPr id="157"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8"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9"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0"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1"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62"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56" name="Text Box 5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31" name="Group 591"/>
              <p:cNvGrpSpPr>
                <a:grpSpLocks/>
              </p:cNvGrpSpPr>
              <p:nvPr/>
            </p:nvGrpSpPr>
            <p:grpSpPr bwMode="auto">
              <a:xfrm>
                <a:off x="1163" y="2494"/>
                <a:ext cx="532" cy="231"/>
                <a:chOff x="1163" y="2093"/>
                <a:chExt cx="532" cy="231"/>
              </a:xfrm>
            </p:grpSpPr>
            <p:grpSp>
              <p:nvGrpSpPr>
                <p:cNvPr id="147" name="Group 592"/>
                <p:cNvGrpSpPr>
                  <a:grpSpLocks/>
                </p:cNvGrpSpPr>
                <p:nvPr/>
              </p:nvGrpSpPr>
              <p:grpSpPr bwMode="auto">
                <a:xfrm>
                  <a:off x="1208" y="2127"/>
                  <a:ext cx="487" cy="152"/>
                  <a:chOff x="1872" y="2924"/>
                  <a:chExt cx="487" cy="152"/>
                </a:xfrm>
              </p:grpSpPr>
              <p:sp>
                <p:nvSpPr>
                  <p:cNvPr id="149"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0"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1"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2"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3"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54"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48" name="Text Box 599"/>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32" name="Group 600"/>
              <p:cNvGrpSpPr>
                <a:grpSpLocks/>
              </p:cNvGrpSpPr>
              <p:nvPr/>
            </p:nvGrpSpPr>
            <p:grpSpPr bwMode="auto">
              <a:xfrm>
                <a:off x="1923" y="2496"/>
                <a:ext cx="532" cy="231"/>
                <a:chOff x="1163" y="2093"/>
                <a:chExt cx="532" cy="231"/>
              </a:xfrm>
            </p:grpSpPr>
            <p:grpSp>
              <p:nvGrpSpPr>
                <p:cNvPr id="139" name="Group 601"/>
                <p:cNvGrpSpPr>
                  <a:grpSpLocks/>
                </p:cNvGrpSpPr>
                <p:nvPr/>
              </p:nvGrpSpPr>
              <p:grpSpPr bwMode="auto">
                <a:xfrm>
                  <a:off x="1208" y="2127"/>
                  <a:ext cx="487" cy="152"/>
                  <a:chOff x="1872" y="2924"/>
                  <a:chExt cx="487" cy="152"/>
                </a:xfrm>
              </p:grpSpPr>
              <p:sp>
                <p:nvSpPr>
                  <p:cNvPr id="141"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2"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3"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4"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5"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46"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40" name="Text Box 608"/>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33" name="Group 609"/>
              <p:cNvGrpSpPr>
                <a:grpSpLocks/>
              </p:cNvGrpSpPr>
              <p:nvPr/>
            </p:nvGrpSpPr>
            <p:grpSpPr bwMode="auto">
              <a:xfrm>
                <a:off x="2699" y="2496"/>
                <a:ext cx="532" cy="231"/>
                <a:chOff x="1163" y="2093"/>
                <a:chExt cx="532" cy="231"/>
              </a:xfrm>
            </p:grpSpPr>
            <p:grpSp>
              <p:nvGrpSpPr>
                <p:cNvPr id="131" name="Group 610"/>
                <p:cNvGrpSpPr>
                  <a:grpSpLocks/>
                </p:cNvGrpSpPr>
                <p:nvPr/>
              </p:nvGrpSpPr>
              <p:grpSpPr bwMode="auto">
                <a:xfrm>
                  <a:off x="1208" y="2127"/>
                  <a:ext cx="487" cy="152"/>
                  <a:chOff x="1872" y="2924"/>
                  <a:chExt cx="487" cy="152"/>
                </a:xfrm>
              </p:grpSpPr>
              <p:sp>
                <p:nvSpPr>
                  <p:cNvPr id="133"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4"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5"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6"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7"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8"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32" name="Text Box 617"/>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34" name="Group 618"/>
              <p:cNvGrpSpPr>
                <a:grpSpLocks/>
              </p:cNvGrpSpPr>
              <p:nvPr/>
            </p:nvGrpSpPr>
            <p:grpSpPr bwMode="auto">
              <a:xfrm>
                <a:off x="1174" y="3089"/>
                <a:ext cx="532" cy="231"/>
                <a:chOff x="1163" y="2093"/>
                <a:chExt cx="532" cy="231"/>
              </a:xfrm>
            </p:grpSpPr>
            <p:grpSp>
              <p:nvGrpSpPr>
                <p:cNvPr id="123" name="Group 619"/>
                <p:cNvGrpSpPr>
                  <a:grpSpLocks/>
                </p:cNvGrpSpPr>
                <p:nvPr/>
              </p:nvGrpSpPr>
              <p:grpSpPr bwMode="auto">
                <a:xfrm>
                  <a:off x="1208" y="2127"/>
                  <a:ext cx="487" cy="152"/>
                  <a:chOff x="1872" y="2924"/>
                  <a:chExt cx="487" cy="152"/>
                </a:xfrm>
              </p:grpSpPr>
              <p:sp>
                <p:nvSpPr>
                  <p:cNvPr id="125"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6"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7"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8"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9"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30"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24" name="Text Box 62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35"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36" name="Group 628"/>
              <p:cNvGrpSpPr>
                <a:grpSpLocks/>
              </p:cNvGrpSpPr>
              <p:nvPr/>
            </p:nvGrpSpPr>
            <p:grpSpPr bwMode="auto">
              <a:xfrm>
                <a:off x="1174" y="3295"/>
                <a:ext cx="532" cy="231"/>
                <a:chOff x="1163" y="2093"/>
                <a:chExt cx="532" cy="231"/>
              </a:xfrm>
            </p:grpSpPr>
            <p:grpSp>
              <p:nvGrpSpPr>
                <p:cNvPr id="115" name="Group 629"/>
                <p:cNvGrpSpPr>
                  <a:grpSpLocks/>
                </p:cNvGrpSpPr>
                <p:nvPr/>
              </p:nvGrpSpPr>
              <p:grpSpPr bwMode="auto">
                <a:xfrm>
                  <a:off x="1208" y="2127"/>
                  <a:ext cx="487" cy="152"/>
                  <a:chOff x="1872" y="2924"/>
                  <a:chExt cx="487" cy="152"/>
                </a:xfrm>
              </p:grpSpPr>
              <p:sp>
                <p:nvSpPr>
                  <p:cNvPr id="117"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8"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9"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0"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1"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22"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16" name="Text Box 63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37" name="Group 637"/>
              <p:cNvGrpSpPr>
                <a:grpSpLocks/>
              </p:cNvGrpSpPr>
              <p:nvPr/>
            </p:nvGrpSpPr>
            <p:grpSpPr bwMode="auto">
              <a:xfrm>
                <a:off x="1927" y="3297"/>
                <a:ext cx="532" cy="231"/>
                <a:chOff x="1163" y="2093"/>
                <a:chExt cx="532" cy="231"/>
              </a:xfrm>
            </p:grpSpPr>
            <p:grpSp>
              <p:nvGrpSpPr>
                <p:cNvPr id="107" name="Group 638"/>
                <p:cNvGrpSpPr>
                  <a:grpSpLocks/>
                </p:cNvGrpSpPr>
                <p:nvPr/>
              </p:nvGrpSpPr>
              <p:grpSpPr bwMode="auto">
                <a:xfrm>
                  <a:off x="1208" y="2127"/>
                  <a:ext cx="487" cy="152"/>
                  <a:chOff x="1872" y="2924"/>
                  <a:chExt cx="487" cy="152"/>
                </a:xfrm>
              </p:grpSpPr>
              <p:sp>
                <p:nvSpPr>
                  <p:cNvPr id="109"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0"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1"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2"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3"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14"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08" name="Text Box 645"/>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38" name="Group 646"/>
              <p:cNvGrpSpPr>
                <a:grpSpLocks/>
              </p:cNvGrpSpPr>
              <p:nvPr/>
            </p:nvGrpSpPr>
            <p:grpSpPr bwMode="auto">
              <a:xfrm>
                <a:off x="1163" y="3505"/>
                <a:ext cx="532" cy="231"/>
                <a:chOff x="1163" y="2093"/>
                <a:chExt cx="532" cy="231"/>
              </a:xfrm>
            </p:grpSpPr>
            <p:grpSp>
              <p:nvGrpSpPr>
                <p:cNvPr id="99" name="Group 647"/>
                <p:cNvGrpSpPr>
                  <a:grpSpLocks/>
                </p:cNvGrpSpPr>
                <p:nvPr/>
              </p:nvGrpSpPr>
              <p:grpSpPr bwMode="auto">
                <a:xfrm>
                  <a:off x="1208" y="2127"/>
                  <a:ext cx="487" cy="152"/>
                  <a:chOff x="1872" y="2924"/>
                  <a:chExt cx="487" cy="152"/>
                </a:xfrm>
              </p:grpSpPr>
              <p:sp>
                <p:nvSpPr>
                  <p:cNvPr id="101"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2"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3"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4"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5"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06"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100" name="Text Box 654"/>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39" name="Group 655"/>
              <p:cNvGrpSpPr>
                <a:grpSpLocks/>
              </p:cNvGrpSpPr>
              <p:nvPr/>
            </p:nvGrpSpPr>
            <p:grpSpPr bwMode="auto">
              <a:xfrm>
                <a:off x="1927" y="3501"/>
                <a:ext cx="532" cy="231"/>
                <a:chOff x="1163" y="2093"/>
                <a:chExt cx="532" cy="231"/>
              </a:xfrm>
            </p:grpSpPr>
            <p:grpSp>
              <p:nvGrpSpPr>
                <p:cNvPr id="91" name="Group 656"/>
                <p:cNvGrpSpPr>
                  <a:grpSpLocks/>
                </p:cNvGrpSpPr>
                <p:nvPr/>
              </p:nvGrpSpPr>
              <p:grpSpPr bwMode="auto">
                <a:xfrm>
                  <a:off x="1208" y="2127"/>
                  <a:ext cx="487" cy="152"/>
                  <a:chOff x="1872" y="2924"/>
                  <a:chExt cx="487" cy="152"/>
                </a:xfrm>
              </p:grpSpPr>
              <p:sp>
                <p:nvSpPr>
                  <p:cNvPr id="93"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4"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5"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6"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7"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8"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92" name="Text Box 663"/>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40" name="Group 664"/>
              <p:cNvGrpSpPr>
                <a:grpSpLocks/>
              </p:cNvGrpSpPr>
              <p:nvPr/>
            </p:nvGrpSpPr>
            <p:grpSpPr bwMode="auto">
              <a:xfrm>
                <a:off x="2699" y="3500"/>
                <a:ext cx="532" cy="231"/>
                <a:chOff x="1163" y="2093"/>
                <a:chExt cx="532" cy="231"/>
              </a:xfrm>
            </p:grpSpPr>
            <p:grpSp>
              <p:nvGrpSpPr>
                <p:cNvPr id="83" name="Group 665"/>
                <p:cNvGrpSpPr>
                  <a:grpSpLocks/>
                </p:cNvGrpSpPr>
                <p:nvPr/>
              </p:nvGrpSpPr>
              <p:grpSpPr bwMode="auto">
                <a:xfrm>
                  <a:off x="1208" y="2127"/>
                  <a:ext cx="487" cy="152"/>
                  <a:chOff x="1872" y="2924"/>
                  <a:chExt cx="487" cy="152"/>
                </a:xfrm>
              </p:grpSpPr>
              <p:sp>
                <p:nvSpPr>
                  <p:cNvPr id="85"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6"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7"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8"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9"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90"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84" name="Text Box 6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41" name="Group 673"/>
              <p:cNvGrpSpPr>
                <a:grpSpLocks/>
              </p:cNvGrpSpPr>
              <p:nvPr/>
            </p:nvGrpSpPr>
            <p:grpSpPr bwMode="auto">
              <a:xfrm>
                <a:off x="3504" y="3493"/>
                <a:ext cx="532" cy="231"/>
                <a:chOff x="1163" y="2093"/>
                <a:chExt cx="532" cy="231"/>
              </a:xfrm>
            </p:grpSpPr>
            <p:grpSp>
              <p:nvGrpSpPr>
                <p:cNvPr id="75" name="Group 674"/>
                <p:cNvGrpSpPr>
                  <a:grpSpLocks/>
                </p:cNvGrpSpPr>
                <p:nvPr/>
              </p:nvGrpSpPr>
              <p:grpSpPr bwMode="auto">
                <a:xfrm>
                  <a:off x="1208" y="2127"/>
                  <a:ext cx="487" cy="152"/>
                  <a:chOff x="1872" y="2924"/>
                  <a:chExt cx="487" cy="152"/>
                </a:xfrm>
              </p:grpSpPr>
              <p:sp>
                <p:nvSpPr>
                  <p:cNvPr id="77"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8"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9"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0"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1"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82"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76" name="Text Box 6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2" name="Group 682"/>
              <p:cNvGrpSpPr>
                <a:grpSpLocks/>
              </p:cNvGrpSpPr>
              <p:nvPr/>
            </p:nvGrpSpPr>
            <p:grpSpPr bwMode="auto">
              <a:xfrm>
                <a:off x="1170" y="3875"/>
                <a:ext cx="532" cy="231"/>
                <a:chOff x="1163" y="2093"/>
                <a:chExt cx="532" cy="231"/>
              </a:xfrm>
            </p:grpSpPr>
            <p:grpSp>
              <p:nvGrpSpPr>
                <p:cNvPr id="67" name="Group 683"/>
                <p:cNvGrpSpPr>
                  <a:grpSpLocks/>
                </p:cNvGrpSpPr>
                <p:nvPr/>
              </p:nvGrpSpPr>
              <p:grpSpPr bwMode="auto">
                <a:xfrm>
                  <a:off x="1208" y="2127"/>
                  <a:ext cx="487" cy="152"/>
                  <a:chOff x="1872" y="2924"/>
                  <a:chExt cx="487" cy="152"/>
                </a:xfrm>
              </p:grpSpPr>
              <p:sp>
                <p:nvSpPr>
                  <p:cNvPr id="69"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0"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1"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2"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3"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74"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68" name="Text Box 6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3" name="Text Box 691"/>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4" name="Text Box 692"/>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5" name="Text Box 693"/>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 name="Text Box 694"/>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7" name="Text Box 695"/>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8" name="Text Box 696"/>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9" name="Text Box 697"/>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0" name="Text Box 698"/>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1" name="Text Box 699"/>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2" name="Text Box 700"/>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53"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4"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5"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6"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7"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8"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59"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0"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1"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2"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3"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4"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5"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66"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10"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nvGrpSpPr>
            <p:cNvPr id="11" name="Group 716"/>
            <p:cNvGrpSpPr>
              <a:grpSpLocks/>
            </p:cNvGrpSpPr>
            <p:nvPr/>
          </p:nvGrpSpPr>
          <p:grpSpPr bwMode="auto">
            <a:xfrm>
              <a:off x="4139" y="2081"/>
              <a:ext cx="1297" cy="383"/>
              <a:chOff x="1248" y="2256"/>
              <a:chExt cx="1488" cy="820"/>
            </a:xfrm>
          </p:grpSpPr>
          <p:sp>
            <p:nvSpPr>
              <p:cNvPr id="12" name="Freeform 717"/>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13" name="Freeform 718"/>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extLst>
      <p:ext uri="{BB962C8B-B14F-4D97-AF65-F5344CB8AC3E}">
        <p14:creationId xmlns:p14="http://schemas.microsoft.com/office/powerpoint/2010/main" val="45456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链地址法特点</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74</a:t>
            </a:fld>
            <a:endParaRPr lang="zh-CN" altLang="en-US"/>
          </a:p>
        </p:txBody>
      </p:sp>
      <p:sp>
        <p:nvSpPr>
          <p:cNvPr id="4" name="文本占位符 3"/>
          <p:cNvSpPr>
            <a:spLocks noGrp="1"/>
          </p:cNvSpPr>
          <p:nvPr>
            <p:ph type="body" sz="quarter" idx="11"/>
          </p:nvPr>
        </p:nvSpPr>
        <p:spPr/>
        <p:txBody>
          <a:bodyPr/>
          <a:lstStyle/>
          <a:p>
            <a:r>
              <a:rPr lang="zh-CN" altLang="en-US" dirty="0"/>
              <a:t>处理冲突简单，不会产生元素“聚集”现象，平均查找长度较小 </a:t>
            </a:r>
            <a:endParaRPr lang="en-US" altLang="zh-CN" dirty="0"/>
          </a:p>
          <a:p>
            <a:r>
              <a:rPr lang="zh-CN" altLang="en-US" dirty="0"/>
              <a:t>适合建立散列表之前难以确定表长的情况 </a:t>
            </a:r>
            <a:endParaRPr lang="en-US" altLang="zh-CN" dirty="0"/>
          </a:p>
          <a:p>
            <a:r>
              <a:rPr lang="zh-CN" altLang="en-US" dirty="0"/>
              <a:t>建立的散列表中进行删除操作简单</a:t>
            </a:r>
            <a:endParaRPr lang="en-US" altLang="zh-CN" dirty="0"/>
          </a:p>
          <a:p>
            <a:r>
              <a:rPr lang="zh-CN" altLang="en-US" dirty="0"/>
              <a:t>由于指针域需占用额外空间，当规模较小时，不如“开放地址法”节省空间</a:t>
            </a:r>
          </a:p>
        </p:txBody>
      </p:sp>
    </p:spTree>
    <p:extLst>
      <p:ext uri="{BB962C8B-B14F-4D97-AF65-F5344CB8AC3E}">
        <p14:creationId xmlns:p14="http://schemas.microsoft.com/office/powerpoint/2010/main" val="11232097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散列表的典型应用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75</a:t>
            </a:fld>
            <a:endParaRPr lang="zh-CN" altLang="en-US"/>
          </a:p>
        </p:txBody>
      </p:sp>
      <p:sp>
        <p:nvSpPr>
          <p:cNvPr id="4" name="文本占位符 3"/>
          <p:cNvSpPr>
            <a:spLocks noGrp="1"/>
          </p:cNvSpPr>
          <p:nvPr>
            <p:ph type="body" sz="quarter" idx="11"/>
          </p:nvPr>
        </p:nvSpPr>
        <p:spPr/>
        <p:txBody>
          <a:bodyPr>
            <a:normAutofit fontScale="92500"/>
          </a:bodyPr>
          <a:lstStyle/>
          <a:p>
            <a:r>
              <a:rPr lang="zh-CN" altLang="en-US" dirty="0"/>
              <a:t>散列表的一个典型应用是符号表（</a:t>
            </a:r>
            <a:r>
              <a:rPr lang="en-US" altLang="zh-CN" dirty="0"/>
              <a:t>symbol</a:t>
            </a:r>
            <a:r>
              <a:rPr lang="zh-CN" altLang="en-US" dirty="0"/>
              <a:t>），用于在数据值和动态符号（如变量名，关键码）集的成员间建立一种关联</a:t>
            </a:r>
            <a:endParaRPr lang="en-US" altLang="zh-CN" dirty="0"/>
          </a:p>
          <a:p>
            <a:pPr lvl="1"/>
            <a:r>
              <a:rPr lang="zh-CN" altLang="en-US" dirty="0"/>
              <a:t>符号表是编译系统中主要的数据结构，用于管理用户程序中各个变量的信息，通常编程系统使用散列表来组织符号表</a:t>
            </a:r>
            <a:endParaRPr lang="en-US" altLang="zh-CN" dirty="0"/>
          </a:p>
          <a:p>
            <a:pPr lvl="1"/>
            <a:r>
              <a:rPr lang="zh-CN" altLang="en-US" dirty="0"/>
              <a:t>散列表的思想就是把关键码送给一个散列函数，以产生一个散列值，这种值通常平均分布在一个适当的整数区间中，用作存储信息的表的下标</a:t>
            </a:r>
            <a:endParaRPr lang="en-US" altLang="zh-CN" dirty="0"/>
          </a:p>
          <a:p>
            <a:pPr lvl="1"/>
            <a:r>
              <a:rPr lang="zh-CN" altLang="en-US" dirty="0"/>
              <a:t>常见做法是为每一个散列值关联一个数据项的链表，这此项共有同一个散列值（散列冲突）</a:t>
            </a:r>
            <a:endParaRPr lang="en-US" altLang="zh-CN" dirty="0"/>
          </a:p>
          <a:p>
            <a:r>
              <a:rPr lang="zh-CN" altLang="en-US" dirty="0"/>
              <a:t>散列表还常用于浏览器中维持最近使用的页面踪迹、缓存最近使用过的域名及它们的</a:t>
            </a:r>
            <a:r>
              <a:rPr lang="en-US" altLang="zh-CN" dirty="0"/>
              <a:t>IP</a:t>
            </a:r>
            <a:r>
              <a:rPr lang="zh-CN" altLang="en-US" dirty="0"/>
              <a:t>地址</a:t>
            </a:r>
          </a:p>
        </p:txBody>
      </p:sp>
    </p:spTree>
    <p:extLst>
      <p:ext uri="{BB962C8B-B14F-4D97-AF65-F5344CB8AC3E}">
        <p14:creationId xmlns:p14="http://schemas.microsoft.com/office/powerpoint/2010/main" val="4011893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词频统计</a:t>
            </a:r>
            <a:r>
              <a:rPr lang="en-US" altLang="zh-CN" dirty="0"/>
              <a:t>-</a:t>
            </a:r>
            <a:r>
              <a:rPr lang="zh-CN" altLang="en-US" dirty="0"/>
              <a:t>利用散列查找提高链表实现查找效率</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76</a:t>
            </a:fld>
            <a:endParaRPr lang="zh-CN" altLang="en-US"/>
          </a:p>
        </p:txBody>
      </p:sp>
      <p:sp>
        <p:nvSpPr>
          <p:cNvPr id="4" name="文本占位符 3"/>
          <p:cNvSpPr>
            <a:spLocks noGrp="1"/>
          </p:cNvSpPr>
          <p:nvPr>
            <p:ph type="body" sz="quarter" idx="11"/>
          </p:nvPr>
        </p:nvSpPr>
        <p:spPr/>
        <p:txBody>
          <a:bodyPr/>
          <a:lstStyle/>
          <a:p>
            <a:r>
              <a:rPr lang="zh-CN" altLang="en-US" dirty="0"/>
              <a:t>链表实现方式插入算法简单效率高，但查找效率低，有没有方法能提高单词的查找效率？</a:t>
            </a:r>
          </a:p>
          <a:p>
            <a:endParaRPr lang="zh-CN" altLang="en-US" dirty="0"/>
          </a:p>
        </p:txBody>
      </p:sp>
      <p:grpSp>
        <p:nvGrpSpPr>
          <p:cNvPr id="5" name="组合 53"/>
          <p:cNvGrpSpPr/>
          <p:nvPr/>
        </p:nvGrpSpPr>
        <p:grpSpPr>
          <a:xfrm>
            <a:off x="3410918" y="2430092"/>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2" name="直接箭头连接符 11"/>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4"/>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15"/>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extLst>
      <p:ext uri="{BB962C8B-B14F-4D97-AF65-F5344CB8AC3E}">
        <p14:creationId xmlns:p14="http://schemas.microsoft.com/office/powerpoint/2010/main" val="87141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散列表的设计与实现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77</a:t>
            </a:fld>
            <a:endParaRPr lang="zh-CN" altLang="en-US"/>
          </a:p>
        </p:txBody>
      </p:sp>
      <p:grpSp>
        <p:nvGrpSpPr>
          <p:cNvPr id="37" name="Group 172"/>
          <p:cNvGrpSpPr>
            <a:grpSpLocks/>
          </p:cNvGrpSpPr>
          <p:nvPr/>
        </p:nvGrpSpPr>
        <p:grpSpPr bwMode="auto">
          <a:xfrm>
            <a:off x="585912" y="1072873"/>
            <a:ext cx="2808312" cy="572695"/>
            <a:chOff x="248" y="120"/>
            <a:chExt cx="2325" cy="340"/>
          </a:xfrm>
        </p:grpSpPr>
        <p:sp>
          <p:nvSpPr>
            <p:cNvPr id="3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latin typeface="Arial Narrow"/>
                <a:ea typeface="微软雅黑" panose="020B0503020204020204" pitchFamily="34" charset="-122"/>
              </a:endParaRPr>
            </a:p>
          </p:txBody>
        </p:sp>
        <p:sp>
          <p:nvSpPr>
            <p:cNvPr id="39" name="Text Box 162"/>
            <p:cNvSpPr txBox="1">
              <a:spLocks noChangeArrowheads="1"/>
            </p:cNvSpPr>
            <p:nvPr/>
          </p:nvSpPr>
          <p:spPr bwMode="auto">
            <a:xfrm>
              <a:off x="393" y="176"/>
              <a:ext cx="2094" cy="238"/>
            </a:xfrm>
            <a:prstGeom prst="rect">
              <a:avLst/>
            </a:prstGeom>
            <a:noFill/>
            <a:ln w="12700" cap="sq">
              <a:noFill/>
              <a:miter lim="800000"/>
              <a:headEnd type="none" w="sm" len="sm"/>
              <a:tailEnd type="none" w="sm" len="sm"/>
            </a:ln>
          </p:spPr>
          <p:txBody>
            <a:bodyPr>
              <a:spAutoFit/>
            </a:bodyPr>
            <a:lstStyle/>
            <a:p>
              <a:r>
                <a:rPr lang="en-US" altLang="zh-CN" sz="2000" dirty="0">
                  <a:solidFill>
                    <a:srgbClr val="002B80"/>
                  </a:solidFill>
                  <a:latin typeface="微软雅黑" panose="020B0503020204020204" pitchFamily="34" charset="-122"/>
                  <a:ea typeface="微软雅黑" panose="020B0503020204020204" pitchFamily="34" charset="-122"/>
                </a:rPr>
                <a:t>1.Hash</a:t>
              </a:r>
              <a:r>
                <a:rPr lang="zh-CN" altLang="en-US" sz="2000" dirty="0">
                  <a:solidFill>
                    <a:srgbClr val="002B80"/>
                  </a:solidFill>
                  <a:latin typeface="微软雅黑" panose="020B0503020204020204" pitchFamily="34" charset="-122"/>
                  <a:ea typeface="微软雅黑" panose="020B0503020204020204" pitchFamily="34" charset="-122"/>
                </a:rPr>
                <a:t>表的构建</a:t>
              </a:r>
            </a:p>
          </p:txBody>
        </p:sp>
      </p:grpSp>
      <p:graphicFrame>
        <p:nvGraphicFramePr>
          <p:cNvPr id="40" name="表格 39"/>
          <p:cNvGraphicFramePr>
            <a:graphicFrameLocks noGrp="1"/>
          </p:cNvGraphicFramePr>
          <p:nvPr>
            <p:extLst>
              <p:ext uri="{D42A27DB-BD31-4B8C-83A1-F6EECF244321}">
                <p14:modId xmlns:p14="http://schemas.microsoft.com/office/powerpoint/2010/main" val="3860341368"/>
              </p:ext>
            </p:extLst>
          </p:nvPr>
        </p:nvGraphicFramePr>
        <p:xfrm>
          <a:off x="2026072" y="1725878"/>
          <a:ext cx="4056110" cy="370840"/>
        </p:xfrm>
        <a:graphic>
          <a:graphicData uri="http://schemas.openxmlformats.org/drawingml/2006/table">
            <a:tbl>
              <a:tblPr firstRow="1" bandRow="1"/>
              <a:tblGrid>
                <a:gridCol w="811222">
                  <a:extLst>
                    <a:ext uri="{9D8B030D-6E8A-4147-A177-3AD203B41FA5}">
                      <a16:colId xmlns:a16="http://schemas.microsoft.com/office/drawing/2014/main" val="20000"/>
                    </a:ext>
                  </a:extLst>
                </a:gridCol>
                <a:gridCol w="811222">
                  <a:extLst>
                    <a:ext uri="{9D8B030D-6E8A-4147-A177-3AD203B41FA5}">
                      <a16:colId xmlns:a16="http://schemas.microsoft.com/office/drawing/2014/main" val="20001"/>
                    </a:ext>
                  </a:extLst>
                </a:gridCol>
                <a:gridCol w="811222">
                  <a:extLst>
                    <a:ext uri="{9D8B030D-6E8A-4147-A177-3AD203B41FA5}">
                      <a16:colId xmlns:a16="http://schemas.microsoft.com/office/drawing/2014/main" val="20002"/>
                    </a:ext>
                  </a:extLst>
                </a:gridCol>
                <a:gridCol w="811222">
                  <a:extLst>
                    <a:ext uri="{9D8B030D-6E8A-4147-A177-3AD203B41FA5}">
                      <a16:colId xmlns:a16="http://schemas.microsoft.com/office/drawing/2014/main" val="20003"/>
                    </a:ext>
                  </a:extLst>
                </a:gridCol>
                <a:gridCol w="811222">
                  <a:extLst>
                    <a:ext uri="{9D8B030D-6E8A-4147-A177-3AD203B41FA5}">
                      <a16:colId xmlns:a16="http://schemas.microsoft.com/office/drawing/2014/main" val="20004"/>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endParaRPr lang="zh-CN" alt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bl>
          </a:graphicData>
        </a:graphic>
      </p:graphicFrame>
      <p:sp>
        <p:nvSpPr>
          <p:cNvPr id="41" name="TextBox 20"/>
          <p:cNvSpPr txBox="1"/>
          <p:nvPr/>
        </p:nvSpPr>
        <p:spPr>
          <a:xfrm>
            <a:off x="2242096" y="1437846"/>
            <a:ext cx="290464" cy="369332"/>
          </a:xfrm>
          <a:prstGeom prst="rect">
            <a:avLst/>
          </a:prstGeom>
          <a:noFill/>
        </p:spPr>
        <p:txBody>
          <a:bodyPr wrap="none" rtlCol="0">
            <a:spAutoFit/>
          </a:bodyPr>
          <a:lstStyle/>
          <a:p>
            <a:r>
              <a:rPr lang="en-US" altLang="zh-CN" dirty="0">
                <a:solidFill>
                  <a:srgbClr val="000000"/>
                </a:solidFill>
                <a:latin typeface="Arial Narrow"/>
              </a:rPr>
              <a:t>0</a:t>
            </a:r>
            <a:endParaRPr lang="zh-CN" altLang="en-US" dirty="0">
              <a:solidFill>
                <a:srgbClr val="000000"/>
              </a:solidFill>
              <a:latin typeface="Arial Narrow"/>
            </a:endParaRPr>
          </a:p>
        </p:txBody>
      </p:sp>
      <p:sp>
        <p:nvSpPr>
          <p:cNvPr id="42" name="TextBox 21"/>
          <p:cNvSpPr txBox="1"/>
          <p:nvPr/>
        </p:nvSpPr>
        <p:spPr>
          <a:xfrm>
            <a:off x="3034184" y="1437846"/>
            <a:ext cx="290464" cy="369332"/>
          </a:xfrm>
          <a:prstGeom prst="rect">
            <a:avLst/>
          </a:prstGeom>
          <a:noFill/>
        </p:spPr>
        <p:txBody>
          <a:bodyPr wrap="none" rtlCol="0">
            <a:spAutoFit/>
          </a:bodyPr>
          <a:lstStyle/>
          <a:p>
            <a:r>
              <a:rPr lang="en-US" altLang="zh-CN" dirty="0">
                <a:solidFill>
                  <a:srgbClr val="000000"/>
                </a:solidFill>
                <a:latin typeface="Arial Narrow"/>
              </a:rPr>
              <a:t>1</a:t>
            </a:r>
            <a:endParaRPr lang="zh-CN" altLang="en-US" dirty="0">
              <a:solidFill>
                <a:srgbClr val="000000"/>
              </a:solidFill>
              <a:latin typeface="Arial Narrow"/>
            </a:endParaRPr>
          </a:p>
        </p:txBody>
      </p:sp>
      <p:sp>
        <p:nvSpPr>
          <p:cNvPr id="43" name="TextBox 22"/>
          <p:cNvSpPr txBox="1"/>
          <p:nvPr/>
        </p:nvSpPr>
        <p:spPr>
          <a:xfrm>
            <a:off x="5554464" y="1437846"/>
            <a:ext cx="396262" cy="369332"/>
          </a:xfrm>
          <a:prstGeom prst="rect">
            <a:avLst/>
          </a:prstGeom>
          <a:noFill/>
        </p:spPr>
        <p:txBody>
          <a:bodyPr wrap="none" rtlCol="0">
            <a:spAutoFit/>
          </a:bodyPr>
          <a:lstStyle/>
          <a:p>
            <a:r>
              <a:rPr lang="en-US" altLang="zh-CN" dirty="0">
                <a:solidFill>
                  <a:srgbClr val="000000"/>
                </a:solidFill>
                <a:latin typeface="Arial Narrow"/>
              </a:rPr>
              <a:t>25</a:t>
            </a:r>
            <a:endParaRPr lang="zh-CN" altLang="en-US" dirty="0">
              <a:solidFill>
                <a:srgbClr val="000000"/>
              </a:solidFill>
              <a:latin typeface="Arial Narrow"/>
            </a:endParaRPr>
          </a:p>
        </p:txBody>
      </p:sp>
      <p:cxnSp>
        <p:nvCxnSpPr>
          <p:cNvPr id="44" name="直接箭头连接符 43"/>
          <p:cNvCxnSpPr/>
          <p:nvPr/>
        </p:nvCxnSpPr>
        <p:spPr bwMode="auto">
          <a:xfrm>
            <a:off x="2458120" y="2085918"/>
            <a:ext cx="86131" cy="576064"/>
          </a:xfrm>
          <a:prstGeom prst="straightConnector1">
            <a:avLst/>
          </a:prstGeom>
          <a:noFill/>
          <a:ln w="9525" cap="flat" cmpd="sng" algn="ctr">
            <a:solidFill>
              <a:srgbClr val="000000"/>
            </a:solidFill>
            <a:prstDash val="solid"/>
            <a:round/>
            <a:headEnd type="none" w="med" len="med"/>
            <a:tailEnd type="arrow"/>
          </a:ln>
          <a:effectLst/>
        </p:spPr>
      </p:cxnSp>
      <p:cxnSp>
        <p:nvCxnSpPr>
          <p:cNvPr id="45" name="直接箭头连接符 44"/>
          <p:cNvCxnSpPr/>
          <p:nvPr/>
        </p:nvCxnSpPr>
        <p:spPr bwMode="auto">
          <a:xfrm>
            <a:off x="3250208" y="2157926"/>
            <a:ext cx="914400" cy="914400"/>
          </a:xfrm>
          <a:prstGeom prst="straightConnector1">
            <a:avLst/>
          </a:prstGeom>
          <a:noFill/>
          <a:ln w="9525" cap="flat" cmpd="sng" algn="ctr">
            <a:noFill/>
            <a:prstDash val="solid"/>
            <a:round/>
            <a:headEnd type="none" w="med" len="med"/>
            <a:tailEnd type="arrow"/>
          </a:ln>
          <a:effectLst/>
        </p:spPr>
      </p:cxnSp>
      <p:cxnSp>
        <p:nvCxnSpPr>
          <p:cNvPr id="46" name="直接箭头连接符 45"/>
          <p:cNvCxnSpPr/>
          <p:nvPr/>
        </p:nvCxnSpPr>
        <p:spPr bwMode="auto">
          <a:xfrm>
            <a:off x="3250208" y="2085918"/>
            <a:ext cx="168282" cy="576064"/>
          </a:xfrm>
          <a:prstGeom prst="straightConnector1">
            <a:avLst/>
          </a:prstGeom>
          <a:noFill/>
          <a:ln w="9525" cap="flat" cmpd="sng" algn="ctr">
            <a:solidFill>
              <a:srgbClr val="000000"/>
            </a:solidFill>
            <a:prstDash val="solid"/>
            <a:round/>
            <a:headEnd type="none" w="med" len="med"/>
            <a:tailEnd type="arrow"/>
          </a:ln>
          <a:effectLst/>
        </p:spPr>
      </p:cxnSp>
      <p:cxnSp>
        <p:nvCxnSpPr>
          <p:cNvPr id="47" name="直接箭头连接符 46"/>
          <p:cNvCxnSpPr/>
          <p:nvPr/>
        </p:nvCxnSpPr>
        <p:spPr bwMode="auto">
          <a:xfrm flipH="1">
            <a:off x="5486435" y="2085918"/>
            <a:ext cx="140037" cy="576064"/>
          </a:xfrm>
          <a:prstGeom prst="straightConnector1">
            <a:avLst/>
          </a:prstGeom>
          <a:noFill/>
          <a:ln w="9525" cap="flat" cmpd="sng" algn="ctr">
            <a:solidFill>
              <a:srgbClr val="000000"/>
            </a:solidFill>
            <a:prstDash val="solid"/>
            <a:round/>
            <a:headEnd type="none" w="med" len="med"/>
            <a:tailEnd type="arrow"/>
          </a:ln>
          <a:effectLst/>
        </p:spPr>
      </p:cxnSp>
      <p:grpSp>
        <p:nvGrpSpPr>
          <p:cNvPr id="48" name="组合 47"/>
          <p:cNvGrpSpPr/>
          <p:nvPr/>
        </p:nvGrpSpPr>
        <p:grpSpPr>
          <a:xfrm>
            <a:off x="1161976" y="2661982"/>
            <a:ext cx="4616469" cy="562630"/>
            <a:chOff x="683568" y="2852936"/>
            <a:chExt cx="4616469" cy="562630"/>
          </a:xfrm>
        </p:grpSpPr>
        <p:sp>
          <p:nvSpPr>
            <p:cNvPr id="49" name="椭圆 48"/>
            <p:cNvSpPr/>
            <p:nvPr/>
          </p:nvSpPr>
          <p:spPr bwMode="auto">
            <a:xfrm>
              <a:off x="1907704" y="2852936"/>
              <a:ext cx="460293" cy="562630"/>
            </a:xfrm>
            <a:prstGeom prst="ellipse">
              <a:avLst/>
            </a:prstGeom>
            <a:solidFill>
              <a:srgbClr val="009EA1">
                <a:lumMod val="20000"/>
                <a:lumOff val="8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ea typeface="宋体" charset="-122"/>
                </a:rPr>
                <a:t>a</a:t>
              </a:r>
              <a:endParaRPr kumimoji="0" lang="zh-CN" altLang="en-US" sz="2000" b="1" i="0" u="none" strike="noStrike" kern="0" cap="none" spc="0" normalizeH="0" baseline="0" noProof="0" dirty="0">
                <a:ln>
                  <a:noFill/>
                </a:ln>
                <a:solidFill>
                  <a:srgbClr val="000000"/>
                </a:solidFill>
                <a:effectLst/>
                <a:uLnTx/>
                <a:uFillTx/>
                <a:ea typeface="宋体" charset="-122"/>
              </a:endParaRPr>
            </a:p>
          </p:txBody>
        </p:sp>
        <p:sp>
          <p:nvSpPr>
            <p:cNvPr id="50" name="椭圆 49"/>
            <p:cNvSpPr/>
            <p:nvPr/>
          </p:nvSpPr>
          <p:spPr bwMode="auto">
            <a:xfrm>
              <a:off x="2771800" y="2852936"/>
              <a:ext cx="480580" cy="562630"/>
            </a:xfrm>
            <a:prstGeom prst="ellipse">
              <a:avLst/>
            </a:prstGeom>
            <a:solidFill>
              <a:srgbClr val="009EA1">
                <a:lumMod val="20000"/>
                <a:lumOff val="8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ea typeface="宋体" charset="-122"/>
                </a:rPr>
                <a:t>b</a:t>
              </a:r>
              <a:endParaRPr kumimoji="0" lang="zh-CN" altLang="en-US" sz="2000" b="1" i="0" u="none" strike="noStrike" kern="0" cap="none" spc="0" normalizeH="0" baseline="0" noProof="0" dirty="0">
                <a:ln>
                  <a:noFill/>
                </a:ln>
                <a:solidFill>
                  <a:srgbClr val="000000"/>
                </a:solidFill>
                <a:effectLst/>
                <a:uLnTx/>
                <a:uFillTx/>
                <a:ea typeface="宋体" charset="-122"/>
              </a:endParaRPr>
            </a:p>
          </p:txBody>
        </p:sp>
        <p:sp>
          <p:nvSpPr>
            <p:cNvPr id="51" name="椭圆 50"/>
            <p:cNvSpPr/>
            <p:nvPr/>
          </p:nvSpPr>
          <p:spPr bwMode="auto">
            <a:xfrm>
              <a:off x="4860032" y="2852936"/>
              <a:ext cx="440005" cy="562630"/>
            </a:xfrm>
            <a:prstGeom prst="ellipse">
              <a:avLst/>
            </a:prstGeom>
            <a:solidFill>
              <a:srgbClr val="009EA1">
                <a:lumMod val="20000"/>
                <a:lumOff val="80000"/>
              </a:srgb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ea typeface="宋体" charset="-122"/>
                </a:rPr>
                <a:t>z</a:t>
              </a:r>
              <a:endParaRPr kumimoji="0" lang="zh-CN" altLang="en-US" sz="2000" b="1" i="0" u="none" strike="noStrike" kern="0" cap="none" spc="0" normalizeH="0" baseline="0" noProof="0" dirty="0">
                <a:ln>
                  <a:noFill/>
                </a:ln>
                <a:solidFill>
                  <a:srgbClr val="000000"/>
                </a:solidFill>
                <a:effectLst/>
                <a:uLnTx/>
                <a:uFillTx/>
                <a:ea typeface="宋体" charset="-122"/>
              </a:endParaRPr>
            </a:p>
          </p:txBody>
        </p:sp>
        <p:cxnSp>
          <p:nvCxnSpPr>
            <p:cNvPr id="52" name="直接箭头连接符 51"/>
            <p:cNvCxnSpPr>
              <a:stCxn id="49" idx="6"/>
              <a:endCxn id="50" idx="2"/>
            </p:cNvCxnSpPr>
            <p:nvPr/>
          </p:nvCxnSpPr>
          <p:spPr bwMode="auto">
            <a:xfrm>
              <a:off x="2367997" y="3134251"/>
              <a:ext cx="403803" cy="0"/>
            </a:xfrm>
            <a:prstGeom prst="straightConnector1">
              <a:avLst/>
            </a:prstGeom>
            <a:noFill/>
            <a:ln w="28575" cap="flat" cmpd="sng" algn="ctr">
              <a:solidFill>
                <a:srgbClr val="000000"/>
              </a:solidFill>
              <a:prstDash val="solid"/>
              <a:round/>
              <a:headEnd type="none" w="med" len="med"/>
              <a:tailEnd type="arrow"/>
            </a:ln>
            <a:effectLst/>
          </p:spPr>
        </p:cxnSp>
        <p:cxnSp>
          <p:nvCxnSpPr>
            <p:cNvPr id="53" name="直接箭头连接符 52"/>
            <p:cNvCxnSpPr/>
            <p:nvPr/>
          </p:nvCxnSpPr>
          <p:spPr bwMode="auto">
            <a:xfrm>
              <a:off x="3275856" y="3140968"/>
              <a:ext cx="403803" cy="0"/>
            </a:xfrm>
            <a:prstGeom prst="straightConnector1">
              <a:avLst/>
            </a:prstGeom>
            <a:noFill/>
            <a:ln w="28575" cap="flat" cmpd="sng" algn="ctr">
              <a:solidFill>
                <a:srgbClr val="000000"/>
              </a:solidFill>
              <a:prstDash val="solid"/>
              <a:round/>
              <a:headEnd type="none" w="med" len="med"/>
              <a:tailEnd type="arrow"/>
            </a:ln>
            <a:effectLst/>
          </p:spPr>
        </p:cxnSp>
        <p:cxnSp>
          <p:nvCxnSpPr>
            <p:cNvPr id="54" name="直接箭头连接符 53"/>
            <p:cNvCxnSpPr/>
            <p:nvPr/>
          </p:nvCxnSpPr>
          <p:spPr bwMode="auto">
            <a:xfrm>
              <a:off x="4427984" y="3140968"/>
              <a:ext cx="403803" cy="0"/>
            </a:xfrm>
            <a:prstGeom prst="straightConnector1">
              <a:avLst/>
            </a:prstGeom>
            <a:noFill/>
            <a:ln w="28575" cap="flat" cmpd="sng" algn="ctr">
              <a:solidFill>
                <a:srgbClr val="000000"/>
              </a:solidFill>
              <a:prstDash val="solid"/>
              <a:round/>
              <a:headEnd type="none" w="med" len="med"/>
              <a:tailEnd type="arrow"/>
            </a:ln>
            <a:effectLst/>
          </p:spPr>
        </p:cxnSp>
        <p:sp>
          <p:nvSpPr>
            <p:cNvPr id="55" name="TextBox 16"/>
            <p:cNvSpPr txBox="1"/>
            <p:nvPr/>
          </p:nvSpPr>
          <p:spPr>
            <a:xfrm>
              <a:off x="3851920" y="2996952"/>
              <a:ext cx="39466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Narrow"/>
                </a:rPr>
                <a:t>…</a:t>
              </a:r>
              <a:endParaRPr kumimoji="0" lang="zh-CN" altLang="en-US" sz="2000" b="1" i="0" u="none" strike="noStrike" kern="0" cap="none" spc="0" normalizeH="0" baseline="0" noProof="0" dirty="0">
                <a:ln>
                  <a:noFill/>
                </a:ln>
                <a:solidFill>
                  <a:srgbClr val="000000"/>
                </a:solidFill>
                <a:effectLst/>
                <a:uLnTx/>
                <a:uFillTx/>
                <a:latin typeface="Arial Narrow"/>
              </a:endParaRPr>
            </a:p>
          </p:txBody>
        </p:sp>
        <p:cxnSp>
          <p:nvCxnSpPr>
            <p:cNvPr id="56" name="直接箭头连接符 55"/>
            <p:cNvCxnSpPr/>
            <p:nvPr/>
          </p:nvCxnSpPr>
          <p:spPr bwMode="auto">
            <a:xfrm>
              <a:off x="1547664" y="3140968"/>
              <a:ext cx="403803" cy="0"/>
            </a:xfrm>
            <a:prstGeom prst="straightConnector1">
              <a:avLst/>
            </a:prstGeom>
            <a:noFill/>
            <a:ln w="28575" cap="flat" cmpd="sng" algn="ctr">
              <a:solidFill>
                <a:srgbClr val="000000"/>
              </a:solidFill>
              <a:prstDash val="solid"/>
              <a:round/>
              <a:headEnd type="none" w="med" len="med"/>
              <a:tailEnd type="arrow"/>
            </a:ln>
            <a:effectLst/>
          </p:spPr>
        </p:cxnSp>
        <p:sp>
          <p:nvSpPr>
            <p:cNvPr id="57" name="TextBox 33"/>
            <p:cNvSpPr txBox="1"/>
            <p:nvPr/>
          </p:nvSpPr>
          <p:spPr>
            <a:xfrm>
              <a:off x="683568" y="2924944"/>
              <a:ext cx="85343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00"/>
                  </a:solidFill>
                  <a:effectLst/>
                  <a:uLnTx/>
                  <a:uFillTx/>
                  <a:latin typeface="Arial Narrow"/>
                </a:rPr>
                <a:t>Wordlist</a:t>
              </a:r>
              <a:endParaRPr kumimoji="0" lang="zh-CN" altLang="en-US" sz="1600" b="1" i="0" u="none" strike="noStrike" kern="0" cap="none" spc="0" normalizeH="0" baseline="0" noProof="0" dirty="0">
                <a:ln>
                  <a:noFill/>
                </a:ln>
                <a:solidFill>
                  <a:srgbClr val="000000"/>
                </a:solidFill>
                <a:effectLst/>
                <a:uLnTx/>
                <a:uFillTx/>
                <a:latin typeface="Arial Narrow"/>
              </a:endParaRPr>
            </a:p>
          </p:txBody>
        </p:sp>
      </p:grpSp>
      <p:sp>
        <p:nvSpPr>
          <p:cNvPr id="58" name="圆角矩形标注 57"/>
          <p:cNvSpPr/>
          <p:nvPr/>
        </p:nvSpPr>
        <p:spPr bwMode="auto">
          <a:xfrm>
            <a:off x="6730254" y="2207399"/>
            <a:ext cx="4945931" cy="715089"/>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000000"/>
                </a:solidFill>
                <a:latin typeface="微软雅黑" panose="020B0503020204020204" pitchFamily="34" charset="-122"/>
                <a:ea typeface="微软雅黑" panose="020B0503020204020204" pitchFamily="34" charset="-122"/>
              </a:rPr>
              <a:t>首先构造一个仅由</a:t>
            </a:r>
            <a:r>
              <a:rPr lang="en-US" altLang="zh-CN" dirty="0">
                <a:solidFill>
                  <a:srgbClr val="000000"/>
                </a:solidFill>
                <a:latin typeface="微软雅黑" panose="020B0503020204020204" pitchFamily="34" charset="-122"/>
                <a:ea typeface="微软雅黑" panose="020B0503020204020204" pitchFamily="34" charset="-122"/>
              </a:rPr>
              <a:t>26</a:t>
            </a:r>
            <a:r>
              <a:rPr lang="zh-CN" altLang="en-US" dirty="0">
                <a:solidFill>
                  <a:srgbClr val="000000"/>
                </a:solidFill>
                <a:latin typeface="微软雅黑" panose="020B0503020204020204" pitchFamily="34" charset="-122"/>
                <a:ea typeface="微软雅黑" panose="020B0503020204020204" pitchFamily="34" charset="-122"/>
              </a:rPr>
              <a:t>个字母为单词的单词链表</a:t>
            </a:r>
            <a:endParaRPr lang="en-US" altLang="zh-CN" dirty="0">
              <a:solidFill>
                <a:srgbClr val="000000"/>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pPr>
            <a:r>
              <a:rPr lang="en-US" altLang="zh-CN" dirty="0" err="1">
                <a:solidFill>
                  <a:srgbClr val="000000"/>
                </a:solidFill>
                <a:latin typeface="微软雅黑" panose="020B0503020204020204" pitchFamily="34" charset="-122"/>
                <a:ea typeface="微软雅黑" panose="020B0503020204020204" pitchFamily="34" charset="-122"/>
              </a:rPr>
              <a:t>struct</a:t>
            </a:r>
            <a:r>
              <a:rPr lang="en-US" altLang="zh-CN" dirty="0">
                <a:solidFill>
                  <a:srgbClr val="000000"/>
                </a:solidFill>
                <a:latin typeface="微软雅黑" panose="020B0503020204020204" pitchFamily="34" charset="-122"/>
                <a:ea typeface="微软雅黑" panose="020B0503020204020204" pitchFamily="34" charset="-122"/>
              </a:rPr>
              <a:t> node *Wordlist;</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9" name="圆角矩形标注 58"/>
          <p:cNvSpPr/>
          <p:nvPr/>
        </p:nvSpPr>
        <p:spPr bwMode="auto">
          <a:xfrm>
            <a:off x="6658246" y="1026865"/>
            <a:ext cx="5062326" cy="1021556"/>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000000"/>
                </a:solidFill>
                <a:latin typeface="微软雅黑" panose="020B0503020204020204" pitchFamily="34" charset="-122"/>
                <a:ea typeface="微软雅黑" panose="020B0503020204020204" pitchFamily="34" charset="-122"/>
              </a:rPr>
              <a:t>然后构造一个长度为</a:t>
            </a:r>
            <a:r>
              <a:rPr lang="en-US" altLang="zh-CN" dirty="0">
                <a:solidFill>
                  <a:srgbClr val="000000"/>
                </a:solidFill>
                <a:latin typeface="微软雅黑" panose="020B0503020204020204" pitchFamily="34" charset="-122"/>
                <a:ea typeface="微软雅黑" panose="020B0503020204020204" pitchFamily="34" charset="-122"/>
              </a:rPr>
              <a:t>26</a:t>
            </a:r>
            <a:r>
              <a:rPr lang="zh-CN" altLang="en-US" dirty="0">
                <a:solidFill>
                  <a:srgbClr val="000000"/>
                </a:solidFill>
                <a:latin typeface="微软雅黑" panose="020B0503020204020204" pitchFamily="34" charset="-122"/>
                <a:ea typeface="微软雅黑" panose="020B0503020204020204" pitchFamily="34" charset="-122"/>
              </a:rPr>
              <a:t>的指针数组，数组内容分别为指向链表中每个结点的指针</a:t>
            </a:r>
            <a:endParaRPr lang="en-US" altLang="zh-CN" dirty="0">
              <a:solidFill>
                <a:srgbClr val="000000"/>
              </a:solidFill>
              <a:latin typeface="微软雅黑" panose="020B0503020204020204" pitchFamily="34" charset="-122"/>
              <a:ea typeface="微软雅黑" panose="020B0503020204020204" pitchFamily="34" charset="-122"/>
            </a:endParaRPr>
          </a:p>
          <a:p>
            <a:pPr eaLnBrk="0" fontAlgn="base" hangingPunct="0">
              <a:spcBef>
                <a:spcPct val="0"/>
              </a:spcBef>
              <a:spcAft>
                <a:spcPct val="0"/>
              </a:spcAft>
            </a:pPr>
            <a:r>
              <a:rPr lang="en-US" altLang="zh-CN" dirty="0" err="1">
                <a:solidFill>
                  <a:srgbClr val="000000"/>
                </a:solidFill>
                <a:latin typeface="微软雅黑" panose="020B0503020204020204" pitchFamily="34" charset="-122"/>
                <a:ea typeface="微软雅黑" panose="020B0503020204020204" pitchFamily="34" charset="-122"/>
              </a:rPr>
              <a:t>struct</a:t>
            </a:r>
            <a:r>
              <a:rPr lang="en-US" altLang="zh-CN" dirty="0">
                <a:solidFill>
                  <a:srgbClr val="000000"/>
                </a:solidFill>
                <a:latin typeface="微软雅黑" panose="020B0503020204020204" pitchFamily="34" charset="-122"/>
                <a:ea typeface="微软雅黑" panose="020B0503020204020204" pitchFamily="34" charset="-122"/>
              </a:rPr>
              <a:t> node *</a:t>
            </a:r>
            <a:r>
              <a:rPr lang="en-US" altLang="zh-CN" dirty="0" err="1">
                <a:solidFill>
                  <a:srgbClr val="000000"/>
                </a:solidFill>
                <a:latin typeface="微软雅黑" panose="020B0503020204020204" pitchFamily="34" charset="-122"/>
                <a:ea typeface="微软雅黑" panose="020B0503020204020204" pitchFamily="34" charset="-122"/>
              </a:rPr>
              <a:t>Hashtab</a:t>
            </a:r>
            <a:r>
              <a:rPr lang="en-US" altLang="zh-CN" dirty="0">
                <a:solidFill>
                  <a:srgbClr val="000000"/>
                </a:solidFill>
                <a:latin typeface="微软雅黑" panose="020B0503020204020204" pitchFamily="34" charset="-122"/>
                <a:ea typeface="微软雅黑" panose="020B0503020204020204" pitchFamily="34" charset="-122"/>
              </a:rPr>
              <a:t>[26]; </a:t>
            </a:r>
            <a:endParaRPr lang="zh-CN" altLang="en-US" dirty="0">
              <a:solidFill>
                <a:srgbClr val="000000"/>
              </a:solidFill>
              <a:latin typeface="微软雅黑" panose="020B0503020204020204" pitchFamily="34" charset="-122"/>
              <a:ea typeface="微软雅黑" panose="020B0503020204020204" pitchFamily="34" charset="-122"/>
            </a:endParaRPr>
          </a:p>
        </p:txBody>
      </p:sp>
      <p:grpSp>
        <p:nvGrpSpPr>
          <p:cNvPr id="60" name="Group 172"/>
          <p:cNvGrpSpPr>
            <a:grpSpLocks/>
          </p:cNvGrpSpPr>
          <p:nvPr/>
        </p:nvGrpSpPr>
        <p:grpSpPr bwMode="auto">
          <a:xfrm>
            <a:off x="406400" y="3263000"/>
            <a:ext cx="2808312" cy="572695"/>
            <a:chOff x="248" y="120"/>
            <a:chExt cx="2325" cy="340"/>
          </a:xfrm>
        </p:grpSpPr>
        <p:sp>
          <p:nvSpPr>
            <p:cNvPr id="61"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latin typeface="Arial Narrow"/>
                <a:ea typeface="微软雅黑" panose="020B0503020204020204" pitchFamily="34" charset="-122"/>
              </a:endParaRPr>
            </a:p>
          </p:txBody>
        </p:sp>
        <p:sp>
          <p:nvSpPr>
            <p:cNvPr id="62" name="Text Box 162"/>
            <p:cNvSpPr txBox="1">
              <a:spLocks noChangeArrowheads="1"/>
            </p:cNvSpPr>
            <p:nvPr/>
          </p:nvSpPr>
          <p:spPr bwMode="auto">
            <a:xfrm>
              <a:off x="397" y="171"/>
              <a:ext cx="2094" cy="238"/>
            </a:xfrm>
            <a:prstGeom prst="rect">
              <a:avLst/>
            </a:prstGeom>
            <a:noFill/>
            <a:ln w="12700" cap="sq">
              <a:noFill/>
              <a:miter lim="800000"/>
              <a:headEnd type="none" w="sm" len="sm"/>
              <a:tailEnd type="none" w="sm" len="sm"/>
            </a:ln>
          </p:spPr>
          <p:txBody>
            <a:bodyPr>
              <a:spAutoFit/>
            </a:bodyPr>
            <a:lstStyle/>
            <a:p>
              <a:r>
                <a:rPr lang="en-US" altLang="zh-CN" sz="2000" dirty="0">
                  <a:solidFill>
                    <a:srgbClr val="002B80"/>
                  </a:solidFill>
                  <a:latin typeface="微软雅黑" panose="020B0503020204020204" pitchFamily="34" charset="-122"/>
                  <a:ea typeface="微软雅黑" panose="020B0503020204020204" pitchFamily="34" charset="-122"/>
                </a:rPr>
                <a:t>2.Hash</a:t>
              </a:r>
              <a:r>
                <a:rPr lang="zh-CN" altLang="en-US" sz="2000" dirty="0">
                  <a:solidFill>
                    <a:srgbClr val="002B80"/>
                  </a:solidFill>
                  <a:latin typeface="微软雅黑" panose="020B0503020204020204" pitchFamily="34" charset="-122"/>
                  <a:ea typeface="微软雅黑" panose="020B0503020204020204" pitchFamily="34" charset="-122"/>
                </a:rPr>
                <a:t>函数的构建</a:t>
              </a:r>
            </a:p>
          </p:txBody>
        </p:sp>
      </p:grpSp>
      <p:sp>
        <p:nvSpPr>
          <p:cNvPr id="63" name="TextBox 40"/>
          <p:cNvSpPr txBox="1"/>
          <p:nvPr/>
        </p:nvSpPr>
        <p:spPr>
          <a:xfrm>
            <a:off x="927138" y="3879693"/>
            <a:ext cx="2583318" cy="1015663"/>
          </a:xfrm>
          <a:prstGeom prst="rect">
            <a:avLst/>
          </a:prstGeom>
          <a:solidFill>
            <a:srgbClr val="009EA1">
              <a:lumMod val="20000"/>
              <a:lumOff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a:ln>
                  <a:noFill/>
                </a:ln>
                <a:solidFill>
                  <a:srgbClr val="000000"/>
                </a:solidFill>
                <a:effectLst/>
                <a:uLnTx/>
                <a:uFillTx/>
                <a:latin typeface="Arial Narrow"/>
              </a:rPr>
              <a:t>int</a:t>
            </a:r>
            <a:r>
              <a:rPr kumimoji="0" lang="en-US" altLang="zh-CN" sz="2000" b="1" i="0" u="none" strike="noStrike" kern="0" cap="none" spc="0" normalizeH="0" baseline="0" noProof="0" dirty="0">
                <a:ln>
                  <a:noFill/>
                </a:ln>
                <a:solidFill>
                  <a:srgbClr val="000000"/>
                </a:solidFill>
                <a:effectLst/>
                <a:uLnTx/>
                <a:uFillTx/>
                <a:latin typeface="Arial Narrow"/>
              </a:rPr>
              <a:t>  hash(char  *word)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Narrow"/>
              </a:rPr>
              <a:t>    return *word – ‘a’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Narrow"/>
              </a:rPr>
              <a:t>} </a:t>
            </a:r>
            <a:endParaRPr kumimoji="0" lang="zh-CN" altLang="en-US" sz="2000" b="1" i="0" u="none" strike="noStrike" kern="0" cap="none" spc="0" normalizeH="0" baseline="0" noProof="0" dirty="0">
              <a:ln>
                <a:noFill/>
              </a:ln>
              <a:solidFill>
                <a:srgbClr val="000000"/>
              </a:solidFill>
              <a:effectLst/>
              <a:uLnTx/>
              <a:uFillTx/>
              <a:latin typeface="Arial Narrow"/>
            </a:endParaRPr>
          </a:p>
        </p:txBody>
      </p:sp>
      <p:grpSp>
        <p:nvGrpSpPr>
          <p:cNvPr id="64" name="Group 172"/>
          <p:cNvGrpSpPr>
            <a:grpSpLocks/>
          </p:cNvGrpSpPr>
          <p:nvPr/>
        </p:nvGrpSpPr>
        <p:grpSpPr bwMode="auto">
          <a:xfrm>
            <a:off x="406400" y="5004494"/>
            <a:ext cx="2808312" cy="572695"/>
            <a:chOff x="248" y="120"/>
            <a:chExt cx="2325" cy="340"/>
          </a:xfrm>
        </p:grpSpPr>
        <p:sp>
          <p:nvSpPr>
            <p:cNvPr id="6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latin typeface="Arial Narrow"/>
                <a:ea typeface="微软雅黑" panose="020B0503020204020204" pitchFamily="34" charset="-122"/>
              </a:endParaRPr>
            </a:p>
          </p:txBody>
        </p:sp>
        <p:sp>
          <p:nvSpPr>
            <p:cNvPr id="66" name="Text Box 162"/>
            <p:cNvSpPr txBox="1">
              <a:spLocks noChangeArrowheads="1"/>
            </p:cNvSpPr>
            <p:nvPr/>
          </p:nvSpPr>
          <p:spPr bwMode="auto">
            <a:xfrm>
              <a:off x="397" y="153"/>
              <a:ext cx="2094" cy="238"/>
            </a:xfrm>
            <a:prstGeom prst="rect">
              <a:avLst/>
            </a:prstGeom>
            <a:noFill/>
            <a:ln w="12700" cap="sq">
              <a:noFill/>
              <a:miter lim="800000"/>
              <a:headEnd type="none" w="sm" len="sm"/>
              <a:tailEnd type="none" w="sm" len="sm"/>
            </a:ln>
          </p:spPr>
          <p:txBody>
            <a:bodyPr>
              <a:spAutoFit/>
            </a:bodyPr>
            <a:lstStyle/>
            <a:p>
              <a:r>
                <a:rPr lang="en-US" altLang="zh-CN" sz="2000" dirty="0">
                  <a:solidFill>
                    <a:srgbClr val="002B80"/>
                  </a:solidFill>
                  <a:latin typeface="微软雅黑" panose="020B0503020204020204" pitchFamily="34" charset="-122"/>
                  <a:ea typeface="微软雅黑" panose="020B0503020204020204" pitchFamily="34" charset="-122"/>
                </a:rPr>
                <a:t>3.</a:t>
              </a:r>
              <a:r>
                <a:rPr lang="zh-CN" altLang="en-US" sz="2000" dirty="0">
                  <a:solidFill>
                    <a:srgbClr val="002B80"/>
                  </a:solidFill>
                  <a:latin typeface="微软雅黑" panose="020B0503020204020204" pitchFamily="34" charset="-122"/>
                  <a:ea typeface="微软雅黑" panose="020B0503020204020204" pitchFamily="34" charset="-122"/>
                </a:rPr>
                <a:t>单词的查找和插入</a:t>
              </a:r>
            </a:p>
          </p:txBody>
        </p:sp>
      </p:grpSp>
      <p:sp>
        <p:nvSpPr>
          <p:cNvPr id="67" name="矩形 66"/>
          <p:cNvSpPr/>
          <p:nvPr/>
        </p:nvSpPr>
        <p:spPr>
          <a:xfrm>
            <a:off x="3520897" y="3846144"/>
            <a:ext cx="5739471" cy="2246769"/>
          </a:xfrm>
          <a:prstGeom prst="rect">
            <a:avLst/>
          </a:prstGeom>
          <a:solidFill>
            <a:srgbClr val="C1FEF9">
              <a:lumMod val="9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err="1">
                <a:ln>
                  <a:noFill/>
                </a:ln>
                <a:solidFill>
                  <a:srgbClr val="000000"/>
                </a:solidFill>
                <a:effectLst/>
                <a:uLnTx/>
                <a:uFillTx/>
                <a:latin typeface="Arial Narrow"/>
                <a:ea typeface="宋体" pitchFamily="2" charset="-122"/>
              </a:rPr>
              <a:t>int</a:t>
            </a: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 </a:t>
            </a:r>
            <a:r>
              <a:rPr kumimoji="0" lang="en-US" altLang="zh-CN" sz="2000" b="1" i="0" u="none" strike="noStrike" kern="0" cap="none" spc="0" normalizeH="0" baseline="0" noProof="0" dirty="0" err="1">
                <a:ln>
                  <a:noFill/>
                </a:ln>
                <a:solidFill>
                  <a:srgbClr val="000000"/>
                </a:solidFill>
                <a:effectLst/>
                <a:uLnTx/>
                <a:uFillTx/>
                <a:latin typeface="Arial Narrow"/>
                <a:ea typeface="宋体" pitchFamily="2" charset="-122"/>
              </a:rPr>
              <a:t>searchWord</a:t>
            </a: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(char *w){</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         h = hash(w);</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lang="en-US" altLang="zh-CN" sz="2000" b="1" kern="0" noProof="0" dirty="0">
                <a:solidFill>
                  <a:srgbClr val="000000"/>
                </a:solidFill>
                <a:latin typeface="Arial Narrow"/>
                <a:ea typeface="宋体" pitchFamily="2" charset="-122"/>
              </a:rPr>
              <a:t>         </a:t>
            </a: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for(p=</a:t>
            </a:r>
            <a:r>
              <a:rPr kumimoji="0" lang="en-US" altLang="zh-CN" sz="2000" b="1" i="0" u="none" strike="noStrike" kern="0" cap="none" spc="0" normalizeH="0" baseline="0" noProof="0" dirty="0" err="1">
                <a:ln>
                  <a:noFill/>
                </a:ln>
                <a:solidFill>
                  <a:srgbClr val="FF0000"/>
                </a:solidFill>
                <a:effectLst/>
                <a:uLnTx/>
                <a:uFillTx/>
                <a:latin typeface="Arial Narrow"/>
                <a:ea typeface="宋体" pitchFamily="2" charset="-122"/>
              </a:rPr>
              <a:t>Hashtab</a:t>
            </a:r>
            <a:r>
              <a:rPr kumimoji="0" lang="en-US" altLang="zh-CN" sz="2000" b="1" i="0" u="none" strike="noStrike" kern="0" cap="none" spc="0" normalizeH="0" baseline="0" noProof="0" dirty="0">
                <a:ln>
                  <a:noFill/>
                </a:ln>
                <a:solidFill>
                  <a:srgbClr val="FF0000"/>
                </a:solidFill>
                <a:effectLst/>
                <a:uLnTx/>
                <a:uFillTx/>
                <a:latin typeface="Arial Narrow"/>
                <a:ea typeface="宋体" pitchFamily="2" charset="-122"/>
              </a:rPr>
              <a:t>[h]</a:t>
            </a: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 p != NULL; q=</a:t>
            </a:r>
            <a:r>
              <a:rPr kumimoji="0" lang="en-US" altLang="zh-CN" sz="2000" b="1" i="0" u="none" strike="noStrike" kern="0" cap="none" spc="0" normalizeH="0" baseline="0" noProof="0" dirty="0" err="1">
                <a:ln>
                  <a:noFill/>
                </a:ln>
                <a:solidFill>
                  <a:srgbClr val="000000"/>
                </a:solidFill>
                <a:effectLst/>
                <a:uLnTx/>
                <a:uFillTx/>
                <a:latin typeface="Arial Narrow"/>
                <a:ea typeface="宋体" pitchFamily="2" charset="-122"/>
              </a:rPr>
              <a:t>p,p</a:t>
            </a: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=p-&gt;link){</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srgbClr val="7030A0"/>
                </a:solidFill>
                <a:effectLst/>
                <a:uLnTx/>
                <a:uFillTx/>
                <a:latin typeface="Arial Narrow"/>
                <a:ea typeface="宋体" pitchFamily="2" charset="-122"/>
              </a:rPr>
              <a:t>         …</a:t>
            </a:r>
          </a:p>
          <a:p>
            <a:pPr marL="0" marR="0" lvl="1"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srgbClr val="7030A0"/>
                </a:solidFill>
                <a:effectLst/>
                <a:uLnTx/>
                <a:uFillTx/>
                <a:latin typeface="Arial Narrow"/>
                <a:ea typeface="宋体" pitchFamily="2" charset="-122"/>
              </a:rPr>
              <a:t>        return </a:t>
            </a:r>
            <a:r>
              <a:rPr kumimoji="0" lang="en-US" altLang="zh-CN" sz="2000" b="1" i="0" u="none" strike="noStrike" kern="0" cap="none" spc="0" normalizeH="0" baseline="0" noProof="0" dirty="0" err="1">
                <a:ln>
                  <a:noFill/>
                </a:ln>
                <a:solidFill>
                  <a:srgbClr val="7030A0"/>
                </a:solidFill>
                <a:effectLst/>
                <a:uLnTx/>
                <a:uFillTx/>
                <a:latin typeface="Arial Narrow"/>
                <a:ea typeface="宋体" pitchFamily="2" charset="-122"/>
              </a:rPr>
              <a:t>insertWord</a:t>
            </a:r>
            <a:r>
              <a:rPr kumimoji="0" lang="en-US" altLang="zh-CN" sz="2000" b="1" i="0" u="none" strike="noStrike" kern="0" cap="none" spc="0" normalizeH="0" baseline="0" noProof="0" dirty="0">
                <a:ln>
                  <a:noFill/>
                </a:ln>
                <a:solidFill>
                  <a:srgbClr val="7030A0"/>
                </a:solidFill>
                <a:effectLst/>
                <a:uLnTx/>
                <a:uFillTx/>
                <a:latin typeface="Arial Narrow"/>
                <a:ea typeface="宋体" pitchFamily="2" charset="-122"/>
              </a:rPr>
              <a:t>(q, w);</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srgbClr val="000000"/>
                </a:solidFill>
                <a:effectLst/>
                <a:uLnTx/>
                <a:uFillTx/>
                <a:latin typeface="Arial Narrow"/>
                <a:ea typeface="宋体" pitchFamily="2" charset="-122"/>
              </a:rPr>
              <a:t>}</a:t>
            </a:r>
          </a:p>
        </p:txBody>
      </p:sp>
      <p:sp>
        <p:nvSpPr>
          <p:cNvPr id="68" name="圆角矩形标注 67"/>
          <p:cNvSpPr/>
          <p:nvPr/>
        </p:nvSpPr>
        <p:spPr bwMode="auto">
          <a:xfrm>
            <a:off x="6177636" y="3106355"/>
            <a:ext cx="5877085" cy="1328023"/>
          </a:xfrm>
          <a:prstGeom prst="wedgeRoundRectCallout">
            <a:avLst>
              <a:gd name="adj1" fmla="val -24916"/>
              <a:gd name="adj2" fmla="val 68792"/>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dirty="0">
                <a:solidFill>
                  <a:srgbClr val="000000"/>
                </a:solidFill>
                <a:latin typeface="微软雅黑" panose="020B0503020204020204" pitchFamily="34" charset="-122"/>
                <a:ea typeface="微软雅黑" panose="020B0503020204020204" pitchFamily="34" charset="-122"/>
              </a:rPr>
              <a:t>单词的查找不再每次由单词表的头开始，而是由查找单词的头字母开始的单词区域开始查找。在没有增加任何算法复杂度的情况下利用</a:t>
            </a:r>
            <a:r>
              <a:rPr lang="en-US" altLang="zh-CN" dirty="0">
                <a:solidFill>
                  <a:srgbClr val="000000"/>
                </a:solidFill>
                <a:latin typeface="微软雅黑" panose="020B0503020204020204" pitchFamily="34" charset="-122"/>
                <a:ea typeface="微软雅黑" panose="020B0503020204020204" pitchFamily="34" charset="-122"/>
              </a:rPr>
              <a:t>Hash</a:t>
            </a:r>
            <a:r>
              <a:rPr lang="zh-CN" altLang="en-US" dirty="0">
                <a:solidFill>
                  <a:srgbClr val="000000"/>
                </a:solidFill>
                <a:latin typeface="微软雅黑" panose="020B0503020204020204" pitchFamily="34" charset="-122"/>
                <a:ea typeface="微软雅黑" panose="020B0503020204020204" pitchFamily="34" charset="-122"/>
              </a:rPr>
              <a:t>查找方法大大提高了单词的查找效率：</a:t>
            </a:r>
            <a:r>
              <a:rPr lang="en-US" altLang="zh-CN" dirty="0" err="1">
                <a:solidFill>
                  <a:srgbClr val="FF0000"/>
                </a:solidFill>
                <a:latin typeface="微软雅黑" panose="020B0503020204020204" pitchFamily="34" charset="-122"/>
                <a:ea typeface="微软雅黑" panose="020B0503020204020204" pitchFamily="34" charset="-122"/>
              </a:rPr>
              <a:t>searchWord</a:t>
            </a:r>
            <a:r>
              <a:rPr lang="en-US" altLang="zh-CN" dirty="0">
                <a:solidFill>
                  <a:srgbClr val="FF0000"/>
                </a:solidFill>
                <a:latin typeface="微软雅黑" panose="020B0503020204020204" pitchFamily="34" charset="-122"/>
                <a:ea typeface="微软雅黑" panose="020B0503020204020204" pitchFamily="34" charset="-122"/>
              </a:rPr>
              <a:t>(word);</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69" name="矩形 68"/>
          <p:cNvSpPr/>
          <p:nvPr/>
        </p:nvSpPr>
        <p:spPr>
          <a:xfrm>
            <a:off x="115154" y="6235349"/>
            <a:ext cx="11274881" cy="461665"/>
          </a:xfrm>
          <a:prstGeom prst="rect">
            <a:avLst/>
          </a:prstGeom>
        </p:spPr>
        <p:txBody>
          <a:bodyPr wrap="none">
            <a:spAutoFit/>
          </a:bodyPr>
          <a:lstStyle/>
          <a:p>
            <a:pPr algn="ctr"/>
            <a:r>
              <a:rPr lang="zh-CN" altLang="en-US" sz="2400" dirty="0"/>
              <a:t>几个字符串散列函数：</a:t>
            </a:r>
            <a:r>
              <a:rPr lang="en-US" altLang="zh-CN" sz="2400" dirty="0">
                <a:hlinkClick r:id="rId2"/>
              </a:rPr>
              <a:t>https://www.cnblogs.com/dongsheng/articles/2637025.html</a:t>
            </a:r>
            <a:endParaRPr lang="zh-CN" altLang="en-US" sz="2400" dirty="0"/>
          </a:p>
        </p:txBody>
      </p:sp>
    </p:spTree>
    <p:extLst>
      <p:ext uri="{BB962C8B-B14F-4D97-AF65-F5344CB8AC3E}">
        <p14:creationId xmlns:p14="http://schemas.microsoft.com/office/powerpoint/2010/main" val="202274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ppt_x"/>
                                          </p:val>
                                        </p:tav>
                                        <p:tav tm="100000">
                                          <p:val>
                                            <p:strVal val="#ppt_x"/>
                                          </p:val>
                                        </p:tav>
                                      </p:tavLst>
                                    </p:anim>
                                    <p:anim calcmode="lin" valueType="num">
                                      <p:cBhvr additive="base">
                                        <p:cTn id="1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blinds(horizontal)">
                                      <p:cBhvr>
                                        <p:cTn id="23" dur="500"/>
                                        <p:tgtEl>
                                          <p:spTgt spid="4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linds(horizontal)">
                                      <p:cBhvr>
                                        <p:cTn id="29" dur="500"/>
                                        <p:tgtEl>
                                          <p:spTgt spid="4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linds(horizontal)">
                                      <p:cBhvr>
                                        <p:cTn id="32" dur="500"/>
                                        <p:tgtEl>
                                          <p:spTgt spid="43"/>
                                        </p:tgtEl>
                                      </p:cBhvr>
                                    </p:animEffect>
                                  </p:childTnLst>
                                </p:cTn>
                              </p:par>
                              <p:par>
                                <p:cTn id="33" presetID="3" presetClass="entr" presetSubtype="1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blinds(horizontal)">
                                      <p:cBhvr>
                                        <p:cTn id="35" dur="500"/>
                                        <p:tgtEl>
                                          <p:spTgt spid="44"/>
                                        </p:tgtEl>
                                      </p:cBhvr>
                                    </p:animEffect>
                                  </p:childTnLst>
                                </p:cTn>
                              </p:par>
                              <p:par>
                                <p:cTn id="36" presetID="3" presetClass="entr" presetSubtype="1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blinds(horizontal)">
                                      <p:cBhvr>
                                        <p:cTn id="38" dur="500"/>
                                        <p:tgtEl>
                                          <p:spTgt spid="46"/>
                                        </p:tgtEl>
                                      </p:cBhvr>
                                    </p:animEffect>
                                  </p:childTnLst>
                                </p:cTn>
                              </p:par>
                              <p:par>
                                <p:cTn id="39" presetID="3" presetClass="entr" presetSubtype="1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blinds(horizontal)">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ppt_x"/>
                                          </p:val>
                                        </p:tav>
                                        <p:tav tm="100000">
                                          <p:val>
                                            <p:strVal val="#ppt_x"/>
                                          </p:val>
                                        </p:tav>
                                      </p:tavLst>
                                    </p:anim>
                                    <p:anim calcmode="lin" valueType="num">
                                      <p:cBhvr additive="base">
                                        <p:cTn id="4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blinds(horizontal)">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additive="base">
                                        <p:cTn id="57" dur="500" fill="hold"/>
                                        <p:tgtEl>
                                          <p:spTgt spid="63"/>
                                        </p:tgtEl>
                                        <p:attrNameLst>
                                          <p:attrName>ppt_x</p:attrName>
                                        </p:attrNameLst>
                                      </p:cBhvr>
                                      <p:tavLst>
                                        <p:tav tm="0">
                                          <p:val>
                                            <p:strVal val="#ppt_x"/>
                                          </p:val>
                                        </p:tav>
                                        <p:tav tm="100000">
                                          <p:val>
                                            <p:strVal val="#ppt_x"/>
                                          </p:val>
                                        </p:tav>
                                      </p:tavLst>
                                    </p:anim>
                                    <p:anim calcmode="lin" valueType="num">
                                      <p:cBhvr additive="base">
                                        <p:cTn id="5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blinds(horizontal)">
                                      <p:cBhvr>
                                        <p:cTn id="63" dur="5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 calcmode="lin" valueType="num">
                                      <p:cBhvr additive="base">
                                        <p:cTn id="73" dur="500" fill="hold"/>
                                        <p:tgtEl>
                                          <p:spTgt spid="68"/>
                                        </p:tgtEl>
                                        <p:attrNameLst>
                                          <p:attrName>ppt_x</p:attrName>
                                        </p:attrNameLst>
                                      </p:cBhvr>
                                      <p:tavLst>
                                        <p:tav tm="0">
                                          <p:val>
                                            <p:strVal val="#ppt_x"/>
                                          </p:val>
                                        </p:tav>
                                        <p:tav tm="100000">
                                          <p:val>
                                            <p:strVal val="#ppt_x"/>
                                          </p:val>
                                        </p:tav>
                                      </p:tavLst>
                                    </p:anim>
                                    <p:anim calcmode="lin" valueType="num">
                                      <p:cBhvr additive="base">
                                        <p:cTn id="7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dissolve">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58" grpId="0" animBg="1"/>
      <p:bldP spid="59" grpId="0" animBg="1"/>
      <p:bldP spid="63" grpId="0" animBg="1"/>
      <p:bldP spid="67" grpId="0" animBg="1"/>
      <p:bldP spid="68" grpId="0" animBg="1"/>
      <p:bldP spid="6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4121" y="2638479"/>
            <a:ext cx="2646878"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本章小结</a:t>
            </a:r>
          </a:p>
        </p:txBody>
      </p:sp>
      <p:sp>
        <p:nvSpPr>
          <p:cNvPr id="3" name="文本框 2"/>
          <p:cNvSpPr txBox="1"/>
          <p:nvPr/>
        </p:nvSpPr>
        <p:spPr>
          <a:xfrm>
            <a:off x="1916996" y="3471253"/>
            <a:ext cx="128112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Summary</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76658" y="1920485"/>
            <a:ext cx="100540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111173" y="97509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250873" y="178726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47" name="文本占位符 3"/>
          <p:cNvSpPr txBox="1">
            <a:spLocks/>
          </p:cNvSpPr>
          <p:nvPr/>
        </p:nvSpPr>
        <p:spPr>
          <a:xfrm>
            <a:off x="4060800" y="777600"/>
            <a:ext cx="7781950" cy="5729564"/>
          </a:xfrm>
          <a:prstGeom prst="rect">
            <a:avLst/>
          </a:prstGeom>
        </p:spPr>
        <p:txBody>
          <a:bodyPr/>
          <a:lstStyle>
            <a:lvl1pPr marL="228600" indent="-228600" algn="l" defTabSz="914400" rtl="0" eaLnBrk="1" latinLnBrk="0" hangingPunct="1">
              <a:lnSpc>
                <a:spcPct val="120000"/>
              </a:lnSpc>
              <a:spcBef>
                <a:spcPts val="0"/>
              </a:spcBef>
              <a:buFont typeface="Wingdings" panose="05000000000000000000" pitchFamily="2" charset="2"/>
              <a:buChar char="p"/>
              <a:defRPr sz="3200" b="1"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120000"/>
              </a:lnSpc>
              <a:spcBef>
                <a:spcPts val="0"/>
              </a:spcBef>
              <a:buFont typeface="Wingdings" panose="05000000000000000000" pitchFamily="2" charset="2"/>
              <a:buChar char="u"/>
              <a:defRPr sz="2800" b="1"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120000"/>
              </a:lnSpc>
              <a:spcBef>
                <a:spcPts val="0"/>
              </a:spcBef>
              <a:buFont typeface="Wingdings" panose="05000000000000000000" pitchFamily="2" charset="2"/>
              <a:buChar char="Ø"/>
              <a:defRPr sz="2400" b="1"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120000"/>
              </a:lnSpc>
              <a:spcBef>
                <a:spcPts val="0"/>
              </a:spcBef>
              <a:buFont typeface="Wingdings" panose="05000000000000000000" pitchFamily="2" charset="2"/>
              <a:buChar char="ü"/>
              <a:defRPr sz="2000" b="1"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2000" b="1"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b="0" dirty="0">
                <a:ea typeface="微软雅黑" panose="020B0503020204020204" pitchFamily="34" charset="-122"/>
              </a:rPr>
              <a:t>查找的基本概念</a:t>
            </a:r>
            <a:endParaRPr lang="en-US" altLang="zh-CN" sz="2800" b="0" dirty="0">
              <a:ea typeface="微软雅黑" panose="020B0503020204020204" pitchFamily="34" charset="-122"/>
            </a:endParaRPr>
          </a:p>
          <a:p>
            <a:r>
              <a:rPr lang="zh-CN" altLang="en-US" sz="2800" b="0" dirty="0">
                <a:ea typeface="微软雅黑" panose="020B0503020204020204" pitchFamily="34" charset="-122"/>
              </a:rPr>
              <a:t>顺序表及其查找</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顺序文件</a:t>
            </a:r>
            <a:endParaRPr lang="en-US" altLang="zh-CN" sz="2400" b="0" dirty="0">
              <a:ea typeface="微软雅黑" panose="020B0503020204020204" pitchFamily="34" charset="-122"/>
            </a:endParaRPr>
          </a:p>
          <a:p>
            <a:pPr lvl="2"/>
            <a:r>
              <a:rPr lang="zh-CN" altLang="en-US" sz="2000" b="0" dirty="0">
                <a:ea typeface="微软雅黑" panose="020B0503020204020204" pitchFamily="34" charset="-122"/>
              </a:rPr>
              <a:t>一般顺序表、有序顺序表</a:t>
            </a:r>
            <a:endParaRPr lang="en-US" altLang="zh-CN" sz="2000" b="0" dirty="0">
              <a:ea typeface="微软雅黑" panose="020B0503020204020204" pitchFamily="34" charset="-122"/>
            </a:endParaRPr>
          </a:p>
          <a:p>
            <a:pPr lvl="2"/>
            <a:r>
              <a:rPr lang="zh-CN" altLang="en-US" sz="2000" b="0" dirty="0">
                <a:ea typeface="微软雅黑" panose="020B0503020204020204" pitchFamily="34" charset="-122"/>
              </a:rPr>
              <a:t>连续顺序表、链接顺序表</a:t>
            </a:r>
            <a:endParaRPr lang="en-US" altLang="zh-CN" sz="2000" b="0" dirty="0">
              <a:ea typeface="微软雅黑" panose="020B0503020204020204" pitchFamily="34" charset="-122"/>
            </a:endParaRPr>
          </a:p>
          <a:p>
            <a:pPr lvl="2"/>
            <a:r>
              <a:rPr lang="zh-CN" altLang="en-US" sz="2000" b="0" dirty="0">
                <a:ea typeface="微软雅黑" panose="020B0503020204020204" pitchFamily="34" charset="-122"/>
              </a:rPr>
              <a:t>有序连续顺序表</a:t>
            </a:r>
            <a:endParaRPr lang="en-US" altLang="zh-CN" sz="2000" b="0" dirty="0">
              <a:ea typeface="微软雅黑" panose="020B0503020204020204" pitchFamily="34" charset="-122"/>
            </a:endParaRPr>
          </a:p>
          <a:p>
            <a:pPr lvl="1"/>
            <a:r>
              <a:rPr lang="zh-CN" altLang="en-US" sz="2400" b="0" dirty="0">
                <a:ea typeface="微软雅黑" panose="020B0503020204020204" pitchFamily="34" charset="-122"/>
              </a:rPr>
              <a:t>连续顺序表查找</a:t>
            </a:r>
            <a:endParaRPr lang="en-US" altLang="zh-CN" sz="2400" b="0" dirty="0">
              <a:ea typeface="微软雅黑" panose="020B0503020204020204" pitchFamily="34" charset="-122"/>
            </a:endParaRPr>
          </a:p>
          <a:p>
            <a:pPr lvl="2"/>
            <a:r>
              <a:rPr lang="zh-CN" altLang="en-US" sz="2000" b="0" dirty="0">
                <a:ea typeface="微软雅黑" panose="020B0503020204020204" pitchFamily="34" charset="-122"/>
              </a:rPr>
              <a:t>顺序查找和折半查找（递归和非递归）</a:t>
            </a:r>
            <a:endParaRPr lang="en-US" altLang="zh-CN" sz="2000" b="0" dirty="0">
              <a:ea typeface="微软雅黑" panose="020B0503020204020204" pitchFamily="34" charset="-122"/>
            </a:endParaRPr>
          </a:p>
          <a:p>
            <a:pPr lvl="2"/>
            <a:r>
              <a:rPr lang="zh-CN" altLang="en-US" sz="2000" b="0" dirty="0">
                <a:ea typeface="微软雅黑" panose="020B0503020204020204" pitchFamily="34" charset="-122"/>
              </a:rPr>
              <a:t>复杂度分析（判定树）</a:t>
            </a:r>
            <a:endParaRPr lang="en-US" altLang="zh-CN" sz="2000" b="0" dirty="0">
              <a:ea typeface="微软雅黑" panose="020B0503020204020204" pitchFamily="34" charset="-122"/>
            </a:endParaRPr>
          </a:p>
          <a:p>
            <a:pPr lvl="1"/>
            <a:r>
              <a:rPr lang="zh-CN" altLang="en-US" sz="2400" b="0" dirty="0">
                <a:ea typeface="微软雅黑" panose="020B0503020204020204" pitchFamily="34" charset="-122"/>
              </a:rPr>
              <a:t>链接顺序表查找</a:t>
            </a:r>
            <a:endParaRPr lang="en-US" altLang="zh-CN" sz="2400" b="0" dirty="0">
              <a:ea typeface="微软雅黑" panose="020B0503020204020204" pitchFamily="34" charset="-122"/>
            </a:endParaRPr>
          </a:p>
          <a:p>
            <a:r>
              <a:rPr lang="zh-CN" altLang="en-US" sz="2800" b="0" dirty="0">
                <a:ea typeface="微软雅黑" panose="020B0503020204020204" pitchFamily="34" charset="-122"/>
              </a:rPr>
              <a:t>索引表及其查找</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索引与索引表</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稠密索引和非稠密索引</a:t>
            </a:r>
          </a:p>
          <a:p>
            <a:endParaRPr lang="zh-CN" altLang="en-US" sz="2800" b="0" dirty="0">
              <a:ea typeface="微软雅黑" panose="020B0503020204020204" pitchFamily="34" charset="-122"/>
            </a:endParaRPr>
          </a:p>
        </p:txBody>
      </p:sp>
    </p:spTree>
    <p:extLst>
      <p:ext uri="{BB962C8B-B14F-4D97-AF65-F5344CB8AC3E}">
        <p14:creationId xmlns:p14="http://schemas.microsoft.com/office/powerpoint/2010/main" val="3159006982"/>
      </p:ext>
    </p:extLst>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4121" y="2638479"/>
            <a:ext cx="2646878"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本章小结</a:t>
            </a:r>
          </a:p>
        </p:txBody>
      </p:sp>
      <p:sp>
        <p:nvSpPr>
          <p:cNvPr id="3" name="文本框 2"/>
          <p:cNvSpPr txBox="1"/>
          <p:nvPr/>
        </p:nvSpPr>
        <p:spPr>
          <a:xfrm>
            <a:off x="1916996" y="3471253"/>
            <a:ext cx="128112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Summary</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76658" y="1920485"/>
            <a:ext cx="100540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查找</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111173" y="97509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6 </a:t>
            </a:r>
            <a:r>
              <a:rPr lang="zh-CN" altLang="en-US" sz="4000" b="1" dirty="0">
                <a:solidFill>
                  <a:schemeClr val="accent1"/>
                </a:solidFill>
                <a:ea typeface="时尚中黑简体" panose="01010104010101010101" pitchFamily="2" charset="-122"/>
              </a:rPr>
              <a:t>章</a:t>
            </a: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250873" y="178726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47" name="文本占位符 3"/>
          <p:cNvSpPr txBox="1">
            <a:spLocks/>
          </p:cNvSpPr>
          <p:nvPr/>
        </p:nvSpPr>
        <p:spPr>
          <a:xfrm>
            <a:off x="4060800" y="777600"/>
            <a:ext cx="7781950" cy="5729564"/>
          </a:xfrm>
          <a:prstGeom prst="rect">
            <a:avLst/>
          </a:prstGeom>
        </p:spPr>
        <p:txBody>
          <a:bodyPr/>
          <a:lstStyle>
            <a:lvl1pPr marL="228600" indent="-228600" algn="l" defTabSz="914400" rtl="0" eaLnBrk="1" latinLnBrk="0" hangingPunct="1">
              <a:lnSpc>
                <a:spcPct val="120000"/>
              </a:lnSpc>
              <a:spcBef>
                <a:spcPts val="0"/>
              </a:spcBef>
              <a:buFont typeface="Wingdings" panose="05000000000000000000" pitchFamily="2" charset="2"/>
              <a:buChar char="p"/>
              <a:defRPr sz="3200" b="1"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120000"/>
              </a:lnSpc>
              <a:spcBef>
                <a:spcPts val="0"/>
              </a:spcBef>
              <a:buFont typeface="Wingdings" panose="05000000000000000000" pitchFamily="2" charset="2"/>
              <a:buChar char="u"/>
              <a:defRPr sz="2800" b="1"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120000"/>
              </a:lnSpc>
              <a:spcBef>
                <a:spcPts val="0"/>
              </a:spcBef>
              <a:buFont typeface="Wingdings" panose="05000000000000000000" pitchFamily="2" charset="2"/>
              <a:buChar char="Ø"/>
              <a:defRPr sz="2400" b="1"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120000"/>
              </a:lnSpc>
              <a:spcBef>
                <a:spcPts val="0"/>
              </a:spcBef>
              <a:buFont typeface="Wingdings" panose="05000000000000000000" pitchFamily="2" charset="2"/>
              <a:buChar char="ü"/>
              <a:defRPr sz="2000" b="1"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2000" b="1"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0" dirty="0">
                <a:ea typeface="微软雅黑" panose="020B0503020204020204" pitchFamily="34" charset="-122"/>
              </a:rPr>
              <a:t>B-</a:t>
            </a:r>
            <a:r>
              <a:rPr lang="zh-CN" altLang="en-US" sz="2800" b="0" dirty="0">
                <a:ea typeface="微软雅黑" panose="020B0503020204020204" pitchFamily="34" charset="-122"/>
              </a:rPr>
              <a:t>树与</a:t>
            </a:r>
            <a:r>
              <a:rPr lang="en-US" altLang="zh-CN" sz="2800" b="0" dirty="0">
                <a:ea typeface="微软雅黑" panose="020B0503020204020204" pitchFamily="34" charset="-122"/>
              </a:rPr>
              <a:t>B+</a:t>
            </a:r>
            <a:r>
              <a:rPr lang="zh-CN" altLang="en-US" sz="2800" b="0" dirty="0">
                <a:ea typeface="微软雅黑" panose="020B0503020204020204" pitchFamily="34" charset="-122"/>
              </a:rPr>
              <a:t>树</a:t>
            </a:r>
            <a:endParaRPr lang="en-US" altLang="zh-CN" sz="2800" b="0" dirty="0">
              <a:ea typeface="微软雅黑" panose="020B0503020204020204" pitchFamily="34" charset="-122"/>
            </a:endParaRPr>
          </a:p>
          <a:p>
            <a:pPr lvl="1"/>
            <a:r>
              <a:rPr lang="en-US" altLang="zh-CN" sz="2400" b="0" dirty="0">
                <a:ea typeface="微软雅黑" panose="020B0503020204020204" pitchFamily="34" charset="-122"/>
              </a:rPr>
              <a:t>B-</a:t>
            </a:r>
            <a:r>
              <a:rPr lang="zh-CN" altLang="en-US" sz="2400" b="0" dirty="0">
                <a:ea typeface="微软雅黑" panose="020B0503020204020204" pitchFamily="34" charset="-122"/>
              </a:rPr>
              <a:t>树的结构</a:t>
            </a:r>
            <a:endParaRPr lang="en-US" altLang="zh-CN" sz="2400" b="0" dirty="0">
              <a:ea typeface="微软雅黑" panose="020B0503020204020204" pitchFamily="34" charset="-122"/>
            </a:endParaRPr>
          </a:p>
          <a:p>
            <a:pPr lvl="1"/>
            <a:r>
              <a:rPr lang="en-US" altLang="zh-CN" sz="2400" b="0" dirty="0">
                <a:ea typeface="微软雅黑" panose="020B0503020204020204" pitchFamily="34" charset="-122"/>
              </a:rPr>
              <a:t>B-</a:t>
            </a:r>
            <a:r>
              <a:rPr lang="zh-CN" altLang="en-US" sz="2400" b="0" dirty="0">
                <a:ea typeface="微软雅黑" panose="020B0503020204020204" pitchFamily="34" charset="-122"/>
              </a:rPr>
              <a:t>树的查找、</a:t>
            </a:r>
            <a:r>
              <a:rPr lang="en-US" altLang="zh-CN" sz="2400" b="0" dirty="0">
                <a:ea typeface="微软雅黑" panose="020B0503020204020204" pitchFamily="34" charset="-122"/>
              </a:rPr>
              <a:t>B-</a:t>
            </a:r>
            <a:r>
              <a:rPr lang="zh-CN" altLang="en-US" sz="2400" b="0" dirty="0">
                <a:ea typeface="微软雅黑" panose="020B0503020204020204" pitchFamily="34" charset="-122"/>
              </a:rPr>
              <a:t>树的插入（结点分解规则）</a:t>
            </a:r>
            <a:endParaRPr lang="en-US" altLang="zh-CN" sz="2400" b="0" dirty="0">
              <a:ea typeface="微软雅黑" panose="020B0503020204020204" pitchFamily="34" charset="-122"/>
            </a:endParaRPr>
          </a:p>
          <a:p>
            <a:pPr lvl="1"/>
            <a:r>
              <a:rPr lang="en-US" altLang="zh-CN" sz="2400" b="0" dirty="0">
                <a:ea typeface="微软雅黑" panose="020B0503020204020204" pitchFamily="34" charset="-122"/>
              </a:rPr>
              <a:t>B+</a:t>
            </a:r>
            <a:r>
              <a:rPr lang="zh-CN" altLang="en-US" sz="2400" b="0" dirty="0">
                <a:ea typeface="微软雅黑" panose="020B0503020204020204" pitchFamily="34" charset="-122"/>
              </a:rPr>
              <a:t>树的结构</a:t>
            </a:r>
            <a:endParaRPr lang="en-US" altLang="zh-CN" sz="2400" b="0" dirty="0">
              <a:ea typeface="微软雅黑" panose="020B0503020204020204" pitchFamily="34" charset="-122"/>
            </a:endParaRPr>
          </a:p>
          <a:p>
            <a:pPr lvl="1"/>
            <a:r>
              <a:rPr lang="en-US" altLang="zh-CN" sz="2400" b="0" dirty="0">
                <a:ea typeface="微软雅黑" panose="020B0503020204020204" pitchFamily="34" charset="-122"/>
              </a:rPr>
              <a:t>B-</a:t>
            </a:r>
            <a:r>
              <a:rPr lang="zh-CN" altLang="en-US" sz="2400" b="0" dirty="0">
                <a:ea typeface="微软雅黑" panose="020B0503020204020204" pitchFamily="34" charset="-122"/>
              </a:rPr>
              <a:t>树与</a:t>
            </a:r>
            <a:r>
              <a:rPr lang="en-US" altLang="zh-CN" sz="2400" b="0" dirty="0">
                <a:ea typeface="微软雅黑" panose="020B0503020204020204" pitchFamily="34" charset="-122"/>
              </a:rPr>
              <a:t>B+</a:t>
            </a:r>
            <a:r>
              <a:rPr lang="zh-CN" altLang="en-US" sz="2400" b="0" dirty="0">
                <a:ea typeface="微软雅黑" panose="020B0503020204020204" pitchFamily="34" charset="-122"/>
              </a:rPr>
              <a:t>树的异同</a:t>
            </a:r>
            <a:endParaRPr lang="en-US" altLang="zh-CN" sz="2400" b="0" dirty="0">
              <a:ea typeface="微软雅黑" panose="020B0503020204020204" pitchFamily="34" charset="-122"/>
            </a:endParaRPr>
          </a:p>
          <a:p>
            <a:r>
              <a:rPr lang="zh-CN" altLang="en-US" sz="2800" b="0" dirty="0">
                <a:ea typeface="微软雅黑" panose="020B0503020204020204" pitchFamily="34" charset="-122"/>
              </a:rPr>
              <a:t>散列（</a:t>
            </a:r>
            <a:r>
              <a:rPr lang="en-US" altLang="zh-CN" sz="2800" b="0" dirty="0">
                <a:ea typeface="微软雅黑" panose="020B0503020204020204" pitchFamily="34" charset="-122"/>
              </a:rPr>
              <a:t>Hash</a:t>
            </a:r>
            <a:r>
              <a:rPr lang="zh-CN" altLang="en-US" sz="2800" b="0" dirty="0">
                <a:ea typeface="微软雅黑" panose="020B0503020204020204" pitchFamily="34" charset="-122"/>
              </a:rPr>
              <a:t>）表及其查找</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散列</a:t>
            </a:r>
            <a:endParaRPr lang="en-US" altLang="zh-CN" sz="2400" b="0" dirty="0">
              <a:ea typeface="微软雅黑" panose="020B0503020204020204" pitchFamily="34" charset="-122"/>
            </a:endParaRPr>
          </a:p>
          <a:p>
            <a:pPr lvl="2"/>
            <a:r>
              <a:rPr lang="zh-CN" altLang="en-US" sz="2000" b="0" dirty="0">
                <a:ea typeface="微软雅黑" panose="020B0503020204020204" pitchFamily="34" charset="-122"/>
              </a:rPr>
              <a:t>散列函数及其构造方法</a:t>
            </a:r>
            <a:endParaRPr lang="en-US" altLang="zh-CN" sz="2000" b="0" dirty="0">
              <a:ea typeface="微软雅黑" panose="020B0503020204020204" pitchFamily="34" charset="-122"/>
            </a:endParaRPr>
          </a:p>
          <a:p>
            <a:pPr lvl="2"/>
            <a:r>
              <a:rPr lang="zh-CN" altLang="en-US" sz="2000" b="0" dirty="0">
                <a:ea typeface="微软雅黑" panose="020B0503020204020204" pitchFamily="34" charset="-122"/>
              </a:rPr>
              <a:t>散列冲突</a:t>
            </a:r>
            <a:endParaRPr lang="en-US" altLang="zh-CN" sz="2000" b="0" dirty="0">
              <a:ea typeface="微软雅黑" panose="020B0503020204020204" pitchFamily="34" charset="-122"/>
            </a:endParaRPr>
          </a:p>
          <a:p>
            <a:pPr lvl="1"/>
            <a:r>
              <a:rPr lang="zh-CN" altLang="en-US" sz="2400" b="0" dirty="0">
                <a:ea typeface="微软雅黑" panose="020B0503020204020204" pitchFamily="34" charset="-122"/>
              </a:rPr>
              <a:t>散列冲突处理方法</a:t>
            </a:r>
            <a:endParaRPr lang="en-US" altLang="zh-CN" sz="2400" b="0" dirty="0">
              <a:ea typeface="微软雅黑" panose="020B0503020204020204" pitchFamily="34" charset="-122"/>
            </a:endParaRPr>
          </a:p>
          <a:p>
            <a:pPr lvl="2"/>
            <a:r>
              <a:rPr lang="zh-CN" altLang="en-US" sz="2000" b="0" dirty="0">
                <a:ea typeface="微软雅黑" panose="020B0503020204020204" pitchFamily="34" charset="-122"/>
              </a:rPr>
              <a:t>开放地址法、再散列法、链地址法</a:t>
            </a:r>
          </a:p>
          <a:p>
            <a:endParaRPr lang="zh-CN" altLang="en-US" sz="2800" b="0" dirty="0">
              <a:ea typeface="微软雅黑" panose="020B0503020204020204" pitchFamily="34" charset="-122"/>
            </a:endParaRPr>
          </a:p>
        </p:txBody>
      </p:sp>
    </p:spTree>
    <p:extLst>
      <p:ext uri="{BB962C8B-B14F-4D97-AF65-F5344CB8AC3E}">
        <p14:creationId xmlns:p14="http://schemas.microsoft.com/office/powerpoint/2010/main" val="172763531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查找表的基本操作</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8</a:t>
            </a:fld>
            <a:endParaRPr lang="zh-CN" altLang="en-US"/>
          </a:p>
        </p:txBody>
      </p:sp>
      <p:sp>
        <p:nvSpPr>
          <p:cNvPr id="5" name="Text Box 2"/>
          <p:cNvSpPr txBox="1">
            <a:spLocks noChangeArrowheads="1"/>
          </p:cNvSpPr>
          <p:nvPr/>
        </p:nvSpPr>
        <p:spPr bwMode="auto">
          <a:xfrm>
            <a:off x="3481134" y="2924105"/>
            <a:ext cx="5715000" cy="1089529"/>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400" dirty="0">
                <a:solidFill>
                  <a:srgbClr val="0000A2"/>
                </a:solidFill>
                <a:latin typeface="微软雅黑" panose="020B0503020204020204" pitchFamily="34" charset="-122"/>
                <a:ea typeface="微软雅黑" panose="020B0503020204020204" pitchFamily="34" charset="-122"/>
              </a:rPr>
              <a:t>(</a:t>
            </a:r>
            <a:r>
              <a:rPr lang="en-US" altLang="zh-CN" sz="2400" dirty="0">
                <a:solidFill>
                  <a:srgbClr val="0000A2"/>
                </a:solidFill>
                <a:ea typeface="微软雅黑" panose="020B0503020204020204" pitchFamily="34" charset="-122"/>
              </a:rPr>
              <a:t>1</a:t>
            </a:r>
            <a:r>
              <a:rPr lang="en-US" altLang="zh-CN" sz="2400" dirty="0">
                <a:solidFill>
                  <a:srgbClr val="0000A2"/>
                </a:solidFill>
                <a:latin typeface="微软雅黑" panose="020B0503020204020204" pitchFamily="34" charset="-122"/>
                <a:ea typeface="微软雅黑" panose="020B0503020204020204" pitchFamily="34" charset="-122"/>
              </a:rPr>
              <a:t>) </a:t>
            </a:r>
            <a:r>
              <a:rPr lang="zh-CN" altLang="en-US" sz="2400" dirty="0">
                <a:solidFill>
                  <a:srgbClr val="0000A2"/>
                </a:solidFill>
                <a:latin typeface="微软雅黑" panose="020B0503020204020204" pitchFamily="34" charset="-122"/>
                <a:ea typeface="微软雅黑" panose="020B0503020204020204" pitchFamily="34" charset="-122"/>
              </a:rPr>
              <a:t>查找表的第</a:t>
            </a:r>
            <a:r>
              <a:rPr lang="en-US" altLang="zh-CN" sz="2400" dirty="0" err="1">
                <a:solidFill>
                  <a:srgbClr val="0000A2"/>
                </a:solidFill>
                <a:ea typeface="微软雅黑" panose="020B0503020204020204" pitchFamily="34" charset="-122"/>
              </a:rPr>
              <a:t>i</a:t>
            </a:r>
            <a:r>
              <a:rPr lang="zh-CN" altLang="en-US" sz="2400" dirty="0">
                <a:solidFill>
                  <a:srgbClr val="0000A2"/>
                </a:solidFill>
                <a:latin typeface="微软雅黑" panose="020B0503020204020204" pitchFamily="34" charset="-122"/>
                <a:ea typeface="微软雅黑" panose="020B0503020204020204" pitchFamily="34" charset="-122"/>
              </a:rPr>
              <a:t>个记录；</a:t>
            </a:r>
          </a:p>
          <a:p>
            <a:pPr>
              <a:lnSpc>
                <a:spcPct val="90000"/>
              </a:lnSpc>
            </a:pPr>
            <a:r>
              <a:rPr lang="en-US" altLang="zh-CN" sz="2400" dirty="0">
                <a:solidFill>
                  <a:srgbClr val="0000A2"/>
                </a:solidFill>
                <a:latin typeface="微软雅黑" panose="020B0503020204020204" pitchFamily="34" charset="-122"/>
                <a:ea typeface="微软雅黑" panose="020B0503020204020204" pitchFamily="34" charset="-122"/>
              </a:rPr>
              <a:t>(</a:t>
            </a:r>
            <a:r>
              <a:rPr lang="en-US" altLang="zh-CN" sz="2400" dirty="0">
                <a:solidFill>
                  <a:srgbClr val="0000A2"/>
                </a:solidFill>
                <a:ea typeface="微软雅黑" panose="020B0503020204020204" pitchFamily="34" charset="-122"/>
              </a:rPr>
              <a:t>2</a:t>
            </a:r>
            <a:r>
              <a:rPr lang="en-US" altLang="zh-CN" sz="2400" dirty="0">
                <a:solidFill>
                  <a:srgbClr val="0000A2"/>
                </a:solidFill>
                <a:latin typeface="微软雅黑" panose="020B0503020204020204" pitchFamily="34" charset="-122"/>
                <a:ea typeface="微软雅黑" panose="020B0503020204020204" pitchFamily="34" charset="-122"/>
              </a:rPr>
              <a:t>) </a:t>
            </a:r>
            <a:r>
              <a:rPr lang="zh-CN" altLang="en-US" sz="2400" dirty="0">
                <a:solidFill>
                  <a:srgbClr val="0000A2"/>
                </a:solidFill>
                <a:latin typeface="微软雅黑" panose="020B0503020204020204" pitchFamily="34" charset="-122"/>
                <a:ea typeface="微软雅黑" panose="020B0503020204020204" pitchFamily="34" charset="-122"/>
              </a:rPr>
              <a:t>查找当前位置的下一个记录；</a:t>
            </a:r>
          </a:p>
          <a:p>
            <a:pPr>
              <a:lnSpc>
                <a:spcPct val="90000"/>
              </a:lnSpc>
            </a:pPr>
            <a:r>
              <a:rPr lang="en-US" altLang="zh-CN" sz="2400" dirty="0">
                <a:solidFill>
                  <a:srgbClr val="0000A2"/>
                </a:solidFill>
                <a:latin typeface="微软雅黑" panose="020B0503020204020204" pitchFamily="34" charset="-122"/>
                <a:ea typeface="微软雅黑" panose="020B0503020204020204" pitchFamily="34" charset="-122"/>
              </a:rPr>
              <a:t>(</a:t>
            </a:r>
            <a:r>
              <a:rPr lang="en-US" altLang="zh-CN" sz="2400" dirty="0">
                <a:solidFill>
                  <a:srgbClr val="0000A2"/>
                </a:solidFill>
                <a:ea typeface="微软雅黑" panose="020B0503020204020204" pitchFamily="34" charset="-122"/>
              </a:rPr>
              <a:t>3</a:t>
            </a:r>
            <a:r>
              <a:rPr lang="en-US" altLang="zh-CN" sz="2400" dirty="0">
                <a:solidFill>
                  <a:srgbClr val="0000A2"/>
                </a:solidFill>
                <a:latin typeface="微软雅黑" panose="020B0503020204020204" pitchFamily="34" charset="-122"/>
                <a:ea typeface="微软雅黑" panose="020B0503020204020204" pitchFamily="34" charset="-122"/>
              </a:rPr>
              <a:t>) </a:t>
            </a:r>
            <a:r>
              <a:rPr lang="zh-CN" altLang="en-US" sz="2400" dirty="0">
                <a:solidFill>
                  <a:srgbClr val="0000A2"/>
                </a:solidFill>
                <a:latin typeface="微软雅黑" panose="020B0503020204020204" pitchFamily="34" charset="-122"/>
                <a:ea typeface="微软雅黑" panose="020B0503020204020204" pitchFamily="34" charset="-122"/>
              </a:rPr>
              <a:t>按关键字值查找记录。</a:t>
            </a:r>
            <a:endParaRPr lang="zh-CN" altLang="en-US" sz="2400" dirty="0">
              <a:solidFill>
                <a:srgbClr val="0000A2"/>
              </a:solidFill>
              <a:ea typeface="微软雅黑" panose="020B0503020204020204" pitchFamily="34" charset="-122"/>
            </a:endParaRPr>
          </a:p>
        </p:txBody>
      </p:sp>
      <p:grpSp>
        <p:nvGrpSpPr>
          <p:cNvPr id="6" name="Group 40"/>
          <p:cNvGrpSpPr>
            <a:grpSpLocks/>
          </p:cNvGrpSpPr>
          <p:nvPr/>
        </p:nvGrpSpPr>
        <p:grpSpPr bwMode="auto">
          <a:xfrm>
            <a:off x="940905" y="1317755"/>
            <a:ext cx="1568450" cy="555625"/>
            <a:chOff x="480" y="680"/>
            <a:chExt cx="988" cy="350"/>
          </a:xfrm>
        </p:grpSpPr>
        <p:sp>
          <p:nvSpPr>
            <p:cNvPr id="7"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8"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微软雅黑" panose="020B0503020204020204" pitchFamily="34" charset="-122"/>
                </a:rPr>
                <a:t>查找</a:t>
              </a:r>
            </a:p>
          </p:txBody>
        </p:sp>
      </p:grpSp>
      <p:sp>
        <p:nvSpPr>
          <p:cNvPr id="9" name="Rectangle 9"/>
          <p:cNvSpPr>
            <a:spLocks noChangeArrowheads="1"/>
          </p:cNvSpPr>
          <p:nvPr/>
        </p:nvSpPr>
        <p:spPr bwMode="auto">
          <a:xfrm>
            <a:off x="1870585" y="1651031"/>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微软雅黑" panose="020B0503020204020204" pitchFamily="34" charset="-122"/>
                <a:ea typeface="微软雅黑" panose="020B0503020204020204" pitchFamily="34" charset="-122"/>
              </a:rPr>
              <a:t>在查找表中确定某个特定记录存在与否的过程</a:t>
            </a:r>
          </a:p>
        </p:txBody>
      </p:sp>
      <p:grpSp>
        <p:nvGrpSpPr>
          <p:cNvPr id="10" name="Group 51"/>
          <p:cNvGrpSpPr>
            <a:grpSpLocks/>
          </p:cNvGrpSpPr>
          <p:nvPr/>
        </p:nvGrpSpPr>
        <p:grpSpPr bwMode="auto">
          <a:xfrm>
            <a:off x="2083905" y="2143256"/>
            <a:ext cx="6527800" cy="782638"/>
            <a:chOff x="1200" y="1200"/>
            <a:chExt cx="4112" cy="493"/>
          </a:xfrm>
        </p:grpSpPr>
        <p:sp>
          <p:nvSpPr>
            <p:cNvPr id="11" name="Rectangle 25"/>
            <p:cNvSpPr>
              <a:spLocks noChangeArrowheads="1"/>
            </p:cNvSpPr>
            <p:nvPr/>
          </p:nvSpPr>
          <p:spPr bwMode="auto">
            <a:xfrm>
              <a:off x="1904" y="1216"/>
              <a:ext cx="3408" cy="477"/>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sz="2400" dirty="0">
                  <a:solidFill>
                    <a:srgbClr val="000084"/>
                  </a:solidFill>
                  <a:latin typeface="微软雅黑" panose="020B0503020204020204" pitchFamily="34" charset="-122"/>
                  <a:ea typeface="微软雅黑" panose="020B0503020204020204" pitchFamily="34" charset="-122"/>
                </a:rPr>
                <a:t>查找成功</a:t>
              </a:r>
              <a:r>
                <a:rPr lang="en-US" altLang="zh-CN" sz="2400" dirty="0">
                  <a:solidFill>
                    <a:srgbClr val="000084"/>
                  </a:solidFill>
                  <a:latin typeface="微软雅黑" panose="020B0503020204020204" pitchFamily="34" charset="-122"/>
                  <a:ea typeface="微软雅黑" panose="020B0503020204020204" pitchFamily="34" charset="-122"/>
                </a:rPr>
                <a:t>,</a:t>
              </a:r>
              <a:r>
                <a:rPr lang="zh-CN" altLang="en-US" sz="2400" dirty="0">
                  <a:solidFill>
                    <a:srgbClr val="000084"/>
                  </a:solidFill>
                  <a:latin typeface="微软雅黑" panose="020B0503020204020204" pitchFamily="34" charset="-122"/>
                  <a:ea typeface="微软雅黑" panose="020B0503020204020204" pitchFamily="34" charset="-122"/>
                </a:rPr>
                <a:t>给出被查到记录的位置；</a:t>
              </a:r>
            </a:p>
            <a:p>
              <a:pPr>
                <a:lnSpc>
                  <a:spcPct val="90000"/>
                </a:lnSpc>
                <a:buClr>
                  <a:schemeClr val="tx2"/>
                </a:buClr>
              </a:pPr>
              <a:r>
                <a:rPr lang="zh-CN" altLang="en-US" sz="2400" dirty="0">
                  <a:solidFill>
                    <a:srgbClr val="000084"/>
                  </a:solidFill>
                  <a:latin typeface="微软雅黑" panose="020B0503020204020204" pitchFamily="34" charset="-122"/>
                  <a:ea typeface="微软雅黑" panose="020B0503020204020204" pitchFamily="34" charset="-122"/>
                </a:rPr>
                <a:t>查找失败</a:t>
              </a:r>
              <a:r>
                <a:rPr lang="en-US" altLang="zh-CN" sz="2400" dirty="0">
                  <a:solidFill>
                    <a:srgbClr val="000084"/>
                  </a:solidFill>
                  <a:latin typeface="微软雅黑" panose="020B0503020204020204" pitchFamily="34" charset="-122"/>
                  <a:ea typeface="微软雅黑" panose="020B0503020204020204" pitchFamily="34" charset="-122"/>
                </a:rPr>
                <a:t>,</a:t>
              </a:r>
              <a:r>
                <a:rPr lang="zh-CN" altLang="en-US" sz="2400" dirty="0">
                  <a:solidFill>
                    <a:srgbClr val="000084"/>
                  </a:solidFill>
                  <a:latin typeface="微软雅黑" panose="020B0503020204020204" pitchFamily="34" charset="-122"/>
                  <a:ea typeface="微软雅黑" panose="020B0503020204020204" pitchFamily="34" charset="-122"/>
                </a:rPr>
                <a:t>给出相应的信息。</a:t>
              </a:r>
            </a:p>
          </p:txBody>
        </p:sp>
        <p:sp>
          <p:nvSpPr>
            <p:cNvPr id="12"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微软雅黑" panose="020B0503020204020204" pitchFamily="34" charset="-122"/>
                  <a:ea typeface="微软雅黑" panose="020B0503020204020204" pitchFamily="34" charset="-122"/>
                </a:rPr>
                <a:t>结论</a:t>
              </a:r>
              <a:r>
                <a:rPr lang="en-US" altLang="zh-CN" sz="3000">
                  <a:solidFill>
                    <a:srgbClr val="FF3300"/>
                  </a:solidFill>
                  <a:latin typeface="微软雅黑" panose="020B0503020204020204" pitchFamily="34" charset="-122"/>
                  <a:ea typeface="微软雅黑" panose="020B0503020204020204" pitchFamily="34" charset="-122"/>
                </a:rPr>
                <a:t>:</a:t>
              </a:r>
            </a:p>
          </p:txBody>
        </p:sp>
      </p:grpSp>
      <p:grpSp>
        <p:nvGrpSpPr>
          <p:cNvPr id="13" name="组合 12"/>
          <p:cNvGrpSpPr/>
          <p:nvPr/>
        </p:nvGrpSpPr>
        <p:grpSpPr>
          <a:xfrm>
            <a:off x="928205" y="5485735"/>
            <a:ext cx="7321550" cy="585788"/>
            <a:chOff x="755650" y="5448300"/>
            <a:chExt cx="7321550" cy="585788"/>
          </a:xfrm>
        </p:grpSpPr>
        <p:sp>
          <p:nvSpPr>
            <p:cNvPr id="14"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微软雅黑" panose="020B0503020204020204" pitchFamily="34" charset="-122"/>
                  <a:ea typeface="微软雅黑" panose="020B0503020204020204" pitchFamily="34" charset="-122"/>
                </a:rPr>
                <a:t>使记录按关键字值有序排列的过程</a:t>
              </a:r>
            </a:p>
          </p:txBody>
        </p:sp>
        <p:grpSp>
          <p:nvGrpSpPr>
            <p:cNvPr id="15" name="Group 41"/>
            <p:cNvGrpSpPr>
              <a:grpSpLocks/>
            </p:cNvGrpSpPr>
            <p:nvPr/>
          </p:nvGrpSpPr>
          <p:grpSpPr bwMode="auto">
            <a:xfrm>
              <a:off x="755650" y="5478463"/>
              <a:ext cx="1568450" cy="555625"/>
              <a:chOff x="480" y="680"/>
              <a:chExt cx="988" cy="350"/>
            </a:xfrm>
          </p:grpSpPr>
          <p:sp>
            <p:nvSpPr>
              <p:cNvPr id="16"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17"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dirty="0">
                    <a:solidFill>
                      <a:srgbClr val="FF0000"/>
                    </a:solidFill>
                    <a:ea typeface="微软雅黑" panose="020B0503020204020204" pitchFamily="34" charset="-122"/>
                  </a:rPr>
                  <a:t>排序</a:t>
                </a:r>
              </a:p>
            </p:txBody>
          </p:sp>
        </p:grpSp>
      </p:grpSp>
      <p:grpSp>
        <p:nvGrpSpPr>
          <p:cNvPr id="18" name="组合 17"/>
          <p:cNvGrpSpPr/>
          <p:nvPr/>
        </p:nvGrpSpPr>
        <p:grpSpPr>
          <a:xfrm>
            <a:off x="934555" y="3618835"/>
            <a:ext cx="5327650" cy="1731963"/>
            <a:chOff x="762000" y="3581400"/>
            <a:chExt cx="5327650" cy="1731963"/>
          </a:xfrm>
        </p:grpSpPr>
        <p:grpSp>
          <p:nvGrpSpPr>
            <p:cNvPr id="19" name="Group 44"/>
            <p:cNvGrpSpPr>
              <a:grpSpLocks/>
            </p:cNvGrpSpPr>
            <p:nvPr/>
          </p:nvGrpSpPr>
          <p:grpSpPr bwMode="auto">
            <a:xfrm>
              <a:off x="762000" y="3581400"/>
              <a:ext cx="1524000" cy="568325"/>
              <a:chOff x="480" y="2256"/>
              <a:chExt cx="960" cy="358"/>
            </a:xfrm>
          </p:grpSpPr>
          <p:sp>
            <p:nvSpPr>
              <p:cNvPr id="2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3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微软雅黑" panose="020B0503020204020204" pitchFamily="34" charset="-122"/>
                    <a:ea typeface="微软雅黑" panose="020B0503020204020204" pitchFamily="34" charset="-122"/>
                  </a:rPr>
                  <a:t> </a:t>
                </a:r>
                <a:r>
                  <a:rPr lang="zh-CN" altLang="en-US" sz="2700">
                    <a:solidFill>
                      <a:srgbClr val="FF0000"/>
                    </a:solidFill>
                    <a:latin typeface="微软雅黑" panose="020B0503020204020204" pitchFamily="34" charset="-122"/>
                    <a:ea typeface="微软雅黑" panose="020B0503020204020204" pitchFamily="34" charset="-122"/>
                  </a:rPr>
                  <a:t>插入</a:t>
                </a:r>
              </a:p>
            </p:txBody>
          </p:sp>
        </p:grpSp>
        <p:grpSp>
          <p:nvGrpSpPr>
            <p:cNvPr id="20" name="Group 11"/>
            <p:cNvGrpSpPr>
              <a:grpSpLocks/>
            </p:cNvGrpSpPr>
            <p:nvPr/>
          </p:nvGrpSpPr>
          <p:grpSpPr bwMode="auto">
            <a:xfrm>
              <a:off x="2514600" y="3810000"/>
              <a:ext cx="3575050" cy="1371600"/>
              <a:chOff x="1584" y="2640"/>
              <a:chExt cx="2252" cy="864"/>
            </a:xfrm>
          </p:grpSpPr>
          <p:sp>
            <p:nvSpPr>
              <p:cNvPr id="2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2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微软雅黑" panose="020B0503020204020204" pitchFamily="34" charset="-122"/>
                  </a:rPr>
                  <a:t>以查找操作为基础</a:t>
                </a:r>
              </a:p>
            </p:txBody>
          </p:sp>
        </p:grpSp>
        <p:grpSp>
          <p:nvGrpSpPr>
            <p:cNvPr id="21" name="Group 45"/>
            <p:cNvGrpSpPr>
              <a:grpSpLocks/>
            </p:cNvGrpSpPr>
            <p:nvPr/>
          </p:nvGrpSpPr>
          <p:grpSpPr bwMode="auto">
            <a:xfrm>
              <a:off x="788988" y="4160838"/>
              <a:ext cx="1524000" cy="568325"/>
              <a:chOff x="480" y="2256"/>
              <a:chExt cx="960" cy="358"/>
            </a:xfrm>
          </p:grpSpPr>
          <p:sp>
            <p:nvSpPr>
              <p:cNvPr id="25"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26"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微软雅黑" panose="020B0503020204020204" pitchFamily="34" charset="-122"/>
                    <a:ea typeface="微软雅黑" panose="020B0503020204020204" pitchFamily="34" charset="-122"/>
                  </a:rPr>
                  <a:t> </a:t>
                </a:r>
                <a:r>
                  <a:rPr lang="zh-CN" altLang="en-US" sz="2700">
                    <a:solidFill>
                      <a:srgbClr val="FF0000"/>
                    </a:solidFill>
                    <a:latin typeface="微软雅黑" panose="020B0503020204020204" pitchFamily="34" charset="-122"/>
                    <a:ea typeface="微软雅黑" panose="020B0503020204020204" pitchFamily="34" charset="-122"/>
                  </a:rPr>
                  <a:t>删除</a:t>
                </a:r>
              </a:p>
            </p:txBody>
          </p:sp>
        </p:grpSp>
        <p:grpSp>
          <p:nvGrpSpPr>
            <p:cNvPr id="22" name="Group 48"/>
            <p:cNvGrpSpPr>
              <a:grpSpLocks/>
            </p:cNvGrpSpPr>
            <p:nvPr/>
          </p:nvGrpSpPr>
          <p:grpSpPr bwMode="auto">
            <a:xfrm>
              <a:off x="801688" y="4745038"/>
              <a:ext cx="1524000" cy="568325"/>
              <a:chOff x="480" y="2256"/>
              <a:chExt cx="960" cy="358"/>
            </a:xfrm>
          </p:grpSpPr>
          <p:sp>
            <p:nvSpPr>
              <p:cNvPr id="23"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ea typeface="微软雅黑" panose="020B0503020204020204" pitchFamily="34" charset="-122"/>
                </a:endParaRPr>
              </a:p>
            </p:txBody>
          </p:sp>
          <p:sp>
            <p:nvSpPr>
              <p:cNvPr id="24"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微软雅黑" panose="020B0503020204020204" pitchFamily="34" charset="-122"/>
                    <a:ea typeface="微软雅黑" panose="020B0503020204020204" pitchFamily="34" charset="-122"/>
                  </a:rPr>
                  <a:t> </a:t>
                </a:r>
                <a:r>
                  <a:rPr lang="zh-CN" altLang="en-US" sz="2700">
                    <a:solidFill>
                      <a:srgbClr val="FF0000"/>
                    </a:solidFill>
                    <a:latin typeface="微软雅黑" panose="020B0503020204020204" pitchFamily="34" charset="-122"/>
                    <a:ea typeface="微软雅黑" panose="020B0503020204020204" pitchFamily="34" charset="-122"/>
                  </a:rPr>
                  <a:t>修改</a:t>
                </a:r>
              </a:p>
            </p:txBody>
          </p:sp>
        </p:grpSp>
      </p:grpSp>
    </p:spTree>
    <p:extLst>
      <p:ext uri="{BB962C8B-B14F-4D97-AF65-F5344CB8AC3E}">
        <p14:creationId xmlns:p14="http://schemas.microsoft.com/office/powerpoint/2010/main" val="259788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静态查找表与动态查找表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9</a:t>
            </a:fld>
            <a:endParaRPr lang="zh-CN" altLang="en-US"/>
          </a:p>
        </p:txBody>
      </p:sp>
      <p:sp>
        <p:nvSpPr>
          <p:cNvPr id="4" name="文本占位符 3"/>
          <p:cNvSpPr>
            <a:spLocks noGrp="1"/>
          </p:cNvSpPr>
          <p:nvPr>
            <p:ph type="body" sz="quarter" idx="11"/>
          </p:nvPr>
        </p:nvSpPr>
        <p:spPr/>
        <p:txBody>
          <a:bodyPr/>
          <a:lstStyle/>
          <a:p>
            <a:r>
              <a:rPr lang="zh-CN" altLang="en-US" dirty="0"/>
              <a:t>静态查找表</a:t>
            </a:r>
            <a:endParaRPr lang="en-US" altLang="zh-CN" dirty="0"/>
          </a:p>
          <a:p>
            <a:pPr lvl="1"/>
            <a:r>
              <a:rPr lang="zh-CN" altLang="en-US" dirty="0"/>
              <a:t>如果只在查找表中确定某个特定记录是否存在或检索某个特定记录的属性，此类查找表为静态查找表</a:t>
            </a:r>
            <a:r>
              <a:rPr lang="en-US" altLang="zh-CN" dirty="0"/>
              <a:t>(Static Search Table)</a:t>
            </a:r>
          </a:p>
          <a:p>
            <a:r>
              <a:rPr lang="zh-CN" altLang="en-US" dirty="0"/>
              <a:t>动态查找表</a:t>
            </a:r>
            <a:endParaRPr lang="en-US" altLang="zh-CN" dirty="0"/>
          </a:p>
          <a:p>
            <a:pPr lvl="1"/>
            <a:r>
              <a:rPr lang="zh-CN" altLang="en-US" dirty="0"/>
              <a:t>如果在查找表中需要</a:t>
            </a:r>
            <a:r>
              <a:rPr lang="zh-CN" altLang="en-US" dirty="0">
                <a:solidFill>
                  <a:srgbClr val="FF0000"/>
                </a:solidFill>
              </a:rPr>
              <a:t>插入不存在的数据元素</a:t>
            </a:r>
            <a:r>
              <a:rPr lang="zh-CN" altLang="en-US" dirty="0"/>
              <a:t>（记录）或需要</a:t>
            </a:r>
            <a:r>
              <a:rPr lang="zh-CN" altLang="en-US" dirty="0">
                <a:solidFill>
                  <a:srgbClr val="FF0000"/>
                </a:solidFill>
              </a:rPr>
              <a:t>删除检索到的数据元素</a:t>
            </a:r>
            <a:r>
              <a:rPr lang="zh-CN" altLang="en-US" dirty="0"/>
              <a:t>（记录），此类查找表为动态查找表</a:t>
            </a:r>
            <a:r>
              <a:rPr lang="en-US" altLang="zh-CN" dirty="0"/>
              <a:t>(Dynamic Search Table)</a:t>
            </a:r>
          </a:p>
          <a:p>
            <a:pPr lvl="1"/>
            <a:endParaRPr lang="zh-CN" altLang="en-US" dirty="0"/>
          </a:p>
          <a:p>
            <a:endParaRPr lang="zh-CN" altLang="en-US" dirty="0"/>
          </a:p>
        </p:txBody>
      </p:sp>
    </p:spTree>
    <p:extLst>
      <p:ext uri="{BB962C8B-B14F-4D97-AF65-F5344CB8AC3E}">
        <p14:creationId xmlns:p14="http://schemas.microsoft.com/office/powerpoint/2010/main" val="148192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w="12700" cap="sq">
          <a:noFill/>
          <a:miter lim="800000"/>
          <a:headEnd type="none" w="sm" len="sm"/>
          <a:tailEnd type="none" w="sm" len="sm"/>
        </a:ln>
      </a:spPr>
      <a:bodyPr wrap="square">
        <a:spAutoFit/>
      </a:bodyPr>
      <a:lstStyle>
        <a:defPPr algn="l" fontAlgn="base">
          <a:lnSpc>
            <a:spcPct val="85000"/>
          </a:lnSpc>
          <a:spcBef>
            <a:spcPct val="0"/>
          </a:spcBef>
          <a:defRPr sz="2400" b="1" dirty="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5314</TotalTime>
  <Words>8745</Words>
  <Application>Microsoft Office PowerPoint</Application>
  <PresentationFormat>宽屏</PresentationFormat>
  <Paragraphs>1466</Paragraphs>
  <Slides>79</Slides>
  <Notes>13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79</vt:i4>
      </vt:variant>
    </vt:vector>
  </HeadingPairs>
  <TitlesOfParts>
    <vt:vector size="100" baseType="lpstr">
      <vt:lpstr>PMingLiU</vt:lpstr>
      <vt:lpstr>等线</vt:lpstr>
      <vt:lpstr>方正舒体</vt:lpstr>
      <vt:lpstr>仿宋_GB2312</vt:lpstr>
      <vt:lpstr>黑体</vt:lpstr>
      <vt:lpstr>华文行楷</vt:lpstr>
      <vt:lpstr>华文新魏</vt:lpstr>
      <vt:lpstr>经典综艺体简</vt:lpstr>
      <vt:lpstr>楷体</vt:lpstr>
      <vt:lpstr>楷体_GB2312</vt:lpstr>
      <vt:lpstr>隶书</vt:lpstr>
      <vt:lpstr>时尚中黑简体</vt:lpstr>
      <vt:lpstr>宋体</vt:lpstr>
      <vt:lpstr>微软雅黑</vt:lpstr>
      <vt:lpstr>幼圆</vt:lpstr>
      <vt:lpstr>Arial</vt:lpstr>
      <vt:lpstr>Arial Narrow</vt:lpstr>
      <vt:lpstr>Symbol</vt:lpstr>
      <vt:lpstr>Times New Roman</vt:lpstr>
      <vt:lpstr>Wingdings</vt:lpstr>
      <vt:lpstr>第一PPT，www.1ppt.com</vt:lpstr>
      <vt:lpstr>PowerPoint 演示文稿</vt:lpstr>
      <vt:lpstr>PowerPoint 演示文稿</vt:lpstr>
      <vt:lpstr>PowerPoint 演示文稿</vt:lpstr>
      <vt:lpstr>PowerPoint 演示文稿</vt:lpstr>
      <vt:lpstr>6.1 查找的基本概念</vt:lpstr>
      <vt:lpstr>名词术语</vt:lpstr>
      <vt:lpstr>查找表的逻辑结构和物理结构</vt:lpstr>
      <vt:lpstr>查找表的基本操作</vt:lpstr>
      <vt:lpstr>静态查找表与动态查找表</vt:lpstr>
      <vt:lpstr>PowerPoint 演示文稿</vt:lpstr>
      <vt:lpstr>6.2 顺序表的查找</vt:lpstr>
      <vt:lpstr>连续顺序表的顺序查找</vt:lpstr>
      <vt:lpstr>算法实现</vt:lpstr>
      <vt:lpstr>查找性能评价</vt:lpstr>
      <vt:lpstr>顺序表的顺序查找法</vt:lpstr>
      <vt:lpstr>2. 有序连续顺序表的折半查找（Binary Search）</vt:lpstr>
      <vt:lpstr>算法的几个变量</vt:lpstr>
      <vt:lpstr>算法实现：非递归算法</vt:lpstr>
      <vt:lpstr>算法实现：递归算法</vt:lpstr>
      <vt:lpstr>利用判定树分析算法性能</vt:lpstr>
      <vt:lpstr>平均查找长度和时间复杂度</vt:lpstr>
      <vt:lpstr>有序连续顺序表的折半查找</vt:lpstr>
      <vt:lpstr>思考</vt:lpstr>
      <vt:lpstr>基于折半查找的元素定位</vt:lpstr>
      <vt:lpstr>更多的查找方法</vt:lpstr>
      <vt:lpstr>插值查找(Interpolation Search)*</vt:lpstr>
      <vt:lpstr>使用标准库中的查找函数</vt:lpstr>
      <vt:lpstr>3. 链接顺序表的查找</vt:lpstr>
      <vt:lpstr>算法</vt:lpstr>
      <vt:lpstr>PowerPoint 演示文稿</vt:lpstr>
      <vt:lpstr>6.3 索引</vt:lpstr>
      <vt:lpstr>不同的存储设备访问速度不同</vt:lpstr>
      <vt:lpstr>索引的基本概念（Index）</vt:lpstr>
      <vt:lpstr>稠密索引</vt:lpstr>
      <vt:lpstr>非稠密索引-分块索引</vt:lpstr>
      <vt:lpstr>非稠密索引的查找</vt:lpstr>
      <vt:lpstr>多级索引</vt:lpstr>
      <vt:lpstr>PowerPoint 演示文稿</vt:lpstr>
      <vt:lpstr>6.4 树结构：二叉查找（排序）树（BST）</vt:lpstr>
      <vt:lpstr>二叉查找树的查找和插入算法</vt:lpstr>
      <vt:lpstr>二叉查找树的平衡问题</vt:lpstr>
      <vt:lpstr>Trie树*</vt:lpstr>
      <vt:lpstr>Trie树的使用*</vt:lpstr>
      <vt:lpstr>Trie树示例</vt:lpstr>
      <vt:lpstr>Trie结构性能分析</vt:lpstr>
      <vt:lpstr>6.4 多路查找树：B-树和B+树</vt:lpstr>
      <vt:lpstr>一颗4阶B-树</vt:lpstr>
      <vt:lpstr>B-树的查找</vt:lpstr>
      <vt:lpstr>示例：4阶B-树</vt:lpstr>
      <vt:lpstr>B-树的查找过程</vt:lpstr>
      <vt:lpstr>B-树的插入</vt:lpstr>
      <vt:lpstr>结点分裂</vt:lpstr>
      <vt:lpstr>结点分裂示例</vt:lpstr>
      <vt:lpstr>练习：构造B-树</vt:lpstr>
      <vt:lpstr>练习：B-树</vt:lpstr>
      <vt:lpstr>B+树</vt:lpstr>
      <vt:lpstr>一颗3阶B+树</vt:lpstr>
      <vt:lpstr>B-树与B+树</vt:lpstr>
      <vt:lpstr>B-树和B+树的应用</vt:lpstr>
      <vt:lpstr>PowerPoint 演示文稿</vt:lpstr>
      <vt:lpstr>6.5 散列（Hash）查找</vt:lpstr>
      <vt:lpstr>散列函数</vt:lpstr>
      <vt:lpstr>冲突</vt:lpstr>
      <vt:lpstr>散列冲突和散列表</vt:lpstr>
      <vt:lpstr>散列表的构造</vt:lpstr>
      <vt:lpstr>散列函数的构造方法</vt:lpstr>
      <vt:lpstr>冲突处理方法</vt:lpstr>
      <vt:lpstr>开放地址法冲突处理</vt:lpstr>
      <vt:lpstr>查找过程</vt:lpstr>
      <vt:lpstr>聚集</vt:lpstr>
      <vt:lpstr>开放地址法处理冲突的特点</vt:lpstr>
      <vt:lpstr>其他冲突处理方法</vt:lpstr>
      <vt:lpstr>链地址法处理冲突</vt:lpstr>
      <vt:lpstr>链地址法特点</vt:lpstr>
      <vt:lpstr>散列表的典型应用</vt:lpstr>
      <vt:lpstr>词频统计-利用散列查找提高链表实现查找效率</vt:lpstr>
      <vt:lpstr>散列表的设计与实现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dc:description>第一PPT</dc:description>
  <cp:lastModifiedBy>Tan Huobin</cp:lastModifiedBy>
  <cp:revision>1361</cp:revision>
  <dcterms:created xsi:type="dcterms:W3CDTF">2017-09-22T08:16:39Z</dcterms:created>
  <dcterms:modified xsi:type="dcterms:W3CDTF">2020-05-03T09:14:09Z</dcterms:modified>
</cp:coreProperties>
</file>