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2"/>
  </p:notesMasterIdLst>
  <p:sldIdLst>
    <p:sldId id="921" r:id="rId5"/>
    <p:sldId id="1301" r:id="rId6"/>
    <p:sldId id="1310" r:id="rId7"/>
    <p:sldId id="1303" r:id="rId8"/>
    <p:sldId id="1311" r:id="rId9"/>
    <p:sldId id="1312" r:id="rId10"/>
    <p:sldId id="1313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88DA04-A48D-496E-8EBD-FDDECC4510A5}">
          <p14:sldIdLst>
            <p14:sldId id="921"/>
            <p14:sldId id="1301"/>
            <p14:sldId id="1310"/>
            <p14:sldId id="1303"/>
            <p14:sldId id="1311"/>
            <p14:sldId id="1312"/>
          </p14:sldIdLst>
        </p14:section>
        <p14:section name="Restfolien" id="{C715E26E-F900-40DE-894E-C7EA29167A8E}">
          <p14:sldIdLst>
            <p14:sldId id="1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 autoAdjust="0"/>
    <p:restoredTop sz="89728" autoAdjust="0"/>
  </p:normalViewPr>
  <p:slideViewPr>
    <p:cSldViewPr>
      <p:cViewPr varScale="1">
        <p:scale>
          <a:sx n="114" d="100"/>
          <a:sy n="114" d="100"/>
        </p:scale>
        <p:origin x="5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r">
              <a:defRPr sz="1300"/>
            </a:lvl1pPr>
          </a:lstStyle>
          <a:p>
            <a:fld id="{77638715-9513-49BB-BB10-D30B1E7474A9}" type="datetimeFigureOut">
              <a:rPr lang="de-DE" smtClean="0"/>
              <a:t>12.07.22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9" tIns="48320" rIns="96639" bIns="483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6639" tIns="48320" rIns="96639" bIns="483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r">
              <a:defRPr sz="1300"/>
            </a:lvl1pPr>
          </a:lstStyle>
          <a:p>
            <a:fld id="{9E5045D7-E218-4362-BEC3-F1602F251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045D7-E218-4362-BEC3-F1602F2517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8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4213" y="6237288"/>
            <a:ext cx="77755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0F5E5A-6280-42E0-99C7-2BA859ED7EC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5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C23DE-9197-4202-BBE5-693896FB807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71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C9E2-BA88-4246-8DDF-C525D478F14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97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4213" y="6237288"/>
            <a:ext cx="77755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86191CF-A8B7-4157-A2E0-F5E31AAE64A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9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404A3-9C4D-4E74-A1F7-10D42D1ABC2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7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6E377-800A-40E4-B215-C52411FB2F4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6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B04A-1542-4E13-BB6E-A47D21A4B49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4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C583F-E73A-44DB-95CA-EB88C671916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27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3E237-9F6D-43AA-A942-C6841893B89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6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620F0-C557-44B2-A483-1423BABDA6C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91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8139-2452-4C9B-938B-DDB97E6CC86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2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BC0B-53D5-43D1-BC6E-B62525D7A0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88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A2D3-F5E3-4E70-8B26-DE55C993C5D3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54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8C6A2-E00C-46A5-889E-13116ACFC74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92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9E3F-516E-4E75-8DF1-8E100F069E5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25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4213" y="6237288"/>
            <a:ext cx="77755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86191CF-A8B7-4157-A2E0-F5E31AAE64A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42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404A3-9C4D-4E74-A1F7-10D42D1ABC2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1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6E377-800A-40E4-B215-C52411FB2F4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22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B04A-1542-4E13-BB6E-A47D21A4B49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40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C583F-E73A-44DB-95CA-EB88C671916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47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3E237-9F6D-43AA-A942-C6841893B89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07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620F0-C557-44B2-A483-1423BABDA6C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1FFB9-11B2-4B59-A173-C89F53526D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886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8139-2452-4C9B-938B-DDB97E6CC86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2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A2D3-F5E3-4E70-8B26-DE55C993C5D3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25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8C6A2-E00C-46A5-889E-13116ACFC74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17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9E3F-516E-4E75-8DF1-8E100F069E5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28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4213" y="6237288"/>
            <a:ext cx="77755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86191CF-A8B7-4157-A2E0-F5E31AAE64A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03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404A3-9C4D-4E74-A1F7-10D42D1ABC2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682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6E377-800A-40E4-B215-C52411FB2F4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91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B04A-1542-4E13-BB6E-A47D21A4B49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70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C583F-E73A-44DB-95CA-EB88C671916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613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3E237-9F6D-43AA-A942-C6841893B89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6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C592-FE28-488B-A77B-23D6CE9DF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969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620F0-C557-44B2-A483-1423BABDA6C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8139-2452-4C9B-938B-DDB97E6CC86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1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A2D3-F5E3-4E70-8B26-DE55C993C5D3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1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8C6A2-E00C-46A5-889E-13116ACFC74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31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9E3F-516E-4E75-8DF1-8E100F069E5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20A53-F367-4921-9884-C77845FD6F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8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38185-549D-4129-940C-103FC485F2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42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D211F-63C2-40FC-A2E9-F8CF3280B9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F0A34-AC6F-4DF6-99EB-949B22E5D9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8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01A60-7558-4846-990F-51475B4A30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Edit title master format by clicking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edit textmaster formats by clicking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Heckel, Taentzer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37288"/>
            <a:ext cx="5335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Graph Transformation for Software Engineers</a:t>
            </a: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220B23E-2F87-4D18-B807-911C98C968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4213" y="6237288"/>
            <a:ext cx="77755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6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Edit title master format by clicking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edit textmaster formats by clicking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37288"/>
            <a:ext cx="5335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7367F-C095-4523-9DC6-A3E09F5B590D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4213" y="6237288"/>
            <a:ext cx="77755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Edit title master format by clicking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edit textmaster formats by clicking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37288"/>
            <a:ext cx="5335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7367F-C095-4523-9DC6-A3E09F5B590D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4213" y="6237288"/>
            <a:ext cx="77755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3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Edit title master format by clicking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edit textmaster formats by clicking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Heckel, Taentzer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37288"/>
            <a:ext cx="5335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Graph Transformation for Software Engineers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7367F-C095-4523-9DC6-A3E09F5B590D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4213" y="6237288"/>
            <a:ext cx="77755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4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656184"/>
          </a:xfrm>
        </p:spPr>
        <p:txBody>
          <a:bodyPr>
            <a:normAutofit/>
          </a:bodyPr>
          <a:lstStyle/>
          <a:p>
            <a:r>
              <a:rPr lang="en-GB" dirty="0"/>
              <a:t>Panel Discussion: Learning Graph Transformation Rules 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376264"/>
          </a:xfrm>
        </p:spPr>
        <p:txBody>
          <a:bodyPr>
            <a:normAutofit/>
          </a:bodyPr>
          <a:lstStyle/>
          <a:p>
            <a:r>
              <a:rPr lang="en-GB" dirty="0"/>
              <a:t>Reiko </a:t>
            </a:r>
            <a:r>
              <a:rPr lang="en-GB" dirty="0" err="1"/>
              <a:t>Heckel</a:t>
            </a:r>
            <a:r>
              <a:rPr lang="en-GB" dirty="0"/>
              <a:t> (chair)</a:t>
            </a:r>
          </a:p>
          <a:p>
            <a:r>
              <a:rPr lang="en-GB" dirty="0"/>
              <a:t>Based on discussions with Nicolas Behr, Bello Shehu Bello, Sebastian </a:t>
            </a:r>
            <a:r>
              <a:rPr lang="en-GB" dirty="0" err="1"/>
              <a:t>Ehmes</a:t>
            </a:r>
            <a:r>
              <a:rPr lang="en-GB" dirty="0"/>
              <a:t> </a:t>
            </a:r>
          </a:p>
          <a:p>
            <a:endParaRPr lang="en-GB" i="1" dirty="0"/>
          </a:p>
          <a:p>
            <a:r>
              <a:rPr lang="en-GB" i="1" dirty="0"/>
              <a:t>GCM 2022, 6 July, Nantes, France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EEE699-B7E1-144E-B7B6-F661664C0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2" y="342802"/>
            <a:ext cx="2068202" cy="5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B37CF3-FF90-2F48-0819-59633EAA6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23" y="116632"/>
            <a:ext cx="1818873" cy="1638490"/>
          </a:xfrm>
          <a:prstGeom prst="rect">
            <a:avLst/>
          </a:prstGeom>
        </p:spPr>
      </p:pic>
      <p:pic>
        <p:nvPicPr>
          <p:cNvPr id="7" name="Picture 6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6A6657AB-D4F9-AFDC-7F17-433BFD0F9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65" y="188640"/>
            <a:ext cx="3456062" cy="12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48F2-F05D-6DC9-413E-91BDDFB0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1D89-CDBA-9740-A479-992860D0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/>
              <a:t>Intro by chair: 5 mins</a:t>
            </a:r>
          </a:p>
          <a:p>
            <a:pPr marL="457200" indent="-457200">
              <a:buAutoNum type="arabicPeriod"/>
            </a:pPr>
            <a:r>
              <a:rPr lang="en-GB" dirty="0"/>
              <a:t>Panel members introduce use case and/or state their version of the problem: 5 mins each</a:t>
            </a:r>
          </a:p>
          <a:p>
            <a:pPr marL="457200" indent="-457200">
              <a:buAutoNum type="arabicPeriod"/>
            </a:pPr>
            <a:r>
              <a:rPr lang="en-GB" dirty="0"/>
              <a:t>Open discussion 15 mins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8DA9-CCBA-5BFE-1A78-D55C78F4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EBC0B-53D5-43D1-BC6E-B62525D7A03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1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48F2-F05D-6DC9-413E-91BDDFB0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1D89-CDBA-9740-A479-992860D0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Elizabeth </a:t>
            </a:r>
            <a:r>
              <a:rPr lang="en-GB" dirty="0" err="1">
                <a:solidFill>
                  <a:schemeClr val="accent2"/>
                </a:solidFill>
              </a:rPr>
              <a:t>Dinella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(University of Pennsylvania, US):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program analysis and repair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Nicolas Behr (</a:t>
            </a:r>
            <a:r>
              <a:rPr lang="en-GB" dirty="0"/>
              <a:t>IRIF, Université de Paris, France):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biochemistry and social network models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Daniel </a:t>
            </a:r>
            <a:r>
              <a:rPr lang="en-GB" dirty="0" err="1">
                <a:solidFill>
                  <a:schemeClr val="accent2"/>
                </a:solidFill>
              </a:rPr>
              <a:t>Strüber</a:t>
            </a:r>
            <a:r>
              <a:rPr lang="en-GB" dirty="0">
                <a:solidFill>
                  <a:schemeClr val="accent2"/>
                </a:solidFill>
              </a:rPr>
              <a:t> (</a:t>
            </a:r>
            <a:r>
              <a:rPr lang="en-GB" dirty="0"/>
              <a:t>Chalmers University of Technology and the University of Gothenburg, Sweden)</a:t>
            </a:r>
            <a:r>
              <a:rPr lang="en-GB" dirty="0">
                <a:solidFill>
                  <a:schemeClr val="accent2"/>
                </a:solidFill>
              </a:rPr>
              <a:t>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model transformations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Jens Weber </a:t>
            </a:r>
            <a:r>
              <a:rPr lang="en-GB" dirty="0"/>
              <a:t>(University of Victoria):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	</a:t>
            </a:r>
            <a:r>
              <a:rPr lang="en-GB" i="1" dirty="0"/>
              <a:t>data integration and transformation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8DA9-CCBA-5BFE-1A78-D55C78F4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EBC0B-53D5-43D1-BC6E-B62525D7A03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63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BE4C-85E3-3650-F139-1E656850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BA64-ECC0-03DF-459C-9B54699705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Creating a graph transformation system is hard. Why not</a:t>
            </a:r>
          </a:p>
          <a:p>
            <a:r>
              <a:rPr lang="en-GB" dirty="0">
                <a:solidFill>
                  <a:schemeClr val="accent2"/>
                </a:solidFill>
              </a:rPr>
              <a:t>learn models from</a:t>
            </a:r>
            <a:r>
              <a:rPr lang="en-GB" dirty="0"/>
              <a:t> historical or observed </a:t>
            </a:r>
            <a:r>
              <a:rPr lang="en-GB" dirty="0">
                <a:solidFill>
                  <a:schemeClr val="accent2"/>
                </a:solidFill>
              </a:rPr>
              <a:t>data</a:t>
            </a:r>
            <a:r>
              <a:rPr lang="en-GB" dirty="0"/>
              <a:t>, or</a:t>
            </a:r>
          </a:p>
          <a:p>
            <a:r>
              <a:rPr lang="en-GB" dirty="0"/>
              <a:t>derive them by </a:t>
            </a:r>
            <a:r>
              <a:rPr lang="en-GB" dirty="0">
                <a:solidFill>
                  <a:schemeClr val="accent2"/>
                </a:solidFill>
              </a:rPr>
              <a:t>optimising a basic model </a:t>
            </a:r>
            <a:r>
              <a:rPr lang="en-GB" dirty="0"/>
              <a:t>based on given </a:t>
            </a:r>
            <a:r>
              <a:rPr lang="en-GB" dirty="0">
                <a:solidFill>
                  <a:schemeClr val="accent2"/>
                </a:solidFill>
              </a:rPr>
              <a:t>objective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Collect, organise examples </a:t>
            </a:r>
            <a:r>
              <a:rPr lang="en-GB" dirty="0"/>
              <a:t>as</a:t>
            </a:r>
          </a:p>
          <a:p>
            <a:r>
              <a:rPr lang="en-GB" dirty="0"/>
              <a:t>challenges to inform and inspire research</a:t>
            </a:r>
          </a:p>
          <a:p>
            <a:r>
              <a:rPr lang="en-GB" dirty="0"/>
              <a:t>benchmarks to evaluate solutions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70293-BFBC-D3C7-E9B0-377AE1976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 model is </a:t>
            </a:r>
          </a:p>
          <a:p>
            <a:r>
              <a:rPr lang="en-GB" i="1" dirty="0">
                <a:solidFill>
                  <a:schemeClr val="accent2"/>
                </a:solidFill>
              </a:rPr>
              <a:t>Prescriptive</a:t>
            </a:r>
            <a:r>
              <a:rPr lang="en-GB" i="1" dirty="0"/>
              <a:t>: </a:t>
            </a:r>
            <a:r>
              <a:rPr lang="en-GB" dirty="0"/>
              <a:t>a design of a system to be built, </a:t>
            </a:r>
          </a:p>
          <a:p>
            <a:r>
              <a:rPr lang="en-GB" i="1" dirty="0">
                <a:solidFill>
                  <a:schemeClr val="accent2"/>
                </a:solidFill>
              </a:rPr>
              <a:t>Descriptive</a:t>
            </a:r>
            <a:r>
              <a:rPr lang="en-GB" i="1" dirty="0"/>
              <a:t>: </a:t>
            </a:r>
            <a:r>
              <a:rPr lang="en-GB" dirty="0"/>
              <a:t>representing existing system to be analysed.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Learning can be </a:t>
            </a:r>
          </a:p>
          <a:p>
            <a:r>
              <a:rPr lang="en-GB" i="1" dirty="0">
                <a:solidFill>
                  <a:schemeClr val="accent2"/>
                </a:solidFill>
              </a:rPr>
              <a:t>Online</a:t>
            </a:r>
            <a:r>
              <a:rPr lang="en-GB" i="1" dirty="0"/>
              <a:t>: </a:t>
            </a:r>
            <a:r>
              <a:rPr lang="en-GB" dirty="0"/>
              <a:t>at runtime, e.g. reinforcement learning</a:t>
            </a:r>
          </a:p>
          <a:p>
            <a:r>
              <a:rPr lang="en-GB" i="1" dirty="0">
                <a:solidFill>
                  <a:schemeClr val="accent2"/>
                </a:solidFill>
              </a:rPr>
              <a:t>Offline</a:t>
            </a:r>
            <a:r>
              <a:rPr lang="en-GB" i="1" dirty="0"/>
              <a:t>: </a:t>
            </a:r>
            <a:r>
              <a:rPr lang="en-GB" dirty="0"/>
              <a:t>based on historical data, e.g. rule inference from change logs of Java object structures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57EE-D55E-69F7-A50E-BA745525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EBC0B-53D5-43D1-BC6E-B62525D7A03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52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4C00-5209-7E6F-AED8-C6544B5E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 Example: </a:t>
            </a:r>
            <a:br>
              <a:rPr lang="en-GB" dirty="0"/>
            </a:br>
            <a:r>
              <a:rPr lang="en-GB" dirty="0"/>
              <a:t>Network Topology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2B0C-B801-DA4F-AC49-1912A031C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25216"/>
            <a:ext cx="3810000" cy="404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Type graph:</a:t>
            </a:r>
          </a:p>
          <a:p>
            <a:pPr marL="0" indent="0">
              <a:buNone/>
            </a:pPr>
            <a:r>
              <a:rPr lang="en-GB" dirty="0"/>
              <a:t>  (symmetric)</a:t>
            </a:r>
          </a:p>
          <a:p>
            <a:pPr marL="0" indent="0">
              <a:buNone/>
            </a:pPr>
            <a:endParaRPr lang="en-GB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Environment rules: </a:t>
            </a:r>
          </a:p>
          <a:p>
            <a:r>
              <a:rPr lang="en-GB" i="1" dirty="0"/>
              <a:t>join:    </a:t>
            </a:r>
            <a:r>
              <a:rPr lang="en-GB" dirty="0">
                <a:sym typeface="Wingdings" pitchFamily="2" charset="2"/>
              </a:rPr>
              <a:t>∅  </a:t>
            </a:r>
            <a:endParaRPr lang="en-GB" dirty="0"/>
          </a:p>
          <a:p>
            <a:r>
              <a:rPr lang="en-GB" i="1" dirty="0"/>
              <a:t>leave: </a:t>
            </a:r>
            <a:r>
              <a:rPr lang="en-GB" i="1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	   ∅</a:t>
            </a:r>
          </a:p>
          <a:p>
            <a:pPr marL="0" indent="0">
              <a:buNone/>
            </a:pPr>
            <a:r>
              <a:rPr lang="en-GB" dirty="0"/>
              <a:t>possibly with rates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E45044-6CD1-1691-C0E3-F589962A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2316" y="2125216"/>
            <a:ext cx="4355884" cy="34640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Basic system rules: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i="1" dirty="0"/>
              <a:t>link(n1, n2):           </a:t>
            </a:r>
            <a:r>
              <a:rPr lang="en-GB" dirty="0">
                <a:sym typeface="Wingdings" pitchFamily="2" charset="2"/>
              </a:rPr>
              <a:t> </a:t>
            </a:r>
            <a:r>
              <a:rPr lang="en-GB" dirty="0"/>
              <a:t>       </a:t>
            </a:r>
            <a:br>
              <a:rPr lang="en-GB" dirty="0"/>
            </a:br>
            <a:r>
              <a:rPr lang="en-GB" dirty="0"/>
              <a:t>       </a:t>
            </a:r>
          </a:p>
          <a:p>
            <a:pPr marL="54900"/>
            <a:endParaRPr lang="en-GB" dirty="0"/>
          </a:p>
          <a:p>
            <a:r>
              <a:rPr lang="en-GB" dirty="0"/>
              <a:t>unlink(n1, n2):         </a:t>
            </a:r>
            <a:r>
              <a:rPr lang="en-GB" dirty="0">
                <a:sym typeface="Wingdings" pitchFamily="2" charset="2"/>
              </a:rPr>
              <a:t>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B137-131F-8F08-D58C-85F3B883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EBC0B-53D5-43D1-BC6E-B62525D7A03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FB93A-80B0-5FE8-CBEB-95BABFD465E8}"/>
              </a:ext>
            </a:extLst>
          </p:cNvPr>
          <p:cNvSpPr txBox="1"/>
          <p:nvPr/>
        </p:nvSpPr>
        <p:spPr>
          <a:xfrm>
            <a:off x="3028159" y="2236222"/>
            <a:ext cx="3513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57871B-0961-CC1E-74C6-19DDAF3B2C35}"/>
              </a:ext>
            </a:extLst>
          </p:cNvPr>
          <p:cNvCxnSpPr>
            <a:stCxn id="8" idx="3"/>
            <a:endCxn id="8" idx="2"/>
          </p:cNvCxnSpPr>
          <p:nvPr/>
        </p:nvCxnSpPr>
        <p:spPr>
          <a:xfrm flipH="1">
            <a:off x="3203848" y="2420888"/>
            <a:ext cx="175689" cy="184666"/>
          </a:xfrm>
          <a:prstGeom prst="bentConnector4">
            <a:avLst>
              <a:gd name="adj1" fmla="val -130116"/>
              <a:gd name="adj2" fmla="val 223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D570F-F199-5262-AFBB-CBA05487BC22}"/>
              </a:ext>
            </a:extLst>
          </p:cNvPr>
          <p:cNvSpPr txBox="1"/>
          <p:nvPr/>
        </p:nvSpPr>
        <p:spPr>
          <a:xfrm>
            <a:off x="2212286" y="4797152"/>
            <a:ext cx="41549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:N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7D291-212A-ACD5-3D96-F8E7C4660F45}"/>
              </a:ext>
            </a:extLst>
          </p:cNvPr>
          <p:cNvSpPr txBox="1"/>
          <p:nvPr/>
        </p:nvSpPr>
        <p:spPr>
          <a:xfrm>
            <a:off x="2987824" y="4221088"/>
            <a:ext cx="41549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:N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46B68-2D9C-F6CB-D563-EAB88EBB1DEB}"/>
              </a:ext>
            </a:extLst>
          </p:cNvPr>
          <p:cNvSpPr txBox="1"/>
          <p:nvPr/>
        </p:nvSpPr>
        <p:spPr>
          <a:xfrm>
            <a:off x="6695633" y="2967806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n1:N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950C0-B56D-D59F-670A-77085F54E94C}"/>
              </a:ext>
            </a:extLst>
          </p:cNvPr>
          <p:cNvSpPr txBox="1"/>
          <p:nvPr/>
        </p:nvSpPr>
        <p:spPr>
          <a:xfrm>
            <a:off x="6695633" y="3491716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n2:N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6082A-55C0-07FA-DA81-E4B1FD42B9A4}"/>
              </a:ext>
            </a:extLst>
          </p:cNvPr>
          <p:cNvSpPr txBox="1"/>
          <p:nvPr/>
        </p:nvSpPr>
        <p:spPr>
          <a:xfrm>
            <a:off x="7919769" y="2966717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n1:N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F82A0-527F-F364-F7F0-29B86156BA5C}"/>
              </a:ext>
            </a:extLst>
          </p:cNvPr>
          <p:cNvSpPr txBox="1"/>
          <p:nvPr/>
        </p:nvSpPr>
        <p:spPr>
          <a:xfrm>
            <a:off x="7919769" y="3490627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n2:N</a:t>
            </a: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BD8C6399-6FA4-2106-4A12-123DA88D05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78469" y="3413337"/>
            <a:ext cx="15457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50737D-79BA-F748-95A5-230DAB7DF2FB}"/>
              </a:ext>
            </a:extLst>
          </p:cNvPr>
          <p:cNvSpPr txBox="1"/>
          <p:nvPr/>
        </p:nvSpPr>
        <p:spPr>
          <a:xfrm>
            <a:off x="8148493" y="4407966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n1:N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22C980-F865-3AFB-CBBD-7A6C0C578A24}"/>
              </a:ext>
            </a:extLst>
          </p:cNvPr>
          <p:cNvSpPr txBox="1"/>
          <p:nvPr/>
        </p:nvSpPr>
        <p:spPr>
          <a:xfrm>
            <a:off x="8148493" y="4931876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n2:N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6343B8-99B9-B799-0828-FC302AC7C6F7}"/>
              </a:ext>
            </a:extLst>
          </p:cNvPr>
          <p:cNvSpPr txBox="1"/>
          <p:nvPr/>
        </p:nvSpPr>
        <p:spPr>
          <a:xfrm>
            <a:off x="6923151" y="4417258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n1:N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481119-5EFD-F820-B1FF-50BC3E957484}"/>
              </a:ext>
            </a:extLst>
          </p:cNvPr>
          <p:cNvSpPr txBox="1"/>
          <p:nvPr/>
        </p:nvSpPr>
        <p:spPr>
          <a:xfrm>
            <a:off x="6923151" y="4941168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n2:N</a:t>
            </a:r>
          </a:p>
        </p:txBody>
      </p:sp>
      <p:cxnSp>
        <p:nvCxnSpPr>
          <p:cNvPr id="37" name="Straight Arrow Connector 9">
            <a:extLst>
              <a:ext uri="{FF2B5EF4-FFF2-40B4-BE49-F238E27FC236}">
                <a16:creationId xmlns:a16="http://schemas.microsoft.com/office/drawing/2014/main" id="{96021BA9-8604-E8F2-BD73-D8FE279414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1851" y="4863878"/>
            <a:ext cx="15457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8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4C00-5209-7E6F-AED8-C6544B5E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 Example: </a:t>
            </a:r>
            <a:br>
              <a:rPr lang="en-GB" dirty="0"/>
            </a:br>
            <a:r>
              <a:rPr lang="en-GB" dirty="0"/>
              <a:t>Network Topology Management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227652-F05A-1BA4-ACD1-62EAE0C691FE}"/>
              </a:ext>
            </a:extLst>
          </p:cNvPr>
          <p:cNvSpPr/>
          <p:nvPr/>
        </p:nvSpPr>
        <p:spPr>
          <a:xfrm>
            <a:off x="657313" y="1988840"/>
            <a:ext cx="81770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Objective: </a:t>
            </a:r>
            <a:r>
              <a:rPr lang="en-GB" sz="2400" dirty="0"/>
              <a:t>derive </a:t>
            </a:r>
            <a:r>
              <a:rPr lang="en-GB" sz="2400" i="1" dirty="0">
                <a:solidFill>
                  <a:schemeClr val="accent2"/>
                </a:solidFill>
              </a:rPr>
              <a:t>strategic rules </a:t>
            </a:r>
            <a:r>
              <a:rPr lang="en-GB" sz="2400" dirty="0"/>
              <a:t>that minimise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distance between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number of edges, combining basic rules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2"/>
                </a:solidFill>
              </a:rPr>
              <a:t>For example</a:t>
            </a:r>
          </a:p>
          <a:p>
            <a:endParaRPr lang="en-GB" sz="2400" dirty="0"/>
          </a:p>
          <a:p>
            <a:r>
              <a:rPr lang="en-GB" sz="2400" dirty="0">
                <a:sym typeface="Wingdings" pitchFamily="2" charset="2"/>
              </a:rPr>
              <a:t>					 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Introduce </a:t>
            </a:r>
            <a:r>
              <a:rPr lang="en-GB" sz="2400" dirty="0">
                <a:solidFill>
                  <a:srgbClr val="FF0000"/>
                </a:solidFill>
              </a:rPr>
              <a:t>new</a:t>
            </a:r>
            <a:r>
              <a:rPr lang="en-GB" sz="2400" dirty="0"/>
              <a:t> transitive link where there is only one</a:t>
            </a:r>
            <a:r>
              <a:rPr lang="en-GB" sz="2400" dirty="0">
                <a:solidFill>
                  <a:srgbClr val="FF0000"/>
                </a:solidFill>
              </a:rPr>
              <a:t> 2-step path </a:t>
            </a:r>
            <a:r>
              <a:rPr lang="en-GB" sz="2400" i="1" dirty="0">
                <a:solidFill>
                  <a:srgbClr val="FF0000"/>
                </a:solidFill>
              </a:rPr>
              <a:t>n3 </a:t>
            </a:r>
            <a:r>
              <a:rPr lang="en-GB" sz="2400" i="1" dirty="0">
                <a:solidFill>
                  <a:srgbClr val="FF0000"/>
                </a:solidFill>
                <a:sym typeface="Wingdings" pitchFamily="2" charset="2"/>
              </a:rPr>
              <a:t> n2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(which may be lost if </a:t>
            </a:r>
            <a:r>
              <a:rPr lang="en-GB" sz="2400" i="1" dirty="0"/>
              <a:t>n1</a:t>
            </a:r>
            <a:r>
              <a:rPr lang="en-GB" sz="2400" dirty="0"/>
              <a:t> leaves)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C6BB7E-EE55-9603-2FF3-8A3EF31E4B28}"/>
              </a:ext>
            </a:extLst>
          </p:cNvPr>
          <p:cNvSpPr txBox="1"/>
          <p:nvPr/>
        </p:nvSpPr>
        <p:spPr>
          <a:xfrm>
            <a:off x="3197632" y="3899523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n1:N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6C74A1-3702-5240-6125-B77588ADE9F2}"/>
              </a:ext>
            </a:extLst>
          </p:cNvPr>
          <p:cNvSpPr txBox="1"/>
          <p:nvPr/>
        </p:nvSpPr>
        <p:spPr>
          <a:xfrm>
            <a:off x="3197632" y="4612485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n2:N</a:t>
            </a:r>
          </a:p>
        </p:txBody>
      </p:sp>
      <p:cxnSp>
        <p:nvCxnSpPr>
          <p:cNvPr id="24" name="Straight Arrow Connector 9">
            <a:extLst>
              <a:ext uri="{FF2B5EF4-FFF2-40B4-BE49-F238E27FC236}">
                <a16:creationId xmlns:a16="http://schemas.microsoft.com/office/drawing/2014/main" id="{86038A87-3810-A88D-4A67-C74287741298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3361806" y="4440669"/>
            <a:ext cx="343630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5D53C7-800C-F8CE-4BE4-47A20BA24496}"/>
              </a:ext>
            </a:extLst>
          </p:cNvPr>
          <p:cNvSpPr txBox="1"/>
          <p:nvPr/>
        </p:nvSpPr>
        <p:spPr>
          <a:xfrm>
            <a:off x="4279755" y="3897051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n3:N</a:t>
            </a:r>
          </a:p>
        </p:txBody>
      </p:sp>
      <p:cxnSp>
        <p:nvCxnSpPr>
          <p:cNvPr id="26" name="Straight Arrow Connector 9">
            <a:extLst>
              <a:ext uri="{FF2B5EF4-FFF2-40B4-BE49-F238E27FC236}">
                <a16:creationId xmlns:a16="http://schemas.microsoft.com/office/drawing/2014/main" id="{0B5A2BB0-0C13-9520-E502-193D2991A2D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3869611" y="4081717"/>
            <a:ext cx="410144" cy="24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D65B73-B0B4-339C-4429-6249B02A82B8}"/>
              </a:ext>
            </a:extLst>
          </p:cNvPr>
          <p:cNvSpPr txBox="1"/>
          <p:nvPr/>
        </p:nvSpPr>
        <p:spPr>
          <a:xfrm>
            <a:off x="4407995" y="4607839"/>
            <a:ext cx="4154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:N</a:t>
            </a:r>
          </a:p>
        </p:txBody>
      </p:sp>
      <p:cxnSp>
        <p:nvCxnSpPr>
          <p:cNvPr id="30" name="Straight Arrow Connector 9">
            <a:extLst>
              <a:ext uri="{FF2B5EF4-FFF2-40B4-BE49-F238E27FC236}">
                <a16:creationId xmlns:a16="http://schemas.microsoft.com/office/drawing/2014/main" id="{18E67156-083F-2977-2F04-47E23248299D}"/>
              </a:ext>
            </a:extLst>
          </p:cNvPr>
          <p:cNvCxnSpPr>
            <a:cxnSpLocks/>
          </p:cNvCxnSpPr>
          <p:nvPr/>
        </p:nvCxnSpPr>
        <p:spPr>
          <a:xfrm flipH="1">
            <a:off x="4599582" y="4266383"/>
            <a:ext cx="1" cy="341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">
            <a:extLst>
              <a:ext uri="{FF2B5EF4-FFF2-40B4-BE49-F238E27FC236}">
                <a16:creationId xmlns:a16="http://schemas.microsoft.com/office/drawing/2014/main" id="{E9EFE32F-1D10-DF49-431D-88E23825757C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3869611" y="4792505"/>
            <a:ext cx="538384" cy="464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9">
            <a:extLst>
              <a:ext uri="{FF2B5EF4-FFF2-40B4-BE49-F238E27FC236}">
                <a16:creationId xmlns:a16="http://schemas.microsoft.com/office/drawing/2014/main" id="{5FBFFD46-459E-A375-4528-18CA6104DCC6}"/>
              </a:ext>
            </a:extLst>
          </p:cNvPr>
          <p:cNvCxnSpPr>
            <a:cxnSpLocks/>
          </p:cNvCxnSpPr>
          <p:nvPr/>
        </p:nvCxnSpPr>
        <p:spPr>
          <a:xfrm flipH="1">
            <a:off x="3727598" y="4264209"/>
            <a:ext cx="680397" cy="3436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9">
            <a:extLst>
              <a:ext uri="{FF2B5EF4-FFF2-40B4-BE49-F238E27FC236}">
                <a16:creationId xmlns:a16="http://schemas.microsoft.com/office/drawing/2014/main" id="{EF83365B-86C5-39EE-E563-D561570CCE69}"/>
              </a:ext>
            </a:extLst>
          </p:cNvPr>
          <p:cNvCxnSpPr>
            <a:cxnSpLocks/>
          </p:cNvCxnSpPr>
          <p:nvPr/>
        </p:nvCxnSpPr>
        <p:spPr>
          <a:xfrm flipH="1" flipV="1">
            <a:off x="4315633" y="4446403"/>
            <a:ext cx="507860" cy="7107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9">
            <a:extLst>
              <a:ext uri="{FF2B5EF4-FFF2-40B4-BE49-F238E27FC236}">
                <a16:creationId xmlns:a16="http://schemas.microsoft.com/office/drawing/2014/main" id="{606FE875-4B2D-1402-CAC8-3EE67F3A216A}"/>
              </a:ext>
            </a:extLst>
          </p:cNvPr>
          <p:cNvCxnSpPr>
            <a:cxnSpLocks/>
          </p:cNvCxnSpPr>
          <p:nvPr/>
        </p:nvCxnSpPr>
        <p:spPr>
          <a:xfrm flipH="1" flipV="1">
            <a:off x="4063858" y="4205313"/>
            <a:ext cx="43568" cy="4025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013E599-939A-8BA0-48CC-EDF9913DA528}"/>
              </a:ext>
            </a:extLst>
          </p:cNvPr>
          <p:cNvSpPr txBox="1"/>
          <p:nvPr/>
        </p:nvSpPr>
        <p:spPr>
          <a:xfrm>
            <a:off x="6058258" y="3894877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n1:N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89532A-9DA3-8D01-CE48-97E9ED0593E7}"/>
              </a:ext>
            </a:extLst>
          </p:cNvPr>
          <p:cNvSpPr txBox="1"/>
          <p:nvPr/>
        </p:nvSpPr>
        <p:spPr>
          <a:xfrm>
            <a:off x="6058258" y="4607839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n2:N</a:t>
            </a:r>
          </a:p>
        </p:txBody>
      </p:sp>
      <p:cxnSp>
        <p:nvCxnSpPr>
          <p:cNvPr id="51" name="Straight Arrow Connector 9">
            <a:extLst>
              <a:ext uri="{FF2B5EF4-FFF2-40B4-BE49-F238E27FC236}">
                <a16:creationId xmlns:a16="http://schemas.microsoft.com/office/drawing/2014/main" id="{105B6BFC-EB12-CB33-ED7C-0FC271C9DFE1}"/>
              </a:ext>
            </a:extLst>
          </p:cNvPr>
          <p:cNvCxnSpPr>
            <a:cxnSpLocks/>
            <a:endCxn id="50" idx="0"/>
          </p:cNvCxnSpPr>
          <p:nvPr/>
        </p:nvCxnSpPr>
        <p:spPr>
          <a:xfrm rot="16200000" flipH="1">
            <a:off x="6222432" y="4436023"/>
            <a:ext cx="343630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E3236C-A9B7-1299-B8C3-33718C64B3B5}"/>
              </a:ext>
            </a:extLst>
          </p:cNvPr>
          <p:cNvSpPr txBox="1"/>
          <p:nvPr/>
        </p:nvSpPr>
        <p:spPr>
          <a:xfrm>
            <a:off x="7140381" y="3892405"/>
            <a:ext cx="6719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n3:N</a:t>
            </a:r>
          </a:p>
        </p:txBody>
      </p:sp>
      <p:cxnSp>
        <p:nvCxnSpPr>
          <p:cNvPr id="53" name="Straight Arrow Connector 9">
            <a:extLst>
              <a:ext uri="{FF2B5EF4-FFF2-40B4-BE49-F238E27FC236}">
                <a16:creationId xmlns:a16="http://schemas.microsoft.com/office/drawing/2014/main" id="{7391A2FF-5410-2900-C15D-9BA00942B566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 flipV="1">
            <a:off x="6730237" y="4077071"/>
            <a:ext cx="410144" cy="24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9">
            <a:extLst>
              <a:ext uri="{FF2B5EF4-FFF2-40B4-BE49-F238E27FC236}">
                <a16:creationId xmlns:a16="http://schemas.microsoft.com/office/drawing/2014/main" id="{44BBFA97-2F05-75E5-1419-A349A25D2536}"/>
              </a:ext>
            </a:extLst>
          </p:cNvPr>
          <p:cNvCxnSpPr>
            <a:cxnSpLocks/>
          </p:cNvCxnSpPr>
          <p:nvPr/>
        </p:nvCxnSpPr>
        <p:spPr>
          <a:xfrm flipH="1">
            <a:off x="6588224" y="4259563"/>
            <a:ext cx="680397" cy="343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48F2-F05D-6DC9-413E-91BDDFB0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 to the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1D89-CDBA-9740-A479-992860D0E1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Elizabeth </a:t>
            </a:r>
            <a:r>
              <a:rPr lang="en-GB" dirty="0" err="1">
                <a:solidFill>
                  <a:schemeClr val="accent2"/>
                </a:solidFill>
              </a:rPr>
              <a:t>Dinella</a:t>
            </a:r>
            <a:r>
              <a:rPr lang="en-GB" dirty="0"/>
              <a:t>: </a:t>
            </a:r>
            <a:r>
              <a:rPr lang="en-GB" i="1" dirty="0"/>
              <a:t>program analysis and repair </a:t>
            </a:r>
          </a:p>
          <a:p>
            <a:pPr marL="0" indent="0">
              <a:buNone/>
            </a:pPr>
            <a:endParaRPr lang="en-GB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Nicolas Behr</a:t>
            </a:r>
            <a:r>
              <a:rPr lang="en-GB" dirty="0"/>
              <a:t>: </a:t>
            </a:r>
            <a:r>
              <a:rPr lang="en-GB" i="1" dirty="0"/>
              <a:t>biochemistry and social network models</a:t>
            </a:r>
          </a:p>
          <a:p>
            <a:pPr marL="0" indent="0">
              <a:buNone/>
            </a:pPr>
            <a:endParaRPr lang="en-GB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Daniel </a:t>
            </a:r>
            <a:r>
              <a:rPr lang="en-GB" dirty="0" err="1">
                <a:solidFill>
                  <a:schemeClr val="accent2"/>
                </a:solidFill>
              </a:rPr>
              <a:t>Strüber</a:t>
            </a:r>
            <a:r>
              <a:rPr lang="en-GB" dirty="0">
                <a:solidFill>
                  <a:schemeClr val="accent2"/>
                </a:solidFill>
              </a:rPr>
              <a:t>: </a:t>
            </a:r>
            <a:r>
              <a:rPr lang="en-GB" i="1" dirty="0"/>
              <a:t>model transformations</a:t>
            </a:r>
          </a:p>
          <a:p>
            <a:pPr marL="0" indent="0">
              <a:buNone/>
            </a:pPr>
            <a:endParaRPr lang="en-GB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Jens Weber</a:t>
            </a:r>
            <a:r>
              <a:rPr lang="en-GB" dirty="0"/>
              <a:t>: </a:t>
            </a:r>
            <a:r>
              <a:rPr lang="en-GB" i="1" dirty="0"/>
              <a:t>data integration and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18594-8ABE-3594-9677-C2C47B928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2"/>
                </a:solidFill>
              </a:rPr>
              <a:t>Example problems, benchmarks</a:t>
            </a:r>
          </a:p>
          <a:p>
            <a:r>
              <a:rPr lang="en-GB" sz="2400" dirty="0"/>
              <a:t>Prescriptive or descriptive </a:t>
            </a:r>
          </a:p>
          <a:p>
            <a:r>
              <a:rPr lang="en-GB" sz="2400" dirty="0"/>
              <a:t>Online or offline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8DA9-CCBA-5BFE-1A78-D55C78F4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EBC0B-53D5-43D1-BC6E-B62525D7A03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E9DA6-8474-921A-5D53-9CB64DF2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52600"/>
            <a:ext cx="388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68379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16525</TotalTime>
  <Words>431</Words>
  <Application>Microsoft Macintosh PowerPoint</Application>
  <PresentationFormat>On-screen Show (4:3)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1_Standarddesign</vt:lpstr>
      <vt:lpstr>2_Standarddesign</vt:lpstr>
      <vt:lpstr>3_Standarddesign</vt:lpstr>
      <vt:lpstr>4_Standarddesign</vt:lpstr>
      <vt:lpstr>Panel Discussion: Learning Graph Transformation Rules </vt:lpstr>
      <vt:lpstr>Schedule</vt:lpstr>
      <vt:lpstr>Panel</vt:lpstr>
      <vt:lpstr>Problem Statement</vt:lpstr>
      <vt:lpstr>For Example:  Network Topology Management </vt:lpstr>
      <vt:lpstr>For Example:  Network Topology Management </vt:lpstr>
      <vt:lpstr>Over to the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Transformation for Software Engineers</dc:title>
  <dc:creator>Heckel, Reiko (Prof.)</dc:creator>
  <cp:lastModifiedBy>Heckel, Reiko (Prof.)</cp:lastModifiedBy>
  <cp:revision>23</cp:revision>
  <dcterms:created xsi:type="dcterms:W3CDTF">2020-10-15T12:59:52Z</dcterms:created>
  <dcterms:modified xsi:type="dcterms:W3CDTF">2022-07-12T16:17:50Z</dcterms:modified>
</cp:coreProperties>
</file>