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F00"/>
    <a:srgbClr val="56CD80"/>
    <a:srgbClr val="E7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2902" autoAdjust="0"/>
  </p:normalViewPr>
  <p:slideViewPr>
    <p:cSldViewPr snapToGrid="0">
      <p:cViewPr varScale="1">
        <p:scale>
          <a:sx n="104" d="100"/>
          <a:sy n="104" d="100"/>
        </p:scale>
        <p:origin x="-129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2D39-80AC-9149-B0D6-2F4F4F4067B8}" type="datetimeFigureOut">
              <a:rPr lang="en-US" smtClean="0"/>
              <a:t>21/11/11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333D-AE4A-B544-913E-67B47FF9E3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creen shot 2011-11-19 at 03.59.3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6750"/>
            <a:ext cx="9037053" cy="4610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15950" y="260350"/>
            <a:ext cx="476250" cy="139700"/>
          </a:xfrm>
          <a:prstGeom prst="rect">
            <a:avLst/>
          </a:prstGeom>
          <a:solidFill>
            <a:srgbClr val="E7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41374" y="469900"/>
            <a:ext cx="962025" cy="142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2320" y="431112"/>
            <a:ext cx="265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Lucida Grande"/>
                <a:cs typeface="Lucida Grande"/>
              </a:rPr>
              <a:t>www.hackingpot.com</a:t>
            </a:r>
            <a:endParaRPr lang="en-US" sz="800" dirty="0"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00" y="235988"/>
            <a:ext cx="1656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Lucida Grande"/>
                <a:cs typeface="Lucida Grande"/>
              </a:rPr>
              <a:t>Hackingpot</a:t>
            </a:r>
            <a:endParaRPr lang="en-US" sz="600" dirty="0">
              <a:latin typeface="Lucida Grande"/>
              <a:cs typeface="Lucida Grand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276628"/>
            <a:ext cx="249768" cy="101232"/>
          </a:xfrm>
          <a:prstGeom prst="rect">
            <a:avLst/>
          </a:prstGeom>
          <a:gradFill flip="none" rotWithShape="1">
            <a:gsLst>
              <a:gs pos="27000">
                <a:srgbClr val="E7E9E9"/>
              </a:gs>
              <a:gs pos="93000">
                <a:srgbClr val="E7E9E9">
                  <a:alpha val="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6342316005_5e003ae465_b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5"/>
          <a:stretch/>
        </p:blipFill>
        <p:spPr>
          <a:xfrm>
            <a:off x="0" y="879230"/>
            <a:ext cx="9036496" cy="4396156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-14769" y="667173"/>
            <a:ext cx="9059332" cy="24611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667173"/>
            <a:ext cx="9036050" cy="2065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71352" y="666781"/>
            <a:ext cx="720080" cy="215869"/>
          </a:xfrm>
          <a:prstGeom prst="rect">
            <a:avLst/>
          </a:prstGeom>
          <a:solidFill>
            <a:srgbClr val="660066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16416" y="666781"/>
            <a:ext cx="720080" cy="215869"/>
          </a:xfrm>
          <a:prstGeom prst="rect">
            <a:avLst/>
          </a:prstGeom>
          <a:solidFill>
            <a:srgbClr val="8BFF00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14769" y="667173"/>
            <a:ext cx="9059332" cy="216747"/>
          </a:xfrm>
          <a:prstGeom prst="rect">
            <a:avLst/>
          </a:prstGeom>
          <a:gradFill flip="none" rotWithShape="1">
            <a:gsLst>
              <a:gs pos="43000">
                <a:schemeClr val="tx1">
                  <a:alpha val="49000"/>
                </a:schemeClr>
              </a:gs>
              <a:gs pos="46000">
                <a:schemeClr val="tx1">
                  <a:alpha val="3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21920" y="615370"/>
            <a:ext cx="309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gency FB"/>
                <a:cs typeface="Agency FB"/>
              </a:rPr>
              <a:t>hackingpot</a:t>
            </a:r>
            <a:endParaRPr lang="en-US" sz="1400" dirty="0">
              <a:solidFill>
                <a:srgbClr val="FFFFFF"/>
              </a:solidFill>
              <a:latin typeface="Agency FB"/>
              <a:cs typeface="Agency FB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97240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2176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564595" y="1295104"/>
            <a:ext cx="3977212" cy="3601723"/>
            <a:chOff x="2564595" y="1295104"/>
            <a:chExt cx="3977212" cy="360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2564595" y="1295104"/>
              <a:ext cx="3977212" cy="3601723"/>
              <a:chOff x="2576807" y="1966738"/>
              <a:chExt cx="3977212" cy="360172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76807" y="1966738"/>
                <a:ext cx="3977212" cy="3601723"/>
              </a:xfrm>
              <a:prstGeom prst="rect">
                <a:avLst/>
              </a:prstGeom>
              <a:solidFill>
                <a:schemeClr val="tx1">
                  <a:alpha val="77000"/>
                </a:schemeClr>
              </a:solidFill>
              <a:ln w="571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23355" y="2112596"/>
                <a:ext cx="370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Redressed"/>
                    <a:cs typeface="Redressed"/>
                  </a:rPr>
                  <a:t>What ingredients do you have?</a:t>
                </a:r>
                <a:endParaRPr lang="en-US" sz="2400" dirty="0">
                  <a:solidFill>
                    <a:schemeClr val="bg1"/>
                  </a:solidFill>
                  <a:latin typeface="Redressed"/>
                  <a:cs typeface="Redres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814235" y="2703734"/>
                <a:ext cx="3508795" cy="2990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4445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75000"/>
                      </a:schemeClr>
                    </a:solidFill>
                    <a:latin typeface="Tahoma"/>
                    <a:cs typeface="Tahoma"/>
                  </a:rPr>
                  <a:t>ADD A COMPONENT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807875" y="3161423"/>
                <a:ext cx="3508795" cy="2990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4445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75000"/>
                      </a:schemeClr>
                    </a:solidFill>
                    <a:latin typeface="Tahoma"/>
                    <a:cs typeface="Tahoma"/>
                  </a:rPr>
                  <a:t>ADD A COMPONENT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13726" y="3619112"/>
                <a:ext cx="3508795" cy="2990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4445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75000"/>
                      </a:schemeClr>
                    </a:solidFill>
                    <a:latin typeface="Tahoma"/>
                    <a:cs typeface="Tahoma"/>
                  </a:rPr>
                  <a:t>ADD A COMPONENT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07365" y="4076801"/>
                <a:ext cx="3508795" cy="2990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4445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bg1">
                        <a:lumMod val="75000"/>
                      </a:schemeClr>
                    </a:solidFill>
                    <a:latin typeface="Tahoma"/>
                    <a:cs typeface="Tahoma"/>
                  </a:rPr>
                  <a:t>ADD A COMPONENT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  <a:latin typeface="Tahoma"/>
                  <a:cs typeface="Tahoma"/>
                </a:endParaRP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4701762" y="4396158"/>
              <a:ext cx="1611254" cy="349353"/>
            </a:xfrm>
            <a:prstGeom prst="roundRect">
              <a:avLst>
                <a:gd name="adj" fmla="val 22728"/>
              </a:avLst>
            </a:prstGeom>
            <a:solidFill>
              <a:srgbClr val="FF660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34925" dist="254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SEARCH RECIPE!</a:t>
              </a:r>
              <a:endParaRPr lang="en-US" sz="1050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1005" y="3862856"/>
              <a:ext cx="3508795" cy="2990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44450" dist="254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Tahoma"/>
                  <a:cs typeface="Tahoma"/>
                </a:rPr>
                <a:t>ADD A COMPONENT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64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2" b="16262"/>
          <a:stretch/>
        </p:blipFill>
        <p:spPr>
          <a:xfrm>
            <a:off x="-14769" y="677333"/>
            <a:ext cx="9059332" cy="45847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320" y="431112"/>
            <a:ext cx="265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Lucida Grande"/>
                <a:cs typeface="Lucida Grande"/>
              </a:rPr>
              <a:t>www.hackingpot.com</a:t>
            </a:r>
            <a:r>
              <a:rPr lang="en-US" sz="800" dirty="0" smtClean="0">
                <a:latin typeface="Lucida Grande"/>
                <a:cs typeface="Lucida Grande"/>
              </a:rPr>
              <a:t>/projects/treasure-finder</a:t>
            </a:r>
            <a:endParaRPr lang="en-US" sz="800" dirty="0"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00" y="235988"/>
            <a:ext cx="1656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Lucida Grande"/>
                <a:cs typeface="Lucida Grande"/>
              </a:rPr>
              <a:t>Hackingpot</a:t>
            </a:r>
            <a:r>
              <a:rPr lang="en-US" sz="600" dirty="0" smtClean="0">
                <a:latin typeface="Lucida Grande"/>
                <a:cs typeface="Lucida Grande"/>
              </a:rPr>
              <a:t> – Treasure Finder</a:t>
            </a:r>
            <a:endParaRPr lang="en-US" sz="600" dirty="0">
              <a:latin typeface="Lucida Grande"/>
              <a:cs typeface="Lucida Grand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276628"/>
            <a:ext cx="249768" cy="101232"/>
          </a:xfrm>
          <a:prstGeom prst="rect">
            <a:avLst/>
          </a:prstGeom>
          <a:gradFill flip="none" rotWithShape="1">
            <a:gsLst>
              <a:gs pos="27000">
                <a:srgbClr val="E7E9E9"/>
              </a:gs>
              <a:gs pos="93000">
                <a:srgbClr val="E7E9E9">
                  <a:alpha val="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894080"/>
            <a:ext cx="2372816" cy="1270000"/>
          </a:xfrm>
          <a:prstGeom prst="rect">
            <a:avLst/>
          </a:prstGeom>
          <a:solidFill>
            <a:schemeClr val="tx1">
              <a:alpha val="77000"/>
            </a:schemeClr>
          </a:solidFill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28343" y="995680"/>
            <a:ext cx="186435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 smtClean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10K POTENTIOMETER</a:t>
            </a:r>
            <a:endParaRPr lang="en-US" sz="700" b="1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8936" y="1534160"/>
            <a:ext cx="186435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 smtClean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WIRE COIL</a:t>
            </a:r>
            <a:endParaRPr lang="en-US" sz="700" b="1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038936" y="1747520"/>
            <a:ext cx="2139772" cy="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67040" y="1940560"/>
            <a:ext cx="223520" cy="2032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35040" y="1201316"/>
            <a:ext cx="2143760" cy="282044"/>
          </a:xfrm>
          <a:prstGeom prst="rect">
            <a:avLst/>
          </a:prstGeom>
          <a:solidFill>
            <a:schemeClr val="bg1">
              <a:lumMod val="75000"/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28343" y="1209040"/>
            <a:ext cx="2139772" cy="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38936" y="1280160"/>
            <a:ext cx="186435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 smtClean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CAPACITORS</a:t>
            </a:r>
            <a:endParaRPr lang="en-US" sz="700" b="1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38936" y="1493520"/>
            <a:ext cx="2139772" cy="0"/>
          </a:xfrm>
          <a:prstGeom prst="line">
            <a:avLst/>
          </a:prstGeom>
          <a:ln w="952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03291" y="1260205"/>
            <a:ext cx="36016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20067" y="4377267"/>
            <a:ext cx="4704080" cy="899160"/>
          </a:xfrm>
          <a:prstGeom prst="rect">
            <a:avLst/>
          </a:prstGeom>
          <a:solidFill>
            <a:schemeClr val="tx1">
              <a:alpha val="7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Redressed"/>
                <a:cs typeface="Redressed"/>
              </a:rPr>
              <a:t>Treasure Finder</a:t>
            </a:r>
            <a:endParaRPr lang="en-US" sz="3200" dirty="0">
              <a:latin typeface="Redressed"/>
              <a:cs typeface="Redresse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99399" y="4428067"/>
            <a:ext cx="6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  <a:latin typeface="Times"/>
                <a:cs typeface="Times"/>
              </a:rPr>
              <a:t>4 of 42</a:t>
            </a:r>
            <a:endParaRPr lang="en-US" sz="11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41833" y="2383368"/>
            <a:ext cx="304800" cy="719666"/>
            <a:chOff x="8741833" y="2595034"/>
            <a:chExt cx="304800" cy="719666"/>
          </a:xfrm>
        </p:grpSpPr>
        <p:sp>
          <p:nvSpPr>
            <p:cNvPr id="38" name="Round Same Side Corner Rectangle 37"/>
            <p:cNvSpPr/>
            <p:nvPr/>
          </p:nvSpPr>
          <p:spPr>
            <a:xfrm rot="16200000">
              <a:off x="8534400" y="2802467"/>
              <a:ext cx="719666" cy="304800"/>
            </a:xfrm>
            <a:prstGeom prst="round2SameRect">
              <a:avLst/>
            </a:prstGeom>
            <a:solidFill>
              <a:schemeClr val="tx1">
                <a:alpha val="43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latin typeface="Redressed"/>
                <a:cs typeface="Redressed"/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8845129" y="2853266"/>
              <a:ext cx="148143" cy="211543"/>
            </a:xfrm>
            <a:prstGeom prst="chevron">
              <a:avLst>
                <a:gd name="adj" fmla="val 55986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0800000">
            <a:off x="-16934" y="2493435"/>
            <a:ext cx="304800" cy="719666"/>
            <a:chOff x="8741833" y="2595034"/>
            <a:chExt cx="304800" cy="719666"/>
          </a:xfrm>
        </p:grpSpPr>
        <p:sp>
          <p:nvSpPr>
            <p:cNvPr id="41" name="Round Same Side Corner Rectangle 40"/>
            <p:cNvSpPr/>
            <p:nvPr/>
          </p:nvSpPr>
          <p:spPr>
            <a:xfrm rot="16200000">
              <a:off x="8534400" y="2802467"/>
              <a:ext cx="719666" cy="304800"/>
            </a:xfrm>
            <a:prstGeom prst="round2SameRect">
              <a:avLst/>
            </a:prstGeom>
            <a:solidFill>
              <a:schemeClr val="tx1">
                <a:alpha val="43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latin typeface="Redressed"/>
                <a:cs typeface="Redressed"/>
              </a:endParaRPr>
            </a:p>
          </p:txBody>
        </p:sp>
        <p:sp>
          <p:nvSpPr>
            <p:cNvPr id="42" name="Chevron 41"/>
            <p:cNvSpPr/>
            <p:nvPr/>
          </p:nvSpPr>
          <p:spPr>
            <a:xfrm>
              <a:off x="8845129" y="2853266"/>
              <a:ext cx="148143" cy="211543"/>
            </a:xfrm>
            <a:prstGeom prst="chevron">
              <a:avLst>
                <a:gd name="adj" fmla="val 55986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-14769" y="667173"/>
            <a:ext cx="9059332" cy="24611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667173"/>
            <a:ext cx="9036050" cy="2065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71352" y="666781"/>
            <a:ext cx="720080" cy="215869"/>
          </a:xfrm>
          <a:prstGeom prst="rect">
            <a:avLst/>
          </a:prstGeom>
          <a:solidFill>
            <a:srgbClr val="660066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16416" y="666781"/>
            <a:ext cx="720080" cy="215869"/>
          </a:xfrm>
          <a:prstGeom prst="rect">
            <a:avLst/>
          </a:prstGeom>
          <a:solidFill>
            <a:srgbClr val="8BFF00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4769" y="667173"/>
            <a:ext cx="9059332" cy="216747"/>
          </a:xfrm>
          <a:prstGeom prst="rect">
            <a:avLst/>
          </a:prstGeom>
          <a:gradFill flip="none" rotWithShape="1">
            <a:gsLst>
              <a:gs pos="43000">
                <a:schemeClr val="tx1">
                  <a:alpha val="49000"/>
                </a:schemeClr>
              </a:gs>
              <a:gs pos="46000">
                <a:schemeClr val="tx1">
                  <a:alpha val="3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1920" y="615370"/>
            <a:ext cx="309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gency FB"/>
                <a:cs typeface="Agency FB"/>
              </a:rPr>
              <a:t>hackingpot</a:t>
            </a:r>
            <a:endParaRPr lang="en-US" sz="1400" dirty="0">
              <a:solidFill>
                <a:srgbClr val="FFFFFF"/>
              </a:solidFill>
              <a:latin typeface="Agency FB"/>
              <a:cs typeface="Agency FB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97240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38520" y="675640"/>
            <a:ext cx="5588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8BFF00"/>
                </a:solidFill>
                <a:latin typeface="Arial"/>
                <a:cs typeface="Arial"/>
              </a:rPr>
              <a:t>I HAVE</a:t>
            </a:r>
            <a:endParaRPr lang="en-US" sz="700" b="1" dirty="0">
              <a:solidFill>
                <a:srgbClr val="8BFF00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4320" y="701040"/>
            <a:ext cx="178816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4445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ADD A COMPONENT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935133" y="668867"/>
            <a:ext cx="0" cy="211667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0867" y="677334"/>
            <a:ext cx="0" cy="211667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52176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51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2" b="16262"/>
          <a:stretch/>
        </p:blipFill>
        <p:spPr>
          <a:xfrm>
            <a:off x="-14769" y="677333"/>
            <a:ext cx="9059332" cy="4584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4769" y="667173"/>
            <a:ext cx="9059332" cy="24611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67173"/>
            <a:ext cx="9036050" cy="206587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71352" y="666781"/>
            <a:ext cx="720080" cy="215869"/>
          </a:xfrm>
          <a:prstGeom prst="rect">
            <a:avLst/>
          </a:prstGeom>
          <a:solidFill>
            <a:srgbClr val="660066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16416" y="666781"/>
            <a:ext cx="720080" cy="215869"/>
          </a:xfrm>
          <a:prstGeom prst="rect">
            <a:avLst/>
          </a:prstGeom>
          <a:solidFill>
            <a:srgbClr val="8BFF00">
              <a:alpha val="8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4769" y="667173"/>
            <a:ext cx="9059332" cy="216747"/>
          </a:xfrm>
          <a:prstGeom prst="rect">
            <a:avLst/>
          </a:prstGeom>
          <a:gradFill flip="none" rotWithShape="1">
            <a:gsLst>
              <a:gs pos="43000">
                <a:schemeClr val="tx1">
                  <a:alpha val="49000"/>
                </a:schemeClr>
              </a:gs>
              <a:gs pos="46000">
                <a:schemeClr val="tx1">
                  <a:alpha val="3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615370"/>
            <a:ext cx="309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gency FB"/>
                <a:cs typeface="Agency FB"/>
              </a:rPr>
              <a:t>hackingpot</a:t>
            </a:r>
            <a:endParaRPr lang="en-US" sz="1400" dirty="0">
              <a:solidFill>
                <a:srgbClr val="FFFFFF"/>
              </a:solidFill>
              <a:latin typeface="Agency FB"/>
              <a:cs typeface="Agency F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320" y="431112"/>
            <a:ext cx="265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Lucida Grande"/>
                <a:cs typeface="Lucida Grande"/>
              </a:rPr>
              <a:t>www.hackingpot.com</a:t>
            </a:r>
            <a:r>
              <a:rPr lang="en-US" sz="800" dirty="0" smtClean="0">
                <a:latin typeface="Lucida Grande"/>
                <a:cs typeface="Lucida Grande"/>
              </a:rPr>
              <a:t>/projects/treasure-finder</a:t>
            </a:r>
            <a:endParaRPr lang="en-US" sz="800" dirty="0">
              <a:latin typeface="Lucida Grande"/>
              <a:cs typeface="Lucida Grand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00" y="235988"/>
            <a:ext cx="1656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Lucida Grande"/>
                <a:cs typeface="Lucida Grande"/>
              </a:rPr>
              <a:t>Hackingpot</a:t>
            </a:r>
            <a:r>
              <a:rPr lang="en-US" sz="600" dirty="0" smtClean="0">
                <a:latin typeface="Lucida Grande"/>
                <a:cs typeface="Lucida Grande"/>
              </a:rPr>
              <a:t> – Treasure Finder</a:t>
            </a:r>
            <a:endParaRPr lang="en-US" sz="600" dirty="0">
              <a:latin typeface="Lucida Grande"/>
              <a:cs typeface="Lucida Grand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276628"/>
            <a:ext cx="249768" cy="101232"/>
          </a:xfrm>
          <a:prstGeom prst="rect">
            <a:avLst/>
          </a:prstGeom>
          <a:gradFill flip="none" rotWithShape="1">
            <a:gsLst>
              <a:gs pos="27000">
                <a:srgbClr val="E7E9E9"/>
              </a:gs>
              <a:gs pos="93000">
                <a:srgbClr val="E7E9E9">
                  <a:alpha val="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97240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8520" y="675640"/>
            <a:ext cx="55880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8BFF00"/>
                </a:solidFill>
                <a:latin typeface="Arial"/>
                <a:cs typeface="Arial"/>
              </a:rPr>
              <a:t>I HAVE</a:t>
            </a:r>
            <a:endParaRPr lang="en-US" sz="700" b="1" dirty="0">
              <a:solidFill>
                <a:srgbClr val="8BFF00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4320" y="701040"/>
            <a:ext cx="178816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44450" dist="254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ADD A COMPONENT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0067" y="2387600"/>
            <a:ext cx="4704080" cy="2888827"/>
          </a:xfrm>
          <a:prstGeom prst="rect">
            <a:avLst/>
          </a:prstGeom>
          <a:solidFill>
            <a:schemeClr val="tx1">
              <a:alpha val="7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latin typeface="Redressed"/>
              <a:cs typeface="Redressed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935133" y="668867"/>
            <a:ext cx="0" cy="211667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0867" y="677334"/>
            <a:ext cx="0" cy="211667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7799" y="2438401"/>
            <a:ext cx="64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  <a:latin typeface="Times"/>
                <a:cs typeface="Times"/>
              </a:rPr>
              <a:t>4 of 42</a:t>
            </a:r>
            <a:endParaRPr lang="en-US" sz="11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741833" y="2383368"/>
            <a:ext cx="304800" cy="719666"/>
            <a:chOff x="8741833" y="2595034"/>
            <a:chExt cx="304800" cy="719666"/>
          </a:xfrm>
        </p:grpSpPr>
        <p:sp>
          <p:nvSpPr>
            <p:cNvPr id="35" name="Round Same Side Corner Rectangle 34"/>
            <p:cNvSpPr/>
            <p:nvPr/>
          </p:nvSpPr>
          <p:spPr>
            <a:xfrm rot="16200000">
              <a:off x="8534400" y="2802467"/>
              <a:ext cx="719666" cy="304800"/>
            </a:xfrm>
            <a:prstGeom prst="round2SameRect">
              <a:avLst/>
            </a:prstGeom>
            <a:solidFill>
              <a:schemeClr val="tx1">
                <a:alpha val="43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latin typeface="Redressed"/>
                <a:cs typeface="Redressed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8845129" y="2853266"/>
              <a:ext cx="148143" cy="211543"/>
            </a:xfrm>
            <a:prstGeom prst="chevron">
              <a:avLst>
                <a:gd name="adj" fmla="val 55986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43473" y="2511967"/>
            <a:ext cx="25058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white"/>
                </a:solidFill>
                <a:latin typeface="Redressed"/>
                <a:cs typeface="Redressed"/>
              </a:rPr>
              <a:t>Treasure </a:t>
            </a:r>
            <a:r>
              <a:rPr lang="en-US" sz="3200" dirty="0" smtClean="0">
                <a:solidFill>
                  <a:prstClr val="white"/>
                </a:solidFill>
                <a:latin typeface="Redressed"/>
                <a:cs typeface="Redressed"/>
              </a:rPr>
              <a:t>Finder</a:t>
            </a:r>
            <a:endParaRPr lang="en-US" sz="3200" dirty="0">
              <a:solidFill>
                <a:prstClr val="white"/>
              </a:solidFill>
              <a:latin typeface="Redressed"/>
              <a:cs typeface="Redressed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96267" y="3115733"/>
            <a:ext cx="448733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31732" y="3175001"/>
            <a:ext cx="1320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  <a:latin typeface="Times"/>
                <a:cs typeface="Times"/>
              </a:rPr>
              <a:t>Your Components</a:t>
            </a:r>
            <a:endParaRPr lang="en-US" sz="11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1730" y="4123277"/>
            <a:ext cx="1320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chemeClr val="bg1"/>
                </a:solidFill>
                <a:latin typeface="Times"/>
                <a:cs typeface="Times"/>
              </a:rPr>
              <a:t>You need</a:t>
            </a:r>
            <a:endParaRPr lang="en-US" sz="1100" i="1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1726" y="3386670"/>
            <a:ext cx="1320801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Wire coil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10k potentiometer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Capacitors</a:t>
            </a:r>
            <a:endParaRPr lang="en-US" sz="9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1723" y="4330707"/>
            <a:ext cx="1684877" cy="91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Speaker wire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Transistor, NPN, 2N3904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Audio Jack, 1/8”, mono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chemeClr val="bg1"/>
                </a:solidFill>
                <a:latin typeface="Times"/>
                <a:cs typeface="Times"/>
              </a:rPr>
              <a:t>Battery, 9V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492066" y="3187533"/>
            <a:ext cx="69159" cy="10801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25066" y="3191574"/>
            <a:ext cx="2590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Who hasn't dreamed about owning their own metal detector and searching for buried treasure, or at least a few dropped coins? In this project, we will build a metal detector based on a dual oscillator circuit. One oscillator is fixed, and the other varies depending upon the proximity of metal objects.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09734" y="4910671"/>
            <a:ext cx="2404533" cy="279400"/>
            <a:chOff x="5909734" y="4800600"/>
            <a:chExt cx="2404533" cy="279400"/>
          </a:xfrm>
        </p:grpSpPr>
        <p:sp>
          <p:nvSpPr>
            <p:cNvPr id="40" name="Rounded Rectangle 39"/>
            <p:cNvSpPr/>
            <p:nvPr/>
          </p:nvSpPr>
          <p:spPr>
            <a:xfrm>
              <a:off x="6333066" y="4800600"/>
              <a:ext cx="1981201" cy="279400"/>
            </a:xfrm>
            <a:prstGeom prst="roundRect">
              <a:avLst>
                <a:gd name="adj" fmla="val 22728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innerShdw blurRad="34925" dist="254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FULL TUTORIAL @ MAKE PROJECTS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09734" y="4800600"/>
              <a:ext cx="321732" cy="279400"/>
            </a:xfrm>
            <a:prstGeom prst="roundRect">
              <a:avLst>
                <a:gd name="adj" fmla="val 22728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innerShdw blurRad="34925" dist="254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Tahoma"/>
                <a:cs typeface="Tahoma"/>
              </a:endParaRPr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982487" y="4856790"/>
              <a:ext cx="164314" cy="164314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254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10800000">
            <a:off x="-16934" y="2493435"/>
            <a:ext cx="304800" cy="719666"/>
            <a:chOff x="8741833" y="2595034"/>
            <a:chExt cx="304800" cy="719666"/>
          </a:xfrm>
        </p:grpSpPr>
        <p:sp>
          <p:nvSpPr>
            <p:cNvPr id="45" name="Round Same Side Corner Rectangle 44"/>
            <p:cNvSpPr/>
            <p:nvPr/>
          </p:nvSpPr>
          <p:spPr>
            <a:xfrm rot="16200000">
              <a:off x="8534400" y="2802467"/>
              <a:ext cx="719666" cy="304800"/>
            </a:xfrm>
            <a:prstGeom prst="round2SameRect">
              <a:avLst/>
            </a:prstGeom>
            <a:solidFill>
              <a:schemeClr val="tx1">
                <a:alpha val="43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>
                <a:latin typeface="Redressed"/>
                <a:cs typeface="Redressed"/>
              </a:endParaRPr>
            </a:p>
          </p:txBody>
        </p:sp>
        <p:sp>
          <p:nvSpPr>
            <p:cNvPr id="46" name="Chevron 45"/>
            <p:cNvSpPr/>
            <p:nvPr/>
          </p:nvSpPr>
          <p:spPr>
            <a:xfrm>
              <a:off x="8845129" y="2853266"/>
              <a:ext cx="148143" cy="211543"/>
            </a:xfrm>
            <a:prstGeom prst="chevron">
              <a:avLst>
                <a:gd name="adj" fmla="val 55986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462570" y="2743827"/>
            <a:ext cx="1004097" cy="309508"/>
          </a:xfrm>
          <a:prstGeom prst="roundRect">
            <a:avLst>
              <a:gd name="adj" fmla="val 22728"/>
            </a:avLst>
          </a:prstGeom>
          <a:solidFill>
            <a:srgbClr val="FF660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34925" dist="254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I BUILT THIS!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38600" y="4580467"/>
            <a:ext cx="1464733" cy="254000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44540" y="4327504"/>
            <a:ext cx="530915" cy="549299"/>
            <a:chOff x="3459870" y="4225900"/>
            <a:chExt cx="530915" cy="549299"/>
          </a:xfrm>
        </p:grpSpPr>
        <p:sp>
          <p:nvSpPr>
            <p:cNvPr id="4" name="Rounded Rectangular Callout 3"/>
            <p:cNvSpPr/>
            <p:nvPr/>
          </p:nvSpPr>
          <p:spPr>
            <a:xfrm rot="16200000">
              <a:off x="3456263" y="4248198"/>
              <a:ext cx="549299" cy="504703"/>
            </a:xfrm>
            <a:prstGeom prst="wedgeRoundRectCallout">
              <a:avLst/>
            </a:prstGeom>
            <a:solidFill>
              <a:srgbClr val="E7E9E9"/>
            </a:solidFill>
            <a:ln w="38100" cap="flat" cmpd="sng">
              <a:solidFill>
                <a:schemeClr val="tx1">
                  <a:lumMod val="95000"/>
                  <a:lumOff val="5000"/>
                  <a:alpha val="67000"/>
                </a:schemeClr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65787" y="4248376"/>
              <a:ext cx="5190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56CD80"/>
                  </a:solidFill>
                  <a:latin typeface="Arial"/>
                  <a:cs typeface="Arial"/>
                </a:rPr>
                <a:t>I HAVE</a:t>
              </a:r>
              <a:endParaRPr lang="en-US" sz="800" b="1" dirty="0">
                <a:solidFill>
                  <a:srgbClr val="56CD80"/>
                </a:solidFill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59870" y="4510847"/>
              <a:ext cx="5309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rgbClr val="56CD80"/>
                  </a:solidFill>
                  <a:latin typeface="Arial"/>
                  <a:cs typeface="Arial"/>
                </a:rPr>
                <a:t>I NEED</a:t>
              </a:r>
              <a:endParaRPr lang="en-US" sz="800" b="1" dirty="0">
                <a:solidFill>
                  <a:srgbClr val="56CD80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554764" y="4500549"/>
              <a:ext cx="347958" cy="1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652176" y="677333"/>
            <a:ext cx="55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lang="en-US" sz="7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2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182</Words>
  <Application>Microsoft Macintosh PowerPoint</Application>
  <PresentationFormat>On-screen Show (16:10)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Carlo</dc:creator>
  <cp:lastModifiedBy>Gian Carlo</cp:lastModifiedBy>
  <cp:revision>39</cp:revision>
  <dcterms:created xsi:type="dcterms:W3CDTF">2011-11-19T05:59:26Z</dcterms:created>
  <dcterms:modified xsi:type="dcterms:W3CDTF">2011-11-21T19:01:47Z</dcterms:modified>
</cp:coreProperties>
</file>