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6"/>
  </p:notesMasterIdLst>
  <p:sldIdLst>
    <p:sldId id="256" r:id="rId2"/>
    <p:sldId id="257" r:id="rId3"/>
    <p:sldId id="269" r:id="rId4"/>
    <p:sldId id="263" r:id="rId5"/>
    <p:sldId id="270" r:id="rId6"/>
    <p:sldId id="268" r:id="rId7"/>
    <p:sldId id="264" r:id="rId8"/>
    <p:sldId id="267" r:id="rId9"/>
    <p:sldId id="258" r:id="rId10"/>
    <p:sldId id="283" r:id="rId11"/>
    <p:sldId id="274" r:id="rId12"/>
    <p:sldId id="271" r:id="rId13"/>
    <p:sldId id="276" r:id="rId14"/>
    <p:sldId id="277" r:id="rId15"/>
    <p:sldId id="273" r:id="rId16"/>
    <p:sldId id="275" r:id="rId17"/>
    <p:sldId id="278" r:id="rId18"/>
    <p:sldId id="279" r:id="rId19"/>
    <p:sldId id="287" r:id="rId20"/>
    <p:sldId id="289" r:id="rId21"/>
    <p:sldId id="288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7629" autoAdjust="0"/>
  </p:normalViewPr>
  <p:slideViewPr>
    <p:cSldViewPr snapToObjects="1">
      <p:cViewPr varScale="1">
        <p:scale>
          <a:sx n="59" d="100"/>
          <a:sy n="59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2F27-E17C-3E4D-902F-68574F8499B1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6889C-6B7D-B644-A350-B08E6FE6995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CVM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MGridVM</a:t>
            </a:r>
            <a:r>
              <a:rPr lang="pt-BR" dirty="0" smtClean="0"/>
              <a:t> are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allow</a:t>
            </a:r>
            <a:r>
              <a:rPr lang="pt-BR" dirty="0" smtClean="0"/>
              <a:t> </a:t>
            </a:r>
            <a:r>
              <a:rPr lang="pt-BR" dirty="0" err="1" smtClean="0"/>
              <a:t>users</a:t>
            </a:r>
            <a:r>
              <a:rPr lang="pt-BR" baseline="0" dirty="0" smtClean="0"/>
              <a:t> to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applications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means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high-level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graphical</a:t>
            </a:r>
            <a:r>
              <a:rPr lang="pt-BR" baseline="0" dirty="0" smtClean="0"/>
              <a:t> DSML.</a:t>
            </a:r>
          </a:p>
          <a:p>
            <a:r>
              <a:rPr lang="pt-BR" baseline="0" dirty="0" err="1" smtClean="0"/>
              <a:t>Moreover</a:t>
            </a:r>
            <a:r>
              <a:rPr lang="pt-BR" baseline="0" dirty="0" smtClean="0"/>
              <a:t>, CML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MGridML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runtime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triggering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adaptations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provided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focused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specially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broker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layer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err="1" smtClean="0"/>
              <a:t>illustrated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paper</a:t>
            </a:r>
            <a:r>
              <a:rPr lang="pt-BR" baseline="0" dirty="0" smtClean="0"/>
              <a:t> as a </a:t>
            </a:r>
            <a:r>
              <a:rPr lang="pt-BR" baseline="0" dirty="0" err="1" smtClean="0"/>
              <a:t>table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Simple</a:t>
            </a:r>
            <a:r>
              <a:rPr lang="pt-BR" baseline="0" dirty="0" smtClean="0"/>
              <a:t> connection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is </a:t>
            </a:r>
            <a:r>
              <a:rPr lang="pt-BR" baseline="0" dirty="0" err="1" smtClean="0"/>
              <a:t>interrupted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when</a:t>
            </a:r>
            <a:r>
              <a:rPr lang="pt-BR" baseline="0" dirty="0" smtClean="0"/>
              <a:t> framework 1 </a:t>
            </a:r>
            <a:r>
              <a:rPr lang="pt-BR" baseline="0" dirty="0" err="1" smtClean="0"/>
              <a:t>fails</a:t>
            </a:r>
            <a:endParaRPr lang="pt-BR" baseline="0" dirty="0" smtClean="0"/>
          </a:p>
          <a:p>
            <a:r>
              <a:rPr lang="pt-BR" baseline="0" dirty="0" smtClean="0"/>
              <a:t>- </a:t>
            </a:r>
            <a:r>
              <a:rPr lang="pt-BR" baseline="0" dirty="0" err="1" smtClean="0"/>
              <a:t>Ncb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destroys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session</a:t>
            </a:r>
            <a:r>
              <a:rPr lang="pt-BR" baseline="0" dirty="0" smtClean="0"/>
              <a:t> in framework 1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reinitialize</a:t>
            </a:r>
            <a:r>
              <a:rPr lang="pt-BR" baseline="0" dirty="0" smtClean="0"/>
              <a:t> it in framework 2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err="1" smtClean="0"/>
              <a:t>illustrated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paper</a:t>
            </a:r>
            <a:r>
              <a:rPr lang="pt-BR" baseline="0" dirty="0" smtClean="0"/>
              <a:t> as a </a:t>
            </a:r>
            <a:r>
              <a:rPr lang="pt-BR" baseline="0" dirty="0" err="1" smtClean="0"/>
              <a:t>table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Simple</a:t>
            </a:r>
            <a:r>
              <a:rPr lang="pt-BR" baseline="0" dirty="0" smtClean="0"/>
              <a:t> </a:t>
            </a:r>
            <a:r>
              <a:rPr lang="pt-BR" baseline="0" dirty="0" smtClean="0"/>
              <a:t>connection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is </a:t>
            </a:r>
            <a:r>
              <a:rPr lang="pt-BR" baseline="0" dirty="0" err="1" smtClean="0"/>
              <a:t>interrupted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when</a:t>
            </a:r>
            <a:r>
              <a:rPr lang="pt-BR" baseline="0" dirty="0" smtClean="0"/>
              <a:t> framework 1 </a:t>
            </a:r>
            <a:r>
              <a:rPr lang="pt-BR" baseline="0" dirty="0" err="1" smtClean="0"/>
              <a:t>fails</a:t>
            </a:r>
            <a:endParaRPr lang="pt-BR" baseline="0" dirty="0" smtClean="0"/>
          </a:p>
          <a:p>
            <a:r>
              <a:rPr lang="pt-BR" baseline="0" dirty="0" smtClean="0"/>
              <a:t>- </a:t>
            </a:r>
            <a:r>
              <a:rPr lang="pt-BR" baseline="0" dirty="0" err="1" smtClean="0"/>
              <a:t>Ncb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destroys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session</a:t>
            </a:r>
            <a:r>
              <a:rPr lang="pt-BR" baseline="0" dirty="0" smtClean="0"/>
              <a:t> in framework 1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reinitialize</a:t>
            </a:r>
            <a:r>
              <a:rPr lang="pt-BR" baseline="0" dirty="0" smtClean="0"/>
              <a:t> it in framework 2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Running</a:t>
            </a:r>
            <a:r>
              <a:rPr lang="pt-BR" dirty="0" smtClean="0"/>
              <a:t> time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scenario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average</a:t>
            </a:r>
            <a:r>
              <a:rPr lang="pt-BR" baseline="0" dirty="0" smtClean="0"/>
              <a:t> over 100 </a:t>
            </a:r>
            <a:r>
              <a:rPr lang="pt-BR" baseline="0" dirty="0" err="1" smtClean="0"/>
              <a:t>executions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-----</a:t>
            </a:r>
          </a:p>
          <a:p>
            <a:r>
              <a:rPr lang="pt-BR" baseline="0" dirty="0" smtClean="0"/>
              <a:t>It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room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improving</a:t>
            </a:r>
            <a:r>
              <a:rPr lang="pt-BR" baseline="0" dirty="0" smtClean="0"/>
              <a:t> performance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optimizing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expressions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bindings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currently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implemented</a:t>
            </a:r>
            <a:r>
              <a:rPr lang="pt-B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Running</a:t>
            </a:r>
            <a:r>
              <a:rPr lang="pt-BR" dirty="0" smtClean="0"/>
              <a:t> time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scenario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paper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average</a:t>
            </a:r>
            <a:r>
              <a:rPr lang="pt-BR" baseline="0" dirty="0" smtClean="0"/>
              <a:t> over 100 </a:t>
            </a:r>
            <a:r>
              <a:rPr lang="pt-BR" baseline="0" dirty="0" err="1" smtClean="0"/>
              <a:t>executions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-----</a:t>
            </a:r>
          </a:p>
          <a:p>
            <a:r>
              <a:rPr lang="pt-BR" baseline="0" dirty="0" smtClean="0"/>
              <a:t>It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room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improving</a:t>
            </a:r>
            <a:r>
              <a:rPr lang="pt-BR" baseline="0" dirty="0" smtClean="0"/>
              <a:t> performance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optimizing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expressions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bindings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currently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implemented</a:t>
            </a:r>
            <a:r>
              <a:rPr lang="pt-B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CVM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MGridVM</a:t>
            </a:r>
            <a:r>
              <a:rPr lang="pt-BR" dirty="0" smtClean="0"/>
              <a:t> are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allow</a:t>
            </a:r>
            <a:r>
              <a:rPr lang="pt-BR" dirty="0" smtClean="0"/>
              <a:t> </a:t>
            </a:r>
            <a:r>
              <a:rPr lang="pt-BR" dirty="0" err="1" smtClean="0"/>
              <a:t>users</a:t>
            </a:r>
            <a:r>
              <a:rPr lang="pt-BR" baseline="0" dirty="0" smtClean="0"/>
              <a:t> to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applications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means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high-level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graphical</a:t>
            </a:r>
            <a:r>
              <a:rPr lang="pt-BR" baseline="0" dirty="0" smtClean="0"/>
              <a:t> DSML.</a:t>
            </a:r>
          </a:p>
          <a:p>
            <a:r>
              <a:rPr lang="pt-BR" baseline="0" dirty="0" err="1" smtClean="0"/>
              <a:t>Moreover</a:t>
            </a:r>
            <a:r>
              <a:rPr lang="pt-BR" baseline="0" dirty="0" smtClean="0"/>
              <a:t>, CML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MGridML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runtime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triggering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adaptations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provided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Nonetheless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construction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execution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engines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these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DSMLs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extremely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complex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requires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dealing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parsing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transformations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negotiations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synthesis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dealing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models@run.time, it is </a:t>
            </a:r>
            <a:r>
              <a:rPr lang="pt-BR" baseline="0" dirty="0" err="1" smtClean="0"/>
              <a:t>even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complex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require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runtime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monitoring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runtime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validation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err="1" smtClean="0"/>
              <a:t>Why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use MDE to </a:t>
            </a:r>
            <a:r>
              <a:rPr lang="pt-BR" baseline="0" dirty="0" err="1" smtClean="0"/>
              <a:t>deal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complexity</a:t>
            </a:r>
            <a:r>
              <a:rPr lang="pt-BR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Nonetheless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construction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execution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engines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these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DSMLs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extremely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complex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requires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dealing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parsing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transformations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negotiations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synthesis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pPr>
              <a:buFontTx/>
              <a:buChar char="-"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dealing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models@run.time, it is </a:t>
            </a:r>
            <a:r>
              <a:rPr lang="pt-BR" baseline="0" dirty="0" err="1" smtClean="0"/>
              <a:t>even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complex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require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runtime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monitoring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runtime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validation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Why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use MDE to </a:t>
            </a:r>
            <a:r>
              <a:rPr lang="pt-BR" baseline="0" dirty="0" err="1" smtClean="0"/>
              <a:t>deal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complexity</a:t>
            </a:r>
            <a:r>
              <a:rPr lang="pt-BR" baseline="0" dirty="0" smtClean="0"/>
              <a:t>?</a:t>
            </a:r>
          </a:p>
          <a:p>
            <a:pPr>
              <a:buFontTx/>
              <a:buNone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Despite</a:t>
            </a:r>
            <a:r>
              <a:rPr lang="pt-BR" dirty="0" smtClean="0"/>
              <a:t> </a:t>
            </a:r>
            <a:r>
              <a:rPr lang="pt-BR" dirty="0" err="1" smtClean="0"/>
              <a:t>being</a:t>
            </a:r>
            <a:r>
              <a:rPr lang="pt-BR" dirty="0" smtClean="0"/>
              <a:t> </a:t>
            </a:r>
            <a:r>
              <a:rPr lang="pt-BR" dirty="0" err="1" smtClean="0"/>
              <a:t>complex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difficult</a:t>
            </a:r>
            <a:r>
              <a:rPr lang="pt-BR" baseline="0" dirty="0" smtClean="0"/>
              <a:t> to build, </a:t>
            </a:r>
            <a:r>
              <a:rPr lang="pt-BR" baseline="0" dirty="0" err="1" smtClean="0"/>
              <a:t>execution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engines</a:t>
            </a:r>
            <a:r>
              <a:rPr lang="pt-BR" baseline="0" dirty="0" smtClean="0"/>
              <a:t> for communication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microgrid</a:t>
            </a:r>
            <a:r>
              <a:rPr lang="pt-BR" baseline="0" dirty="0" smtClean="0"/>
              <a:t> shows some </a:t>
            </a:r>
            <a:r>
              <a:rPr lang="pt-BR" baseline="0" dirty="0" err="1" smtClean="0"/>
              <a:t>similarities</a:t>
            </a:r>
            <a:endParaRPr lang="pt-BR" baseline="0" dirty="0" smtClean="0"/>
          </a:p>
          <a:p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err="1" smtClean="0"/>
              <a:t>Architectures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</a:t>
            </a:r>
            <a:endParaRPr lang="pt-BR" baseline="0" dirty="0" smtClean="0"/>
          </a:p>
          <a:p>
            <a:pPr>
              <a:buFontTx/>
              <a:buChar char="-"/>
            </a:pP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comparisons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negotiation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synthesis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scripts, </a:t>
            </a:r>
            <a:r>
              <a:rPr lang="pt-BR" baseline="0" dirty="0" err="1" smtClean="0"/>
              <a:t>enforcement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policies, </a:t>
            </a:r>
            <a:r>
              <a:rPr lang="pt-BR" baseline="0" dirty="0" err="1" smtClean="0"/>
              <a:t>autonomic</a:t>
            </a:r>
            <a:r>
              <a:rPr lang="pt-BR" baseline="0" dirty="0" smtClean="0"/>
              <a:t> management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resources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Constructs</a:t>
            </a:r>
            <a:r>
              <a:rPr lang="pt-BR" dirty="0" smtClean="0"/>
              <a:t> for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Maybe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interesting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present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approach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language</a:t>
            </a:r>
            <a:r>
              <a:rPr lang="pt-BR" baseline="0" smtClean="0"/>
              <a:t> perspective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CVM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MGridVM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built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layered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architecture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err="1" smtClean="0"/>
              <a:t>Models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specialization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Constructs</a:t>
            </a:r>
            <a:r>
              <a:rPr lang="pt-BR" dirty="0" smtClean="0"/>
              <a:t> for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6889C-6B7D-B644-A350-B08E6FE6995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ABB6-7017-7049-AF58-FED917649500}" type="datetimeFigureOut">
              <a:rPr lang="en-US" smtClean="0"/>
              <a:pPr/>
              <a:t>10/1/12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B1A8-1358-1741-A809-D119B65FD40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Overall approach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 descr="generic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8069"/>
            <a:ext cx="1380562" cy="2586370"/>
          </a:xfrm>
          <a:prstGeom prst="rect">
            <a:avLst/>
          </a:prstGeom>
        </p:spPr>
      </p:pic>
      <p:pic>
        <p:nvPicPr>
          <p:cNvPr id="5" name="Picture 4" descr="mgridv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856345"/>
            <a:ext cx="1066800" cy="1683448"/>
          </a:xfrm>
          <a:prstGeom prst="rect">
            <a:avLst/>
          </a:prstGeom>
        </p:spPr>
      </p:pic>
      <p:pic>
        <p:nvPicPr>
          <p:cNvPr id="7" name="Picture 6" descr="cvm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396" y="3928938"/>
            <a:ext cx="2492404" cy="189694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724400" y="2209800"/>
            <a:ext cx="978427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MGridVM</a:t>
            </a:r>
            <a:endParaRPr lang="pt-BR" sz="1400" dirty="0" smtClean="0">
              <a:solidFill>
                <a:schemeClr val="tx1"/>
              </a:solidFill>
            </a:endParaRP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24400" y="4674839"/>
            <a:ext cx="978427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CVM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EE </a:t>
            </a:r>
            <a:r>
              <a:rPr lang="pt-BR" sz="1400" dirty="0" err="1" smtClean="0">
                <a:solidFill>
                  <a:schemeClr val="tx1"/>
                </a:solidFill>
              </a:rPr>
              <a:t>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3319338"/>
            <a:ext cx="12954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EE </a:t>
            </a:r>
            <a:r>
              <a:rPr lang="pt-BR" sz="1400" dirty="0" err="1" smtClean="0">
                <a:solidFill>
                  <a:schemeClr val="tx1"/>
                </a:solidFill>
              </a:rPr>
              <a:t>MetaModel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endCxn id="16" idx="0"/>
          </p:cNvCxnSpPr>
          <p:nvPr/>
        </p:nvCxnSpPr>
        <p:spPr>
          <a:xfrm rot="10800000" flipV="1">
            <a:off x="3086100" y="2514600"/>
            <a:ext cx="1638300" cy="8047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5" idx="1"/>
            <a:endCxn id="16" idx="2"/>
          </p:cNvCxnSpPr>
          <p:nvPr/>
        </p:nvCxnSpPr>
        <p:spPr>
          <a:xfrm rot="10800000">
            <a:off x="3086100" y="3928939"/>
            <a:ext cx="1638300" cy="105070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600" y="514593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0" y="20713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&lt;&lt;</a:t>
            </a:r>
            <a:r>
              <a:rPr lang="pt-BR" sz="1200" dirty="0" err="1" smtClean="0"/>
              <a:t>conforms</a:t>
            </a:r>
            <a:r>
              <a:rPr lang="pt-BR" sz="1200" dirty="0" smtClean="0"/>
              <a:t> to&gt;&gt;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layer</a:t>
            </a:r>
            <a:endParaRPr lang="en-US" dirty="0"/>
          </a:p>
        </p:txBody>
      </p:sp>
      <p:pic>
        <p:nvPicPr>
          <p:cNvPr id="7" name="Content Placeholder 6" descr="genericv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700" y="1983580"/>
            <a:ext cx="2298700" cy="4306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layer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an uniform interface over resources</a:t>
            </a:r>
          </a:p>
          <a:p>
            <a:r>
              <a:rPr lang="en-US" dirty="0" smtClean="0"/>
              <a:t>Abstract details in the setup, selection and maintenance of resources</a:t>
            </a:r>
          </a:p>
          <a:p>
            <a:r>
              <a:rPr lang="en-US" dirty="0"/>
              <a:t>A</a:t>
            </a:r>
            <a:r>
              <a:rPr lang="en-US" dirty="0" smtClean="0"/>
              <a:t>utomatically identify situations that require adaptations and perform them transparently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Broker </a:t>
            </a:r>
            <a:r>
              <a:rPr lang="en-US" dirty="0" smtClean="0"/>
              <a:t>layer </a:t>
            </a:r>
            <a:r>
              <a:rPr lang="en-US" dirty="0" err="1" smtClean="0"/>
              <a:t>metamodel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Behavior </a:t>
            </a:r>
            <a:r>
              <a:rPr lang="en-US" dirty="0" smtClean="0"/>
              <a:t>of a Broker layer is defined by the way it handles </a:t>
            </a:r>
            <a:r>
              <a:rPr lang="en-US" b="1" dirty="0" smtClean="0"/>
              <a:t>calls </a:t>
            </a:r>
            <a:r>
              <a:rPr lang="en-US" dirty="0" smtClean="0"/>
              <a:t>from upper layer and </a:t>
            </a:r>
            <a:r>
              <a:rPr lang="en-US" b="1" dirty="0" smtClean="0"/>
              <a:t>events </a:t>
            </a:r>
            <a:r>
              <a:rPr lang="en-US" dirty="0" smtClean="0"/>
              <a:t>from </a:t>
            </a:r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Handlers define an </a:t>
            </a:r>
            <a:r>
              <a:rPr lang="en-US" b="1" dirty="0" smtClean="0"/>
              <a:t>action</a:t>
            </a:r>
            <a:r>
              <a:rPr lang="en-US" dirty="0" smtClean="0"/>
              <a:t> to be taken:</a:t>
            </a:r>
          </a:p>
          <a:p>
            <a:pPr lvl="1"/>
            <a:r>
              <a:rPr lang="en-US" dirty="0" smtClean="0"/>
              <a:t>Call a resource</a:t>
            </a:r>
          </a:p>
          <a:p>
            <a:pPr lvl="1"/>
            <a:r>
              <a:rPr lang="en-US" dirty="0" smtClean="0"/>
              <a:t>Generate an event to upper layers</a:t>
            </a:r>
          </a:p>
          <a:p>
            <a:pPr lvl="1"/>
            <a:r>
              <a:rPr lang="en-US" dirty="0" smtClean="0"/>
              <a:t>Execute a sequence of other actions</a:t>
            </a:r>
          </a:p>
          <a:p>
            <a:pPr lvl="1"/>
            <a:r>
              <a:rPr lang="en-US" dirty="0" smtClean="0"/>
              <a:t>Execute a macro (which may access resources/state)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Broker layer </a:t>
            </a:r>
            <a:r>
              <a:rPr lang="en-US" dirty="0" err="1" smtClean="0"/>
              <a:t>metamodel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r>
              <a:rPr lang="en-US" dirty="0" smtClean="0"/>
              <a:t>/Event Handling</a:t>
            </a:r>
          </a:p>
          <a:p>
            <a:r>
              <a:rPr lang="en-US" dirty="0" smtClean="0"/>
              <a:t>Resource management</a:t>
            </a:r>
          </a:p>
          <a:p>
            <a:r>
              <a:rPr lang="en-US" dirty="0" smtClean="0"/>
              <a:t>State management</a:t>
            </a:r>
          </a:p>
          <a:p>
            <a:r>
              <a:rPr lang="en-US" dirty="0" smtClean="0"/>
              <a:t>Autonomic management</a:t>
            </a:r>
          </a:p>
          <a:p>
            <a:r>
              <a:rPr lang="en-US" dirty="0" smtClean="0"/>
              <a:t>Policy evaluation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Broker layer </a:t>
            </a:r>
            <a:r>
              <a:rPr lang="en-US" dirty="0" err="1" smtClean="0"/>
              <a:t>metamodel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9" name="Picture 8" descr="tes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1961"/>
            <a:ext cx="8229600" cy="4264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Broker layer execution environment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 smtClean="0"/>
              <a:t>operational semantics to the Broker layer </a:t>
            </a:r>
            <a:r>
              <a:rPr lang="en-US" dirty="0" err="1" smtClean="0"/>
              <a:t>metamodel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Loads a Broker layer model and executes </a:t>
            </a:r>
            <a:r>
              <a:rPr lang="en-US" dirty="0" smtClean="0"/>
              <a:t>accordingly</a:t>
            </a:r>
          </a:p>
          <a:p>
            <a:endParaRPr lang="en-US" dirty="0" smtClean="0"/>
          </a:p>
          <a:p>
            <a:r>
              <a:rPr lang="en-US" dirty="0" smtClean="0"/>
              <a:t>Provides a library for integrating resource implementations to the execution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Broker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 descr="environ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29600" cy="2927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Communication Broker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 uniform API over a set of communication frameworks</a:t>
            </a:r>
          </a:p>
          <a:p>
            <a:r>
              <a:rPr lang="en-US" dirty="0" smtClean="0"/>
              <a:t>Abstracts communication framework selection, setup, monitoring, replacement and recovery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Communication Broker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slide was intended to show a model of the NCB conforming to the proposed </a:t>
            </a:r>
            <a:r>
              <a:rPr lang="en-US" dirty="0" err="1" smtClean="0"/>
              <a:t>metamodel</a:t>
            </a:r>
            <a:endParaRPr lang="en-US" dirty="0" smtClean="0"/>
          </a:p>
          <a:p>
            <a:r>
              <a:rPr lang="en-US" dirty="0" smtClean="0"/>
              <a:t>Problems: the complete model is big and it is not feasible to represent it graphically</a:t>
            </a:r>
          </a:p>
          <a:p>
            <a:r>
              <a:rPr lang="en-US" dirty="0" smtClean="0"/>
              <a:t>Maybe we could show separately each </a:t>
            </a:r>
            <a:r>
              <a:rPr lang="en-US" dirty="0" smtClean="0"/>
              <a:t>of the main aspects of the model</a:t>
            </a:r>
          </a:p>
          <a:p>
            <a:r>
              <a:rPr lang="en-US" dirty="0" smtClean="0"/>
              <a:t>But it could also be too detailed for the presentation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MDE techniques and </a:t>
            </a:r>
            <a:r>
              <a:rPr lang="en-US" dirty="0" err="1" smtClean="0"/>
              <a:t>DSMLs</a:t>
            </a:r>
            <a:r>
              <a:rPr lang="en-US" dirty="0" smtClean="0"/>
              <a:t> simplifies development of complex software</a:t>
            </a:r>
          </a:p>
          <a:p>
            <a:pPr lvl="1"/>
            <a:r>
              <a:rPr lang="en-US" dirty="0" smtClean="0"/>
              <a:t>Appropriate constructs may enable even end-users to create complex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scenario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requests an audio communication with another party</a:t>
            </a:r>
          </a:p>
          <a:p>
            <a:r>
              <a:rPr lang="en-US" dirty="0" smtClean="0"/>
              <a:t>A session is initially </a:t>
            </a:r>
            <a:r>
              <a:rPr lang="en-US" dirty="0" smtClean="0"/>
              <a:t>established using Framework 1</a:t>
            </a:r>
          </a:p>
          <a:p>
            <a:r>
              <a:rPr lang="en-US" dirty="0" smtClean="0"/>
              <a:t>A failure is simulated in Framework 1</a:t>
            </a:r>
          </a:p>
          <a:p>
            <a:r>
              <a:rPr lang="en-US" dirty="0" smtClean="0"/>
              <a:t>NCB automatically switches the session to be established using Framework 2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tes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4638"/>
            <a:ext cx="4800600" cy="64485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Communication Broker</a:t>
            </a:r>
          </a:p>
          <a:p>
            <a:pPr lvl="1"/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Substantial performance loss</a:t>
            </a:r>
          </a:p>
          <a:p>
            <a:pPr lvl="1"/>
            <a:r>
              <a:rPr lang="en-US" dirty="0" smtClean="0"/>
              <a:t>Simple scenarios (significant loading overhead)</a:t>
            </a:r>
          </a:p>
          <a:p>
            <a:pPr lvl="1"/>
            <a:r>
              <a:rPr lang="en-US" dirty="0" smtClean="0"/>
              <a:t>Evaluation of expressions and parameter bindings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971800"/>
          <a:ext cx="6096000" cy="115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Original</a:t>
                      </a:r>
                      <a:r>
                        <a:rPr lang="pt-BR" baseline="0" dirty="0" smtClean="0"/>
                        <a:t> NCB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dirty="0" err="1" smtClean="0"/>
                        <a:t>Modeled</a:t>
                      </a:r>
                      <a:r>
                        <a:rPr lang="pt-BR" dirty="0" smtClean="0"/>
                        <a:t> NCB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Avg</a:t>
                      </a:r>
                      <a:r>
                        <a:rPr lang="pt-BR" dirty="0" smtClean="0"/>
                        <a:t> (</a:t>
                      </a:r>
                      <a:r>
                        <a:rPr lang="pt-BR" dirty="0" err="1" smtClean="0"/>
                        <a:t>ms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Std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Dev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Avg</a:t>
                      </a:r>
                      <a:r>
                        <a:rPr lang="pt-BR" baseline="0" dirty="0" smtClean="0"/>
                        <a:t> (</a:t>
                      </a:r>
                      <a:r>
                        <a:rPr lang="pt-BR" baseline="0" dirty="0" err="1" smtClean="0"/>
                        <a:t>ms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Std</a:t>
                      </a:r>
                      <a:r>
                        <a:rPr lang="pt-BR" dirty="0" smtClean="0"/>
                        <a:t> (</a:t>
                      </a:r>
                      <a:r>
                        <a:rPr lang="pt-BR" dirty="0" err="1" smtClean="0"/>
                        <a:t>ms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1369.29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51.60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3058.53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149.70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Communication Broker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Original NCB: 6777 LOC</a:t>
            </a:r>
          </a:p>
          <a:p>
            <a:pPr lvl="1"/>
            <a:r>
              <a:rPr lang="en-US" dirty="0" smtClean="0"/>
              <a:t>Modeled NCB:</a:t>
            </a:r>
          </a:p>
          <a:p>
            <a:pPr lvl="2"/>
            <a:r>
              <a:rPr lang="en-US" dirty="0" smtClean="0"/>
              <a:t>Model: 264 objects</a:t>
            </a:r>
          </a:p>
          <a:p>
            <a:pPr lvl="2"/>
            <a:r>
              <a:rPr lang="en-US" dirty="0" smtClean="0"/>
              <a:t>Macro code: 864 LOC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MDE techniques and </a:t>
            </a:r>
            <a:r>
              <a:rPr lang="en-US" dirty="0" err="1" smtClean="0"/>
              <a:t>DSMLs</a:t>
            </a:r>
            <a:r>
              <a:rPr lang="en-US" dirty="0" smtClean="0"/>
              <a:t> simplifies development of complex software</a:t>
            </a:r>
          </a:p>
          <a:p>
            <a:pPr lvl="1"/>
            <a:r>
              <a:rPr lang="en-US" dirty="0" smtClean="0"/>
              <a:t>Appropriate constructs may enable even end-users to create complex applications </a:t>
            </a:r>
          </a:p>
          <a:p>
            <a:endParaRPr lang="en-US" dirty="0" smtClean="0"/>
          </a:p>
          <a:p>
            <a:r>
              <a:rPr lang="en-US" dirty="0" smtClean="0"/>
              <a:t>CVM and </a:t>
            </a:r>
            <a:r>
              <a:rPr lang="en-US" dirty="0" err="1" smtClean="0"/>
              <a:t>MGridVM</a:t>
            </a:r>
            <a:r>
              <a:rPr lang="en-US" dirty="0" smtClean="0"/>
              <a:t> are examples</a:t>
            </a:r>
          </a:p>
          <a:p>
            <a:pPr lvl="1"/>
            <a:r>
              <a:rPr lang="en-US" dirty="0" smtClean="0"/>
              <a:t>high-level graphical </a:t>
            </a:r>
            <a:r>
              <a:rPr lang="en-US" dirty="0" err="1" smtClean="0"/>
              <a:t>DSMLs</a:t>
            </a:r>
            <a:endParaRPr lang="en-US" dirty="0" smtClean="0"/>
          </a:p>
          <a:p>
            <a:pPr lvl="1"/>
            <a:r>
              <a:rPr lang="en-US" dirty="0" smtClean="0"/>
              <a:t>models can be changed at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engines for </a:t>
            </a:r>
            <a:r>
              <a:rPr lang="en-US" dirty="0" err="1" smtClean="0"/>
              <a:t>DSMLs</a:t>
            </a:r>
            <a:r>
              <a:rPr lang="en-US" dirty="0" smtClean="0"/>
              <a:t> are complex and difficult to build</a:t>
            </a:r>
          </a:p>
          <a:p>
            <a:pPr lvl="1"/>
            <a:r>
              <a:rPr lang="en-US" dirty="0" smtClean="0"/>
              <a:t>Even more complex if models can be changed at runtime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engines for </a:t>
            </a:r>
            <a:r>
              <a:rPr lang="en-US" dirty="0" err="1" smtClean="0"/>
              <a:t>DSMLs</a:t>
            </a:r>
            <a:r>
              <a:rPr lang="en-US" dirty="0" smtClean="0"/>
              <a:t> are complex and difficult to build</a:t>
            </a:r>
          </a:p>
          <a:p>
            <a:pPr lvl="1"/>
            <a:r>
              <a:rPr lang="en-US" dirty="0" smtClean="0"/>
              <a:t>Even more complex if models can be changed at runtime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MDE is proposed as an approach to deal with the development of complex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CVM and </a:t>
            </a:r>
            <a:r>
              <a:rPr lang="en-US" dirty="0" err="1" smtClean="0"/>
              <a:t>MGridVM</a:t>
            </a:r>
            <a:endParaRPr lang="en-US" dirty="0"/>
          </a:p>
          <a:p>
            <a:pPr lvl="1"/>
            <a:r>
              <a:rPr lang="en-US" dirty="0" smtClean="0"/>
              <a:t>Provide services described by high-level models upon a set of heterogeneous resources</a:t>
            </a:r>
          </a:p>
          <a:p>
            <a:pPr lvl="1"/>
            <a:r>
              <a:rPr lang="en-US" dirty="0" smtClean="0"/>
              <a:t>Rely on a common set of operations: model comparisons, negotiation of models, synthesis of scripts, policy evaluation, autonomic management of resources, etc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Solutions employed by CVM and </a:t>
            </a:r>
            <a:r>
              <a:rPr lang="en-US" dirty="0" err="1" smtClean="0"/>
              <a:t>MGridVM</a:t>
            </a:r>
            <a:r>
              <a:rPr lang="en-US" dirty="0" smtClean="0"/>
              <a:t> could be captured as a technical (horizontal) domain</a:t>
            </a:r>
          </a:p>
          <a:p>
            <a:pPr lvl="1"/>
            <a:r>
              <a:rPr lang="en-US" dirty="0" smtClean="0"/>
              <a:t>And applied to other application (vertical)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 for DSML </a:t>
            </a:r>
            <a:r>
              <a:rPr lang="pt-BR" dirty="0" err="1" smtClean="0"/>
              <a:t>EEs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 descr="generic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6963"/>
            <a:ext cx="2006600" cy="3759200"/>
          </a:xfrm>
          <a:prstGeom prst="rect">
            <a:avLst/>
          </a:prstGeom>
        </p:spPr>
      </p:pic>
      <p:pic>
        <p:nvPicPr>
          <p:cNvPr id="5" name="Picture 4" descr="mgridvm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417638"/>
            <a:ext cx="1569357" cy="2476500"/>
          </a:xfrm>
          <a:prstGeom prst="rect">
            <a:avLst/>
          </a:prstGeom>
        </p:spPr>
      </p:pic>
      <p:pic>
        <p:nvPicPr>
          <p:cNvPr id="7" name="Picture 6" descr="cvm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23" y="4191000"/>
            <a:ext cx="3253877" cy="247650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186174" y="3200508"/>
            <a:ext cx="1921466" cy="1752827"/>
            <a:chOff x="3186174" y="3200508"/>
            <a:chExt cx="1921466" cy="1752827"/>
          </a:xfrm>
        </p:grpSpPr>
        <p:sp>
          <p:nvSpPr>
            <p:cNvPr id="8" name="Right Triangle 7"/>
            <p:cNvSpPr/>
            <p:nvPr/>
          </p:nvSpPr>
          <p:spPr>
            <a:xfrm rot="2700000">
              <a:off x="3186174" y="3878006"/>
              <a:ext cx="385545" cy="385545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Straight Connector 63"/>
            <p:cNvCxnSpPr>
              <a:stCxn id="8" idx="5"/>
            </p:cNvCxnSpPr>
            <p:nvPr/>
          </p:nvCxnSpPr>
          <p:spPr>
            <a:xfrm rot="16200000" flipH="1">
              <a:off x="3786092" y="3663633"/>
              <a:ext cx="1588" cy="81429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3755092" y="4515183"/>
              <a:ext cx="876302" cy="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3755088" y="3638658"/>
              <a:ext cx="876302" cy="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193238" y="3200508"/>
              <a:ext cx="9144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93238" y="4953333"/>
              <a:ext cx="914402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perspective</a:t>
            </a:r>
          </a:p>
          <a:p>
            <a:pPr lvl="1"/>
            <a:r>
              <a:rPr lang="en-US" dirty="0" smtClean="0"/>
              <a:t>DSML </a:t>
            </a:r>
            <a:r>
              <a:rPr lang="en-US" dirty="0" err="1" smtClean="0"/>
              <a:t>metamodel</a:t>
            </a:r>
            <a:r>
              <a:rPr lang="en-US" dirty="0" smtClean="0"/>
              <a:t> describes the structure of the language (abstract syntax and static semantics)</a:t>
            </a:r>
          </a:p>
          <a:p>
            <a:pPr lvl="1"/>
            <a:r>
              <a:rPr lang="en-US" dirty="0" smtClean="0"/>
              <a:t>Execution engine model describes the behavior of the language (dynamic semantics) in an operational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approach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Focused </a:t>
            </a:r>
            <a:r>
              <a:rPr lang="en-US" dirty="0" smtClean="0"/>
              <a:t>on execution engines for a class of </a:t>
            </a:r>
            <a:r>
              <a:rPr lang="en-US" dirty="0" err="1" smtClean="0"/>
              <a:t>DSMLs</a:t>
            </a:r>
            <a:endParaRPr lang="en-US" dirty="0" smtClean="0"/>
          </a:p>
          <a:p>
            <a:r>
              <a:rPr lang="en-US" dirty="0" smtClean="0"/>
              <a:t>Based on a generic architecture that can be specialized into DSML execution engines</a:t>
            </a:r>
          </a:p>
          <a:p>
            <a:r>
              <a:rPr lang="en-US" dirty="0" smtClean="0"/>
              <a:t>Specialization is achieved by modeling in conformance to a given </a:t>
            </a:r>
            <a:r>
              <a:rPr lang="en-US" dirty="0" err="1" smtClean="0"/>
              <a:t>metamodel</a:t>
            </a:r>
            <a:endParaRPr lang="en-US" dirty="0" smtClean="0"/>
          </a:p>
          <a:p>
            <a:r>
              <a:rPr lang="en-US" dirty="0" err="1" smtClean="0"/>
              <a:t>Metamodel</a:t>
            </a:r>
            <a:r>
              <a:rPr lang="en-US" dirty="0" smtClean="0"/>
              <a:t> encompass constructs related to the operations needed in the execution </a:t>
            </a:r>
            <a:r>
              <a:rPr lang="en-US" dirty="0" err="1" smtClean="0"/>
              <a:t>DSMLs</a:t>
            </a:r>
            <a:r>
              <a:rPr lang="en-US" dirty="0" smtClean="0"/>
              <a:t> in that given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1081</Words>
  <Application>Microsoft Macintosh PowerPoint</Application>
  <PresentationFormat>On-screen Show (4:3)</PresentationFormat>
  <Paragraphs>164</Paragraphs>
  <Slides>24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Introduction</vt:lpstr>
      <vt:lpstr>Introduction</vt:lpstr>
      <vt:lpstr>Introduction</vt:lpstr>
      <vt:lpstr>Introduction</vt:lpstr>
      <vt:lpstr>Introduction</vt:lpstr>
      <vt:lpstr>Generic Architecture for DSML EEs</vt:lpstr>
      <vt:lpstr>Slide 8</vt:lpstr>
      <vt:lpstr>Overall approach </vt:lpstr>
      <vt:lpstr>Overall approach</vt:lpstr>
      <vt:lpstr>Broker layer</vt:lpstr>
      <vt:lpstr>Broker layer </vt:lpstr>
      <vt:lpstr>Broker layer metamodel </vt:lpstr>
      <vt:lpstr>Broker layer metamodel </vt:lpstr>
      <vt:lpstr>Broker layer metamodel </vt:lpstr>
      <vt:lpstr>Broker layer execution environment </vt:lpstr>
      <vt:lpstr>Broker layer execution environment </vt:lpstr>
      <vt:lpstr>Network Communication Broker </vt:lpstr>
      <vt:lpstr>Network Communication Broker </vt:lpstr>
      <vt:lpstr>Example scenario</vt:lpstr>
      <vt:lpstr>Slide 21</vt:lpstr>
      <vt:lpstr>Slide 22</vt:lpstr>
      <vt:lpstr>Slide 23</vt:lpstr>
      <vt:lpstr>Slide 24</vt:lpstr>
    </vt:vector>
  </TitlesOfParts>
  <Company>Universidade Federal de Goias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Gustavo Sousa</dc:creator>
  <cp:lastModifiedBy>Gustavo Sousa</cp:lastModifiedBy>
  <cp:revision>135</cp:revision>
  <dcterms:created xsi:type="dcterms:W3CDTF">2012-10-01T03:16:56Z</dcterms:created>
  <dcterms:modified xsi:type="dcterms:W3CDTF">2012-10-01T04:26:19Z</dcterms:modified>
</cp:coreProperties>
</file>