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08.xml" ContentType="application/vnd.openxmlformats-officedocument.presentationml.slid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4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Default Extension="pdf" ContentType="application/pdf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slides/slide99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10" r:id="rId3"/>
    <p:sldId id="257" r:id="rId4"/>
    <p:sldId id="340" r:id="rId5"/>
    <p:sldId id="341" r:id="rId6"/>
    <p:sldId id="347" r:id="rId7"/>
    <p:sldId id="342" r:id="rId8"/>
    <p:sldId id="423" r:id="rId9"/>
    <p:sldId id="346" r:id="rId10"/>
    <p:sldId id="343" r:id="rId11"/>
    <p:sldId id="345" r:id="rId12"/>
    <p:sldId id="348" r:id="rId13"/>
    <p:sldId id="349" r:id="rId14"/>
    <p:sldId id="351" r:id="rId15"/>
    <p:sldId id="352" r:id="rId16"/>
    <p:sldId id="413" r:id="rId17"/>
    <p:sldId id="414" r:id="rId18"/>
    <p:sldId id="415" r:id="rId19"/>
    <p:sldId id="416" r:id="rId20"/>
    <p:sldId id="353" r:id="rId21"/>
    <p:sldId id="417" r:id="rId22"/>
    <p:sldId id="418" r:id="rId23"/>
    <p:sldId id="419" r:id="rId24"/>
    <p:sldId id="354" r:id="rId25"/>
    <p:sldId id="370" r:id="rId26"/>
    <p:sldId id="420" r:id="rId27"/>
    <p:sldId id="424" r:id="rId28"/>
    <p:sldId id="264" r:id="rId29"/>
    <p:sldId id="266" r:id="rId30"/>
    <p:sldId id="267" r:id="rId31"/>
    <p:sldId id="268" r:id="rId32"/>
    <p:sldId id="317" r:id="rId33"/>
    <p:sldId id="281" r:id="rId34"/>
    <p:sldId id="372" r:id="rId35"/>
    <p:sldId id="332" r:id="rId36"/>
    <p:sldId id="425" r:id="rId37"/>
    <p:sldId id="288" r:id="rId38"/>
    <p:sldId id="373" r:id="rId39"/>
    <p:sldId id="378" r:id="rId40"/>
    <p:sldId id="376" r:id="rId41"/>
    <p:sldId id="291" r:id="rId42"/>
    <p:sldId id="411" r:id="rId43"/>
    <p:sldId id="426" r:id="rId44"/>
    <p:sldId id="300" r:id="rId45"/>
    <p:sldId id="427" r:id="rId46"/>
    <p:sldId id="428" r:id="rId47"/>
    <p:sldId id="429" r:id="rId48"/>
    <p:sldId id="431" r:id="rId49"/>
    <p:sldId id="430" r:id="rId50"/>
    <p:sldId id="432" r:id="rId51"/>
    <p:sldId id="433" r:id="rId52"/>
    <p:sldId id="434" r:id="rId53"/>
    <p:sldId id="435" r:id="rId54"/>
    <p:sldId id="301" r:id="rId55"/>
    <p:sldId id="302" r:id="rId56"/>
    <p:sldId id="379" r:id="rId57"/>
    <p:sldId id="305" r:id="rId58"/>
    <p:sldId id="304" r:id="rId59"/>
    <p:sldId id="380" r:id="rId60"/>
    <p:sldId id="307" r:id="rId61"/>
    <p:sldId id="308" r:id="rId62"/>
    <p:sldId id="409" r:id="rId63"/>
    <p:sldId id="309" r:id="rId64"/>
    <p:sldId id="313" r:id="rId65"/>
    <p:sldId id="312" r:id="rId66"/>
    <p:sldId id="326" r:id="rId67"/>
    <p:sldId id="382" r:id="rId68"/>
    <p:sldId id="381" r:id="rId69"/>
    <p:sldId id="328" r:id="rId70"/>
    <p:sldId id="390" r:id="rId71"/>
    <p:sldId id="385" r:id="rId72"/>
    <p:sldId id="386" r:id="rId73"/>
    <p:sldId id="436" r:id="rId74"/>
    <p:sldId id="388" r:id="rId75"/>
    <p:sldId id="440" r:id="rId76"/>
    <p:sldId id="389" r:id="rId77"/>
    <p:sldId id="391" r:id="rId78"/>
    <p:sldId id="387" r:id="rId79"/>
    <p:sldId id="392" r:id="rId80"/>
    <p:sldId id="393" r:id="rId81"/>
    <p:sldId id="395" r:id="rId82"/>
    <p:sldId id="396" r:id="rId83"/>
    <p:sldId id="441" r:id="rId84"/>
    <p:sldId id="397" r:id="rId85"/>
    <p:sldId id="398" r:id="rId86"/>
    <p:sldId id="400" r:id="rId87"/>
    <p:sldId id="401" r:id="rId88"/>
    <p:sldId id="406" r:id="rId89"/>
    <p:sldId id="402" r:id="rId90"/>
    <p:sldId id="403" r:id="rId91"/>
    <p:sldId id="437" r:id="rId92"/>
    <p:sldId id="404" r:id="rId93"/>
    <p:sldId id="422" r:id="rId94"/>
    <p:sldId id="438" r:id="rId95"/>
    <p:sldId id="405" r:id="rId96"/>
    <p:sldId id="421" r:id="rId97"/>
    <p:sldId id="439" r:id="rId98"/>
    <p:sldId id="407" r:id="rId99"/>
    <p:sldId id="408" r:id="rId100"/>
    <p:sldId id="323" r:id="rId101"/>
    <p:sldId id="320" r:id="rId102"/>
    <p:sldId id="325" r:id="rId103"/>
    <p:sldId id="338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18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03" r:id="rId120"/>
    <p:sldId id="369" r:id="rId1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1B3A9"/>
    <a:srgbClr val="F5F7A4"/>
    <a:srgbClr val="FFFF00"/>
    <a:srgbClr val="0C73CE"/>
    <a:srgbClr val="0B599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0313" autoAdjust="0"/>
  </p:normalViewPr>
  <p:slideViewPr>
    <p:cSldViewPr>
      <p:cViewPr varScale="1">
        <p:scale>
          <a:sx n="75" d="100"/>
          <a:sy n="75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interSettings" Target="printerSettings/printerSettings1.bin"/><Relationship Id="rId125" Type="http://schemas.openxmlformats.org/officeDocument/2006/relationships/presProps" Target="presProps.xml"/><Relationship Id="rId126" Type="http://schemas.openxmlformats.org/officeDocument/2006/relationships/viewProps" Target="viewProps.xml"/><Relationship Id="rId127" Type="http://schemas.openxmlformats.org/officeDocument/2006/relationships/theme" Target="theme/theme1.xml"/><Relationship Id="rId12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tavo:Downloads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Original</c:v>
          </c:tx>
          <c:val>
            <c:numRef>
              <c:f>Model!$C$2:$C$9</c:f>
              <c:numCache>
                <c:formatCode>0.00</c:formatCode>
                <c:ptCount val="8"/>
                <c:pt idx="0">
                  <c:v>1445.90909090909</c:v>
                </c:pt>
                <c:pt idx="1">
                  <c:v>1351.7</c:v>
                </c:pt>
                <c:pt idx="2">
                  <c:v>1434.29292929292</c:v>
                </c:pt>
                <c:pt idx="3">
                  <c:v>1369.29292929292</c:v>
                </c:pt>
                <c:pt idx="4">
                  <c:v>1900.77777777777</c:v>
                </c:pt>
                <c:pt idx="5">
                  <c:v>1257.97</c:v>
                </c:pt>
                <c:pt idx="6">
                  <c:v>1326.91</c:v>
                </c:pt>
                <c:pt idx="7">
                  <c:v>1297.94949494949</c:v>
                </c:pt>
              </c:numCache>
            </c:numRef>
          </c:val>
        </c:ser>
        <c:ser>
          <c:idx val="1"/>
          <c:order val="1"/>
          <c:tx>
            <c:v>Modelada</c:v>
          </c:tx>
          <c:val>
            <c:numRef>
              <c:f>Model!$E$2:$E$9</c:f>
              <c:numCache>
                <c:formatCode>0.00</c:formatCode>
                <c:ptCount val="8"/>
                <c:pt idx="0">
                  <c:v>3006.92</c:v>
                </c:pt>
                <c:pt idx="1">
                  <c:v>2839.12</c:v>
                </c:pt>
                <c:pt idx="2">
                  <c:v>3005.03999999999</c:v>
                </c:pt>
                <c:pt idx="3">
                  <c:v>3058.53</c:v>
                </c:pt>
                <c:pt idx="4">
                  <c:v>3316.11</c:v>
                </c:pt>
                <c:pt idx="5">
                  <c:v>2802.38</c:v>
                </c:pt>
                <c:pt idx="6">
                  <c:v>2798.55</c:v>
                </c:pt>
                <c:pt idx="7">
                  <c:v>2795.56</c:v>
                </c:pt>
              </c:numCache>
            </c:numRef>
          </c:val>
        </c:ser>
        <c:axId val="461193176"/>
        <c:axId val="461196232"/>
      </c:barChart>
      <c:catAx>
        <c:axId val="461193176"/>
        <c:scaling>
          <c:orientation val="minMax"/>
        </c:scaling>
        <c:axPos val="b"/>
        <c:tickLblPos val="nextTo"/>
        <c:crossAx val="461196232"/>
        <c:crosses val="autoZero"/>
        <c:auto val="1"/>
        <c:lblAlgn val="ctr"/>
        <c:lblOffset val="100"/>
      </c:catAx>
      <c:valAx>
        <c:axId val="461196232"/>
        <c:scaling>
          <c:orientation val="minMax"/>
        </c:scaling>
        <c:axPos val="l"/>
        <c:majorGridlines/>
        <c:numFmt formatCode="0.00" sourceLinked="1"/>
        <c:tickLblPos val="nextTo"/>
        <c:crossAx val="461193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4A740-B4F9-E444-AB6F-112AC6D01B0B}" type="datetime1">
              <a:rPr lang="en-US" smtClean="0"/>
              <a:pPr/>
              <a:t>10/8/12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95FF-7B55-4C45-A29F-F33529F7396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B1BD0-BAE9-964D-A247-90E44029B6F5}" type="datetime1">
              <a:rPr lang="en-US" smtClean="0"/>
              <a:pPr/>
              <a:t>10/8/12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EF05-D8A2-3A45-95F2-BA74BD40323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20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000" b="0" i="0" baseline="0" dirty="0" smtClean="0"/>
              <a:t>Mas ainda assim compartilham características....</a:t>
            </a:r>
            <a:endParaRPr lang="pt-BR" sz="20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12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Mas ainda assim compartilham características....</a:t>
            </a: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máquinas</a:t>
            </a:r>
            <a:r>
              <a:rPr lang="pt-BR" baseline="0" dirty="0" smtClean="0"/>
              <a:t> de execução de modelos que emprega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para descrever modelos que podem ser criados e modificados em tempo de execução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máquinas</a:t>
            </a:r>
            <a:r>
              <a:rPr lang="pt-BR" baseline="0" dirty="0" smtClean="0"/>
              <a:t> de execução de modelos que emprega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para descrever modelos que podem ser criados e modificados em tempo de execução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genérica estabelece uma divisão em camadas das operações envolvidas na realização dessa classe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metamodelo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Inviável</a:t>
            </a:r>
            <a:r>
              <a:rPr lang="pt-BR" baseline="0" dirty="0" smtClean="0"/>
              <a:t> construir todas as camadas... Mas escolhemos essa por estar ligada ao gerenciamento de recursos, ....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Apesar das restrições, ainda é representativa da abordagem geral</a:t>
            </a:r>
          </a:p>
          <a:p>
            <a:endParaRPr lang="pt-BR" baseline="0" dirty="0" smtClean="0"/>
          </a:p>
          <a:p>
            <a:r>
              <a:rPr lang="pt-BR" baseline="0" dirty="0" smtClean="0"/>
              <a:t>Limitação de escopo: camada</a:t>
            </a:r>
          </a:p>
          <a:p>
            <a:r>
              <a:rPr lang="pt-BR" baseline="0" dirty="0" smtClean="0"/>
              <a:t>Instanciação apenas para NCB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Componente de software ou hardware que fornece algum serviço ou funcionalidade</a:t>
            </a:r>
          </a:p>
          <a:p>
            <a:pPr lvl="1"/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Bancos de dados</a:t>
            </a:r>
          </a:p>
          <a:p>
            <a:pPr lvl="1"/>
            <a:r>
              <a:rPr lang="pt-BR" dirty="0" smtClean="0"/>
              <a:t>Controladores de hardware</a:t>
            </a:r>
          </a:p>
          <a:p>
            <a:pPr lvl="1"/>
            <a:r>
              <a:rPr lang="pt-BR" dirty="0" smtClean="0"/>
              <a:t>Componentes de software</a:t>
            </a:r>
          </a:p>
          <a:p>
            <a:pPr lvl="1"/>
            <a:r>
              <a:rPr lang="pt-BR" dirty="0" smtClean="0"/>
              <a:t>Servidores de aplicação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Estado: Para realizar o comportamento</a:t>
            </a:r>
            <a:r>
              <a:rPr lang="pt-BR" baseline="0" dirty="0" smtClean="0"/>
              <a:t> da camada pode ser necessário manter informações entre sucessivas chamadas ou eventos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r>
              <a:rPr lang="pt-BR" baseline="0" dirty="0" smtClean="0"/>
              <a:t> define chamadas e eventos que são generalizados pela classe sinal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Estado aqui significa</a:t>
            </a:r>
            <a:r>
              <a:rPr lang="pt-BR" baseline="0" dirty="0" smtClean="0"/>
              <a:t> as estruturas de dados pra manter o estado da camada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Tipos de dados que precisam</a:t>
            </a:r>
            <a:r>
              <a:rPr lang="pt-BR" baseline="0" dirty="0" smtClean="0"/>
              <a:t> ser mantidos pela camada</a:t>
            </a:r>
          </a:p>
          <a:p>
            <a:r>
              <a:rPr lang="pt-BR" baseline="0" dirty="0" smtClean="0"/>
              <a:t>- Estrutura simples , um tipo de estado é composto por um conjunto propriedades e subtipos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</a:t>
            </a:r>
            <a:r>
              <a:rPr lang="pt-BR" baseline="0" dirty="0" smtClean="0"/>
              <a:t> de blocos</a:t>
            </a:r>
            <a:endParaRPr lang="pt-BR" dirty="0" smtClean="0"/>
          </a:p>
          <a:p>
            <a:r>
              <a:rPr lang="pt-BR" dirty="0" smtClean="0"/>
              <a:t>- Carrega um</a:t>
            </a:r>
            <a:r>
              <a:rPr lang="pt-BR" baseline="0" dirty="0" smtClean="0"/>
              <a:t> modelo de uma camada e se </a:t>
            </a:r>
            <a:r>
              <a:rPr lang="pt-BR" baseline="0" dirty="0" err="1" smtClean="0"/>
              <a:t>parametriza</a:t>
            </a:r>
            <a:r>
              <a:rPr lang="pt-BR" baseline="0" dirty="0" smtClean="0"/>
              <a:t> para atuar de acordo com o definido no modelo.</a:t>
            </a:r>
          </a:p>
          <a:p>
            <a:pPr>
              <a:buFontTx/>
              <a:buChar char="-"/>
            </a:pPr>
            <a:r>
              <a:rPr lang="pt-BR" baseline="0" dirty="0" smtClean="0"/>
              <a:t>Componentes que tem a função de realizar os elementos do </a:t>
            </a:r>
            <a:r>
              <a:rPr lang="pt-BR" baseline="0" dirty="0" err="1" smtClean="0"/>
              <a:t>metamodelo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Char char="•"/>
            </a:pPr>
            <a:r>
              <a:rPr lang="pt-BR" baseline="0" dirty="0" smtClean="0"/>
              <a:t>Gerenciador de intermediação</a:t>
            </a:r>
          </a:p>
          <a:p>
            <a:pPr>
              <a:buFontTx/>
              <a:buChar char="•"/>
            </a:pPr>
            <a:r>
              <a:rPr lang="pt-BR" baseline="0" dirty="0" smtClean="0"/>
              <a:t> Tratadores e ações carregados a partir das definições</a:t>
            </a:r>
          </a:p>
          <a:p>
            <a:pPr>
              <a:buFontTx/>
              <a:buChar char="•"/>
            </a:pPr>
            <a:r>
              <a:rPr lang="pt-BR" baseline="0" dirty="0" smtClean="0"/>
              <a:t>Recursos e Estado gerenciam os recursos e os tipos de dados descritos no </a:t>
            </a:r>
            <a:r>
              <a:rPr lang="pt-BR" baseline="0" dirty="0" err="1" smtClean="0"/>
              <a:t>metamodelo</a:t>
            </a:r>
            <a:endParaRPr lang="pt-BR" baseline="0" dirty="0" smtClean="0"/>
          </a:p>
          <a:p>
            <a:pPr>
              <a:buFontTx/>
              <a:buChar char="•"/>
            </a:pPr>
            <a:endParaRPr lang="pt-BR" baseline="0" dirty="0" smtClean="0"/>
          </a:p>
          <a:p>
            <a:pPr>
              <a:buFontTx/>
              <a:buChar char="•"/>
            </a:pPr>
            <a:r>
              <a:rPr lang="pt-BR" baseline="0" dirty="0" smtClean="0"/>
              <a:t>Fluxo geral:</a:t>
            </a:r>
          </a:p>
          <a:p>
            <a:pPr marL="228600" indent="-228600">
              <a:buFontTx/>
              <a:buAutoNum type="arabicPeriod"/>
            </a:pPr>
            <a:r>
              <a:rPr lang="pt-BR" baseline="0" dirty="0" smtClean="0"/>
              <a:t>Chamadas (da camada superior) ou Eventos (dos recursos) são enfileirados</a:t>
            </a:r>
          </a:p>
          <a:p>
            <a:pPr marL="228600" indent="-228600">
              <a:buFontTx/>
              <a:buAutoNum type="arabicPeriod"/>
            </a:pPr>
            <a:r>
              <a:rPr lang="pt-BR" baseline="0" dirty="0" smtClean="0"/>
              <a:t>Gerenciador de tratadores passa o sinal para os tratadores até que um deles o 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de recursos</a:t>
            </a:r>
          </a:p>
          <a:p>
            <a:r>
              <a:rPr lang="pt-BR" dirty="0" smtClean="0"/>
              <a:t>	interceptação dos eventos gerados</a:t>
            </a:r>
          </a:p>
          <a:p>
            <a:r>
              <a:rPr lang="pt-BR" dirty="0" smtClean="0"/>
              <a:t>	controle do acesso aos recursos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Inicializado a partir das</a:t>
            </a:r>
            <a:r>
              <a:rPr lang="pt-BR" baseline="0" dirty="0" smtClean="0"/>
              <a:t> definições de interface dos recursos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ser capaz de se auto-gerenciar o intermediador deve possui meios de monitorar</a:t>
            </a:r>
            <a:r>
              <a:rPr lang="pt-BR" baseline="0" dirty="0" smtClean="0"/>
              <a:t> continuamente os recursos gerenciados e solicitações recebidas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ser capaz de se auto-gerenciar o intermediador deve possui meios de monitorar</a:t>
            </a:r>
            <a:r>
              <a:rPr lang="pt-BR" baseline="0" dirty="0" smtClean="0"/>
              <a:t> continuamente os recursos gerenciados e solicitações recebidas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ser capaz de se auto-gerenciar o intermediador deve possui meios de monitorar</a:t>
            </a:r>
            <a:r>
              <a:rPr lang="pt-BR" baseline="0" dirty="0" smtClean="0"/>
              <a:t> continuamente os recursos gerenciados e solicitações recebidas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Avanços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tecnologias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hardware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comunicação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contemporâneas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envolvem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distribuídos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oferecem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inapropriadas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computacionais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esforço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acidentais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Iniciada quando um sinal que define um ponto de avaliação de políticas é identificado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ponto j</a:t>
            </a:r>
            <a:r>
              <a:rPr lang="pt-BR" dirty="0" smtClean="0"/>
              <a:t>á é possível saber quem participará da comunicação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s</a:t>
            </a:r>
            <a:r>
              <a:rPr lang="pt-BR" dirty="0" smtClean="0"/>
              <a:t>ão qualquer coisa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86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Poderia</a:t>
            </a:r>
            <a:r>
              <a:rPr lang="pt-BR" baseline="0" dirty="0" smtClean="0"/>
              <a:t> ser melhorado o desempenho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90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91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94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Contribuição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95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Destacar 2, 3 e 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contemporâneas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envolvem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distribuídos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sensibilidade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oferecem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inapropriadas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computacionais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esforço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espaço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dificuldades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acidentais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linguagem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115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Colocar imagem demonstrando</a:t>
            </a:r>
            <a:r>
              <a:rPr lang="pt-BR" baseline="0" dirty="0" smtClean="0"/>
              <a:t> vários modelos sendo transformados automaticamente em construções da plataforma de implementação</a:t>
            </a:r>
          </a:p>
          <a:p>
            <a:endParaRPr lang="pt-BR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Model-driven Engineering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resolvido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Processamento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forma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automatizada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ferramentas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plataforma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116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Utilizando abstrações</a:t>
            </a:r>
            <a:r>
              <a:rPr lang="pt-BR" baseline="0" dirty="0" smtClean="0"/>
              <a:t> mais adequadas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interpretation of DSML models is appealing for those applications where end-users can create models, execute them and deploy changes to the executing model at runtime. 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EF05-D8A2-3A45-95F2-BA74BD40323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Desenvolvimento de mecanismos par execução de modelos que podem ser criados e modificados em tempo de execução envolve vários desafios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Além disso, mecanismos de execução precisam ser construídos especificamente para uma DSML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pt-BR" sz="1200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1200" b="0" i="0" baseline="0" dirty="0" smtClean="0"/>
              <a:t>Mas ainda assim compartilham características....</a:t>
            </a: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9DF28-0E15-264A-9BB4-8C8BCB5BFE5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114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114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00" y="685800"/>
            <a:ext cx="855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550000" cy="4267200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565400"/>
            <a:ext cx="4027487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5400"/>
            <a:ext cx="4027488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l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52600"/>
            <a:ext cx="82073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Texto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077200" y="6248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EAA328B-5ECE-B644-8FD6-98EFAA09A1F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pt-BR" sz="3200" dirty="0" smtClean="0"/>
              <a:t>Desenvolvimento Dirigido por Modelos</a:t>
            </a:r>
            <a:br>
              <a:rPr lang="pt-BR" sz="3200" dirty="0" smtClean="0"/>
            </a:br>
            <a:r>
              <a:rPr lang="pt-BR" sz="3200" dirty="0" smtClean="0"/>
              <a:t>de Máquinas de Execução </a:t>
            </a:r>
            <a:br>
              <a:rPr lang="pt-BR" sz="3200" dirty="0" smtClean="0"/>
            </a:br>
            <a:r>
              <a:rPr lang="pt-BR" sz="3200" dirty="0" smtClean="0"/>
              <a:t>para Linguagens de Modelagem Específicas de Domínio</a:t>
            </a:r>
            <a:endParaRPr lang="pt-BR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Aluno: Gustavo Cipriano Mota Sousa</a:t>
            </a:r>
          </a:p>
          <a:p>
            <a:r>
              <a:rPr lang="pt-BR" sz="2400" dirty="0" smtClean="0"/>
              <a:t>Orientador: Fábio Moreira Costa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571053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/>
              <a:t>09/10/2012</a:t>
            </a:r>
            <a:endParaRPr lang="pt-BR" sz="20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 de Pós-Graduação em Ciência da Computação</a:t>
            </a:r>
            <a:endParaRPr kumimoji="0" lang="pt-B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</a:p>
          <a:p>
            <a:pPr lvl="1"/>
            <a:r>
              <a:rPr lang="pt-BR" dirty="0" smtClean="0"/>
              <a:t>Análise e transformação de modelos</a:t>
            </a:r>
          </a:p>
          <a:p>
            <a:pPr lvl="1"/>
            <a:r>
              <a:rPr lang="pt-BR" dirty="0" smtClean="0"/>
              <a:t>Avaliação de políticas</a:t>
            </a:r>
          </a:p>
          <a:p>
            <a:pPr lvl="1"/>
            <a:r>
              <a:rPr lang="pt-BR" dirty="0" smtClean="0"/>
              <a:t>Adaptação dinâmica</a:t>
            </a:r>
          </a:p>
          <a:p>
            <a:pPr lvl="1"/>
            <a:r>
              <a:rPr lang="pt-BR" dirty="0" smtClean="0"/>
              <a:t>Transferência de estado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Autônoma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1" y="1676400"/>
            <a:ext cx="6191249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Autônoma</a:t>
            </a:r>
            <a:endParaRPr lang="pt-BR" dirty="0"/>
          </a:p>
        </p:txBody>
      </p:sp>
      <p:pic>
        <p:nvPicPr>
          <p:cNvPr id="5" name="Content Placeholder 4" descr="ambiente-autonom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518139" cy="4713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Autônoma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Funções MAPE implementadas pelo ambiente de execução</a:t>
            </a:r>
          </a:p>
          <a:p>
            <a:endParaRPr lang="pt-BR" dirty="0" smtClean="0"/>
          </a:p>
          <a:p>
            <a:r>
              <a:rPr lang="pt-BR" dirty="0" smtClean="0"/>
              <a:t>Conhecimento inclui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Regras descritas no modelo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Dados de eventos/chamadas e estado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Sintomas/Solicitações/Planos gerados</a:t>
            </a:r>
            <a:endParaRPr lang="pt-BR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Arquitetura genérica para máquinas de execução de modelos</a:t>
            </a:r>
          </a:p>
          <a:p>
            <a:endParaRPr lang="pt-BR" dirty="0" smtClean="0"/>
          </a:p>
          <a:p>
            <a:r>
              <a:rPr lang="pt-BR" dirty="0" err="1" smtClean="0"/>
              <a:t>Metamodelo</a:t>
            </a:r>
            <a:r>
              <a:rPr lang="pt-BR" dirty="0" smtClean="0"/>
              <a:t> que permita descrever intermediadores de serviços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Model-driven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r>
              <a:rPr lang="pt-BR" dirty="0" smtClean="0"/>
              <a:t> (MDE)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Domain-Specific Languages (DSLs)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Detalhamento das camadas</a:t>
            </a:r>
          </a:p>
          <a:p>
            <a:r>
              <a:rPr lang="pt-BR" dirty="0" smtClean="0"/>
              <a:t>Modelo em CML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NECESSÁRIO TRATAR NOVAMENTE EM DETALHES DA CVM?</a:t>
            </a:r>
          </a:p>
          <a:p>
            <a:r>
              <a:rPr lang="pt-BR" dirty="0" smtClean="0"/>
              <a:t>OU DEVO MUDAR A PARTE DA INTRODUÇÃO PARA CÁ?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MGridVM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Detalhamento das camadas</a:t>
            </a:r>
          </a:p>
          <a:p>
            <a:r>
              <a:rPr lang="pt-BR" dirty="0" smtClean="0"/>
              <a:t>Modelo em </a:t>
            </a:r>
            <a:r>
              <a:rPr lang="pt-BR" dirty="0" err="1" smtClean="0"/>
              <a:t>MGridML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MESMA DÚVIDA DO ÚLTIMO SLIDE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  <a:endParaRPr lang="pt-BR" dirty="0" smtClean="0"/>
          </a:p>
          <a:p>
            <a:r>
              <a:rPr lang="pt-BR" dirty="0" smtClean="0"/>
              <a:t>Precisam ser construídos especificamente para cada DSML particular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NCB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00400" y="1752600"/>
            <a:ext cx="5486400" cy="42672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</a:pPr>
            <a:r>
              <a:rPr lang="pt-BR" sz="3000" dirty="0" smtClean="0"/>
              <a:t>Interface independente dos </a:t>
            </a:r>
            <a:r>
              <a:rPr lang="pt-BR" sz="3000" i="1" dirty="0" smtClean="0"/>
              <a:t>frameworks </a:t>
            </a:r>
            <a:r>
              <a:rPr lang="pt-BR" sz="3000" dirty="0" smtClean="0"/>
              <a:t>de comunicação</a:t>
            </a:r>
          </a:p>
          <a:p>
            <a:pPr marL="0" indent="0">
              <a:spcAft>
                <a:spcPts val="2400"/>
              </a:spcAft>
            </a:pPr>
            <a:r>
              <a:rPr lang="pt-BR" sz="3000" dirty="0" smtClean="0"/>
              <a:t>Auto-gerenciável: oculta da camada superior a seleção e configuração do </a:t>
            </a:r>
            <a:r>
              <a:rPr lang="pt-BR" sz="3000" i="1" dirty="0" smtClean="0"/>
              <a:t>framework </a:t>
            </a:r>
          </a:p>
          <a:p>
            <a:pPr marL="0" indent="0">
              <a:spcAft>
                <a:spcPts val="2400"/>
              </a:spcAft>
            </a:pPr>
            <a:r>
              <a:rPr lang="pt-BR" sz="3000" dirty="0" smtClean="0"/>
              <a:t>Emprega arquitetura de computação autônoma e políticas</a:t>
            </a:r>
          </a:p>
        </p:txBody>
      </p:sp>
      <p:pic>
        <p:nvPicPr>
          <p:cNvPr id="4" name="Picture 3" descr="cvm destacando n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62199" cy="450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NCB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Explicar o funcionamento da NCB</a:t>
            </a:r>
          </a:p>
          <a:p>
            <a:r>
              <a:rPr lang="pt-BR" dirty="0" smtClean="0"/>
              <a:t>Isso é necessário caso o modelo seja apresentado junto ao </a:t>
            </a:r>
            <a:r>
              <a:rPr lang="pt-BR" dirty="0" err="1" smtClean="0"/>
              <a:t>metamodelo</a:t>
            </a:r>
            <a:r>
              <a:rPr lang="pt-BR" dirty="0" smtClean="0"/>
              <a:t> e ambiente</a:t>
            </a:r>
            <a:endParaRPr lang="pt-B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Computação Autônoma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Políticas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específicos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smtClean="0"/>
              <a:t>Arquitetura genérica para máquinas de execução de modelos</a:t>
            </a:r>
          </a:p>
          <a:p>
            <a:endParaRPr lang="pt-BR" dirty="0" smtClean="0"/>
          </a:p>
          <a:p>
            <a:r>
              <a:rPr lang="pt-BR" dirty="0" err="1" smtClean="0"/>
              <a:t>Metamodelo</a:t>
            </a:r>
            <a:r>
              <a:rPr lang="pt-BR" dirty="0" smtClean="0"/>
              <a:t> que permita descrever intermediadores de serviços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Background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/>
              <a:t>Limitação de linguagens de programação de propósito geral</a:t>
            </a:r>
          </a:p>
          <a:p>
            <a:pPr lvl="1"/>
            <a:r>
              <a:rPr lang="pt-BR" dirty="0" smtClean="0"/>
              <a:t>Oferecem abstrações do ambiente computacional</a:t>
            </a:r>
          </a:p>
          <a:p>
            <a:pPr lvl="1"/>
            <a:r>
              <a:rPr lang="pt-BR" dirty="0" smtClean="0"/>
              <a:t>Distância entre o mundo do problema e o da solução</a:t>
            </a:r>
          </a:p>
          <a:p>
            <a:pPr lvl="1">
              <a:spcAft>
                <a:spcPts val="0"/>
              </a:spcAft>
            </a:pPr>
            <a:r>
              <a:rPr lang="pt-BR" dirty="0" smtClean="0"/>
              <a:t>Grande esforço para vencer essa distância</a:t>
            </a:r>
          </a:p>
          <a:p>
            <a:pPr lvl="2"/>
            <a:r>
              <a:rPr lang="pt-BR" dirty="0" smtClean="0"/>
              <a:t>Complexidades acidentais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 err="1" smtClean="0"/>
              <a:t>Model-Driven</a:t>
            </a:r>
            <a:r>
              <a:rPr lang="pt-BR" i="1" dirty="0" smtClean="0"/>
              <a:t> </a:t>
            </a:r>
            <a:r>
              <a:rPr lang="pt-BR" i="1" dirty="0" err="1" smtClean="0"/>
              <a:t>Engineering</a:t>
            </a:r>
            <a:endParaRPr lang="pt-BR" i="1" dirty="0" smtClean="0"/>
          </a:p>
          <a:p>
            <a:pPr lvl="1"/>
            <a:r>
              <a:rPr lang="pt-BR" dirty="0" smtClean="0"/>
              <a:t>Busca reduzir a lacuna entre problema e solução</a:t>
            </a:r>
          </a:p>
          <a:p>
            <a:pPr lvl="1"/>
            <a:r>
              <a:rPr lang="pt-BR" dirty="0" smtClean="0"/>
              <a:t>Modelos baseados em abstrações próximas ao problema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Transformação automatizada dos modelos em abstrações da plataforma de implementação</a:t>
            </a:r>
          </a:p>
          <a:p>
            <a:r>
              <a:rPr lang="pt-BR" i="1" dirty="0" smtClean="0"/>
              <a:t>Models@Run.time</a:t>
            </a:r>
          </a:p>
          <a:p>
            <a:pPr lvl="1"/>
            <a:r>
              <a:rPr lang="pt-BR" dirty="0" smtClean="0"/>
              <a:t>Possibilitam que aplicações sejam criadas e modificadas em tempo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Communication Virtual Machine (CVM)</a:t>
            </a:r>
            <a:endParaRPr lang="pt-BR" dirty="0" smtClean="0"/>
          </a:p>
        </p:txBody>
      </p:sp>
      <p:pic>
        <p:nvPicPr>
          <p:cNvPr id="7" name="Picture 6" descr="cv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33600"/>
            <a:ext cx="2042637" cy="3896552"/>
          </a:xfrm>
          <a:prstGeom prst="rect">
            <a:avLst/>
          </a:prstGeom>
        </p:spPr>
      </p:pic>
      <p:pic>
        <p:nvPicPr>
          <p:cNvPr id="10" name="Picture 9" descr="c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1295400" cy="295792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209800" y="3581400"/>
            <a:ext cx="990600" cy="457200"/>
          </a:xfrm>
          <a:prstGeom prst="rightArrow">
            <a:avLst/>
          </a:prstGeom>
          <a:solidFill>
            <a:srgbClr val="0C73CE">
              <a:alpha val="4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667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exemplificando uma comunicação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 err="1" smtClean="0"/>
              <a:t>Microgrid</a:t>
            </a:r>
            <a:r>
              <a:rPr lang="pt-BR" dirty="0" smtClean="0"/>
              <a:t> Virtual Machine (</a:t>
            </a:r>
            <a:r>
              <a:rPr lang="pt-BR" dirty="0" err="1" smtClean="0"/>
              <a:t>MGridVM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Diagrama </a:t>
            </a:r>
            <a:r>
              <a:rPr lang="pt-BR" dirty="0" err="1" smtClean="0"/>
              <a:t>MGridML</a:t>
            </a:r>
            <a:endParaRPr lang="pt-BR" dirty="0" smtClean="0"/>
          </a:p>
          <a:p>
            <a:pPr lvl="1"/>
            <a:r>
              <a:rPr lang="pt-BR" dirty="0" smtClean="0"/>
              <a:t>Arquitetura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Mesma idéia do slide anterior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NCB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Mecanismos para a execução de </a:t>
            </a:r>
            <a:r>
              <a:rPr lang="pt-BR" b="1" dirty="0" smtClean="0"/>
              <a:t>modelos em tempo de execução</a:t>
            </a:r>
            <a:r>
              <a:rPr lang="pt-BR" dirty="0" smtClean="0"/>
              <a:t> são complexos</a:t>
            </a:r>
            <a:endParaRPr lang="pt-BR" dirty="0" smtClean="0"/>
          </a:p>
          <a:p>
            <a:r>
              <a:rPr lang="pt-BR" dirty="0" smtClean="0"/>
              <a:t>Precisam ser construídos especificamente para cada DSML particular</a:t>
            </a:r>
          </a:p>
          <a:p>
            <a:endParaRPr lang="pt-BR" dirty="0" smtClean="0"/>
          </a:p>
          <a:p>
            <a:r>
              <a:rPr lang="pt-BR" dirty="0" smtClean="0"/>
              <a:t>SOLUÇÃO GERAL: Empregar técnicas de MDE para construção de </a:t>
            </a:r>
            <a:r>
              <a:rPr lang="pt-BR" b="1" dirty="0" smtClean="0"/>
              <a:t>máquinas de execução de modelos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Construção da CVM e </a:t>
            </a:r>
            <a:r>
              <a:rPr lang="pt-BR" dirty="0" err="1" smtClean="0"/>
              <a:t>MGridVM</a:t>
            </a:r>
            <a:r>
              <a:rPr lang="pt-BR" dirty="0" smtClean="0"/>
              <a:t> é complexa</a:t>
            </a:r>
          </a:p>
          <a:p>
            <a:endParaRPr lang="pt-BR" dirty="0" smtClean="0"/>
          </a:p>
          <a:p>
            <a:r>
              <a:rPr lang="pt-BR" dirty="0" smtClean="0"/>
              <a:t>Apesar dos domínios diferentes, compartilham várias características comuns</a:t>
            </a:r>
          </a:p>
          <a:p>
            <a:endParaRPr lang="pt-BR" dirty="0" smtClean="0"/>
          </a:p>
          <a:p>
            <a:r>
              <a:rPr lang="pt-BR" dirty="0" smtClean="0"/>
              <a:t>Poderia utilizar abordagens dirigidas por modelos?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smtClean="0"/>
              <a:t>Abordagem dirigida por modelos para construção de máquinas de execução</a:t>
            </a:r>
          </a:p>
          <a:p>
            <a:pPr lvl="1"/>
            <a:r>
              <a:rPr lang="pt-BR" smtClean="0"/>
              <a:t>de modelos que podem ser criados ou modificados em tempo de execução</a:t>
            </a:r>
          </a:p>
          <a:p>
            <a:pPr lvl="1"/>
            <a:r>
              <a:rPr lang="pt-BR" smtClean="0"/>
              <a:t>que descrevem serviços de alto-nível providos a partir de um conjunto heterogêneo de recursos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Model-Driven</a:t>
            </a:r>
            <a:r>
              <a:rPr lang="pt-BR" i="1" dirty="0" smtClean="0"/>
              <a:t> </a:t>
            </a:r>
            <a:r>
              <a:rPr lang="pt-BR" i="1" dirty="0" err="1" smtClean="0"/>
              <a:t>Engineering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Propõe o uso de modelos como principal artefato</a:t>
            </a:r>
          </a:p>
          <a:p>
            <a:r>
              <a:rPr lang="pt-BR" dirty="0" smtClean="0"/>
              <a:t>	Uso sistematizado de modelos em todas atividades de engenharia de software</a:t>
            </a:r>
          </a:p>
          <a:p>
            <a:r>
              <a:rPr lang="pt-BR" dirty="0" smtClean="0"/>
              <a:t>	Não se limita a documentação, sendo também usado para desenvolvimento, operação, manutenção, evolução, adaptação, ...</a:t>
            </a:r>
          </a:p>
          <a:p>
            <a:r>
              <a:rPr lang="pt-BR" dirty="0" smtClean="0"/>
              <a:t>Um modelo é uma abstração de um aspecto de um sistema, sob uma perspectiva</a:t>
            </a:r>
          </a:p>
          <a:p>
            <a:r>
              <a:rPr lang="pt-BR" dirty="0" smtClean="0"/>
              <a:t>Modelos capturando variados aspectos são processados de forma automatizada em construções da plataforma de implementação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são definidos por meio de uma linguagem de modelagem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são definidos por meio de uma linguagem de modelagem</a:t>
            </a:r>
          </a:p>
          <a:p>
            <a:r>
              <a:rPr lang="pt-BR" dirty="0" smtClean="0"/>
              <a:t>Linguagem de modelagem possui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sintaxe (concreta e abstrata)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dirty="0" smtClean="0"/>
              <a:t>semântica (estática e dinâmica)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são definidos por meio de uma linguagem de modelagem</a:t>
            </a:r>
          </a:p>
          <a:p>
            <a:r>
              <a:rPr lang="pt-BR" dirty="0" smtClean="0"/>
              <a:t>Linguagem de modelagem possui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sintaxe (concreta e abstrata)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dirty="0" smtClean="0"/>
              <a:t>semântica (estática e dinâmica)</a:t>
            </a:r>
          </a:p>
          <a:p>
            <a:pPr>
              <a:spcAft>
                <a:spcPts val="0"/>
              </a:spcAft>
            </a:pPr>
            <a:r>
              <a:rPr lang="pt-BR" dirty="0" err="1" smtClean="0"/>
              <a:t>Metamodelo</a:t>
            </a:r>
            <a:r>
              <a:rPr lang="pt-BR" dirty="0" smtClean="0"/>
              <a:t> permite formalizar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sintaxe abstrata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semântica estática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descreve a estrutura de uma linguagem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Construções da linguagem e como elas estão relacionadas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Não descreve a apresentação da linguagem (sintaxe concreta)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Nem o comportamento (semântica dinâmica)</a:t>
            </a:r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Meta-Object</a:t>
            </a:r>
            <a:r>
              <a:rPr lang="pt-BR" i="1" dirty="0" smtClean="0"/>
              <a:t> </a:t>
            </a:r>
            <a:r>
              <a:rPr lang="pt-BR" i="1" dirty="0" err="1" smtClean="0"/>
              <a:t>Facility</a:t>
            </a:r>
            <a:endParaRPr lang="pt-BR" i="1" dirty="0"/>
          </a:p>
        </p:txBody>
      </p:sp>
      <p:pic>
        <p:nvPicPr>
          <p:cNvPr id="4" name="Content Placeholder 3" descr="mof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30694" y="1752600"/>
            <a:ext cx="4501662" cy="4267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Introdução e Objetivos</a:t>
            </a:r>
          </a:p>
          <a:p>
            <a:r>
              <a:rPr lang="pt-BR" dirty="0" smtClean="0"/>
              <a:t>Construção de Máquinas de Execução de Modelos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e Ambiente de Execução</a:t>
            </a:r>
          </a:p>
          <a:p>
            <a:r>
              <a:rPr lang="pt-BR" dirty="0" smtClean="0"/>
              <a:t>Modelo do Intermediador de Comunicação em Rede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dirty="0" smtClean="0"/>
              <a:t>Projetada para resolução de problemas em um determinado domínio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dirty="0" smtClean="0"/>
              <a:t>Maior expressividade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Domínio: área de interesse delimitada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Técnicos: interface gráfica, bancos de dados, persistência, ...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Negócio: seguros, bancário, vendas, telecomunicações, hospitalar,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 smtClean="0"/>
              <a:t>MDE fornece princípios e técnicas para a construção e uso de </a:t>
            </a:r>
            <a:r>
              <a:rPr lang="pt-BR" dirty="0" err="1" smtClean="0"/>
              <a:t>DSMLs</a:t>
            </a:r>
            <a:endParaRPr lang="pt-BR" dirty="0" smtClean="0"/>
          </a:p>
          <a:p>
            <a:pPr>
              <a:spcAft>
                <a:spcPts val="1800"/>
              </a:spcAft>
            </a:pPr>
            <a:r>
              <a:rPr lang="pt-BR" dirty="0" err="1" smtClean="0"/>
              <a:t>Metamodelos</a:t>
            </a:r>
            <a:r>
              <a:rPr lang="pt-BR" dirty="0" smtClean="0"/>
              <a:t> são empregados para descrever a estrutura de uma DSML</a:t>
            </a:r>
          </a:p>
          <a:p>
            <a:pPr>
              <a:spcAft>
                <a:spcPts val="1800"/>
              </a:spcAft>
            </a:pPr>
            <a:r>
              <a:rPr lang="pt-BR" dirty="0" smtClean="0"/>
              <a:t>Processamento automático de modelos descritos por meio de </a:t>
            </a:r>
            <a:r>
              <a:rPr lang="pt-BR" dirty="0" err="1" smtClean="0"/>
              <a:t>DSMLs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dirty="0" smtClean="0"/>
              <a:t>Definição da sintaxe concreta é simples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Várias ferramentas de ferramentas de MDE</a:t>
            </a:r>
          </a:p>
          <a:p>
            <a:pPr>
              <a:spcAft>
                <a:spcPts val="1800"/>
              </a:spcAft>
            </a:pPr>
            <a:r>
              <a:rPr lang="pt-BR" dirty="0" smtClean="0"/>
              <a:t>Sintaxe abstrata e semântica estática são descritas por meio de </a:t>
            </a:r>
            <a:r>
              <a:rPr lang="pt-BR" dirty="0" err="1" smtClean="0"/>
              <a:t>metamodelos</a:t>
            </a:r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smtClean="0"/>
              <a:t>Semântica dinâmica é complexa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Não há padrão estabelecido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Comumente incorporada ao mecanismo de processamento (semântica operacional)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dirty="0" smtClean="0"/>
              <a:t>Semântica dinâmica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Por tradução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Operacional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Por extensão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</a:t>
            </a:r>
            <a:r>
              <a:rPr lang="pt-BR" dirty="0" err="1" smtClean="0"/>
              <a:t>Denotacional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Communication Virtual Machine </a:t>
            </a:r>
            <a:r>
              <a:rPr lang="pt-BR" dirty="0" smtClean="0"/>
              <a:t>(CVM)</a:t>
            </a:r>
          </a:p>
        </p:txBody>
      </p:sp>
      <p:pic>
        <p:nvPicPr>
          <p:cNvPr id="10" name="Picture 9" descr="c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1295400" cy="2957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95600"/>
            <a:ext cx="1625600" cy="1625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90800" y="2743200"/>
            <a:ext cx="838200" cy="228600"/>
          </a:xfrm>
          <a:prstGeom prst="rightArrow">
            <a:avLst/>
          </a:prstGeom>
          <a:solidFill>
            <a:srgbClr val="0C73CE">
              <a:alpha val="4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 descr="CVM opac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20447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Microgrid</a:t>
            </a:r>
            <a:r>
              <a:rPr lang="pt-BR" i="1" dirty="0" smtClean="0"/>
              <a:t> Virtual Machine </a:t>
            </a:r>
            <a:r>
              <a:rPr lang="pt-BR" dirty="0" smtClean="0"/>
              <a:t>(</a:t>
            </a:r>
            <a:r>
              <a:rPr lang="pt-BR" dirty="0" err="1" smtClean="0"/>
              <a:t>MGridVM</a:t>
            </a:r>
            <a:r>
              <a:rPr lang="pt-BR" dirty="0" smtClean="0"/>
              <a:t>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9000" y="2895600"/>
            <a:ext cx="838200" cy="228600"/>
          </a:xfrm>
          <a:prstGeom prst="rightArrow">
            <a:avLst/>
          </a:prstGeom>
          <a:solidFill>
            <a:srgbClr val="0C73CE">
              <a:alpha val="4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95600"/>
            <a:ext cx="2963333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200400"/>
            <a:ext cx="2641600" cy="1827987"/>
          </a:xfrm>
          <a:prstGeom prst="rect">
            <a:avLst/>
          </a:prstGeom>
        </p:spPr>
      </p:pic>
      <p:pic>
        <p:nvPicPr>
          <p:cNvPr id="7" name="Picture 6" descr="MGridVM opac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819400"/>
            <a:ext cx="2467992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Execução</a:t>
            </a:r>
            <a:endParaRPr lang="pt-BR" dirty="0"/>
          </a:p>
        </p:txBody>
      </p:sp>
      <p:pic>
        <p:nvPicPr>
          <p:cNvPr id="7" name="Picture 6" descr="generic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1828800" cy="3426108"/>
          </a:xfrm>
          <a:prstGeom prst="rect">
            <a:avLst/>
          </a:prstGeom>
        </p:spPr>
      </p:pic>
      <p:pic>
        <p:nvPicPr>
          <p:cNvPr id="9" name="Picture 8" descr="mgridv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95" y="1600200"/>
            <a:ext cx="1427424" cy="2252526"/>
          </a:xfrm>
          <a:prstGeom prst="rect">
            <a:avLst/>
          </a:prstGeom>
        </p:spPr>
      </p:pic>
      <p:pic>
        <p:nvPicPr>
          <p:cNvPr id="10" name="Picture 9" descr="c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295" y="4038600"/>
            <a:ext cx="2847305" cy="2167062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21165425">
            <a:off x="3657600" y="2438400"/>
            <a:ext cx="1752600" cy="609600"/>
          </a:xfrm>
          <a:prstGeom prst="rightArrow">
            <a:avLst/>
          </a:prstGeom>
          <a:solidFill>
            <a:srgbClr val="0C73CE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Microgrid</a:t>
            </a:r>
            <a:endParaRPr lang="pt-BR" dirty="0"/>
          </a:p>
        </p:txBody>
      </p:sp>
      <p:sp>
        <p:nvSpPr>
          <p:cNvPr id="19" name="Right Arrow 18"/>
          <p:cNvSpPr/>
          <p:nvPr/>
        </p:nvSpPr>
        <p:spPr>
          <a:xfrm rot="238297">
            <a:off x="2990350" y="4264157"/>
            <a:ext cx="2133600" cy="609600"/>
          </a:xfrm>
          <a:prstGeom prst="rightArrow">
            <a:avLst/>
          </a:prstGeom>
          <a:solidFill>
            <a:srgbClr val="0C73CE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Communication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/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Abordagem Geral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genérica para Máquinas de Execução de </a:t>
            </a:r>
            <a:r>
              <a:rPr lang="pt-BR" dirty="0" err="1" smtClean="0"/>
              <a:t>DSMLs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Especialização da arquitetura por meio modelos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Metamodelo</a:t>
            </a:r>
            <a:r>
              <a:rPr lang="pt-BR" dirty="0" smtClean="0"/>
              <a:t> que captura conceitos da arquitetura</a:t>
            </a:r>
          </a:p>
          <a:p>
            <a:r>
              <a:rPr lang="pt-B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Genérica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UI</a:t>
            </a:r>
            <a:r>
              <a:rPr lang="pt-BR" sz="2400" dirty="0" smtClean="0"/>
              <a:t> – interface com o usuário/aplicação; construção e gerenciamento de modelos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SE</a:t>
            </a:r>
            <a:r>
              <a:rPr lang="pt-BR" sz="2400" dirty="0" smtClean="0"/>
              <a:t> – transformação de modelos declarativos em </a:t>
            </a:r>
            <a:r>
              <a:rPr lang="pt-BR" sz="2400" i="1" dirty="0" smtClean="0"/>
              <a:t>scripts </a:t>
            </a:r>
            <a:r>
              <a:rPr lang="pt-BR" sz="2400" dirty="0" smtClean="0"/>
              <a:t>de controle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M </a:t>
            </a:r>
            <a:r>
              <a:rPr lang="pt-BR" sz="2400" dirty="0" smtClean="0"/>
              <a:t>– execução dos </a:t>
            </a:r>
            <a:r>
              <a:rPr lang="pt-BR" sz="2400" i="1" dirty="0" smtClean="0"/>
              <a:t>scripts</a:t>
            </a:r>
            <a:r>
              <a:rPr lang="pt-BR" sz="2400" dirty="0" smtClean="0"/>
              <a:t>; gerenciamento dos serviços; aplicação de políticas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pt-BR" sz="2400" b="1" dirty="0" smtClean="0"/>
              <a:t>SB </a:t>
            </a:r>
            <a:r>
              <a:rPr lang="pt-BR" sz="2400" dirty="0" smtClean="0"/>
              <a:t>– interface uniforme sobre os recursos; gerenciamento dos recursos</a:t>
            </a:r>
            <a:endParaRPr lang="pt-BR" sz="2400" dirty="0"/>
          </a:p>
        </p:txBody>
      </p:sp>
      <p:pic>
        <p:nvPicPr>
          <p:cNvPr id="9" name="Picture 8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22636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17526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Complexidade no desenvolvimento de aplicações atuais</a:t>
            </a:r>
          </a:p>
          <a:p>
            <a:pPr lvl="1"/>
            <a:r>
              <a:rPr lang="pt-BR" dirty="0" smtClean="0"/>
              <a:t>Ambiente distribuído, dispositivos diversos, mobilidade, adaptabilidade, confiabilidade </a:t>
            </a:r>
            <a:r>
              <a:rPr lang="pt-BR" dirty="0" err="1" smtClean="0"/>
              <a:t>etc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Execução</a:t>
            </a:r>
            <a:endParaRPr lang="pt-BR" dirty="0"/>
          </a:p>
        </p:txBody>
      </p:sp>
      <p:pic>
        <p:nvPicPr>
          <p:cNvPr id="7" name="Picture 6" descr="generic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1708321" cy="3200400"/>
          </a:xfrm>
          <a:prstGeom prst="rect">
            <a:avLst/>
          </a:prstGeom>
        </p:spPr>
      </p:pic>
      <p:pic>
        <p:nvPicPr>
          <p:cNvPr id="9" name="Picture 8" descr="mgridv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00200"/>
            <a:ext cx="1427424" cy="2252526"/>
          </a:xfrm>
          <a:prstGeom prst="rect">
            <a:avLst/>
          </a:prstGeom>
        </p:spPr>
      </p:pic>
      <p:pic>
        <p:nvPicPr>
          <p:cNvPr id="10" name="Picture 9" descr="c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114800"/>
            <a:ext cx="2847305" cy="21670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95800" y="22098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MGridVM</a:t>
            </a:r>
            <a:endParaRPr lang="pt-BR" sz="1400" dirty="0" smtClean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4724400"/>
            <a:ext cx="12192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CVM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38400" y="3319338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ME </a:t>
            </a:r>
            <a:r>
              <a:rPr lang="pt-BR" sz="1400" dirty="0" err="1" smtClean="0">
                <a:solidFill>
                  <a:schemeClr val="tx1"/>
                </a:solidFill>
              </a:rPr>
              <a:t>MetaModel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Elbow Connector 17"/>
          <p:cNvCxnSpPr>
            <a:stCxn id="11" idx="1"/>
            <a:endCxn id="13" idx="0"/>
          </p:cNvCxnSpPr>
          <p:nvPr/>
        </p:nvCxnSpPr>
        <p:spPr>
          <a:xfrm rot="10800000" flipV="1">
            <a:off x="3086100" y="2514600"/>
            <a:ext cx="1409700" cy="8047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2" idx="1"/>
            <a:endCxn id="13" idx="2"/>
          </p:cNvCxnSpPr>
          <p:nvPr/>
        </p:nvCxnSpPr>
        <p:spPr>
          <a:xfrm rot="10800000">
            <a:off x="3086100" y="3928938"/>
            <a:ext cx="1409700" cy="110026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514593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20713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0" y="2057400"/>
            <a:ext cx="9144000" cy="2895600"/>
          </a:xfrm>
          <a:prstGeom prst="roundRect">
            <a:avLst/>
          </a:prstGeom>
          <a:solidFill>
            <a:srgbClr val="E1B3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rgbClr val="000000"/>
                </a:solidFill>
              </a:rPr>
              <a:t>DSML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9400" y="2819400"/>
            <a:ext cx="3276600" cy="1752600"/>
          </a:xfrm>
          <a:prstGeom prst="roundRect">
            <a:avLst/>
          </a:prstGeom>
          <a:solidFill>
            <a:srgbClr val="0B599F">
              <a:alpha val="4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Estrutura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2895600"/>
            <a:ext cx="2667000" cy="16764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Comportamento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819400"/>
            <a:ext cx="2286000" cy="1676400"/>
          </a:xfrm>
          <a:prstGeom prst="roundRect">
            <a:avLst/>
          </a:prstGeom>
          <a:solidFill>
            <a:schemeClr val="accent1">
              <a:lumMod val="9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200" dirty="0" smtClean="0">
                <a:solidFill>
                  <a:schemeClr val="bg1"/>
                </a:solidFill>
              </a:rPr>
              <a:t>Apresentação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</a:t>
            </a:r>
            <a:r>
              <a:rPr lang="pt-BR" dirty="0" err="1" smtClean="0"/>
              <a:t>DSMLs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314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Concreta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76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Sintaxe Abstrata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320760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Semântica Estática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32004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Semântica Dinâmica</a:t>
            </a:r>
            <a:endParaRPr lang="pt-BR" sz="2400" dirty="0"/>
          </a:p>
        </p:txBody>
      </p:sp>
      <p:sp>
        <p:nvSpPr>
          <p:cNvPr id="18" name="Rectangle 17"/>
          <p:cNvSpPr/>
          <p:nvPr/>
        </p:nvSpPr>
        <p:spPr>
          <a:xfrm>
            <a:off x="762000" y="53340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Modelo Notação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53340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Metamodelo</a:t>
            </a:r>
            <a:r>
              <a:rPr lang="pt-BR" dirty="0" smtClean="0">
                <a:solidFill>
                  <a:srgbClr val="000000"/>
                </a:solidFill>
              </a:rPr>
              <a:t> DSML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5257800"/>
            <a:ext cx="1600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Modelo</a:t>
            </a:r>
          </a:p>
          <a:p>
            <a:pPr algn="ctr"/>
            <a:r>
              <a:rPr lang="pt-BR" dirty="0" smtClean="0">
                <a:solidFill>
                  <a:srgbClr val="000000"/>
                </a:solidFill>
              </a:rPr>
              <a:t>ME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rot="5400000" flipH="1" flipV="1">
            <a:off x="1162050" y="4895850"/>
            <a:ext cx="838200" cy="38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12" idx="2"/>
          </p:cNvCxnSpPr>
          <p:nvPr/>
        </p:nvCxnSpPr>
        <p:spPr>
          <a:xfrm rot="5400000" flipH="1" flipV="1">
            <a:off x="4076700" y="4953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3" idx="2"/>
          </p:cNvCxnSpPr>
          <p:nvPr/>
        </p:nvCxnSpPr>
        <p:spPr>
          <a:xfrm rot="5400000" flipH="1" flipV="1">
            <a:off x="7162800" y="4914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de Máquinas de Execução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09600" y="3886200"/>
            <a:ext cx="1828800" cy="7620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</a:t>
            </a:r>
          </a:p>
          <a:p>
            <a:pPr algn="ctr"/>
            <a:r>
              <a:rPr lang="pt-BR" dirty="0" smtClean="0"/>
              <a:t>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971800"/>
            <a:ext cx="1828800" cy="7620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Metamodelo</a:t>
            </a:r>
            <a:r>
              <a:rPr lang="pt-BR" dirty="0" smtClean="0"/>
              <a:t> DSML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429000" y="2971800"/>
            <a:ext cx="1828800" cy="16764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Transformação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6477000" y="3048000"/>
            <a:ext cx="1295400" cy="16764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Máquina de Execução DSML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>
            <a:off x="5486400" y="3581400"/>
            <a:ext cx="838200" cy="457200"/>
          </a:xfrm>
          <a:prstGeom prst="rightArrow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590800" y="3200400"/>
            <a:ext cx="609600" cy="381000"/>
          </a:xfrm>
          <a:prstGeom prst="rightArrow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2590800" y="4038600"/>
            <a:ext cx="609600" cy="381000"/>
          </a:xfrm>
          <a:prstGeom prst="rightArrow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6248400" y="1524000"/>
            <a:ext cx="1905000" cy="7620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Aplicação</a:t>
            </a:r>
            <a:endParaRPr lang="pt-BR" dirty="0"/>
          </a:p>
        </p:txBody>
      </p:sp>
      <p:sp>
        <p:nvSpPr>
          <p:cNvPr id="15" name="Down Arrow 14"/>
          <p:cNvSpPr/>
          <p:nvPr/>
        </p:nvSpPr>
        <p:spPr>
          <a:xfrm>
            <a:off x="7010400" y="2438400"/>
            <a:ext cx="304800" cy="457200"/>
          </a:xfrm>
          <a:prstGeom prst="downArrow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6172200" y="5410200"/>
            <a:ext cx="1905000" cy="762000"/>
          </a:xfrm>
          <a:prstGeom prst="rect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17" name="Down Arrow 16"/>
          <p:cNvSpPr/>
          <p:nvPr/>
        </p:nvSpPr>
        <p:spPr>
          <a:xfrm>
            <a:off x="6934200" y="4876800"/>
            <a:ext cx="304800" cy="457200"/>
          </a:xfrm>
          <a:prstGeom prst="downArrow">
            <a:avLst/>
          </a:prstGeom>
          <a:solidFill>
            <a:srgbClr val="0B599F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Intermediador de Serviços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0" y="1752600"/>
            <a:ext cx="5627687" cy="42703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Neste trabalho nos limitamos à construção de parte do </a:t>
            </a:r>
            <a:r>
              <a:rPr lang="pt-BR" sz="2400" dirty="0" err="1" smtClean="0"/>
              <a:t>metamodelo</a:t>
            </a:r>
            <a:r>
              <a:rPr lang="pt-BR" sz="2400" dirty="0" smtClean="0"/>
              <a:t>: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</a:pPr>
            <a:r>
              <a:rPr lang="pt-BR" b="1" dirty="0" smtClean="0"/>
              <a:t>Intermediador de serviços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Responsável pelo gerenciamento dos recursos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Abstrai da camada superior detalhes da seleção, configuração e manutenção dos recursos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2286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abordagem ao</a:t>
            </a:r>
            <a:br>
              <a:rPr lang="pt-BR" dirty="0" smtClean="0"/>
            </a:br>
            <a:r>
              <a:rPr lang="pt-BR" dirty="0" smtClean="0"/>
              <a:t>Intermediador de Serviços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>
              <a:spcAft>
                <a:spcPts val="3000"/>
              </a:spcAft>
            </a:pPr>
            <a:r>
              <a:rPr lang="pt-BR" dirty="0" err="1" smtClean="0"/>
              <a:t>Metamodelo</a:t>
            </a:r>
            <a:r>
              <a:rPr lang="pt-BR" dirty="0" smtClean="0"/>
              <a:t> </a:t>
            </a:r>
            <a:r>
              <a:rPr lang="pt-BR" dirty="0" smtClean="0"/>
              <a:t>que permite definir modelos que descrevem um intermediador de serviços</a:t>
            </a:r>
            <a:endParaRPr lang="pt-BR" dirty="0" smtClean="0"/>
          </a:p>
          <a:p>
            <a:pPr>
              <a:spcAft>
                <a:spcPts val="3000"/>
              </a:spcAft>
            </a:pPr>
            <a:r>
              <a:rPr lang="pt-BR" dirty="0" smtClean="0"/>
              <a:t>Ambiente </a:t>
            </a:r>
            <a:r>
              <a:rPr lang="pt-BR" dirty="0" smtClean="0"/>
              <a:t>de execução capaz de processar os modelos descritos a partir do </a:t>
            </a:r>
            <a:r>
              <a:rPr lang="pt-BR" dirty="0" err="1" smtClean="0"/>
              <a:t>metamodelo</a:t>
            </a:r>
            <a:endParaRPr lang="pt-BR" dirty="0" smtClean="0"/>
          </a:p>
          <a:p>
            <a:pPr>
              <a:spcAft>
                <a:spcPts val="3000"/>
              </a:spcAft>
            </a:pPr>
            <a:r>
              <a:rPr lang="pt-BR" dirty="0" smtClean="0"/>
              <a:t>Modelo que descreve um intermediador de comunicação em rede para a CVM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Talvez seja útil um slide aqui descrevendo como foi o processo de desenvolvimento do </a:t>
            </a:r>
            <a:r>
              <a:rPr lang="pt-BR" dirty="0" err="1" smtClean="0"/>
              <a:t>metamodelo</a:t>
            </a:r>
            <a:r>
              <a:rPr lang="pt-BR" dirty="0" smtClean="0"/>
              <a:t>/ambiente/instancia:</a:t>
            </a:r>
          </a:p>
          <a:p>
            <a:pPr marL="514350" indent="-514350">
              <a:buAutoNum type="arabicPeriod"/>
            </a:pPr>
            <a:r>
              <a:rPr lang="pt-BR" dirty="0" smtClean="0"/>
              <a:t>Construção de testes unitários para validar o comportamento existente da NCB</a:t>
            </a:r>
          </a:p>
          <a:p>
            <a:pPr marL="514350" indent="-514350">
              <a:buAutoNum type="arabicPeriod"/>
            </a:pPr>
            <a:r>
              <a:rPr lang="pt-BR" dirty="0" err="1" smtClean="0"/>
              <a:t>Refatoração</a:t>
            </a:r>
            <a:r>
              <a:rPr lang="pt-BR" dirty="0" smtClean="0"/>
              <a:t> da NCB isolando aspectos específicos de domínio em interfaces bem definidas</a:t>
            </a:r>
          </a:p>
          <a:p>
            <a:pPr marL="514350" indent="-514350">
              <a:buAutoNum type="arabicPeriod"/>
            </a:pPr>
            <a:r>
              <a:rPr lang="pt-BR" dirty="0" smtClean="0"/>
              <a:t>Construção de um </a:t>
            </a:r>
            <a:r>
              <a:rPr lang="pt-BR" dirty="0" err="1" smtClean="0"/>
              <a:t>metamodelo</a:t>
            </a:r>
            <a:r>
              <a:rPr lang="pt-BR" dirty="0" smtClean="0"/>
              <a:t> que permita definir os aspectos específicos de domínio já isolados</a:t>
            </a:r>
          </a:p>
          <a:p>
            <a:pPr marL="514350" indent="-514350">
              <a:buAutoNum type="arabicPeriod"/>
            </a:pPr>
            <a:r>
              <a:rPr lang="pt-BR" dirty="0" smtClean="0"/>
              <a:t>Uso do </a:t>
            </a:r>
            <a:r>
              <a:rPr lang="pt-BR" dirty="0" err="1" smtClean="0"/>
              <a:t>metamodelo</a:t>
            </a:r>
            <a:r>
              <a:rPr lang="pt-BR" dirty="0" smtClean="0"/>
              <a:t> para construção de um modelo que substitui a implementação específica de domínio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Interação do intermediador com a camada superior e com os recursos ocorre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Metamodelo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Interação do intermediador com a camada superior e com os recursos ocorre por meio de </a:t>
            </a:r>
            <a:r>
              <a:rPr lang="pt-BR" b="1" dirty="0" smtClean="0"/>
              <a:t>chamadas </a:t>
            </a:r>
            <a:r>
              <a:rPr lang="pt-BR" dirty="0" smtClean="0"/>
              <a:t>e </a:t>
            </a:r>
            <a:r>
              <a:rPr lang="pt-BR" b="1" dirty="0" smtClean="0"/>
              <a:t>eventos</a:t>
            </a:r>
          </a:p>
          <a:p>
            <a:r>
              <a:rPr lang="pt-BR" dirty="0" smtClean="0"/>
              <a:t>Comportamento da camada é descrito pela forma como reage à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chamadas recebidas da camada superior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eventos recebidos dos recursos gerenciados</a:t>
            </a:r>
          </a:p>
          <a:p>
            <a:endParaRPr lang="pt-BR" b="1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Recursos</a:t>
            </a:r>
          </a:p>
          <a:p>
            <a:r>
              <a:rPr lang="pt-BR" dirty="0" smtClean="0"/>
              <a:t>	Recursos a serem gerenciados pela camada e suas interfaces</a:t>
            </a:r>
          </a:p>
          <a:p>
            <a:r>
              <a:rPr lang="pt-BR" b="1" dirty="0" smtClean="0"/>
              <a:t>Estado</a:t>
            </a:r>
          </a:p>
          <a:p>
            <a:r>
              <a:rPr lang="pt-BR" dirty="0" smtClean="0"/>
              <a:t>	Tipos de dados devem ser mantidos pela camada em tempo de execução</a:t>
            </a:r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1752600"/>
            <a:ext cx="8229600" cy="4267200"/>
          </a:xfrm>
        </p:spPr>
        <p:txBody>
          <a:bodyPr/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Complexidade no desenvolvimento de aplicações atuais</a:t>
            </a:r>
          </a:p>
          <a:p>
            <a:r>
              <a:rPr lang="pt-BR" dirty="0" smtClean="0"/>
              <a:t>Limitação de linguagens de programação de propósito geral</a:t>
            </a:r>
          </a:p>
          <a:p>
            <a:pPr lvl="1"/>
            <a:r>
              <a:rPr lang="pt-BR" dirty="0" smtClean="0"/>
              <a:t>Inadequadas para lidar com essa complexidade</a:t>
            </a:r>
          </a:p>
          <a:p>
            <a:pPr lvl="1"/>
            <a:r>
              <a:rPr lang="pt-BR" dirty="0" smtClean="0"/>
              <a:t>Oferecem abstrações da plataforma de implementação (ambiente computacional)</a:t>
            </a:r>
          </a:p>
          <a:p>
            <a:pPr lvl="1"/>
            <a:r>
              <a:rPr lang="pt-BR" dirty="0" smtClean="0"/>
              <a:t>Distância entre o mundo do problema e o da solução</a:t>
            </a:r>
          </a:p>
          <a:p>
            <a:pPr lvl="1">
              <a:spcAft>
                <a:spcPts val="0"/>
              </a:spcAft>
            </a:pPr>
            <a:r>
              <a:rPr lang="pt-BR" dirty="0" smtClean="0"/>
              <a:t>Grande esforço para vencer essa distância</a:t>
            </a:r>
          </a:p>
          <a:p>
            <a:pPr lvl="2"/>
            <a:r>
              <a:rPr lang="pt-BR" dirty="0" smtClean="0"/>
              <a:t>Complexidades acidentais</a:t>
            </a:r>
          </a:p>
          <a:p>
            <a:pPr>
              <a:spcAft>
                <a:spcPts val="12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Auto-gerenciamento</a:t>
            </a:r>
          </a:p>
          <a:p>
            <a:r>
              <a:rPr lang="pt-BR" dirty="0" smtClean="0"/>
              <a:t>	Monitoramento dos recursos e estado da camada</a:t>
            </a:r>
          </a:p>
          <a:p>
            <a:r>
              <a:rPr lang="pt-BR" dirty="0" smtClean="0"/>
              <a:t>	Políticas que determinam a seleção de recursos</a:t>
            </a:r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pic>
        <p:nvPicPr>
          <p:cNvPr id="5" name="Content Placeholder 4" descr="manager2.pdf"/>
          <p:cNvPicPr>
            <a:picLocks noGrp="1" noChangeAspect="1"/>
          </p:cNvPicPr>
          <p:nvPr>
            <p:ph idx="4294967295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4400" y="2057400"/>
            <a:ext cx="7411453" cy="3657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amodel def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79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Metamodelo</a:t>
            </a:r>
            <a:r>
              <a:rPr lang="pt-BR" dirty="0" smtClean="0"/>
              <a:t> do Intermediador de Serviços</a:t>
            </a:r>
            <a:endParaRPr lang="pt-BR" dirty="0"/>
          </a:p>
        </p:txBody>
      </p:sp>
      <p:pic>
        <p:nvPicPr>
          <p:cNvPr id="4" name="Picture 3" descr="metamodel defesa manager.png"/>
          <p:cNvPicPr>
            <a:picLocks noChangeAspect="1"/>
          </p:cNvPicPr>
          <p:nvPr/>
        </p:nvPicPr>
        <p:blipFill>
          <a:blip r:embed="rId2"/>
          <a:srcRect l="10485" t="15921" r="16872" b="14604"/>
          <a:stretch>
            <a:fillRect/>
          </a:stretch>
        </p:blipFill>
        <p:spPr>
          <a:xfrm>
            <a:off x="685799" y="2057400"/>
            <a:ext cx="769937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752600"/>
            <a:ext cx="8229600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Hierarquia de gerenciadores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41910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34290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590800" y="4495800"/>
            <a:ext cx="1905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67056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59436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5105400" y="4495800"/>
            <a:ext cx="1905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3200400"/>
            <a:ext cx="4495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Manager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0200" y="2667000"/>
            <a:ext cx="63246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t-BR" sz="2400" dirty="0" err="1" smtClean="0">
                <a:solidFill>
                  <a:schemeClr val="tx1"/>
                </a:solidFill>
              </a:rPr>
              <a:t>Service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Broker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715000"/>
            <a:ext cx="115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124994" y="4267200"/>
            <a:ext cx="456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020594" y="4266406"/>
            <a:ext cx="4564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0"/>
          </p:cNvCxnSpPr>
          <p:nvPr/>
        </p:nvCxnSpPr>
        <p:spPr>
          <a:xfrm rot="5400000">
            <a:off x="2667397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048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2668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1812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0194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781403" y="5257403"/>
            <a:ext cx="152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pic>
        <p:nvPicPr>
          <p:cNvPr id="13" name="Picture 12" descr="metamodel defesa interface.png"/>
          <p:cNvPicPr>
            <a:picLocks noChangeAspect="1"/>
          </p:cNvPicPr>
          <p:nvPr/>
        </p:nvPicPr>
        <p:blipFill>
          <a:blip r:embed="rId3"/>
          <a:srcRect l="46436" t="7542" r="3865" b="40162"/>
          <a:stretch>
            <a:fillRect/>
          </a:stretch>
        </p:blipFill>
        <p:spPr>
          <a:xfrm>
            <a:off x="914400" y="1752600"/>
            <a:ext cx="7417837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Recursos</a:t>
            </a:r>
            <a:endParaRPr lang="pt-BR" dirty="0"/>
          </a:p>
        </p:txBody>
      </p:sp>
      <p:pic>
        <p:nvPicPr>
          <p:cNvPr id="5" name="Content Placeholder 4" descr="metamodel defesa recurso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43275" t="31045"/>
          <a:stretch>
            <a:fillRect/>
          </a:stretch>
        </p:blipFill>
        <p:spPr>
          <a:xfrm>
            <a:off x="762000" y="1600200"/>
            <a:ext cx="7391400" cy="4648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Estado</a:t>
            </a:r>
            <a:endParaRPr lang="pt-BR" dirty="0"/>
          </a:p>
        </p:txBody>
      </p:sp>
      <p:pic>
        <p:nvPicPr>
          <p:cNvPr id="5" name="Content Placeholder 4" descr="metamodel defesa estado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3214" r="43648" b="14286"/>
          <a:stretch>
            <a:fillRect/>
          </a:stretch>
        </p:blipFill>
        <p:spPr>
          <a:xfrm>
            <a:off x="990600" y="1905000"/>
            <a:ext cx="7162067" cy="4110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Tratadores são definidos para </a:t>
            </a:r>
            <a:r>
              <a:rPr lang="pt-BR" b="1" dirty="0" smtClean="0"/>
              <a:t>eventos </a:t>
            </a:r>
            <a:r>
              <a:rPr lang="pt-BR" dirty="0" smtClean="0"/>
              <a:t>ou </a:t>
            </a:r>
            <a:r>
              <a:rPr lang="pt-BR" b="1" dirty="0" smtClean="0"/>
              <a:t>chamadas</a:t>
            </a:r>
          </a:p>
          <a:p>
            <a:endParaRPr lang="pt-BR" dirty="0" smtClean="0"/>
          </a:p>
          <a:p>
            <a:r>
              <a:rPr lang="pt-BR" dirty="0" smtClean="0"/>
              <a:t>Definem uma ação a ser executada</a:t>
            </a:r>
          </a:p>
          <a:p>
            <a:pPr lvl="1"/>
            <a:r>
              <a:rPr lang="pt-BR" dirty="0" smtClean="0"/>
              <a:t>Realizar uma chamada à um recurso</a:t>
            </a:r>
          </a:p>
          <a:p>
            <a:pPr lvl="1"/>
            <a:r>
              <a:rPr lang="pt-BR" dirty="0" smtClean="0"/>
              <a:t>Gerar um evento para a camada superior</a:t>
            </a:r>
          </a:p>
          <a:p>
            <a:pPr lvl="1"/>
            <a:r>
              <a:rPr lang="pt-BR" dirty="0" smtClean="0"/>
              <a:t>Executar uma </a:t>
            </a:r>
            <a:r>
              <a:rPr lang="pt-BR" i="1" dirty="0" smtClean="0"/>
              <a:t>macro </a:t>
            </a:r>
            <a:r>
              <a:rPr lang="pt-BR" dirty="0" smtClean="0"/>
              <a:t>que executa uma operação arbitrária</a:t>
            </a:r>
            <a:endParaRPr lang="pt-B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pic>
        <p:nvPicPr>
          <p:cNvPr id="6" name="Content Placeholder 5" descr="metamodel defesa sinai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29558" b="28571"/>
          <a:stretch>
            <a:fillRect/>
          </a:stretch>
        </p:blipFill>
        <p:spPr>
          <a:xfrm>
            <a:off x="914400" y="1828800"/>
            <a:ext cx="7552372" cy="3962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1752600"/>
            <a:ext cx="8610600" cy="42672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Complexidade no desenvolvimento de aplicações atuais</a:t>
            </a:r>
          </a:p>
          <a:p>
            <a:r>
              <a:rPr lang="pt-BR" sz="2400" dirty="0" smtClean="0">
                <a:solidFill>
                  <a:srgbClr val="7F7F7F"/>
                </a:solidFill>
              </a:rPr>
              <a:t>Limitação de linguagens de programação de propósito geral</a:t>
            </a:r>
          </a:p>
          <a:p>
            <a:r>
              <a:rPr lang="pt-BR" i="1" dirty="0" err="1" smtClean="0"/>
              <a:t>Model-Driven</a:t>
            </a:r>
            <a:r>
              <a:rPr lang="pt-BR" i="1" dirty="0" smtClean="0"/>
              <a:t> </a:t>
            </a:r>
            <a:r>
              <a:rPr lang="pt-BR" i="1" dirty="0" err="1" smtClean="0"/>
              <a:t>Engineering</a:t>
            </a:r>
            <a:r>
              <a:rPr lang="pt-BR" i="1" dirty="0" smtClean="0"/>
              <a:t> </a:t>
            </a:r>
            <a:r>
              <a:rPr lang="pt-BR" dirty="0" smtClean="0"/>
              <a:t>(MDE)</a:t>
            </a:r>
            <a:endParaRPr lang="pt-BR" i="1" dirty="0" smtClean="0"/>
          </a:p>
          <a:p>
            <a:pPr lvl="1"/>
            <a:r>
              <a:rPr lang="pt-BR" dirty="0" smtClean="0"/>
              <a:t>Busca reduzir a lacuna entre problema e solução</a:t>
            </a:r>
          </a:p>
          <a:p>
            <a:pPr lvl="1"/>
            <a:r>
              <a:rPr lang="pt-BR" dirty="0" smtClean="0"/>
              <a:t>Modelos baseados em abstrações próximas ao problema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Transformação automatizada dos modelos em abstrações da plataforma de implementação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Modelo descreve de regras para troca de conhecimento entre funções MAPE</a:t>
            </a:r>
          </a:p>
          <a:p>
            <a:pPr lvl="1"/>
            <a:r>
              <a:rPr lang="pt-BR" dirty="0" smtClean="0"/>
              <a:t>Sintomas</a:t>
            </a:r>
          </a:p>
          <a:p>
            <a:pPr lvl="1"/>
            <a:r>
              <a:rPr lang="pt-BR" dirty="0" smtClean="0"/>
              <a:t>Solicitações de mudanças</a:t>
            </a:r>
          </a:p>
          <a:p>
            <a:pPr lvl="1"/>
            <a:r>
              <a:rPr lang="pt-BR" dirty="0" smtClean="0"/>
              <a:t>Planos de mudança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Comportamento das funções é guiado por essas regras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pic>
        <p:nvPicPr>
          <p:cNvPr id="5" name="Content Placeholder 4" descr="metamodel defesa autonom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r="37180" b="46429"/>
          <a:stretch>
            <a:fillRect/>
          </a:stretch>
        </p:blipFill>
        <p:spPr>
          <a:xfrm>
            <a:off x="457933" y="1752600"/>
            <a:ext cx="8289387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Políticas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Utilizadas para direcionar a seleção de recursos</a:t>
            </a:r>
          </a:p>
          <a:p>
            <a:endParaRPr lang="pt-BR" dirty="0" smtClean="0"/>
          </a:p>
          <a:p>
            <a:r>
              <a:rPr lang="pt-BR" dirty="0" smtClean="0"/>
              <a:t>Uma política associa um valor de negócio à características de um recurso</a:t>
            </a:r>
          </a:p>
          <a:p>
            <a:endParaRPr lang="pt-BR" dirty="0" smtClean="0"/>
          </a:p>
          <a:p>
            <a:r>
              <a:rPr lang="pt-BR" dirty="0" smtClean="0"/>
              <a:t>Recursos são selecionados de acordo com o valor total de negócio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Políticas</a:t>
            </a:r>
            <a:endParaRPr lang="pt-BR" dirty="0"/>
          </a:p>
        </p:txBody>
      </p:sp>
      <p:pic>
        <p:nvPicPr>
          <p:cNvPr id="5" name="Content Placeholder 4" descr="metamodel defesa politica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37687" r="31636"/>
          <a:stretch>
            <a:fillRect/>
          </a:stretch>
        </p:blipFill>
        <p:spPr>
          <a:xfrm>
            <a:off x="381000" y="1752600"/>
            <a:ext cx="8240252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Ambiente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Carrega o modelo de um intermediador e se comporta de acordo com o definido</a:t>
            </a:r>
          </a:p>
          <a:p>
            <a:endParaRPr lang="pt-BR" dirty="0" smtClean="0"/>
          </a:p>
          <a:p>
            <a:r>
              <a:rPr lang="pt-BR" dirty="0" smtClean="0"/>
              <a:t>Dá semântica operacional ao </a:t>
            </a:r>
            <a:r>
              <a:rPr lang="pt-BR" dirty="0" err="1" smtClean="0"/>
              <a:t>metamodelo</a:t>
            </a:r>
            <a:endParaRPr lang="pt-BR" dirty="0" smtClean="0"/>
          </a:p>
          <a:p>
            <a:pPr lvl="1"/>
            <a:r>
              <a:rPr lang="pt-BR" dirty="0" smtClean="0"/>
              <a:t>Define como os modelos são </a:t>
            </a:r>
            <a:r>
              <a:rPr lang="pt-BR" dirty="0" smtClean="0"/>
              <a:t>interpretados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Execução</a:t>
            </a:r>
            <a:endParaRPr lang="pt-BR" dirty="0"/>
          </a:p>
        </p:txBody>
      </p:sp>
      <p:pic>
        <p:nvPicPr>
          <p:cNvPr id="6" name="Content Placeholder 5" descr="environment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12963"/>
          <a:stretch>
            <a:fillRect/>
          </a:stretch>
        </p:blipFill>
        <p:spPr>
          <a:xfrm>
            <a:off x="264563" y="2057400"/>
            <a:ext cx="8574637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Recursos</a:t>
            </a:r>
            <a:endParaRPr lang="pt-BR" dirty="0"/>
          </a:p>
        </p:txBody>
      </p:sp>
      <p:pic>
        <p:nvPicPr>
          <p:cNvPr id="4" name="Content Placeholder 3" descr="ambiente recurso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12972"/>
          <a:stretch>
            <a:fillRect/>
          </a:stretch>
        </p:blipFill>
        <p:spPr>
          <a:xfrm>
            <a:off x="304800" y="1981200"/>
            <a:ext cx="8575162" cy="35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Gerenciador de Recursos</a:t>
            </a:r>
            <a:endParaRPr lang="pt-BR" dirty="0"/>
          </a:p>
        </p:txBody>
      </p:sp>
      <p:sp>
        <p:nvSpPr>
          <p:cNvPr id="77" name="Content Placeholder 7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Controla o acesso aos recursos</a:t>
            </a:r>
          </a:p>
          <a:p>
            <a:r>
              <a:rPr lang="pt-BR" dirty="0" smtClean="0"/>
              <a:t>Intercepta os eventos gerados pelos recursos</a:t>
            </a:r>
          </a:p>
          <a:p>
            <a:r>
              <a:rPr lang="pt-BR" dirty="0" smtClean="0"/>
              <a:t>Interação com recursos por meio de </a:t>
            </a:r>
            <a:r>
              <a:rPr lang="pt-BR" i="1" dirty="0" err="1" smtClean="0"/>
              <a:t>touchpoints</a:t>
            </a:r>
            <a:r>
              <a:rPr lang="pt-BR" i="1" dirty="0" smtClean="0"/>
              <a:t>	</a:t>
            </a:r>
            <a:endParaRPr lang="pt-BR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9200" y="2362200"/>
            <a:ext cx="6934200" cy="3276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Touchpoint</a:t>
            </a:r>
            <a:endParaRPr lang="pt-BR" i="1" dirty="0"/>
          </a:p>
        </p:txBody>
      </p:sp>
      <p:sp>
        <p:nvSpPr>
          <p:cNvPr id="4" name="Rectangle 3"/>
          <p:cNvSpPr/>
          <p:nvPr/>
        </p:nvSpPr>
        <p:spPr>
          <a:xfrm>
            <a:off x="1828800" y="5181600"/>
            <a:ext cx="5562600" cy="838200"/>
          </a:xfrm>
          <a:prstGeom prst="rect">
            <a:avLst/>
          </a:prstGeom>
          <a:solidFill>
            <a:srgbClr val="F5F7A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Resource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945" y="2362200"/>
            <a:ext cx="1842655" cy="5334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Sensor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2362200"/>
            <a:ext cx="1842655" cy="5334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Effector</a:t>
            </a:r>
            <a:endParaRPr lang="pt-BR" dirty="0" smtClean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rot="16200000" flipH="1">
            <a:off x="6252658" y="2054730"/>
            <a:ext cx="609600" cy="5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 rot="16200000" flipH="1">
            <a:off x="2428009" y="2053936"/>
            <a:ext cx="609600" cy="69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93727" y="1752600"/>
            <a:ext cx="69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Calls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1662545" y="17526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6096000" y="4038600"/>
            <a:ext cx="990600" cy="8382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Queue</a:t>
            </a:r>
            <a:endParaRPr lang="pt-BR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3352800"/>
            <a:ext cx="990600" cy="8382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Event</a:t>
            </a:r>
            <a:endParaRPr lang="pt-BR" dirty="0" smtClean="0">
              <a:solidFill>
                <a:srgbClr val="000000"/>
              </a:solidFill>
            </a:endParaRPr>
          </a:p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Handler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14800" y="2895600"/>
            <a:ext cx="1143000" cy="8382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Metadata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4800" y="4038600"/>
            <a:ext cx="1219200" cy="838200"/>
          </a:xfrm>
          <a:prstGeom prst="rect">
            <a:avLst/>
          </a:prstGeom>
          <a:solidFill>
            <a:schemeClr val="bg2">
              <a:lumMod val="40000"/>
              <a:lumOff val="6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Exception</a:t>
            </a:r>
          </a:p>
          <a:p>
            <a:pPr algn="ctr"/>
            <a:r>
              <a:rPr lang="pt-BR" dirty="0" err="1" smtClean="0">
                <a:solidFill>
                  <a:srgbClr val="000000"/>
                </a:solidFill>
              </a:rPr>
              <a:t>Handler</a:t>
            </a:r>
            <a:endParaRPr lang="pt-BR" dirty="0" smtClean="0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 rot="16200000" flipH="1">
            <a:off x="2305050" y="4667250"/>
            <a:ext cx="990600" cy="381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572000" y="5028406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400800" y="5028406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30" idx="3"/>
          </p:cNvCxnSpPr>
          <p:nvPr/>
        </p:nvCxnSpPr>
        <p:spPr>
          <a:xfrm rot="10800000">
            <a:off x="5257800" y="3314700"/>
            <a:ext cx="8382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  <a:endCxn id="28" idx="0"/>
          </p:cNvCxnSpPr>
          <p:nvPr/>
        </p:nvCxnSpPr>
        <p:spPr>
          <a:xfrm rot="16200000" flipH="1">
            <a:off x="6004214" y="3451514"/>
            <a:ext cx="1143000" cy="31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0"/>
            <a:endCxn id="6" idx="2"/>
          </p:cNvCxnSpPr>
          <p:nvPr/>
        </p:nvCxnSpPr>
        <p:spPr>
          <a:xfrm rot="16200000" flipV="1">
            <a:off x="2530187" y="3101686"/>
            <a:ext cx="457200" cy="45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1" idx="1"/>
            <a:endCxn id="29" idx="2"/>
          </p:cNvCxnSpPr>
          <p:nvPr/>
        </p:nvCxnSpPr>
        <p:spPr>
          <a:xfrm rot="10800000">
            <a:off x="2781300" y="4191000"/>
            <a:ext cx="1333500" cy="26670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9" idx="3"/>
            <a:endCxn id="30" idx="1"/>
          </p:cNvCxnSpPr>
          <p:nvPr/>
        </p:nvCxnSpPr>
        <p:spPr>
          <a:xfrm flipV="1">
            <a:off x="3276600" y="3314700"/>
            <a:ext cx="838200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Estado</a:t>
            </a:r>
            <a:endParaRPr lang="pt-BR" dirty="0"/>
          </a:p>
        </p:txBody>
      </p:sp>
      <p:pic>
        <p:nvPicPr>
          <p:cNvPr id="4" name="Content Placeholder 3" descr="ambiente estad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50780"/>
          <a:stretch>
            <a:fillRect/>
          </a:stretch>
        </p:blipFill>
        <p:spPr>
          <a:xfrm>
            <a:off x="1676400" y="1600200"/>
            <a:ext cx="6248400" cy="461494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1752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Complexidade no desenvolvimento de aplicações atuais</a:t>
            </a:r>
          </a:p>
          <a:p>
            <a:r>
              <a:rPr lang="pt-BR" sz="2400" dirty="0" smtClean="0">
                <a:solidFill>
                  <a:srgbClr val="7F7F7F"/>
                </a:solidFill>
              </a:rPr>
              <a:t>Limitação de linguagens de programação de propósito geral</a:t>
            </a:r>
          </a:p>
          <a:p>
            <a:r>
              <a:rPr lang="pt-BR" sz="2400" i="1" dirty="0" err="1" smtClean="0">
                <a:solidFill>
                  <a:srgbClr val="7F7F7F"/>
                </a:solidFill>
              </a:rPr>
              <a:t>Model-Driven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i="1" dirty="0" err="1" smtClean="0">
                <a:solidFill>
                  <a:srgbClr val="7F7F7F"/>
                </a:solidFill>
              </a:rPr>
              <a:t>Engineering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dirty="0" smtClean="0">
                <a:solidFill>
                  <a:srgbClr val="7F7F7F"/>
                </a:solidFill>
              </a:rPr>
              <a:t>(MDE)</a:t>
            </a:r>
            <a:endParaRPr lang="pt-BR" sz="2400" i="1" dirty="0" smtClean="0">
              <a:solidFill>
                <a:srgbClr val="7F7F7F"/>
              </a:solidFill>
            </a:endParaRPr>
          </a:p>
          <a:p>
            <a:r>
              <a:rPr lang="pt-BR" i="1" dirty="0" err="1" smtClean="0"/>
              <a:t>Domain-Specific</a:t>
            </a:r>
            <a:r>
              <a:rPr lang="pt-BR" i="1" dirty="0" smtClean="0"/>
              <a:t> </a:t>
            </a:r>
            <a:r>
              <a:rPr lang="pt-BR" i="1" dirty="0" err="1" smtClean="0"/>
              <a:t>Modeling</a:t>
            </a:r>
            <a:r>
              <a:rPr lang="pt-BR" i="1" dirty="0" smtClean="0"/>
              <a:t> </a:t>
            </a:r>
            <a:r>
              <a:rPr lang="pt-BR" i="1" dirty="0" err="1" smtClean="0"/>
              <a:t>Languages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DSMLs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Fornecem abstrações para solução de problemas em um domínio de problema</a:t>
            </a:r>
          </a:p>
          <a:p>
            <a:pPr lvl="1"/>
            <a:r>
              <a:rPr lang="pt-BR" dirty="0" smtClean="0"/>
              <a:t>Abstrações próximas ao domínio de negócio possibilitam que usuários sejam capazes de construir aplicações complexas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Estado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Mantém em tempo de execução registros de dados associados aos tipos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Fornece meios para criar, modificar, destruir e pesquisar registros dos tipos de dados descritos</a:t>
            </a:r>
          </a:p>
          <a:p>
            <a:r>
              <a:rPr lang="pt-BR" dirty="0" smtClean="0"/>
              <a:t>Notifica mudanças nos registros de dados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Tratadores e ações</a:t>
            </a:r>
            <a:endParaRPr lang="pt-BR" dirty="0"/>
          </a:p>
        </p:txBody>
      </p:sp>
      <p:pic>
        <p:nvPicPr>
          <p:cNvPr id="4" name="Content Placeholder 3" descr="sinais.pdf"/>
          <p:cNvPicPr>
            <a:picLocks noGrp="1" noChangeAspect="1"/>
          </p:cNvPicPr>
          <p:nvPr>
            <p:ph sz="quarter" idx="10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0600" y="1524000"/>
            <a:ext cx="7252608" cy="4953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parâmetros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267200"/>
          </a:xfrm>
        </p:spPr>
        <p:txBody>
          <a:bodyPr/>
          <a:lstStyle/>
          <a:p>
            <a:r>
              <a:rPr lang="pt-BR" dirty="0" err="1" smtClean="0">
                <a:latin typeface="Times"/>
                <a:cs typeface="Times"/>
              </a:rPr>
              <a:t>ActionExecution</a:t>
            </a:r>
            <a:r>
              <a:rPr lang="pt-BR" dirty="0" smtClean="0">
                <a:latin typeface="Times"/>
                <a:cs typeface="Times"/>
              </a:rPr>
              <a:t> </a:t>
            </a:r>
            <a:r>
              <a:rPr lang="pt-BR" dirty="0" smtClean="0"/>
              <a:t>define uma série de </a:t>
            </a:r>
            <a:r>
              <a:rPr lang="pt-BR" dirty="0" err="1" smtClean="0">
                <a:latin typeface="Times"/>
                <a:cs typeface="Times"/>
              </a:rPr>
              <a:t>ParameterBindings</a:t>
            </a:r>
            <a:endParaRPr lang="pt-BR" dirty="0" smtClean="0">
              <a:latin typeface="Times"/>
              <a:cs typeface="Times"/>
            </a:endParaRPr>
          </a:p>
          <a:p>
            <a:endParaRPr lang="pt-BR" dirty="0" smtClean="0"/>
          </a:p>
          <a:p>
            <a:r>
              <a:rPr lang="pt-BR" dirty="0" smtClean="0"/>
              <a:t>Associa um parâmetro de uma ação à uma fonte de valor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Parâmetro do sinal tratado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Expressões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Resultado da execução de outra 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parâmetros</a:t>
            </a:r>
            <a:endParaRPr lang="pt-BR" dirty="0"/>
          </a:p>
        </p:txBody>
      </p:sp>
      <p:pic>
        <p:nvPicPr>
          <p:cNvPr id="6" name="Content Placeholder 5" descr="binding.pdf"/>
          <p:cNvPicPr>
            <a:picLocks noGrp="1" noChangeAspect="1"/>
          </p:cNvPicPr>
          <p:nvPr>
            <p:ph sz="quarter" idx="10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28800"/>
            <a:ext cx="8231648" cy="40576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Tratadores e Ações</a:t>
            </a:r>
            <a:endParaRPr lang="pt-BR" dirty="0"/>
          </a:p>
        </p:txBody>
      </p:sp>
      <p:pic>
        <p:nvPicPr>
          <p:cNvPr id="6" name="Content Placeholder 5" descr="ambiente sinai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28500" r="595"/>
          <a:stretch>
            <a:fillRect/>
          </a:stretch>
        </p:blipFill>
        <p:spPr>
          <a:xfrm>
            <a:off x="304800" y="1676400"/>
            <a:ext cx="8610600" cy="441467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Tratadores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pt-BR" dirty="0" smtClean="0"/>
              <a:t>Encaminha um sinal recebido </a:t>
            </a:r>
            <a:r>
              <a:rPr lang="pt-BR" dirty="0" err="1" smtClean="0"/>
              <a:t>sequencialmente</a:t>
            </a:r>
            <a:r>
              <a:rPr lang="pt-BR" dirty="0" smtClean="0"/>
              <a:t> aos tratadores até que um deles o trate</a:t>
            </a:r>
          </a:p>
          <a:p>
            <a:pPr>
              <a:spcAft>
                <a:spcPts val="3000"/>
              </a:spcAft>
            </a:pPr>
            <a:r>
              <a:rPr lang="pt-BR" dirty="0" smtClean="0"/>
              <a:t>Tratadores especializados identificam sinais que podem ativar operações de auto-gerenciamento</a:t>
            </a:r>
          </a:p>
          <a:p>
            <a:pPr>
              <a:spcAft>
                <a:spcPts val="3000"/>
              </a:spcAft>
            </a:pPr>
            <a:r>
              <a:rPr lang="pt-BR" dirty="0" smtClean="0"/>
              <a:t>Tratadores baseados em ação executam a ação correspondente</a:t>
            </a:r>
          </a:p>
          <a:p>
            <a:pPr>
              <a:spcAft>
                <a:spcPts val="30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 smtClean="0"/>
              <a:t>Intermediador de serviços abstrai os detalhes do gerenciamento de recursos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Monitoramento constante dos recursos e solicitações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Limitação das construções de tratamento de sinais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Autônomo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0" y="1752600"/>
            <a:ext cx="3522000" cy="42672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 smtClean="0"/>
              <a:t>Auto-configuração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Auto-recuperação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Auto-otimização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Auto-proteção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1905000"/>
            <a:ext cx="4752108" cy="3886200"/>
            <a:chOff x="2286000" y="1752600"/>
            <a:chExt cx="4752108" cy="3886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2209800"/>
              <a:ext cx="4419600" cy="310264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286000" y="1981200"/>
              <a:ext cx="4752108" cy="3505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1752600"/>
              <a:ext cx="12954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rgbClr val="000000"/>
                  </a:solidFill>
                </a:rPr>
                <a:t>Sensor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05400" y="1752600"/>
              <a:ext cx="12954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>
                  <a:solidFill>
                    <a:srgbClr val="000000"/>
                  </a:solidFill>
                </a:rPr>
                <a:t>Effector</a:t>
              </a:r>
              <a:endParaRPr lang="pt-B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5257800"/>
              <a:ext cx="12954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rgbClr val="000000"/>
                  </a:solidFill>
                </a:rPr>
                <a:t>Sensor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5400" y="5257800"/>
              <a:ext cx="12954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>
                  <a:solidFill>
                    <a:srgbClr val="000000"/>
                  </a:solidFill>
                </a:rPr>
                <a:t>Effector</a:t>
              </a:r>
              <a:endParaRPr lang="pt-BR" sz="1600" dirty="0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 smtClean="0"/>
              <a:t>Construções que permitem identificar combinações entre</a:t>
            </a:r>
          </a:p>
          <a:p>
            <a:pPr lvl="1">
              <a:spcAft>
                <a:spcPts val="2400"/>
              </a:spcAft>
              <a:buFont typeface="Arial"/>
              <a:buChar char="•"/>
            </a:pPr>
            <a:r>
              <a:rPr lang="pt-BR" dirty="0" smtClean="0"/>
              <a:t>Eventos gerados pelos recursos</a:t>
            </a:r>
          </a:p>
          <a:p>
            <a:pPr lvl="1">
              <a:spcAft>
                <a:spcPts val="2400"/>
              </a:spcAft>
              <a:buFont typeface="Arial"/>
              <a:buChar char="•"/>
            </a:pPr>
            <a:r>
              <a:rPr lang="pt-BR" dirty="0" smtClean="0"/>
              <a:t>Chamadas recebidas da camada superior</a:t>
            </a:r>
          </a:p>
          <a:p>
            <a:pPr lvl="1">
              <a:spcAft>
                <a:spcPts val="2400"/>
              </a:spcAft>
              <a:buFont typeface="Arial"/>
              <a:buChar char="•"/>
            </a:pPr>
            <a:r>
              <a:rPr lang="pt-BR" dirty="0" smtClean="0"/>
              <a:t>Estado da camada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</a:t>
            </a:r>
            <a:endParaRPr lang="pt-BR" dirty="0"/>
          </a:p>
        </p:txBody>
      </p:sp>
      <p:pic>
        <p:nvPicPr>
          <p:cNvPr id="4" name="Content Placeholder 3" descr="ambiente autonomic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19444" r="17593"/>
          <a:stretch>
            <a:fillRect/>
          </a:stretch>
        </p:blipFill>
        <p:spPr>
          <a:xfrm>
            <a:off x="990600" y="1981200"/>
            <a:ext cx="7086600" cy="409160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1752600"/>
            <a:ext cx="8610600" cy="426720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Complexidade no desenvolvimento de aplicações atuais</a:t>
            </a:r>
          </a:p>
          <a:p>
            <a:r>
              <a:rPr lang="pt-BR" sz="2400" dirty="0" smtClean="0">
                <a:solidFill>
                  <a:srgbClr val="7F7F7F"/>
                </a:solidFill>
              </a:rPr>
              <a:t>Limitação de linguagens de programação de propósito geral</a:t>
            </a:r>
          </a:p>
          <a:p>
            <a:r>
              <a:rPr lang="pt-BR" sz="2400" i="1" dirty="0" err="1" smtClean="0">
                <a:solidFill>
                  <a:srgbClr val="7F7F7F"/>
                </a:solidFill>
              </a:rPr>
              <a:t>Model-Driven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i="1" dirty="0" err="1" smtClean="0">
                <a:solidFill>
                  <a:srgbClr val="7F7F7F"/>
                </a:solidFill>
              </a:rPr>
              <a:t>Engineering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dirty="0" smtClean="0">
                <a:solidFill>
                  <a:srgbClr val="7F7F7F"/>
                </a:solidFill>
              </a:rPr>
              <a:t>(MDE)</a:t>
            </a:r>
            <a:endParaRPr lang="pt-BR" sz="2400" i="1" dirty="0" smtClean="0">
              <a:solidFill>
                <a:srgbClr val="7F7F7F"/>
              </a:solidFill>
            </a:endParaRPr>
          </a:p>
          <a:p>
            <a:r>
              <a:rPr lang="pt-BR" sz="2400" i="1" dirty="0" err="1" smtClean="0">
                <a:solidFill>
                  <a:srgbClr val="7F7F7F"/>
                </a:solidFill>
              </a:rPr>
              <a:t>Domain-Specific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i="1" dirty="0" err="1" smtClean="0">
                <a:solidFill>
                  <a:srgbClr val="7F7F7F"/>
                </a:solidFill>
              </a:rPr>
              <a:t>Modeling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i="1" dirty="0" err="1" smtClean="0">
                <a:solidFill>
                  <a:srgbClr val="7F7F7F"/>
                </a:solidFill>
              </a:rPr>
              <a:t>Languages</a:t>
            </a:r>
            <a:r>
              <a:rPr lang="pt-BR" sz="2400" i="1" dirty="0" smtClean="0">
                <a:solidFill>
                  <a:srgbClr val="7F7F7F"/>
                </a:solidFill>
              </a:rPr>
              <a:t> </a:t>
            </a:r>
            <a:r>
              <a:rPr lang="pt-BR" sz="2400" dirty="0" smtClean="0">
                <a:solidFill>
                  <a:srgbClr val="7F7F7F"/>
                </a:solidFill>
              </a:rPr>
              <a:t>(</a:t>
            </a:r>
            <a:r>
              <a:rPr lang="pt-BR" sz="2400" dirty="0" err="1" smtClean="0">
                <a:solidFill>
                  <a:srgbClr val="7F7F7F"/>
                </a:solidFill>
              </a:rPr>
              <a:t>DSMLs</a:t>
            </a:r>
            <a:r>
              <a:rPr lang="pt-BR" sz="2400" dirty="0" smtClean="0">
                <a:solidFill>
                  <a:srgbClr val="7F7F7F"/>
                </a:solidFill>
              </a:rPr>
              <a:t>)</a:t>
            </a:r>
            <a:endParaRPr lang="pt-BR" sz="2400" i="1" dirty="0" smtClean="0"/>
          </a:p>
          <a:p>
            <a:r>
              <a:rPr lang="pt-BR" i="1" dirty="0" smtClean="0"/>
              <a:t>Models@Run.time</a:t>
            </a:r>
          </a:p>
          <a:p>
            <a:pPr lvl="1"/>
            <a:r>
              <a:rPr lang="pt-BR" sz="2595" dirty="0" smtClean="0"/>
              <a:t>Uso de modelos para inspeção e manipulação de aplicações em tempo de execução</a:t>
            </a:r>
          </a:p>
          <a:p>
            <a:pPr lvl="1"/>
            <a:r>
              <a:rPr lang="pt-BR" sz="2595" dirty="0" smtClean="0"/>
              <a:t>Possibilitam que aplicações sejam criadas e modificadas em tempo de execução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Detalhar ambiente de execução Gerenciamento autônomo. É necessário?</a:t>
            </a:r>
          </a:p>
          <a:p>
            <a:r>
              <a:rPr lang="pt-BR" dirty="0" smtClean="0"/>
              <a:t>Monitor, Analisador, Planejador, Executor,</a:t>
            </a:r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Políticas</a:t>
            </a:r>
            <a:endParaRPr lang="pt-BR" dirty="0"/>
          </a:p>
        </p:txBody>
      </p:sp>
      <p:pic>
        <p:nvPicPr>
          <p:cNvPr id="4" name="Content Placeholder 3" descr="ambiente policy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22222" r="17593"/>
          <a:stretch>
            <a:fillRect/>
          </a:stretch>
        </p:blipFill>
        <p:spPr>
          <a:xfrm>
            <a:off x="990600" y="1752600"/>
            <a:ext cx="7162800" cy="432647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Políticas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 smtClean="0"/>
              <a:t>Iniciada quando um sinal que define um ponto de avaliação de políticas é identificado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Políticas do contexto associado são avaliadas em relação a todos os recursos</a:t>
            </a:r>
          </a:p>
          <a:p>
            <a:pPr>
              <a:spcAft>
                <a:spcPts val="2400"/>
              </a:spcAft>
            </a:pPr>
            <a:r>
              <a:rPr lang="pt-BR" dirty="0" smtClean="0"/>
              <a:t>Recursos são classificados pelo valor de negócio obtido na avaliação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/>
              <a:t>Modelo do Intermediador de Comunicação em Rede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00400" y="1752600"/>
            <a:ext cx="5486400" cy="4267200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</a:pPr>
            <a:r>
              <a:rPr lang="pt-BR" sz="3000" dirty="0" smtClean="0"/>
              <a:t>Interface independente dos </a:t>
            </a:r>
            <a:r>
              <a:rPr lang="pt-BR" sz="3000" i="1" dirty="0" smtClean="0"/>
              <a:t>frameworks </a:t>
            </a:r>
            <a:r>
              <a:rPr lang="pt-BR" sz="3000" dirty="0" smtClean="0"/>
              <a:t>de comunicação (</a:t>
            </a:r>
            <a:r>
              <a:rPr lang="pt-BR" sz="3000" dirty="0" err="1" smtClean="0"/>
              <a:t>Skype</a:t>
            </a:r>
            <a:r>
              <a:rPr lang="pt-BR" sz="3000" dirty="0" smtClean="0"/>
              <a:t>, </a:t>
            </a:r>
            <a:r>
              <a:rPr lang="pt-BR" sz="3000" dirty="0" err="1" smtClean="0"/>
              <a:t>Smack</a:t>
            </a:r>
            <a:r>
              <a:rPr lang="pt-BR" sz="3000" dirty="0" smtClean="0"/>
              <a:t>, </a:t>
            </a:r>
            <a:r>
              <a:rPr lang="pt-BR" sz="3000" dirty="0" err="1" smtClean="0"/>
              <a:t>Asterisk</a:t>
            </a:r>
            <a:r>
              <a:rPr lang="pt-BR" sz="3000" dirty="0" smtClean="0"/>
              <a:t>)</a:t>
            </a:r>
          </a:p>
          <a:p>
            <a:pPr marL="0" indent="0">
              <a:spcAft>
                <a:spcPts val="2400"/>
              </a:spcAft>
            </a:pPr>
            <a:r>
              <a:rPr lang="pt-BR" sz="3000" dirty="0" smtClean="0"/>
              <a:t>Auto-gerenciável: oculta da camada superior a seleção e configuração dos </a:t>
            </a:r>
            <a:r>
              <a:rPr lang="pt-BR" sz="3000" i="1" dirty="0" smtClean="0"/>
              <a:t>frameworks </a:t>
            </a:r>
            <a:r>
              <a:rPr lang="pt-BR" sz="3000" dirty="0" smtClean="0"/>
              <a:t>de comunicação</a:t>
            </a:r>
            <a:r>
              <a:rPr lang="pt-BR" sz="3000" i="1" dirty="0" smtClean="0"/>
              <a:t> </a:t>
            </a:r>
          </a:p>
        </p:txBody>
      </p:sp>
      <p:pic>
        <p:nvPicPr>
          <p:cNvPr id="4" name="Picture 3" descr="cvm destacando n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62199" cy="450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da NCB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343400" y="1752600"/>
            <a:ext cx="4800600" cy="4267200"/>
          </a:xfrm>
        </p:spPr>
        <p:txBody>
          <a:bodyPr>
            <a:normAutofit/>
          </a:bodyPr>
          <a:lstStyle/>
          <a:p>
            <a:pPr marL="0" indent="0"/>
            <a:r>
              <a:rPr lang="pt-BR" sz="2600" dirty="0" smtClean="0"/>
              <a:t>Interface descreve </a:t>
            </a:r>
            <a:r>
              <a:rPr lang="pt-BR" sz="2600" b="1" dirty="0" smtClean="0"/>
              <a:t>chamadas </a:t>
            </a:r>
            <a:r>
              <a:rPr lang="pt-BR" sz="2600" dirty="0" smtClean="0"/>
              <a:t>que podem ser recebidas e </a:t>
            </a:r>
            <a:r>
              <a:rPr lang="pt-BR" sz="2600" b="1" dirty="0" smtClean="0"/>
              <a:t>eventos </a:t>
            </a:r>
            <a:r>
              <a:rPr lang="pt-BR" sz="2600" dirty="0" smtClean="0"/>
              <a:t>que podem ser gerados pela NCB</a:t>
            </a:r>
          </a:p>
          <a:p>
            <a:pPr marL="0" indent="0"/>
            <a:endParaRPr lang="pt-BR" sz="2600" dirty="0" smtClean="0"/>
          </a:p>
          <a:p>
            <a:pPr marL="0" indent="0"/>
            <a:r>
              <a:rPr lang="pt-BR" sz="2600" dirty="0" smtClean="0"/>
              <a:t>Modelo define tratadores para todas as chamadas que podem ser recebidas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3810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Calls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LoginAll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LogoutAll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receivers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CreateSession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DestroySession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AddParty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RemoveParty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DisableMedium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Events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(framework)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SchemaReceived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dos Recursos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343400" y="1752600"/>
            <a:ext cx="4800600" cy="4267200"/>
          </a:xfrm>
        </p:spPr>
        <p:txBody>
          <a:bodyPr>
            <a:normAutofit/>
          </a:bodyPr>
          <a:lstStyle/>
          <a:p>
            <a:pPr marL="0" indent="0"/>
            <a:r>
              <a:rPr lang="pt-BR" sz="2600" dirty="0" smtClean="0"/>
              <a:t>Eventos </a:t>
            </a:r>
            <a:r>
              <a:rPr lang="pt-BR" sz="2600" dirty="0" err="1" smtClean="0"/>
              <a:t>LoginFailed</a:t>
            </a:r>
            <a:r>
              <a:rPr lang="pt-BR" sz="2600" dirty="0" smtClean="0"/>
              <a:t> e </a:t>
            </a:r>
            <a:r>
              <a:rPr lang="pt-BR" sz="2600" dirty="0" err="1" smtClean="0"/>
              <a:t>SchemaFailed</a:t>
            </a:r>
            <a:r>
              <a:rPr lang="pt-BR" sz="2600" dirty="0" smtClean="0"/>
              <a:t> s</a:t>
            </a:r>
            <a:r>
              <a:rPr lang="pt-BR" sz="2600" dirty="0" smtClean="0"/>
              <a:t>ão tratados pela NCB</a:t>
            </a:r>
          </a:p>
          <a:p>
            <a:pPr marL="0" indent="0"/>
            <a:endParaRPr lang="pt-BR" sz="2600" dirty="0" smtClean="0"/>
          </a:p>
          <a:p>
            <a:pPr marL="0" indent="0"/>
            <a:r>
              <a:rPr lang="pt-BR" sz="2600" dirty="0" smtClean="0"/>
              <a:t>Demais eventos são encaminhados para camada superior</a:t>
            </a:r>
            <a:endParaRPr lang="pt-BR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3810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Calls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Logout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receivers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CreateSession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DestroySession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AddParty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RemoveParty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participant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EnableMediumReceiver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DisableMedium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session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Events</a:t>
                      </a:r>
                      <a:endParaRPr lang="pt-BR" sz="1200" b="1" i="1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LoginFailed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SchemaReceived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sender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receiver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,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schema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MediumFailed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(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medium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)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NCB recebe chamadas para configurar a sessão (</a:t>
            </a:r>
            <a:r>
              <a:rPr lang="pt-BR" dirty="0" err="1" smtClean="0">
                <a:latin typeface="Times"/>
                <a:cs typeface="Times"/>
              </a:rPr>
              <a:t>CreateSession</a:t>
            </a:r>
            <a:r>
              <a:rPr lang="pt-BR" dirty="0" smtClean="0">
                <a:latin typeface="Times"/>
                <a:cs typeface="Times"/>
              </a:rPr>
              <a:t>, </a:t>
            </a:r>
            <a:r>
              <a:rPr lang="pt-BR" dirty="0" err="1" smtClean="0">
                <a:latin typeface="Times"/>
                <a:cs typeface="Times"/>
              </a:rPr>
              <a:t>AddParty</a:t>
            </a:r>
            <a:r>
              <a:rPr lang="pt-BR" dirty="0" smtClean="0"/>
              <a:t>), e estabelece a sessão apenas quando ativada a transmissão de mídia </a:t>
            </a:r>
            <a:r>
              <a:rPr lang="pt-BR" dirty="0" smtClean="0">
                <a:latin typeface="Times New Roman"/>
                <a:cs typeface="Times New Roman"/>
              </a:rPr>
              <a:t>(</a:t>
            </a:r>
            <a:r>
              <a:rPr lang="pt-BR" dirty="0" err="1" smtClean="0">
                <a:latin typeface="Times"/>
                <a:cs typeface="Times"/>
              </a:rPr>
              <a:t>EnableMedium</a:t>
            </a:r>
            <a:r>
              <a:rPr lang="pt-BR" dirty="0" smtClean="0"/>
              <a:t>)</a:t>
            </a:r>
          </a:p>
          <a:p>
            <a:r>
              <a:rPr lang="pt-BR" dirty="0" smtClean="0"/>
              <a:t>Só após a configuração da sessão a camada tem informações suficientes para selecionar o </a:t>
            </a:r>
            <a:r>
              <a:rPr lang="pt-BR" i="1" dirty="0" smtClean="0"/>
              <a:t>framework </a:t>
            </a:r>
            <a:r>
              <a:rPr lang="pt-BR" dirty="0" smtClean="0"/>
              <a:t>de </a:t>
            </a:r>
            <a:r>
              <a:rPr lang="pt-BR" dirty="0" err="1" smtClean="0"/>
              <a:t>comucanição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dirty="0"/>
          </a:p>
        </p:txBody>
      </p:sp>
      <p:pic>
        <p:nvPicPr>
          <p:cNvPr id="6" name="Content Placeholder 5" descr="Sequence Diagram0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388" y="2121002"/>
            <a:ext cx="8550275" cy="353039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dirty="0"/>
          </a:p>
        </p:txBody>
      </p:sp>
      <p:pic>
        <p:nvPicPr>
          <p:cNvPr id="6" name="Content Placeholder 5" descr="instancia-recursos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36725" y="1752600"/>
            <a:ext cx="5689600" cy="4267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Domain-Specific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/>
              <a:t>Simplificam a constru</a:t>
            </a:r>
            <a:r>
              <a:rPr lang="pt-BR" dirty="0" smtClean="0"/>
              <a:t>ção de aplicações em um determinado domínio</a:t>
            </a:r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Network Communication </a:t>
            </a:r>
            <a:r>
              <a:rPr lang="pt-BR" i="1" dirty="0" err="1" smtClean="0"/>
              <a:t>Broker</a:t>
            </a:r>
            <a:endParaRPr lang="pt-BR" dirty="0"/>
          </a:p>
        </p:txBody>
      </p:sp>
      <p:pic>
        <p:nvPicPr>
          <p:cNvPr id="5" name="Content Placeholder 4" descr="instancia-estad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76400" y="3048000"/>
            <a:ext cx="5791200" cy="169968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Tratador da chamada </a:t>
            </a:r>
            <a:r>
              <a:rPr lang="pt-BR" dirty="0" err="1" smtClean="0"/>
              <a:t>LoginAll</a:t>
            </a:r>
            <a:endParaRPr lang="pt-BR" dirty="0"/>
          </a:p>
        </p:txBody>
      </p:sp>
      <p:pic>
        <p:nvPicPr>
          <p:cNvPr id="8" name="Content Placeholder 7" descr="LoginAllAction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388" y="2503067"/>
            <a:ext cx="8550275" cy="27662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EnableMedium</a:t>
            </a:r>
            <a:endParaRPr lang="pt-BR" dirty="0"/>
          </a:p>
        </p:txBody>
      </p:sp>
      <p:pic>
        <p:nvPicPr>
          <p:cNvPr id="8" name="Content Placeholder 7" descr="MediumAction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388" y="2519734"/>
            <a:ext cx="8550275" cy="27329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e Estado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pt-BR" dirty="0" smtClean="0"/>
              <a:t>Recursos: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Frameworks de comunica</a:t>
            </a:r>
            <a:r>
              <a:rPr lang="pt-BR" dirty="0" smtClean="0"/>
              <a:t>ção </a:t>
            </a:r>
            <a:r>
              <a:rPr lang="pt-BR" dirty="0" err="1" smtClean="0"/>
              <a:t>Skype</a:t>
            </a:r>
            <a:r>
              <a:rPr lang="pt-BR" dirty="0" smtClean="0"/>
              <a:t>, </a:t>
            </a:r>
            <a:r>
              <a:rPr lang="pt-BR" dirty="0" err="1" smtClean="0"/>
              <a:t>Asterisk</a:t>
            </a:r>
            <a:r>
              <a:rPr lang="pt-BR" dirty="0" smtClean="0"/>
              <a:t>, </a:t>
            </a:r>
            <a:r>
              <a:rPr lang="pt-BR" dirty="0" err="1" smtClean="0"/>
              <a:t>Smack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Audio</a:t>
            </a:r>
            <a:r>
              <a:rPr lang="pt-BR" dirty="0" smtClean="0"/>
              <a:t>, </a:t>
            </a:r>
            <a:r>
              <a:rPr lang="pt-BR" dirty="0" err="1" smtClean="0"/>
              <a:t>Video</a:t>
            </a:r>
            <a:r>
              <a:rPr lang="pt-BR" dirty="0" smtClean="0"/>
              <a:t>, Chat) e seus atributos</a:t>
            </a:r>
          </a:p>
          <a:p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smtClean="0"/>
              <a:t>Estado:</a:t>
            </a:r>
          </a:p>
          <a:p>
            <a:pPr>
              <a:spcAft>
                <a:spcPts val="0"/>
              </a:spcAft>
            </a:pPr>
            <a:r>
              <a:rPr lang="pt-BR" dirty="0" smtClean="0"/>
              <a:t>	Dados da sessão de comunicação</a:t>
            </a:r>
          </a:p>
          <a:p>
            <a:r>
              <a:rPr lang="pt-BR" dirty="0" smtClean="0"/>
              <a:t>	Connection (</a:t>
            </a:r>
            <a:r>
              <a:rPr lang="pt-BR" u="sng" dirty="0" err="1" smtClean="0"/>
              <a:t>session</a:t>
            </a:r>
            <a:r>
              <a:rPr lang="pt-BR" dirty="0" smtClean="0"/>
              <a:t>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participants</a:t>
            </a:r>
            <a:r>
              <a:rPr lang="pt-BR" dirty="0" smtClean="0"/>
              <a:t>, framework)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Autônomo NCB</a:t>
            </a:r>
            <a:endParaRPr lang="pt-BR" dirty="0"/>
          </a:p>
        </p:txBody>
      </p:sp>
      <p:pic>
        <p:nvPicPr>
          <p:cNvPr id="11" name="Content Placeholder 10" descr="autonomic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4960" y="1752600"/>
            <a:ext cx="765313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Políticas NCB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Pontos de avalia</a:t>
            </a:r>
            <a:r>
              <a:rPr lang="pt-BR" dirty="0" smtClean="0"/>
              <a:t>ção de política:</a:t>
            </a:r>
          </a:p>
          <a:p>
            <a:r>
              <a:rPr lang="pt-BR" dirty="0" smtClean="0"/>
              <a:t>	Chamadas </a:t>
            </a:r>
            <a:r>
              <a:rPr lang="pt-BR" dirty="0" err="1" smtClean="0"/>
              <a:t>EnableMedium</a:t>
            </a:r>
            <a:r>
              <a:rPr lang="pt-BR" dirty="0" smtClean="0"/>
              <a:t>, </a:t>
            </a:r>
            <a:r>
              <a:rPr lang="pt-BR" dirty="0" err="1" smtClean="0"/>
              <a:t>EnableMediumReceiver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Políticas definidas avaliam se o </a:t>
            </a:r>
            <a:r>
              <a:rPr lang="pt-BR" i="1" dirty="0" smtClean="0"/>
              <a:t>framework</a:t>
            </a:r>
            <a:r>
              <a:rPr lang="pt-BR" dirty="0" smtClean="0"/>
              <a:t> suporta a quantidade de participantes no tipo de mídia solicitado</a:t>
            </a:r>
          </a:p>
          <a:p>
            <a:endParaRPr lang="pt-BR" dirty="0" smtClean="0"/>
          </a:p>
          <a:p>
            <a:r>
              <a:rPr lang="pt-BR" dirty="0" smtClean="0"/>
              <a:t>Ação </a:t>
            </a:r>
            <a:r>
              <a:rPr lang="pt-BR" dirty="0" err="1" smtClean="0"/>
              <a:t>UseFramework</a:t>
            </a:r>
            <a:r>
              <a:rPr lang="pt-BR" dirty="0" smtClean="0"/>
              <a:t> define o </a:t>
            </a:r>
            <a:r>
              <a:rPr lang="pt-BR" i="1" dirty="0" smtClean="0"/>
              <a:t>framework </a:t>
            </a:r>
            <a:r>
              <a:rPr lang="pt-BR" dirty="0" smtClean="0"/>
              <a:t>a ser utilizado na sessão de comunicação (Connection)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 smtClean="0"/>
              <a:t>NCB modelada X NCB original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Original: 6777 linhas de código Java</a:t>
            </a:r>
          </a:p>
          <a:p>
            <a:pPr lvl="1">
              <a:spcAft>
                <a:spcPts val="1800"/>
              </a:spcAft>
              <a:buFont typeface="Arial"/>
              <a:buChar char="•"/>
            </a:pPr>
            <a:r>
              <a:rPr lang="pt-BR" dirty="0" smtClean="0"/>
              <a:t>Modelada: modelo com 264 elementos e 854 linhas de código que implementa </a:t>
            </a:r>
            <a:r>
              <a:rPr lang="pt-BR" dirty="0" smtClean="0"/>
              <a:t>ações</a:t>
            </a:r>
          </a:p>
          <a:p>
            <a:pPr>
              <a:spcAft>
                <a:spcPts val="600"/>
              </a:spcAft>
            </a:pPr>
            <a:r>
              <a:rPr lang="pt-BR" dirty="0" smtClean="0"/>
              <a:t>Cenários </a:t>
            </a:r>
            <a:r>
              <a:rPr lang="pt-BR" dirty="0" smtClean="0"/>
              <a:t>de comunicação</a:t>
            </a:r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pt-BR" dirty="0" smtClean="0"/>
              <a:t>Teste unitários usando </a:t>
            </a:r>
            <a:r>
              <a:rPr lang="pt-BR" i="1" dirty="0" smtClean="0"/>
              <a:t>frameworks </a:t>
            </a:r>
            <a:r>
              <a:rPr lang="pt-BR" dirty="0" smtClean="0"/>
              <a:t>simulados</a:t>
            </a:r>
            <a:endParaRPr lang="pt-BR" i="1" dirty="0" smtClean="0"/>
          </a:p>
          <a:p>
            <a:pPr lvl="1">
              <a:spcAft>
                <a:spcPts val="0"/>
              </a:spcAft>
              <a:buFont typeface="Arial"/>
              <a:buChar char="•"/>
            </a:pPr>
            <a:r>
              <a:rPr lang="pt-BR" dirty="0" smtClean="0"/>
              <a:t>Avaliação do desempenho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Cenário 1</a:t>
            </a:r>
            <a:r>
              <a:rPr lang="pt-BR" dirty="0" smtClean="0"/>
              <a:t>. Comunicação de áudio entre dois participantes.</a:t>
            </a:r>
          </a:p>
          <a:p>
            <a:r>
              <a:rPr lang="pt-BR" b="1" dirty="0" smtClean="0"/>
              <a:t>Cenário 2</a:t>
            </a:r>
            <a:r>
              <a:rPr lang="pt-BR" dirty="0" smtClean="0"/>
              <a:t>. Comunicação de áudio seguida da inclusão de vídeo na comunicação (sem troca de </a:t>
            </a:r>
            <a:r>
              <a:rPr lang="pt-BR" i="1" dirty="0" smtClean="0"/>
              <a:t>framework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Cenário 3</a:t>
            </a:r>
            <a:r>
              <a:rPr lang="pt-BR" dirty="0" smtClean="0"/>
              <a:t>. Comunicação de áudio seguida da inclusão de vídeo (com troca de </a:t>
            </a:r>
            <a:r>
              <a:rPr lang="pt-BR" i="1" dirty="0" smtClean="0"/>
              <a:t>framework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Cenário 4</a:t>
            </a:r>
            <a:r>
              <a:rPr lang="pt-BR" dirty="0" smtClean="0"/>
              <a:t>. Falha no </a:t>
            </a:r>
            <a:r>
              <a:rPr lang="pt-BR" i="1" dirty="0" smtClean="0"/>
              <a:t>framework </a:t>
            </a:r>
            <a:r>
              <a:rPr lang="pt-BR" dirty="0" smtClean="0"/>
              <a:t>utilizado</a:t>
            </a:r>
            <a:r>
              <a:rPr lang="pt-BR" i="1" dirty="0" smtClean="0"/>
              <a:t> </a:t>
            </a:r>
            <a:r>
              <a:rPr lang="pt-BR" dirty="0" smtClean="0"/>
              <a:t>em uma comunicação de áudio</a:t>
            </a:r>
          </a:p>
          <a:p>
            <a:r>
              <a:rPr lang="pt-BR" b="1" dirty="0" smtClean="0"/>
              <a:t>Cenário 5</a:t>
            </a:r>
            <a:r>
              <a:rPr lang="pt-BR" dirty="0" smtClean="0"/>
              <a:t>. Falha em todos os </a:t>
            </a:r>
            <a:r>
              <a:rPr lang="pt-BR" i="1" dirty="0" smtClean="0"/>
              <a:t>frameworks</a:t>
            </a:r>
            <a:endParaRPr lang="pt-BR" dirty="0" smtClean="0"/>
          </a:p>
          <a:p>
            <a:r>
              <a:rPr lang="pt-BR" b="1" dirty="0" smtClean="0"/>
              <a:t>Cenário 6</a:t>
            </a:r>
            <a:r>
              <a:rPr lang="pt-BR" dirty="0" smtClean="0"/>
              <a:t>. Comunicação inicializada por outro participante</a:t>
            </a:r>
          </a:p>
          <a:p>
            <a:r>
              <a:rPr lang="pt-BR" b="1" dirty="0" smtClean="0"/>
              <a:t>Cenário 7</a:t>
            </a:r>
            <a:r>
              <a:rPr lang="pt-BR" dirty="0" smtClean="0"/>
              <a:t>. Falha na autenticação com frameworks</a:t>
            </a:r>
          </a:p>
          <a:p>
            <a:r>
              <a:rPr lang="pt-BR" b="1" dirty="0" smtClean="0"/>
              <a:t>Cenário 8</a:t>
            </a:r>
            <a:r>
              <a:rPr lang="pt-BR" dirty="0" smtClean="0"/>
              <a:t>. Comunicação de áudio entre três participantes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3725" y="685800"/>
            <a:ext cx="8550275" cy="838200"/>
          </a:xfrm>
        </p:spPr>
        <p:txBody>
          <a:bodyPr/>
          <a:lstStyle/>
          <a:p>
            <a:r>
              <a:rPr lang="pt-BR" dirty="0" smtClean="0"/>
              <a:t>Cenário 4</a:t>
            </a:r>
            <a:endParaRPr lang="pt-BR" dirty="0"/>
          </a:p>
        </p:txBody>
      </p:sp>
      <p:pic>
        <p:nvPicPr>
          <p:cNvPr id="6" name="Content Placeholder 5" descr="cenario4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477000" cy="5667832"/>
          </a:xfrm>
        </p:spPr>
      </p:pic>
      <p:cxnSp>
        <p:nvCxnSpPr>
          <p:cNvPr id="8" name="Straight Connector 7"/>
          <p:cNvCxnSpPr/>
          <p:nvPr/>
        </p:nvCxnSpPr>
        <p:spPr>
          <a:xfrm>
            <a:off x="2590800" y="4800600"/>
            <a:ext cx="3200400" cy="1588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Tempo médio de execução (</a:t>
            </a:r>
            <a:r>
              <a:rPr lang="pt-BR" dirty="0" err="1" smtClean="0"/>
              <a:t>ms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2362200"/>
          <a:ext cx="6908800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kern="1200" dirty="0" smtClean="0"/>
              <a:t> </a:t>
            </a:r>
            <a:r>
              <a:rPr lang="pt-BR" dirty="0" err="1" smtClean="0"/>
              <a:t>DSMLs</a:t>
            </a:r>
            <a:r>
              <a:rPr lang="pt-BR" dirty="0" smtClean="0"/>
              <a:t> de alto-nível para construção de modelos que podem ser criados e modificados em tempo de execução</a:t>
            </a:r>
          </a:p>
          <a:p>
            <a:endParaRPr lang="pt-BR" dirty="0" smtClean="0"/>
          </a:p>
          <a:p>
            <a:r>
              <a:rPr lang="pt-BR" dirty="0" smtClean="0"/>
              <a:t>Permitem que usuários construam e modifiquem aplicações em tempo de execução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2672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Equivalência entre a camada modelada e a existente, que integra a </a:t>
            </a:r>
            <a:r>
              <a:rPr lang="pt-BR" dirty="0" smtClean="0"/>
              <a:t>CVM</a:t>
            </a:r>
          </a:p>
          <a:p>
            <a:endParaRPr lang="pt-BR" dirty="0" smtClean="0"/>
          </a:p>
          <a:p>
            <a:r>
              <a:rPr lang="pt-BR" dirty="0" smtClean="0"/>
              <a:t>Camada modelada apresenta desempenho inferior</a:t>
            </a:r>
          </a:p>
          <a:p>
            <a:endParaRPr lang="pt-BR" dirty="0" smtClean="0"/>
          </a:p>
          <a:p>
            <a:pPr>
              <a:spcAft>
                <a:spcPts val="0"/>
              </a:spcAft>
            </a:pPr>
            <a:r>
              <a:rPr lang="pt-BR" dirty="0" smtClean="0"/>
              <a:t>Uso de modelagem permite reduzir</a:t>
            </a:r>
            <a:r>
              <a:rPr lang="pt-BR" dirty="0" smtClean="0"/>
              <a:t> quantidade de operações que necessitam ser codificadas</a:t>
            </a:r>
          </a:p>
          <a:p>
            <a:pPr lvl="1">
              <a:buFontTx/>
              <a:buChar char="•"/>
            </a:pPr>
            <a:r>
              <a:rPr lang="pt-BR" dirty="0" smtClean="0"/>
              <a:t>Sugere menor esforço de implementação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 smtClean="0"/>
              <a:t>Formalização da semântica dinâmica, e geração de ferramentas (</a:t>
            </a:r>
            <a:r>
              <a:rPr lang="pt-BR" sz="2400" dirty="0" err="1" smtClean="0"/>
              <a:t>Bryant</a:t>
            </a:r>
            <a:r>
              <a:rPr lang="pt-BR" sz="2400" dirty="0" smtClean="0"/>
              <a:t> et.</a:t>
            </a:r>
            <a:r>
              <a:rPr lang="pt-BR" sz="2400" dirty="0" smtClean="0"/>
              <a:t> </a:t>
            </a:r>
            <a:r>
              <a:rPr lang="pt-BR" sz="2400" dirty="0" err="1" smtClean="0"/>
              <a:t>a</a:t>
            </a:r>
            <a:r>
              <a:rPr lang="pt-BR" sz="2400" dirty="0" err="1" smtClean="0"/>
              <a:t>l</a:t>
            </a:r>
            <a:r>
              <a:rPr lang="pt-BR" sz="2400" dirty="0" smtClean="0"/>
              <a:t>, 2011)</a:t>
            </a:r>
            <a:endParaRPr lang="pt-BR" sz="2400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Tradução para uma linguagem com sem</a:t>
            </a:r>
            <a:r>
              <a:rPr lang="pt-BR" dirty="0" smtClean="0"/>
              <a:t>ântica bem definida usando </a:t>
            </a:r>
            <a:r>
              <a:rPr lang="pt-BR" dirty="0" smtClean="0"/>
              <a:t>QVT</a:t>
            </a:r>
            <a:r>
              <a:rPr lang="pt-BR" dirty="0" smtClean="0"/>
              <a:t>, ATL,</a:t>
            </a:r>
            <a:r>
              <a:rPr lang="pt-BR" dirty="0" smtClean="0"/>
              <a:t> linguagens de reescrita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dirty="0" smtClean="0"/>
              <a:t>Ancoragem sem</a:t>
            </a:r>
            <a:r>
              <a:rPr lang="pt-BR" dirty="0" smtClean="0"/>
              <a:t>ântica: Tradução para unidades semânticas definidas em modelos computacionais elementares (Chen et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  <a:r>
              <a:rPr lang="pt-BR" dirty="0" err="1" smtClean="0"/>
              <a:t>al</a:t>
            </a:r>
            <a:r>
              <a:rPr lang="pt-BR" dirty="0" smtClean="0"/>
              <a:t>, 2005; </a:t>
            </a:r>
            <a:r>
              <a:rPr lang="pt-BR" dirty="0" err="1" smtClean="0"/>
              <a:t>Jouault</a:t>
            </a:r>
            <a:r>
              <a:rPr lang="pt-BR" dirty="0" smtClean="0"/>
              <a:t> et. </a:t>
            </a:r>
            <a:r>
              <a:rPr lang="pt-BR" dirty="0" err="1" smtClean="0"/>
              <a:t>al</a:t>
            </a:r>
            <a:r>
              <a:rPr lang="pt-BR" dirty="0" smtClean="0"/>
              <a:t>, 2006)</a:t>
            </a:r>
            <a:endParaRPr lang="pt-BR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pt-BR" i="1" dirty="0" err="1" smtClean="0"/>
              <a:t>Behavior</a:t>
            </a:r>
            <a:r>
              <a:rPr lang="pt-BR" i="1" dirty="0" smtClean="0"/>
              <a:t> </a:t>
            </a:r>
            <a:r>
              <a:rPr lang="pt-BR" i="1" dirty="0" err="1" smtClean="0"/>
              <a:t>weaving</a:t>
            </a:r>
            <a:r>
              <a:rPr lang="pt-BR" dirty="0" smtClean="0"/>
              <a:t>: Extens</a:t>
            </a:r>
            <a:r>
              <a:rPr lang="pt-BR" dirty="0" smtClean="0"/>
              <a:t>ão do </a:t>
            </a:r>
            <a:r>
              <a:rPr lang="pt-BR" dirty="0" err="1" smtClean="0"/>
              <a:t>meta-metamodelo</a:t>
            </a:r>
            <a:r>
              <a:rPr lang="pt-BR" dirty="0" smtClean="0"/>
              <a:t> para que o </a:t>
            </a:r>
            <a:r>
              <a:rPr lang="pt-BR" dirty="0" err="1" smtClean="0"/>
              <a:t>metamodelo</a:t>
            </a:r>
            <a:r>
              <a:rPr lang="pt-BR" dirty="0" smtClean="0"/>
              <a:t> inclua semântica dinâmica, descrita de forma operacional.</a:t>
            </a:r>
            <a:r>
              <a:rPr lang="pt-BR" i="1" dirty="0" smtClean="0"/>
              <a:t> </a:t>
            </a:r>
            <a:r>
              <a:rPr lang="pt-BR" dirty="0" err="1" smtClean="0"/>
              <a:t>Kermeta</a:t>
            </a:r>
            <a:r>
              <a:rPr lang="pt-BR" dirty="0" smtClean="0"/>
              <a:t> (</a:t>
            </a:r>
            <a:r>
              <a:rPr lang="pt-BR" dirty="0" err="1" smtClean="0"/>
              <a:t>J</a:t>
            </a:r>
            <a:r>
              <a:rPr lang="pt-BR" dirty="0" err="1" smtClean="0"/>
              <a:t>ézéquel</a:t>
            </a:r>
            <a:r>
              <a:rPr lang="pt-BR" dirty="0" smtClean="0"/>
              <a:t> et. </a:t>
            </a:r>
            <a:r>
              <a:rPr lang="pt-BR" dirty="0" err="1" smtClean="0"/>
              <a:t>al</a:t>
            </a:r>
            <a:r>
              <a:rPr lang="pt-BR" dirty="0" smtClean="0"/>
              <a:t>, 2011); </a:t>
            </a:r>
            <a:r>
              <a:rPr lang="pt-BR" dirty="0" err="1" smtClean="0"/>
              <a:t>xOCL</a:t>
            </a:r>
            <a:r>
              <a:rPr lang="pt-BR" dirty="0" smtClean="0"/>
              <a:t> (Álvares et. </a:t>
            </a:r>
            <a:r>
              <a:rPr lang="pt-BR" dirty="0" err="1" smtClean="0"/>
              <a:t>al</a:t>
            </a:r>
            <a:r>
              <a:rPr lang="pt-BR" dirty="0" smtClean="0"/>
              <a:t>, 2001</a:t>
            </a:r>
            <a:r>
              <a:rPr lang="pt-BR" dirty="0" smtClean="0"/>
              <a:t>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6000" y="1752600"/>
            <a:ext cx="8838000" cy="4267200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Frameworks</a:t>
            </a:r>
            <a:r>
              <a:rPr lang="pt-BR" sz="2400" dirty="0" smtClean="0"/>
              <a:t>, padrões de projeto, componentes </a:t>
            </a:r>
            <a:r>
              <a:rPr lang="pt-BR" sz="2400" dirty="0" err="1" smtClean="0"/>
              <a:t>etc</a:t>
            </a:r>
            <a:endParaRPr lang="pt-BR" sz="2400" dirty="0" smtClean="0"/>
          </a:p>
          <a:p>
            <a:pPr>
              <a:spcAft>
                <a:spcPts val="0"/>
              </a:spcAft>
            </a:pPr>
            <a:r>
              <a:rPr lang="pt-BR" sz="2400" i="1" dirty="0" smtClean="0"/>
              <a:t>Frameworks</a:t>
            </a:r>
            <a:r>
              <a:rPr lang="pt-BR" sz="2400" dirty="0" smtClean="0"/>
              <a:t> de interpretação de modelos (Edwards et.</a:t>
            </a:r>
            <a:r>
              <a:rPr lang="pt-BR" sz="2400" dirty="0" smtClean="0"/>
              <a:t> Al)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sz="2200" dirty="0" smtClean="0"/>
              <a:t>Constru</a:t>
            </a:r>
            <a:r>
              <a:rPr lang="pt-BR" sz="2200" dirty="0" smtClean="0"/>
              <a:t>ção dirigida por modelos de frameworks para construção de interpretadores de DSML</a:t>
            </a:r>
            <a:endParaRPr lang="pt-BR" sz="2200" dirty="0" smtClean="0"/>
          </a:p>
          <a:p>
            <a:pPr>
              <a:spcAft>
                <a:spcPts val="0"/>
              </a:spcAft>
            </a:pPr>
            <a:r>
              <a:rPr lang="pt-BR" sz="2400" dirty="0" smtClean="0"/>
              <a:t>Linhas </a:t>
            </a:r>
            <a:r>
              <a:rPr lang="pt-BR" sz="2400" dirty="0" smtClean="0"/>
              <a:t>de produção específicas de domínio (White et.</a:t>
            </a:r>
            <a:r>
              <a:rPr lang="pt-BR" sz="2400" dirty="0" smtClean="0"/>
              <a:t> Al)</a:t>
            </a:r>
          </a:p>
          <a:p>
            <a:pPr lvl="1">
              <a:buFont typeface="Arial"/>
              <a:buChar char="•"/>
            </a:pPr>
            <a:r>
              <a:rPr lang="pt-BR" sz="2200" dirty="0" smtClean="0"/>
              <a:t>Busca reutilizar aspectos comuns entre interpretadores de </a:t>
            </a:r>
            <a:r>
              <a:rPr lang="pt-BR" sz="2200" dirty="0" err="1" smtClean="0"/>
              <a:t>DSLs</a:t>
            </a:r>
            <a:r>
              <a:rPr lang="pt-BR" sz="2200" dirty="0" smtClean="0"/>
              <a:t> de uma determinada categoria (capturada como uma linha de produ</a:t>
            </a:r>
            <a:r>
              <a:rPr lang="pt-BR" sz="2200" dirty="0" smtClean="0"/>
              <a:t>ção)</a:t>
            </a:r>
          </a:p>
          <a:p>
            <a:pPr lvl="1">
              <a:buFont typeface="Arial"/>
              <a:buChar char="•"/>
            </a:pPr>
            <a:r>
              <a:rPr lang="pt-BR" sz="2200" dirty="0" err="1" smtClean="0"/>
              <a:t>DSLs</a:t>
            </a:r>
            <a:r>
              <a:rPr lang="pt-BR" sz="2200" dirty="0" smtClean="0"/>
              <a:t> são definidas como composição de outras </a:t>
            </a:r>
            <a:r>
              <a:rPr lang="pt-BR" sz="2200" dirty="0" err="1" smtClean="0"/>
              <a:t>DSLs</a:t>
            </a: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Trabalhos relacionados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genérica para máquinas de execução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DSMLs</a:t>
            </a:r>
            <a:r>
              <a:rPr lang="pt-BR" dirty="0" smtClean="0"/>
              <a:t> para descrição de serviços de alto-nível a serem realizados a partir de um conjunto de </a:t>
            </a:r>
            <a:r>
              <a:rPr lang="pt-BR" dirty="0" smtClean="0"/>
              <a:t>recursos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Uso de</a:t>
            </a:r>
            <a:r>
              <a:rPr lang="pt-BR" dirty="0" smtClean="0"/>
              <a:t> t</a:t>
            </a:r>
            <a:r>
              <a:rPr lang="pt-BR" dirty="0" smtClean="0"/>
              <a:t>écnicas de MDE para construção da </a:t>
            </a:r>
            <a:r>
              <a:rPr lang="pt-BR" dirty="0" err="1" smtClean="0"/>
              <a:t>infraestrutura</a:t>
            </a:r>
            <a:r>
              <a:rPr lang="pt-BR" dirty="0" smtClean="0"/>
              <a:t> de sua realização</a:t>
            </a:r>
          </a:p>
          <a:p>
            <a:r>
              <a:rPr lang="pt-BR" dirty="0" err="1" smtClean="0"/>
              <a:t>Metamodelo</a:t>
            </a:r>
            <a:r>
              <a:rPr lang="pt-BR" dirty="0" smtClean="0"/>
              <a:t> </a:t>
            </a:r>
            <a:r>
              <a:rPr lang="pt-BR" dirty="0" smtClean="0"/>
              <a:t>da camada de Intermediação de Serviços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SOUSA, G. C. M.; COSTA, F. M.; CLARKE, P. J.; ALLEN, A.</a:t>
            </a:r>
          </a:p>
          <a:p>
            <a:r>
              <a:rPr lang="pt-BR" b="1" dirty="0" err="1" smtClean="0"/>
              <a:t>Model</a:t>
            </a:r>
            <a:r>
              <a:rPr lang="pt-BR" b="1" dirty="0" err="1" smtClean="0"/>
              <a:t>-Driven</a:t>
            </a:r>
            <a:r>
              <a:rPr lang="pt-BR" b="1" dirty="0" smtClean="0"/>
              <a:t> </a:t>
            </a:r>
            <a:r>
              <a:rPr lang="pt-BR" b="1" dirty="0" err="1" smtClean="0"/>
              <a:t>Development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DSML </a:t>
            </a:r>
            <a:r>
              <a:rPr lang="pt-BR" b="1" dirty="0" err="1" smtClean="0"/>
              <a:t>Execution</a:t>
            </a:r>
            <a:r>
              <a:rPr lang="pt-BR" b="1" dirty="0" smtClean="0"/>
              <a:t> </a:t>
            </a:r>
            <a:r>
              <a:rPr lang="pt-BR" b="1" dirty="0" err="1" smtClean="0"/>
              <a:t>Engines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In</a:t>
            </a:r>
            <a:r>
              <a:rPr lang="pt-BR" dirty="0" smtClean="0"/>
              <a:t>: </a:t>
            </a:r>
            <a:r>
              <a:rPr lang="pt-BR" dirty="0" err="1" smtClean="0"/>
              <a:t>Proceedings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7th </a:t>
            </a:r>
            <a:r>
              <a:rPr lang="pt-BR" dirty="0" err="1" smtClean="0"/>
              <a:t>International</a:t>
            </a:r>
            <a:r>
              <a:rPr lang="pt-BR" dirty="0" smtClean="0"/>
              <a:t> Workshop </a:t>
            </a:r>
            <a:r>
              <a:rPr lang="pt-BR" dirty="0" err="1" smtClean="0"/>
              <a:t>on</a:t>
            </a:r>
            <a:r>
              <a:rPr lang="pt-BR" dirty="0" smtClean="0"/>
              <a:t> Models@run.time, </a:t>
            </a:r>
            <a:r>
              <a:rPr lang="pt-BR" dirty="0" err="1" smtClean="0"/>
              <a:t>Oct</a:t>
            </a:r>
            <a:r>
              <a:rPr lang="pt-BR" dirty="0" smtClean="0"/>
              <a:t> 2012</a:t>
            </a:r>
            <a:endParaRPr lang="pt-BR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Introdução e Objetivos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Construção de Máquinas de Execução de Modelos</a:t>
            </a:r>
          </a:p>
          <a:p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Metamodelo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e Ambiente de Execução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Modelo do Intermediador de Comunicação em Rede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Trabalhos relacionados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Conclusões</a:t>
            </a:r>
          </a:p>
          <a:p>
            <a:r>
              <a:rPr lang="pt-BR" dirty="0" smtClean="0"/>
              <a:t>Trabalhos futuros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Extensão do </a:t>
            </a:r>
            <a:r>
              <a:rPr lang="pt-BR" dirty="0" err="1" smtClean="0"/>
              <a:t>metamodelo</a:t>
            </a:r>
            <a:r>
              <a:rPr lang="pt-BR" dirty="0" smtClean="0"/>
              <a:t> para contemplar outras camadas</a:t>
            </a:r>
          </a:p>
          <a:p>
            <a:r>
              <a:rPr lang="pt-BR" dirty="0" smtClean="0"/>
              <a:t>Aplicar a abordagem a outros domínios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pt-BR" dirty="0" smtClean="0"/>
              <a:t>Redes elétricas inteligentes, computação </a:t>
            </a:r>
            <a:r>
              <a:rPr lang="pt-BR" dirty="0" err="1" smtClean="0"/>
              <a:t>úbiqua</a:t>
            </a:r>
            <a:endParaRPr lang="pt-BR" dirty="0" smtClean="0"/>
          </a:p>
          <a:p>
            <a:r>
              <a:rPr lang="pt-BR" dirty="0" smtClean="0"/>
              <a:t>Integração do modelo da máquinas de execução ao </a:t>
            </a:r>
            <a:r>
              <a:rPr lang="pt-BR" dirty="0" err="1" smtClean="0"/>
              <a:t>metamodelo</a:t>
            </a:r>
            <a:r>
              <a:rPr lang="pt-BR" dirty="0" smtClean="0"/>
              <a:t> da DSML</a:t>
            </a:r>
          </a:p>
          <a:p>
            <a:r>
              <a:rPr lang="pt-BR" dirty="0" smtClean="0"/>
              <a:t>Inspeção e manipulação de máquinas de execução em tempo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Obrigado!</a:t>
            </a:r>
          </a:p>
          <a:p>
            <a:endParaRPr lang="pt-BR" dirty="0" smtClean="0"/>
          </a:p>
          <a:p>
            <a:r>
              <a:rPr lang="pt-BR" dirty="0" smtClean="0"/>
              <a:t>D</a:t>
            </a:r>
            <a:r>
              <a:rPr lang="pt-BR" dirty="0" smtClean="0"/>
              <a:t>úvidas?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3929</Words>
  <Application>Microsoft Office PowerPoint</Application>
  <PresentationFormat>On-screen Show (4:3)</PresentationFormat>
  <Paragraphs>694</Paragraphs>
  <Slides>120</Slides>
  <Notes>41</Notes>
  <HiddenSlides>43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Design padrão</vt:lpstr>
      <vt:lpstr>Desenvolvimento Dirigido por Modelos de Máquinas de Execução  para Linguagens de Modelagem Específicas de Domínio</vt:lpstr>
      <vt:lpstr>Agenda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Problema</vt:lpstr>
      <vt:lpstr>Problema</vt:lpstr>
      <vt:lpstr>Problema</vt:lpstr>
      <vt:lpstr>Objetivo Geral</vt:lpstr>
      <vt:lpstr>Model-Driven Engineering</vt:lpstr>
      <vt:lpstr>Metamodelos</vt:lpstr>
      <vt:lpstr>Metamodelos</vt:lpstr>
      <vt:lpstr>Metamodelos</vt:lpstr>
      <vt:lpstr>Metamodelos</vt:lpstr>
      <vt:lpstr>Meta-Object Facility</vt:lpstr>
      <vt:lpstr>Domain-Specific Languages</vt:lpstr>
      <vt:lpstr>Domain-Specific Modeling Languages</vt:lpstr>
      <vt:lpstr>Domain-Specific Modeling Languages</vt:lpstr>
      <vt:lpstr>Domain-Specific Modeling Languages</vt:lpstr>
      <vt:lpstr>Communication Virtual Machine (CVM)</vt:lpstr>
      <vt:lpstr>Microgrid Virtual Machine (MGridVM)</vt:lpstr>
      <vt:lpstr>Máquinas de Execução</vt:lpstr>
      <vt:lpstr>Agenda</vt:lpstr>
      <vt:lpstr>Abordagem Geral</vt:lpstr>
      <vt:lpstr>Arquitetura Genérica</vt:lpstr>
      <vt:lpstr>Máquinas de Execução</vt:lpstr>
      <vt:lpstr>Perspectiva de DSMLs</vt:lpstr>
      <vt:lpstr>Construção de Máquinas de Execução </vt:lpstr>
      <vt:lpstr>Intermediador de Serviços</vt:lpstr>
      <vt:lpstr>Aplicação da abordagem ao Intermediador de Serviços</vt:lpstr>
      <vt:lpstr>EXCLUIR</vt:lpstr>
      <vt:lpstr>Agenda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Metamodelo do Intermediador de Serviços</vt:lpstr>
      <vt:lpstr>Manager</vt:lpstr>
      <vt:lpstr>Interface</vt:lpstr>
      <vt:lpstr>Recursos</vt:lpstr>
      <vt:lpstr>Estado</vt:lpstr>
      <vt:lpstr>Tratadores e ações</vt:lpstr>
      <vt:lpstr>Tratadores e ações</vt:lpstr>
      <vt:lpstr>Gerenciamento Autônomo</vt:lpstr>
      <vt:lpstr>Gerenciamento Autônomo</vt:lpstr>
      <vt:lpstr>Políticas</vt:lpstr>
      <vt:lpstr>Políticas</vt:lpstr>
      <vt:lpstr>Ambiente de Execução</vt:lpstr>
      <vt:lpstr>Ambiente de Execução</vt:lpstr>
      <vt:lpstr>Gerenciador de Recursos</vt:lpstr>
      <vt:lpstr>Gerenciador de Recursos</vt:lpstr>
      <vt:lpstr>Touchpoint</vt:lpstr>
      <vt:lpstr>Gerenciador de Estado</vt:lpstr>
      <vt:lpstr>Gerenciador de Estado</vt:lpstr>
      <vt:lpstr>Tratadores e ações</vt:lpstr>
      <vt:lpstr>Mapeamento de parâmetros</vt:lpstr>
      <vt:lpstr>Mapeamento de parâmetros</vt:lpstr>
      <vt:lpstr>Tratadores e Ações</vt:lpstr>
      <vt:lpstr>Gerenciador de Tratadores</vt:lpstr>
      <vt:lpstr>Gerenciamento Autônomo</vt:lpstr>
      <vt:lpstr>Gerenciador Autônomo</vt:lpstr>
      <vt:lpstr>Gerenciamento Autônomo</vt:lpstr>
      <vt:lpstr>Gerenciamento Autônomo</vt:lpstr>
      <vt:lpstr>Slide 70</vt:lpstr>
      <vt:lpstr>Avaliação de Políticas</vt:lpstr>
      <vt:lpstr>Avaliação de Políticas</vt:lpstr>
      <vt:lpstr>Agenda</vt:lpstr>
      <vt:lpstr>Network Communication Broker</vt:lpstr>
      <vt:lpstr>Interface da NCB</vt:lpstr>
      <vt:lpstr>Interface dos Recursos</vt:lpstr>
      <vt:lpstr>Network Communication Broker</vt:lpstr>
      <vt:lpstr>Network Communication Broker</vt:lpstr>
      <vt:lpstr>Network Communication Broker</vt:lpstr>
      <vt:lpstr>Network Communication Broker</vt:lpstr>
      <vt:lpstr>Tratador da chamada LoginAll</vt:lpstr>
      <vt:lpstr>EnableMedium</vt:lpstr>
      <vt:lpstr>Recursos e Estado</vt:lpstr>
      <vt:lpstr>Gerenciamento Autônomo NCB</vt:lpstr>
      <vt:lpstr>Políticas NCB</vt:lpstr>
      <vt:lpstr>Avaliação</vt:lpstr>
      <vt:lpstr>Cenários</vt:lpstr>
      <vt:lpstr>Cenário 4</vt:lpstr>
      <vt:lpstr>Resultados</vt:lpstr>
      <vt:lpstr>Discussão</vt:lpstr>
      <vt:lpstr>Agenda</vt:lpstr>
      <vt:lpstr>Trabalhos relacionados</vt:lpstr>
      <vt:lpstr>Trabalhos relacionados</vt:lpstr>
      <vt:lpstr>Agenda</vt:lpstr>
      <vt:lpstr>Conclusões</vt:lpstr>
      <vt:lpstr>Publicação</vt:lpstr>
      <vt:lpstr>Agenda</vt:lpstr>
      <vt:lpstr>Trabalhos futuros</vt:lpstr>
      <vt:lpstr>Fim</vt:lpstr>
      <vt:lpstr>Computação Autônoma</vt:lpstr>
      <vt:lpstr>Computação Autônoma</vt:lpstr>
      <vt:lpstr>Computação Autônoma</vt:lpstr>
      <vt:lpstr>Trabalhos futuros</vt:lpstr>
      <vt:lpstr>Objetivos específicos</vt:lpstr>
      <vt:lpstr>Model-driven Engineering (MDE)</vt:lpstr>
      <vt:lpstr>Metamodelos</vt:lpstr>
      <vt:lpstr>Domain-Specific Languages (DSLs)</vt:lpstr>
      <vt:lpstr>CVM</vt:lpstr>
      <vt:lpstr>MGridVM</vt:lpstr>
      <vt:lpstr>NCB</vt:lpstr>
      <vt:lpstr>NCB</vt:lpstr>
      <vt:lpstr>Computação Autônoma</vt:lpstr>
      <vt:lpstr>Políticas</vt:lpstr>
      <vt:lpstr>Objetivos específicos</vt:lpstr>
      <vt:lpstr>Background</vt:lpstr>
      <vt:lpstr>Motivação</vt:lpstr>
      <vt:lpstr>Communication Virtual Machine (CVM)</vt:lpstr>
      <vt:lpstr>Motivação</vt:lpstr>
      <vt:lpstr>Interface NCB</vt:lpstr>
      <vt:lpstr>Motivação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Gustavo Sousa</cp:lastModifiedBy>
  <cp:revision>609</cp:revision>
  <dcterms:created xsi:type="dcterms:W3CDTF">2012-10-08T21:00:58Z</dcterms:created>
  <dcterms:modified xsi:type="dcterms:W3CDTF">2012-10-08T22:11:43Z</dcterms:modified>
</cp:coreProperties>
</file>