
<file path=[Content_Types].xml><?xml version="1.0" encoding="utf-8"?>
<Types xmlns="http://schemas.openxmlformats.org/package/2006/content-types">
  <Override PartName="/ppt/notesSlides/notesSlide24.xml" ContentType="application/vnd.openxmlformats-officedocument.presentationml.notesSlide+xml"/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8.xml" ContentType="application/vnd.openxmlformats-officedocument.presentationml.notesSlide+xml"/>
  <Default Extension="png" ContentType="image/png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charts/chart1.xml" ContentType="application/vnd.openxmlformats-officedocument.drawingml.chart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notesSlides/notesSlide2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r:id="rId1"/>
  </p:sldMasterIdLst>
  <p:notesMasterIdLst>
    <p:notesMasterId r:id="rId60"/>
  </p:notesMasterIdLst>
  <p:handoutMasterIdLst>
    <p:handoutMasterId r:id="rId61"/>
  </p:handoutMasterIdLst>
  <p:sldIdLst>
    <p:sldId id="256" r:id="rId2"/>
    <p:sldId id="410" r:id="rId3"/>
    <p:sldId id="442" r:id="rId4"/>
    <p:sldId id="443" r:id="rId5"/>
    <p:sldId id="346" r:id="rId6"/>
    <p:sldId id="343" r:id="rId7"/>
    <p:sldId id="345" r:id="rId8"/>
    <p:sldId id="348" r:id="rId9"/>
    <p:sldId id="349" r:id="rId10"/>
    <p:sldId id="354" r:id="rId11"/>
    <p:sldId id="370" r:id="rId12"/>
    <p:sldId id="424" r:id="rId13"/>
    <p:sldId id="264" r:id="rId14"/>
    <p:sldId id="266" r:id="rId15"/>
    <p:sldId id="267" r:id="rId16"/>
    <p:sldId id="268" r:id="rId17"/>
    <p:sldId id="281" r:id="rId18"/>
    <p:sldId id="372" r:id="rId19"/>
    <p:sldId id="425" r:id="rId20"/>
    <p:sldId id="288" r:id="rId21"/>
    <p:sldId id="373" r:id="rId22"/>
    <p:sldId id="411" r:id="rId23"/>
    <p:sldId id="426" r:id="rId24"/>
    <p:sldId id="300" r:id="rId25"/>
    <p:sldId id="427" r:id="rId26"/>
    <p:sldId id="428" r:id="rId27"/>
    <p:sldId id="429" r:id="rId28"/>
    <p:sldId id="431" r:id="rId29"/>
    <p:sldId id="430" r:id="rId30"/>
    <p:sldId id="432" r:id="rId31"/>
    <p:sldId id="433" r:id="rId32"/>
    <p:sldId id="434" r:id="rId33"/>
    <p:sldId id="435" r:id="rId34"/>
    <p:sldId id="301" r:id="rId35"/>
    <p:sldId id="302" r:id="rId36"/>
    <p:sldId id="436" r:id="rId37"/>
    <p:sldId id="388" r:id="rId38"/>
    <p:sldId id="440" r:id="rId39"/>
    <p:sldId id="389" r:id="rId40"/>
    <p:sldId id="395" r:id="rId41"/>
    <p:sldId id="396" r:id="rId42"/>
    <p:sldId id="441" r:id="rId43"/>
    <p:sldId id="397" r:id="rId44"/>
    <p:sldId id="398" r:id="rId45"/>
    <p:sldId id="400" r:id="rId46"/>
    <p:sldId id="444" r:id="rId47"/>
    <p:sldId id="401" r:id="rId48"/>
    <p:sldId id="402" r:id="rId49"/>
    <p:sldId id="403" r:id="rId50"/>
    <p:sldId id="437" r:id="rId51"/>
    <p:sldId id="404" r:id="rId52"/>
    <p:sldId id="422" r:id="rId53"/>
    <p:sldId id="438" r:id="rId54"/>
    <p:sldId id="405" r:id="rId55"/>
    <p:sldId id="421" r:id="rId56"/>
    <p:sldId id="439" r:id="rId57"/>
    <p:sldId id="407" r:id="rId58"/>
    <p:sldId id="408" r:id="rId5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1B3A9"/>
    <a:srgbClr val="F5F7A4"/>
    <a:srgbClr val="FFFF00"/>
    <a:srgbClr val="0C73CE"/>
    <a:srgbClr val="0B599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80313" autoAdjust="0"/>
  </p:normalViewPr>
  <p:slideViewPr>
    <p:cSldViewPr>
      <p:cViewPr varScale="1">
        <p:scale>
          <a:sx n="75" d="100"/>
          <a:sy n="75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ustavo:Downloads: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v>Original</c:v>
          </c:tx>
          <c:val>
            <c:numRef>
              <c:f>Model!$C$2:$C$9</c:f>
              <c:numCache>
                <c:formatCode>0.00</c:formatCode>
                <c:ptCount val="8"/>
                <c:pt idx="0">
                  <c:v>1445.90909090909</c:v>
                </c:pt>
                <c:pt idx="1">
                  <c:v>1351.7</c:v>
                </c:pt>
                <c:pt idx="2">
                  <c:v>1434.29292929292</c:v>
                </c:pt>
                <c:pt idx="3">
                  <c:v>1369.29292929292</c:v>
                </c:pt>
                <c:pt idx="4">
                  <c:v>1900.77777777777</c:v>
                </c:pt>
                <c:pt idx="5">
                  <c:v>1257.97</c:v>
                </c:pt>
                <c:pt idx="6">
                  <c:v>1326.91</c:v>
                </c:pt>
                <c:pt idx="7">
                  <c:v>1297.94949494949</c:v>
                </c:pt>
              </c:numCache>
            </c:numRef>
          </c:val>
        </c:ser>
        <c:ser>
          <c:idx val="1"/>
          <c:order val="1"/>
          <c:tx>
            <c:v>Modelada</c:v>
          </c:tx>
          <c:val>
            <c:numRef>
              <c:f>Model!$E$2:$E$9</c:f>
              <c:numCache>
                <c:formatCode>0.00</c:formatCode>
                <c:ptCount val="8"/>
                <c:pt idx="0">
                  <c:v>3006.92</c:v>
                </c:pt>
                <c:pt idx="1">
                  <c:v>2839.12</c:v>
                </c:pt>
                <c:pt idx="2">
                  <c:v>3005.03999999999</c:v>
                </c:pt>
                <c:pt idx="3">
                  <c:v>3058.53</c:v>
                </c:pt>
                <c:pt idx="4">
                  <c:v>3316.11</c:v>
                </c:pt>
                <c:pt idx="5">
                  <c:v>2802.38</c:v>
                </c:pt>
                <c:pt idx="6">
                  <c:v>2798.55</c:v>
                </c:pt>
                <c:pt idx="7">
                  <c:v>2795.56</c:v>
                </c:pt>
              </c:numCache>
            </c:numRef>
          </c:val>
        </c:ser>
        <c:axId val="78123768"/>
        <c:axId val="78121640"/>
      </c:barChart>
      <c:catAx>
        <c:axId val="78123768"/>
        <c:scaling>
          <c:orientation val="minMax"/>
        </c:scaling>
        <c:axPos val="b"/>
        <c:tickLblPos val="nextTo"/>
        <c:crossAx val="78121640"/>
        <c:crosses val="autoZero"/>
        <c:auto val="1"/>
        <c:lblAlgn val="ctr"/>
        <c:lblOffset val="100"/>
      </c:catAx>
      <c:valAx>
        <c:axId val="78121640"/>
        <c:scaling>
          <c:orientation val="minMax"/>
        </c:scaling>
        <c:axPos val="l"/>
        <c:majorGridlines/>
        <c:numFmt formatCode="0.00" sourceLinked="1"/>
        <c:tickLblPos val="nextTo"/>
        <c:crossAx val="781237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4A740-B4F9-E444-AB6F-112AC6D01B0B}" type="datetime1">
              <a:rPr lang="en-US" smtClean="0"/>
              <a:pPr/>
              <a:t>10/9/12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495FF-7B55-4C45-A29F-F33529F7396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B1BD0-BAE9-964D-A247-90E44029B6F5}" type="datetime1">
              <a:rPr lang="en-US" smtClean="0"/>
              <a:pPr/>
              <a:t>10/9/12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2EF05-D8A2-3A45-95F2-BA74BD40323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Destacar 2, 3 e 4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Arquitetura genérica estabelece uma divisão em camadas das operações envolvidas na realização dessa classe de </a:t>
            </a:r>
            <a:r>
              <a:rPr lang="pt-BR" dirty="0" err="1" smtClean="0"/>
              <a:t>DSMLs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Perspectiva de </a:t>
            </a:r>
            <a:r>
              <a:rPr lang="pt-BR" dirty="0" err="1" smtClean="0"/>
              <a:t>DSMLs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metamodelo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Inviável</a:t>
            </a:r>
            <a:r>
              <a:rPr lang="pt-BR" baseline="0" dirty="0" smtClean="0"/>
              <a:t> construir todas as camadas... Mas escolhemos essa por estar ligada ao gerenciamento de recursos, ....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Apesar das restrições, ainda é representativa da abordagem geral</a:t>
            </a:r>
          </a:p>
          <a:p>
            <a:endParaRPr lang="pt-BR" baseline="0" dirty="0" smtClean="0"/>
          </a:p>
          <a:p>
            <a:r>
              <a:rPr lang="pt-BR" baseline="0" dirty="0" smtClean="0"/>
              <a:t>Limitação de escopo: camada</a:t>
            </a:r>
          </a:p>
          <a:p>
            <a:r>
              <a:rPr lang="pt-BR" baseline="0" dirty="0" smtClean="0"/>
              <a:t>Instanciação apenas para NCB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Componente de software ou hardware que fornece algum serviço ou funcionalidade</a:t>
            </a:r>
          </a:p>
          <a:p>
            <a:pPr lvl="1"/>
            <a:r>
              <a:rPr lang="pt-BR" dirty="0" smtClean="0"/>
              <a:t>Aplicações</a:t>
            </a:r>
          </a:p>
          <a:p>
            <a:pPr lvl="1"/>
            <a:r>
              <a:rPr lang="pt-BR" dirty="0" smtClean="0"/>
              <a:t>Bancos de dados</a:t>
            </a:r>
          </a:p>
          <a:p>
            <a:pPr lvl="1"/>
            <a:r>
              <a:rPr lang="pt-BR" dirty="0" smtClean="0"/>
              <a:t>Controladores de hardware</a:t>
            </a:r>
          </a:p>
          <a:p>
            <a:pPr lvl="1"/>
            <a:r>
              <a:rPr lang="pt-BR" dirty="0" smtClean="0"/>
              <a:t>Componentes de software</a:t>
            </a:r>
          </a:p>
          <a:p>
            <a:pPr lvl="1"/>
            <a:r>
              <a:rPr lang="pt-BR" dirty="0" smtClean="0"/>
              <a:t>Servidores de aplicação</a:t>
            </a:r>
          </a:p>
          <a:p>
            <a:pPr lvl="1"/>
            <a:r>
              <a:rPr lang="pt-BR" dirty="0" err="1" smtClean="0"/>
              <a:t>etc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Destacar 2, 3 e 4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</a:t>
            </a:r>
            <a:r>
              <a:rPr lang="pt-BR" baseline="0" dirty="0" smtClean="0"/>
              <a:t> INTERFACE da camada </a:t>
            </a:r>
            <a:r>
              <a:rPr lang="pt-BR" baseline="0" dirty="0" smtClean="0"/>
              <a:t>é definida pelo GERENCIADOR PRINCIPAL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Interface</a:t>
            </a:r>
            <a:r>
              <a:rPr lang="pt-BR" baseline="0" dirty="0" smtClean="0"/>
              <a:t> define chamadas e eventos que são generalizados pela classe </a:t>
            </a:r>
            <a:r>
              <a:rPr lang="pt-BR" baseline="0" dirty="0" smtClean="0"/>
              <a:t>sinal</a:t>
            </a:r>
          </a:p>
          <a:p>
            <a:endParaRPr lang="pt-BR" baseline="0" dirty="0" smtClean="0"/>
          </a:p>
          <a:p>
            <a:r>
              <a:rPr lang="pt-BR" baseline="0" dirty="0" smtClean="0"/>
              <a:t>INTERFACE do INTERMEDIADOR ou RECUSO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Estado aqui significa</a:t>
            </a:r>
            <a:r>
              <a:rPr lang="pt-BR" baseline="0" dirty="0" smtClean="0"/>
              <a:t> as estruturas de dados pra manter o estado da camada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Tipos de dados que precisam</a:t>
            </a:r>
            <a:r>
              <a:rPr lang="pt-BR" baseline="0" dirty="0" smtClean="0"/>
              <a:t> ser mantidos pela camada</a:t>
            </a:r>
          </a:p>
          <a:p>
            <a:r>
              <a:rPr lang="pt-BR" baseline="0" dirty="0" smtClean="0"/>
              <a:t>- Estrutura simples , um tipo de estado é composto por um conjunto propriedades e subtipos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Diagrama</a:t>
            </a:r>
            <a:r>
              <a:rPr lang="pt-BR" baseline="0" dirty="0" smtClean="0"/>
              <a:t> de blocos</a:t>
            </a:r>
            <a:endParaRPr lang="pt-BR" dirty="0" smtClean="0"/>
          </a:p>
          <a:p>
            <a:r>
              <a:rPr lang="pt-BR" dirty="0" smtClean="0"/>
              <a:t>- Carrega um</a:t>
            </a:r>
            <a:r>
              <a:rPr lang="pt-BR" baseline="0" dirty="0" smtClean="0"/>
              <a:t> modelo de uma camada e se </a:t>
            </a:r>
            <a:r>
              <a:rPr lang="pt-BR" baseline="0" dirty="0" err="1" smtClean="0"/>
              <a:t>parametriza</a:t>
            </a:r>
            <a:r>
              <a:rPr lang="pt-BR" baseline="0" dirty="0" smtClean="0"/>
              <a:t> para atuar de acordo com o definido no modelo.</a:t>
            </a:r>
          </a:p>
          <a:p>
            <a:pPr>
              <a:buFontTx/>
              <a:buChar char="-"/>
            </a:pPr>
            <a:r>
              <a:rPr lang="pt-BR" baseline="0" dirty="0" smtClean="0"/>
              <a:t>Componentes que tem a função de realizar os elementos do </a:t>
            </a:r>
            <a:r>
              <a:rPr lang="pt-BR" baseline="0" dirty="0" err="1" smtClean="0"/>
              <a:t>metamodelo</a:t>
            </a:r>
            <a:endParaRPr lang="pt-BR" baseline="0" dirty="0" smtClean="0"/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Char char="•"/>
            </a:pPr>
            <a:r>
              <a:rPr lang="pt-BR" baseline="0" dirty="0" smtClean="0"/>
              <a:t>Gerenciador de intermediação</a:t>
            </a:r>
          </a:p>
          <a:p>
            <a:pPr>
              <a:buFontTx/>
              <a:buChar char="•"/>
            </a:pPr>
            <a:r>
              <a:rPr lang="pt-BR" baseline="0" dirty="0" smtClean="0"/>
              <a:t> Tratadores e ações carregados a partir das definições</a:t>
            </a:r>
          </a:p>
          <a:p>
            <a:pPr>
              <a:buFontTx/>
              <a:buChar char="•"/>
            </a:pPr>
            <a:r>
              <a:rPr lang="pt-BR" baseline="0" dirty="0" smtClean="0"/>
              <a:t>Recursos e Estado gerenciam os recursos e os tipos de dados descritos no </a:t>
            </a:r>
            <a:r>
              <a:rPr lang="pt-BR" baseline="0" dirty="0" err="1" smtClean="0"/>
              <a:t>metamodelo</a:t>
            </a:r>
            <a:endParaRPr lang="pt-BR" baseline="0" dirty="0" smtClean="0"/>
          </a:p>
          <a:p>
            <a:pPr>
              <a:buFontTx/>
              <a:buChar char="•"/>
            </a:pPr>
            <a:endParaRPr lang="pt-BR" baseline="0" dirty="0" smtClean="0"/>
          </a:p>
          <a:p>
            <a:pPr>
              <a:buFontTx/>
              <a:buChar char="•"/>
            </a:pPr>
            <a:r>
              <a:rPr lang="pt-BR" baseline="0" dirty="0" smtClean="0"/>
              <a:t>Fluxo geral:</a:t>
            </a:r>
          </a:p>
          <a:p>
            <a:pPr marL="228600" indent="-228600">
              <a:buFontTx/>
              <a:buAutoNum type="arabicPeriod"/>
            </a:pPr>
            <a:r>
              <a:rPr lang="pt-BR" baseline="0" dirty="0" smtClean="0"/>
              <a:t>Chamadas (da camada superior) ou Eventos (dos recursos) são enfileirados</a:t>
            </a:r>
          </a:p>
          <a:p>
            <a:pPr marL="228600" indent="-228600">
              <a:buFontTx/>
              <a:buAutoNum type="arabicPeriod"/>
            </a:pPr>
            <a:r>
              <a:rPr lang="pt-BR" baseline="0" dirty="0" smtClean="0"/>
              <a:t>Gerenciador de tratadores passa o sinal para os tratadores até que um deles o trate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veremos agora s</a:t>
            </a:r>
            <a:r>
              <a:rPr lang="pt-BR" dirty="0" smtClean="0"/>
              <a:t>ão INFORMAÇÕES ESPECÍFICAS do</a:t>
            </a:r>
            <a:r>
              <a:rPr lang="pt-BR" baseline="0" dirty="0" smtClean="0"/>
              <a:t> modelo construídos para o DOMÍNIO DE COMUNICAÇÃO.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Destacar 2, 3 e 4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Neste ponto já é possível saber quem participará da comunicação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Elementos são qualquer coisa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Elementos são qualquer coisa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Poderia</a:t>
            </a:r>
            <a:r>
              <a:rPr lang="pt-BR" baseline="0" dirty="0" smtClean="0"/>
              <a:t> ser melhorado o desempenho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Destacar 2, 3 e 4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Destacar 2, 3 e 4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Contribuição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Destacar 2, 3 e 4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interpretation of DSML models is appealing for those applications where end-users can create models, execute them and deploy changes to the executing model at runtime. 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1200" b="0" i="0" baseline="0" dirty="0" smtClean="0"/>
              <a:t>Desenvolvimento de mecanismos par execução de modelos que podem ser criados e modificados em tempo de execução envolve vários desafios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1200" b="0" i="0" baseline="0" dirty="0" smtClean="0"/>
              <a:t>Além disso, mecanismos de execução precisam ser construídos especificamente para uma DSML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lang="pt-BR" sz="1200" b="0" i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1200" b="0" i="0" baseline="0" dirty="0" smtClean="0"/>
              <a:t>Mas ainda assim compartilham características....</a:t>
            </a:r>
            <a:endParaRPr lang="pt-BR" sz="1200" b="0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9DF28-0E15-264A-9BB4-8C8BCB5BFE5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2000" b="0" i="0" baseline="0" dirty="0" smtClean="0"/>
              <a:t>Desenvolvimento de mecanismos par execução de modelos que podem ser criados e modificados em tempo de execução envolve vários desafios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2000" b="0" i="0" baseline="0" dirty="0" smtClean="0"/>
              <a:t>Além disso, mecanismos de execução precisam ser construídos especificamente para uma DSML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lang="pt-BR" sz="2000" b="0" i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2000" b="0" i="0" baseline="0" dirty="0" smtClean="0"/>
              <a:t>Mas ainda assim compartilham características....</a:t>
            </a:r>
            <a:endParaRPr lang="pt-BR" sz="2000" b="0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b="0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9DF28-0E15-264A-9BB4-8C8BCB5BFE5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1200" b="0" i="0" baseline="0" dirty="0" smtClean="0"/>
              <a:t>Desenvolvimento de mecanismos par execução de modelos que podem ser criados e modificados em tempo de execução envolve vários desafios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1200" b="0" i="0" baseline="0" dirty="0" smtClean="0"/>
              <a:t>Além disso, mecanismos de execução precisam ser construídos especificamente para uma DSML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lang="pt-BR" sz="1200" b="0" i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1200" b="0" i="0" baseline="0" dirty="0" smtClean="0"/>
              <a:t>Mas ainda assim compartilham características....</a:t>
            </a:r>
            <a:endParaRPr lang="pt-BR" sz="1200" b="0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9DF28-0E15-264A-9BB4-8C8BCB5BFE5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9DF28-0E15-264A-9BB4-8C8BCB5BFE5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de máquinas</a:t>
            </a:r>
            <a:r>
              <a:rPr lang="pt-BR" baseline="0" dirty="0" smtClean="0"/>
              <a:t> de execução de modelos que emprega </a:t>
            </a:r>
            <a:r>
              <a:rPr lang="pt-BR" baseline="0" dirty="0" err="1" smtClean="0"/>
              <a:t>DSMLs</a:t>
            </a:r>
            <a:r>
              <a:rPr lang="pt-BR" baseline="0" dirty="0" smtClean="0"/>
              <a:t> para descrever modelos que podem ser criados e modificados em tempo de execução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de máquinas</a:t>
            </a:r>
            <a:r>
              <a:rPr lang="pt-BR" baseline="0" dirty="0" smtClean="0"/>
              <a:t> de execução de modelos que emprega </a:t>
            </a:r>
            <a:r>
              <a:rPr lang="pt-BR" baseline="0" dirty="0" err="1" smtClean="0"/>
              <a:t>DSMLs</a:t>
            </a:r>
            <a:r>
              <a:rPr lang="pt-BR" baseline="0" dirty="0" smtClean="0"/>
              <a:t> para descrever modelos que podem ser criados e modificados em tempo de execução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8050"/>
            <a:ext cx="2057400" cy="5114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19800" cy="5114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00" y="685800"/>
            <a:ext cx="8550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6000" y="1752600"/>
            <a:ext cx="8550000" cy="4267200"/>
          </a:xfrm>
        </p:spPr>
        <p:txBody>
          <a:bodyPr/>
          <a:lstStyle>
            <a:lvl1pPr>
              <a:spcAft>
                <a:spcPts val="1200"/>
              </a:spcAft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565400"/>
            <a:ext cx="4027487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5400"/>
            <a:ext cx="4027488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slid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52600"/>
            <a:ext cx="8207375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Texto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00" y="6400800"/>
            <a:ext cx="10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EAA328B-5ECE-B644-8FD6-98EFAA09A1F2}" type="slidenum">
              <a:rPr lang="pt-BR" smtClean="0">
                <a:solidFill>
                  <a:schemeClr val="bg1"/>
                </a:solidFill>
              </a:rPr>
              <a:pPr algn="r"/>
              <a:t>‹#›</a:t>
            </a:fld>
            <a:endParaRPr lang="pt-BR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2775"/>
            <a:ext cx="7772400" cy="1470025"/>
          </a:xfrm>
        </p:spPr>
        <p:txBody>
          <a:bodyPr/>
          <a:lstStyle/>
          <a:p>
            <a:r>
              <a:rPr lang="pt-BR" sz="3200" dirty="0" smtClean="0"/>
              <a:t>Desenvolvimento Dirigido por Modelos</a:t>
            </a:r>
            <a:br>
              <a:rPr lang="pt-BR" sz="3200" dirty="0" smtClean="0"/>
            </a:br>
            <a:r>
              <a:rPr lang="pt-BR" sz="3200" dirty="0" smtClean="0"/>
              <a:t>de Máquinas de Execução </a:t>
            </a:r>
            <a:br>
              <a:rPr lang="pt-BR" sz="3200" dirty="0" smtClean="0"/>
            </a:br>
            <a:r>
              <a:rPr lang="pt-BR" sz="3200" dirty="0" smtClean="0"/>
              <a:t>para Linguagens de Modelagem Específicas de Domínio</a:t>
            </a:r>
            <a:endParaRPr lang="pt-BR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Aluno: Gustavo Cipriano Mota Sousa</a:t>
            </a:r>
          </a:p>
          <a:p>
            <a:r>
              <a:rPr lang="pt-BR" sz="2400" dirty="0" smtClean="0"/>
              <a:t>Orientador: Fábio Moreira Costa</a:t>
            </a:r>
          </a:p>
          <a:p>
            <a:endParaRPr lang="pt-BR" sz="2400" dirty="0" smtClean="0"/>
          </a:p>
          <a:p>
            <a:endParaRPr lang="pt-BR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685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Programa de Pós-Graduação em Ciência da Computação</a:t>
            </a:r>
            <a:endParaRPr kumimoji="0" lang="pt-B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59436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Goiânia, 9 de Outubro</a:t>
            </a:r>
            <a:r>
              <a:rPr kumimoji="0" lang="pt-BR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2012</a:t>
            </a:r>
            <a:endParaRPr kumimoji="0" lang="pt-B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Communication Virtual Machine </a:t>
            </a:r>
            <a:r>
              <a:rPr lang="pt-BR" dirty="0" smtClean="0"/>
              <a:t>(CVM)</a:t>
            </a:r>
          </a:p>
        </p:txBody>
      </p:sp>
      <p:pic>
        <p:nvPicPr>
          <p:cNvPr id="10" name="Picture 9" descr="cm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38400"/>
            <a:ext cx="1295400" cy="2957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895600"/>
            <a:ext cx="1625600" cy="16256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590800" y="2743200"/>
            <a:ext cx="838200" cy="228600"/>
          </a:xfrm>
          <a:prstGeom prst="rightArrow">
            <a:avLst/>
          </a:prstGeom>
          <a:solidFill>
            <a:srgbClr val="0C73CE">
              <a:alpha val="4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 descr="CVM opac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590800"/>
            <a:ext cx="2044700" cy="317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Microgrid</a:t>
            </a:r>
            <a:r>
              <a:rPr lang="pt-BR" i="1" dirty="0" smtClean="0"/>
              <a:t> Virtual Machine </a:t>
            </a:r>
            <a:r>
              <a:rPr lang="pt-BR" dirty="0" smtClean="0"/>
              <a:t>(</a:t>
            </a:r>
            <a:r>
              <a:rPr lang="pt-BR" dirty="0" err="1" smtClean="0"/>
              <a:t>MGridVM</a:t>
            </a:r>
            <a:r>
              <a:rPr lang="pt-BR" dirty="0" smtClean="0"/>
              <a:t>)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429000" y="2895600"/>
            <a:ext cx="838200" cy="228600"/>
          </a:xfrm>
          <a:prstGeom prst="rightArrow">
            <a:avLst/>
          </a:prstGeom>
          <a:solidFill>
            <a:srgbClr val="0C73CE">
              <a:alpha val="4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895600"/>
            <a:ext cx="2963333" cy="213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200400"/>
            <a:ext cx="2641600" cy="1827987"/>
          </a:xfrm>
          <a:prstGeom prst="rect">
            <a:avLst/>
          </a:prstGeom>
        </p:spPr>
      </p:pic>
      <p:pic>
        <p:nvPicPr>
          <p:cNvPr id="7" name="Picture 6" descr="MGridVM opac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2819400"/>
            <a:ext cx="2467992" cy="2647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Introdução e Objetivos</a:t>
            </a:r>
          </a:p>
          <a:p>
            <a:r>
              <a:rPr lang="pt-BR" dirty="0" smtClean="0"/>
              <a:t>Construção de Máquinas de Execução de Modelos</a:t>
            </a:r>
          </a:p>
          <a:p>
            <a:r>
              <a:rPr lang="pt-BR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Metamodelo</a:t>
            </a:r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e Ambiente de Execução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Modelo do Intermediador de Comunicação em Rede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Trabalhos relacionados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Conclusões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Trabalhos futuros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Abordagem Geral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Arquitetura genérica para Máquinas de Execução de </a:t>
            </a:r>
            <a:r>
              <a:rPr lang="pt-BR" dirty="0" err="1" smtClean="0"/>
              <a:t>DSMLs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Especialização da arquitetura por meio</a:t>
            </a:r>
            <a:r>
              <a:rPr lang="pt-BR" dirty="0" smtClean="0"/>
              <a:t> modelos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Metamodelo</a:t>
            </a:r>
            <a:r>
              <a:rPr lang="pt-BR" dirty="0" smtClean="0"/>
              <a:t> que captura conceitos da </a:t>
            </a:r>
            <a:r>
              <a:rPr lang="pt-BR" dirty="0" smtClean="0"/>
              <a:t>arquitetura</a:t>
            </a:r>
          </a:p>
          <a:p>
            <a:r>
              <a:rPr lang="pt-BR" dirty="0" smtClean="0"/>
              <a:t>	Modelos para defini</a:t>
            </a:r>
            <a:r>
              <a:rPr lang="pt-BR" dirty="0" smtClean="0"/>
              <a:t>ção de Máquinas de Execução para uma DSML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Genérica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0" y="1752600"/>
            <a:ext cx="5627687" cy="42703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pt-BR" sz="2400" b="1" dirty="0" smtClean="0"/>
              <a:t>UI</a:t>
            </a:r>
            <a:r>
              <a:rPr lang="pt-BR" sz="2400" dirty="0" smtClean="0"/>
              <a:t> – interface com o usuário/aplicação; construção e gerenciamento de modelos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pt-BR" sz="2400" b="1" dirty="0" smtClean="0"/>
              <a:t>SE</a:t>
            </a:r>
            <a:r>
              <a:rPr lang="pt-BR" sz="2400" dirty="0" smtClean="0"/>
              <a:t> – transformação de modelos declarativos em </a:t>
            </a:r>
            <a:r>
              <a:rPr lang="pt-BR" sz="2400" i="1" dirty="0" smtClean="0"/>
              <a:t>scripts </a:t>
            </a:r>
            <a:r>
              <a:rPr lang="pt-BR" sz="2400" dirty="0" smtClean="0"/>
              <a:t>de controle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pt-BR" sz="2400" b="1" dirty="0" smtClean="0"/>
              <a:t>M </a:t>
            </a:r>
            <a:r>
              <a:rPr lang="pt-BR" sz="2400" dirty="0" smtClean="0"/>
              <a:t>– execução dos </a:t>
            </a:r>
            <a:r>
              <a:rPr lang="pt-BR" sz="2400" i="1" dirty="0" smtClean="0"/>
              <a:t>scripts</a:t>
            </a:r>
            <a:r>
              <a:rPr lang="pt-BR" sz="2400" dirty="0" smtClean="0"/>
              <a:t>; gerenciamento dos serviços; aplicação de políticas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pt-BR" sz="2400" b="1" dirty="0" smtClean="0"/>
              <a:t>SB </a:t>
            </a:r>
            <a:r>
              <a:rPr lang="pt-BR" sz="2400" dirty="0" smtClean="0"/>
              <a:t>– interface uniforme sobre os recursos; gerenciamento dos recursos</a:t>
            </a:r>
            <a:endParaRPr lang="pt-BR" sz="2400" dirty="0"/>
          </a:p>
        </p:txBody>
      </p:sp>
      <p:pic>
        <p:nvPicPr>
          <p:cNvPr id="9" name="Picture 8" descr="Untitle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2226365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Máquinas de Execução</a:t>
            </a:r>
            <a:endParaRPr lang="pt-BR" dirty="0"/>
          </a:p>
        </p:txBody>
      </p:sp>
      <p:pic>
        <p:nvPicPr>
          <p:cNvPr id="7" name="Picture 6" descr="genericv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57400"/>
            <a:ext cx="1708321" cy="3200400"/>
          </a:xfrm>
          <a:prstGeom prst="rect">
            <a:avLst/>
          </a:prstGeom>
        </p:spPr>
      </p:pic>
      <p:pic>
        <p:nvPicPr>
          <p:cNvPr id="9" name="Picture 8" descr="mgridvm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600200"/>
            <a:ext cx="1427424" cy="2252526"/>
          </a:xfrm>
          <a:prstGeom prst="rect">
            <a:avLst/>
          </a:prstGeom>
        </p:spPr>
      </p:pic>
      <p:pic>
        <p:nvPicPr>
          <p:cNvPr id="10" name="Picture 9" descr="cvm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4114800"/>
            <a:ext cx="2847305" cy="216706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495800" y="2209800"/>
            <a:ext cx="12192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MGridVM</a:t>
            </a:r>
            <a:endParaRPr lang="pt-BR" sz="1400" dirty="0" smtClean="0">
              <a:solidFill>
                <a:schemeClr val="tx1"/>
              </a:solidFill>
            </a:endParaRP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ME </a:t>
            </a:r>
            <a:r>
              <a:rPr lang="pt-BR" sz="1400" dirty="0" err="1" smtClean="0">
                <a:solidFill>
                  <a:schemeClr val="tx1"/>
                </a:solidFill>
              </a:rPr>
              <a:t>Model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95800" y="4724400"/>
            <a:ext cx="12192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CVM</a:t>
            </a: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ME </a:t>
            </a:r>
            <a:r>
              <a:rPr lang="pt-BR" sz="1400" dirty="0" err="1" smtClean="0">
                <a:solidFill>
                  <a:schemeClr val="tx1"/>
                </a:solidFill>
              </a:rPr>
              <a:t>Model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38400" y="3319338"/>
            <a:ext cx="12954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ME </a:t>
            </a:r>
            <a:r>
              <a:rPr lang="pt-BR" sz="1400" dirty="0" err="1" smtClean="0">
                <a:solidFill>
                  <a:schemeClr val="tx1"/>
                </a:solidFill>
              </a:rPr>
              <a:t>MetaModel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cxnSp>
        <p:nvCxnSpPr>
          <p:cNvPr id="14" name="Elbow Connector 17"/>
          <p:cNvCxnSpPr>
            <a:stCxn id="11" idx="1"/>
            <a:endCxn id="13" idx="0"/>
          </p:cNvCxnSpPr>
          <p:nvPr/>
        </p:nvCxnSpPr>
        <p:spPr>
          <a:xfrm rot="10800000" flipV="1">
            <a:off x="3086100" y="2514600"/>
            <a:ext cx="1409700" cy="80473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12" idx="1"/>
            <a:endCxn id="13" idx="2"/>
          </p:cNvCxnSpPr>
          <p:nvPr/>
        </p:nvCxnSpPr>
        <p:spPr>
          <a:xfrm rot="10800000">
            <a:off x="3086100" y="3928938"/>
            <a:ext cx="1409700" cy="1100262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0" y="5145939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&lt;&lt;</a:t>
            </a:r>
            <a:r>
              <a:rPr lang="pt-BR" sz="1200" dirty="0" err="1" smtClean="0"/>
              <a:t>conforms</a:t>
            </a:r>
            <a:r>
              <a:rPr lang="pt-BR" sz="1200" dirty="0" smtClean="0"/>
              <a:t> to&gt;&gt;</a:t>
            </a:r>
            <a:endParaRPr lang="pt-B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124200" y="207130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&lt;&lt;</a:t>
            </a:r>
            <a:r>
              <a:rPr lang="pt-BR" sz="1200" dirty="0" err="1" smtClean="0"/>
              <a:t>conforms</a:t>
            </a:r>
            <a:r>
              <a:rPr lang="pt-BR" sz="1200" dirty="0" smtClean="0"/>
              <a:t> to&gt;&gt;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0" y="2057400"/>
            <a:ext cx="9144000" cy="2895600"/>
          </a:xfrm>
          <a:prstGeom prst="roundRect">
            <a:avLst/>
          </a:prstGeom>
          <a:solidFill>
            <a:srgbClr val="E1B3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rgbClr val="000000"/>
                </a:solidFill>
              </a:rPr>
              <a:t>DSML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19400" y="2819400"/>
            <a:ext cx="3276600" cy="1752600"/>
          </a:xfrm>
          <a:prstGeom prst="roundRect">
            <a:avLst/>
          </a:prstGeom>
          <a:solidFill>
            <a:srgbClr val="0B599F">
              <a:alpha val="47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2200" dirty="0" smtClean="0">
                <a:solidFill>
                  <a:schemeClr val="bg1"/>
                </a:solidFill>
              </a:rPr>
              <a:t>Estrutura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72200" y="2895600"/>
            <a:ext cx="2667000" cy="16764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2200" dirty="0" smtClean="0">
                <a:solidFill>
                  <a:schemeClr val="bg1"/>
                </a:solidFill>
              </a:rPr>
              <a:t>Comportamento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2819400"/>
            <a:ext cx="2286000" cy="1676400"/>
          </a:xfrm>
          <a:prstGeom prst="roundRect">
            <a:avLst/>
          </a:prstGeom>
          <a:solidFill>
            <a:schemeClr val="accent1">
              <a:lumMod val="90000"/>
              <a:alpha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2200" dirty="0" smtClean="0">
                <a:solidFill>
                  <a:schemeClr val="bg1"/>
                </a:solidFill>
              </a:rPr>
              <a:t>Apresentação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 de </a:t>
            </a:r>
            <a:r>
              <a:rPr lang="pt-BR" dirty="0" err="1" smtClean="0"/>
              <a:t>DSMLs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131403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Sintaxe Concreta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3207603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Sintaxe Abstrata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3207603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Semântica Estática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3200" y="32004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Semântica Dinâmica</a:t>
            </a:r>
            <a:endParaRPr lang="pt-BR" sz="2400" dirty="0"/>
          </a:p>
        </p:txBody>
      </p:sp>
      <p:sp>
        <p:nvSpPr>
          <p:cNvPr id="18" name="Rectangle 17"/>
          <p:cNvSpPr/>
          <p:nvPr/>
        </p:nvSpPr>
        <p:spPr>
          <a:xfrm>
            <a:off x="762000" y="5334000"/>
            <a:ext cx="1600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00000"/>
                </a:solidFill>
              </a:rPr>
              <a:t>Modelo Notação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57600" y="5334000"/>
            <a:ext cx="1600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000000"/>
                </a:solidFill>
              </a:rPr>
              <a:t>Metamodelo</a:t>
            </a:r>
            <a:r>
              <a:rPr lang="pt-BR" dirty="0" smtClean="0">
                <a:solidFill>
                  <a:srgbClr val="000000"/>
                </a:solidFill>
              </a:rPr>
              <a:t> DSML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05600" y="5257800"/>
            <a:ext cx="1600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00000"/>
                </a:solidFill>
              </a:rPr>
              <a:t>Modelo</a:t>
            </a:r>
          </a:p>
          <a:p>
            <a:pPr algn="ctr"/>
            <a:r>
              <a:rPr lang="pt-BR" dirty="0" smtClean="0">
                <a:solidFill>
                  <a:srgbClr val="000000"/>
                </a:solidFill>
              </a:rPr>
              <a:t>ME</a:t>
            </a:r>
            <a:endParaRPr lang="pt-BR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>
            <a:stCxn id="18" idx="0"/>
            <a:endCxn id="14" idx="2"/>
          </p:cNvCxnSpPr>
          <p:nvPr/>
        </p:nvCxnSpPr>
        <p:spPr>
          <a:xfrm rot="5400000" flipH="1" flipV="1">
            <a:off x="1162050" y="4895850"/>
            <a:ext cx="838200" cy="381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0"/>
            <a:endCxn id="12" idx="2"/>
          </p:cNvCxnSpPr>
          <p:nvPr/>
        </p:nvCxnSpPr>
        <p:spPr>
          <a:xfrm rot="5400000" flipH="1" flipV="1">
            <a:off x="4076700" y="49530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0"/>
            <a:endCxn id="13" idx="2"/>
          </p:cNvCxnSpPr>
          <p:nvPr/>
        </p:nvCxnSpPr>
        <p:spPr>
          <a:xfrm rot="5400000" flipH="1" flipV="1">
            <a:off x="7162800" y="49149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Intermediador de Serviços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0" y="1752600"/>
            <a:ext cx="5627687" cy="42703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</a:pPr>
            <a:r>
              <a:rPr lang="pt-BR" sz="2400" dirty="0" smtClean="0"/>
              <a:t>Neste trabalho nos limitamos à construção de parte do </a:t>
            </a:r>
            <a:r>
              <a:rPr lang="pt-BR" sz="2400" dirty="0" err="1" smtClean="0"/>
              <a:t>metamodelo</a:t>
            </a:r>
            <a:r>
              <a:rPr lang="pt-BR" sz="2400" dirty="0" smtClean="0"/>
              <a:t>:</a:t>
            </a:r>
          </a:p>
          <a:p>
            <a:pPr marL="0" indent="0" algn="ctr">
              <a:spcBef>
                <a:spcPts val="0"/>
              </a:spcBef>
              <a:spcAft>
                <a:spcPts val="1800"/>
              </a:spcAft>
            </a:pPr>
            <a:r>
              <a:rPr lang="pt-BR" b="1" dirty="0" smtClean="0"/>
              <a:t>Intermediador de serviços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</a:pPr>
            <a:r>
              <a:rPr lang="pt-BR" sz="2400" dirty="0" smtClean="0"/>
              <a:t>Responsável pelo gerenciamento dos recursos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/>
              <a:t>Abstrai da camada superior detalhes da seleção, configuração e manutenção dos recursos</a:t>
            </a: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52600"/>
            <a:ext cx="2286000" cy="438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da abordagem ao</a:t>
            </a:r>
            <a:br>
              <a:rPr lang="pt-BR" dirty="0" smtClean="0"/>
            </a:br>
            <a:r>
              <a:rPr lang="pt-BR" dirty="0" smtClean="0"/>
              <a:t>Intermediador de Serviços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pPr>
              <a:spcAft>
                <a:spcPts val="3000"/>
              </a:spcAft>
            </a:pPr>
            <a:r>
              <a:rPr lang="pt-BR" dirty="0" err="1" smtClean="0"/>
              <a:t>Metamodelo</a:t>
            </a:r>
            <a:r>
              <a:rPr lang="pt-BR" dirty="0" smtClean="0"/>
              <a:t> que permite definir modelos que descrevem um intermediador de serviços</a:t>
            </a:r>
          </a:p>
          <a:p>
            <a:pPr>
              <a:spcAft>
                <a:spcPts val="3000"/>
              </a:spcAft>
            </a:pPr>
            <a:r>
              <a:rPr lang="pt-BR" dirty="0" smtClean="0"/>
              <a:t>Ambiente de execução capaz de processar os modelos descritos a partir do </a:t>
            </a:r>
            <a:r>
              <a:rPr lang="pt-BR" dirty="0" err="1" smtClean="0"/>
              <a:t>metamodelo</a:t>
            </a:r>
            <a:endParaRPr lang="pt-BR" dirty="0" smtClean="0"/>
          </a:p>
          <a:p>
            <a:pPr>
              <a:spcAft>
                <a:spcPts val="3000"/>
              </a:spcAft>
            </a:pPr>
            <a:r>
              <a:rPr lang="pt-BR" dirty="0" smtClean="0"/>
              <a:t>Modelo que descreve um intermediador de comunicação em rede para a CVM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Introdução e Objetivos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Construção de Máquinas de Execução de Modelos</a:t>
            </a:r>
          </a:p>
          <a:p>
            <a:r>
              <a:rPr lang="pt-BR" dirty="0" err="1" smtClean="0"/>
              <a:t>Metamodelo</a:t>
            </a:r>
            <a:r>
              <a:rPr lang="pt-BR" dirty="0" smtClean="0"/>
              <a:t> e Ambiente de Execução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Modelo do Intermediador de Comunicação em Rede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Trabalhos relacionados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Conclusões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Trabalhos futuros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Introdução e Objetivos</a:t>
            </a:r>
          </a:p>
          <a:p>
            <a:r>
              <a:rPr lang="pt-BR" dirty="0" smtClean="0"/>
              <a:t>Construção de Máquinas de Execução de Modelos</a:t>
            </a:r>
          </a:p>
          <a:p>
            <a:r>
              <a:rPr lang="pt-BR" dirty="0" err="1" smtClean="0"/>
              <a:t>Metamodelo</a:t>
            </a:r>
            <a:r>
              <a:rPr lang="pt-BR" dirty="0" smtClean="0"/>
              <a:t> e Ambiente de Execução</a:t>
            </a:r>
          </a:p>
          <a:p>
            <a:r>
              <a:rPr lang="pt-BR" dirty="0" smtClean="0"/>
              <a:t>Modelo do Intermediador de Comunicação em Rede</a:t>
            </a:r>
          </a:p>
          <a:p>
            <a:r>
              <a:rPr lang="pt-BR" dirty="0" smtClean="0"/>
              <a:t>Trabalhos relacionados</a:t>
            </a:r>
          </a:p>
          <a:p>
            <a:r>
              <a:rPr lang="pt-BR" dirty="0" smtClean="0"/>
              <a:t>Conclusões</a:t>
            </a:r>
          </a:p>
          <a:p>
            <a:r>
              <a:rPr lang="pt-BR" dirty="0" smtClean="0"/>
              <a:t>Trabalhos futuros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Metamodelo do Intermediador de Serviços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Interação do intermediador com a camada superior e com os recursos ocorre por meio de </a:t>
            </a:r>
            <a:r>
              <a:rPr lang="pt-BR" b="1" dirty="0" smtClean="0"/>
              <a:t>chamadas </a:t>
            </a:r>
            <a:r>
              <a:rPr lang="pt-BR" dirty="0" smtClean="0"/>
              <a:t>e </a:t>
            </a:r>
            <a:r>
              <a:rPr lang="pt-BR" b="1" dirty="0" smtClean="0"/>
              <a:t>eventos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Metamodelo do Intermediador de Serviços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Interação do intermediador com a camada superior e com os recursos ocorre por meio de </a:t>
            </a:r>
            <a:r>
              <a:rPr lang="pt-BR" b="1" dirty="0" smtClean="0"/>
              <a:t>chamadas </a:t>
            </a:r>
            <a:r>
              <a:rPr lang="pt-BR" dirty="0" smtClean="0"/>
              <a:t>e </a:t>
            </a:r>
            <a:r>
              <a:rPr lang="pt-BR" b="1" dirty="0" smtClean="0"/>
              <a:t>eventos</a:t>
            </a:r>
          </a:p>
          <a:p>
            <a:r>
              <a:rPr lang="pt-BR" dirty="0" smtClean="0"/>
              <a:t>Comportamento da camada é descrito pela forma como reage à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chamadas recebidas da camada superior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eventos recebidos dos recursos gerenciados</a:t>
            </a:r>
          </a:p>
          <a:p>
            <a:endParaRPr lang="pt-BR" b="1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tamodel defe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792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Metamodelo</a:t>
            </a:r>
            <a:r>
              <a:rPr lang="pt-BR" dirty="0" smtClean="0"/>
              <a:t> do Intermediador de Serviços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Metamodelo</a:t>
            </a:r>
            <a:r>
              <a:rPr lang="pt-BR" dirty="0" smtClean="0"/>
              <a:t> do Intermediador de Serviços</a:t>
            </a:r>
            <a:endParaRPr lang="pt-BR" dirty="0"/>
          </a:p>
        </p:txBody>
      </p:sp>
      <p:pic>
        <p:nvPicPr>
          <p:cNvPr id="4" name="Picture 3" descr="metamodel defesa manager.png"/>
          <p:cNvPicPr>
            <a:picLocks noChangeAspect="1"/>
          </p:cNvPicPr>
          <p:nvPr/>
        </p:nvPicPr>
        <p:blipFill>
          <a:blip r:embed="rId2"/>
          <a:srcRect l="10485" t="15921" r="16872" b="14604"/>
          <a:stretch>
            <a:fillRect/>
          </a:stretch>
        </p:blipFill>
        <p:spPr>
          <a:xfrm>
            <a:off x="685799" y="2057400"/>
            <a:ext cx="7699375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Manager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457200" y="1752600"/>
            <a:ext cx="8229600" cy="838200"/>
          </a:xfrm>
        </p:spPr>
        <p:txBody>
          <a:bodyPr>
            <a:normAutofit/>
          </a:bodyPr>
          <a:lstStyle/>
          <a:p>
            <a:r>
              <a:rPr lang="pt-BR" dirty="0" smtClean="0"/>
              <a:t>Hierarquia de gerenciadores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5334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4191000" y="5334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3429000" y="5334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2590800" y="4495800"/>
            <a:ext cx="1905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Manager 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05400" y="5334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6705600" y="5334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5943600" y="5334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/>
          <p:cNvSpPr/>
          <p:nvPr/>
        </p:nvSpPr>
        <p:spPr>
          <a:xfrm>
            <a:off x="5105400" y="4495800"/>
            <a:ext cx="1905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Manager Y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90800" y="3200400"/>
            <a:ext cx="4495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Manager principal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00200" y="2667000"/>
            <a:ext cx="6324600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t-BR" sz="2400" dirty="0" err="1" smtClean="0">
                <a:solidFill>
                  <a:schemeClr val="tx1"/>
                </a:solidFill>
              </a:rPr>
              <a:t>Service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Broker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Layer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5715000"/>
            <a:ext cx="115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3124994" y="4267200"/>
            <a:ext cx="4564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6020594" y="4266406"/>
            <a:ext cx="4564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5" idx="0"/>
          </p:cNvCxnSpPr>
          <p:nvPr/>
        </p:nvCxnSpPr>
        <p:spPr>
          <a:xfrm rot="5400000">
            <a:off x="2667397" y="5257403"/>
            <a:ext cx="1524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504803" y="5257403"/>
            <a:ext cx="1524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266803" y="5257403"/>
            <a:ext cx="1524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181203" y="5257403"/>
            <a:ext cx="1524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019403" y="5257403"/>
            <a:ext cx="1524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6781403" y="5257403"/>
            <a:ext cx="1524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pic>
        <p:nvPicPr>
          <p:cNvPr id="13" name="Picture 12" descr="metamodel defesa interface.png"/>
          <p:cNvPicPr>
            <a:picLocks noChangeAspect="1"/>
          </p:cNvPicPr>
          <p:nvPr/>
        </p:nvPicPr>
        <p:blipFill>
          <a:blip r:embed="rId3"/>
          <a:srcRect l="46436" t="7542" r="3865" b="40162"/>
          <a:stretch>
            <a:fillRect/>
          </a:stretch>
        </p:blipFill>
        <p:spPr>
          <a:xfrm>
            <a:off x="914400" y="1752600"/>
            <a:ext cx="7417837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Recursos</a:t>
            </a:r>
            <a:endParaRPr lang="pt-BR" dirty="0"/>
          </a:p>
        </p:txBody>
      </p:sp>
      <p:pic>
        <p:nvPicPr>
          <p:cNvPr id="5" name="Content Placeholder 4" descr="metamodel defesa recursos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43275" t="31045"/>
          <a:stretch>
            <a:fillRect/>
          </a:stretch>
        </p:blipFill>
        <p:spPr>
          <a:xfrm>
            <a:off x="762000" y="1600200"/>
            <a:ext cx="7391400" cy="46489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Estado</a:t>
            </a:r>
            <a:endParaRPr lang="pt-BR" dirty="0"/>
          </a:p>
        </p:txBody>
      </p:sp>
      <p:pic>
        <p:nvPicPr>
          <p:cNvPr id="5" name="Content Placeholder 4" descr="metamodel defesa estado.png"/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t="23214" r="43648" b="14286"/>
          <a:stretch>
            <a:fillRect/>
          </a:stretch>
        </p:blipFill>
        <p:spPr>
          <a:xfrm>
            <a:off x="990600" y="1905000"/>
            <a:ext cx="7162067" cy="41100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Tratadores e ações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Tratadores são definidos para </a:t>
            </a:r>
            <a:r>
              <a:rPr lang="pt-BR" b="1" dirty="0" smtClean="0"/>
              <a:t>eventos </a:t>
            </a:r>
            <a:r>
              <a:rPr lang="pt-BR" dirty="0" smtClean="0"/>
              <a:t>ou </a:t>
            </a:r>
            <a:r>
              <a:rPr lang="pt-BR" b="1" dirty="0" smtClean="0"/>
              <a:t>chamadas</a:t>
            </a:r>
          </a:p>
          <a:p>
            <a:endParaRPr lang="pt-BR" dirty="0" smtClean="0"/>
          </a:p>
          <a:p>
            <a:r>
              <a:rPr lang="pt-BR" dirty="0" smtClean="0"/>
              <a:t>Definem uma ação a ser executada</a:t>
            </a:r>
          </a:p>
          <a:p>
            <a:pPr lvl="1"/>
            <a:r>
              <a:rPr lang="pt-BR" dirty="0" smtClean="0"/>
              <a:t>Realizar uma chamada</a:t>
            </a:r>
            <a:r>
              <a:rPr lang="pt-BR" dirty="0" smtClean="0"/>
              <a:t> a </a:t>
            </a:r>
            <a:r>
              <a:rPr lang="pt-BR" dirty="0" smtClean="0"/>
              <a:t>um recurso</a:t>
            </a:r>
          </a:p>
          <a:p>
            <a:pPr lvl="1"/>
            <a:r>
              <a:rPr lang="pt-BR" dirty="0" smtClean="0"/>
              <a:t>Gerar um evento para a camada superior</a:t>
            </a:r>
          </a:p>
          <a:p>
            <a:pPr lvl="1"/>
            <a:r>
              <a:rPr lang="pt-BR" dirty="0" smtClean="0"/>
              <a:t>Executar uma </a:t>
            </a:r>
            <a:r>
              <a:rPr lang="pt-BR" i="1" dirty="0" smtClean="0"/>
              <a:t>macro </a:t>
            </a:r>
            <a:r>
              <a:rPr lang="pt-BR" dirty="0" smtClean="0"/>
              <a:t>que</a:t>
            </a:r>
            <a:r>
              <a:rPr lang="pt-BR" dirty="0" smtClean="0"/>
              <a:t> define uma </a:t>
            </a:r>
            <a:r>
              <a:rPr lang="pt-BR" dirty="0" smtClean="0"/>
              <a:t>operação</a:t>
            </a:r>
            <a:r>
              <a:rPr lang="pt-BR" dirty="0" smtClean="0"/>
              <a:t> implementada em linguagem de programa</a:t>
            </a:r>
            <a:r>
              <a:rPr lang="pt-BR" dirty="0" smtClean="0"/>
              <a:t>ção</a:t>
            </a:r>
            <a:endParaRPr lang="pt-BR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Tratadores e ações</a:t>
            </a:r>
            <a:endParaRPr lang="pt-BR" dirty="0"/>
          </a:p>
        </p:txBody>
      </p:sp>
      <p:pic>
        <p:nvPicPr>
          <p:cNvPr id="6" name="Content Placeholder 5" descr="metamodel defesa sinais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29558" b="28571"/>
          <a:stretch>
            <a:fillRect/>
          </a:stretch>
        </p:blipFill>
        <p:spPr>
          <a:xfrm>
            <a:off x="914400" y="1828800"/>
            <a:ext cx="7552372" cy="39624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pt-BR" dirty="0" smtClean="0"/>
              <a:t>O uso de</a:t>
            </a:r>
            <a:r>
              <a:rPr lang="pt-BR" dirty="0" smtClean="0"/>
              <a:t> </a:t>
            </a:r>
            <a:r>
              <a:rPr lang="pt-BR" i="1" dirty="0" err="1" smtClean="0"/>
              <a:t>Domain-Specific</a:t>
            </a:r>
            <a:r>
              <a:rPr lang="pt-BR" i="1" dirty="0" smtClean="0"/>
              <a:t> </a:t>
            </a:r>
            <a:r>
              <a:rPr lang="pt-BR" i="1" dirty="0" err="1" smtClean="0"/>
              <a:t>Modeling</a:t>
            </a:r>
            <a:r>
              <a:rPr lang="pt-BR" i="1" dirty="0" smtClean="0"/>
              <a:t> </a:t>
            </a:r>
            <a:r>
              <a:rPr lang="pt-BR" i="1" dirty="0" err="1" smtClean="0"/>
              <a:t>Languages</a:t>
            </a:r>
            <a:r>
              <a:rPr lang="pt-BR" dirty="0" smtClean="0"/>
              <a:t> </a:t>
            </a:r>
            <a:r>
              <a:rPr lang="pt-BR" dirty="0" smtClean="0"/>
              <a:t>visa </a:t>
            </a:r>
            <a:r>
              <a:rPr lang="pt-BR" dirty="0" smtClean="0"/>
              <a:t>simplificar a</a:t>
            </a:r>
            <a:r>
              <a:rPr lang="pt-BR" dirty="0" smtClean="0"/>
              <a:t> resolu</a:t>
            </a:r>
            <a:r>
              <a:rPr lang="pt-BR" dirty="0" smtClean="0"/>
              <a:t>çã</a:t>
            </a:r>
            <a:r>
              <a:rPr lang="pt-BR" dirty="0" smtClean="0"/>
              <a:t>o de problemas em um determinado domínio</a:t>
            </a:r>
            <a:endParaRPr lang="pt-BR" dirty="0" smtClean="0"/>
          </a:p>
          <a:p>
            <a:pPr lvl="1">
              <a:buFontTx/>
              <a:buChar char="•"/>
            </a:pPr>
            <a:r>
              <a:rPr lang="pt-BR" dirty="0" smtClean="0"/>
              <a:t>Maior expressividade e produtividade no dom</a:t>
            </a:r>
            <a:r>
              <a:rPr lang="pt-BR" dirty="0" smtClean="0"/>
              <a:t>ínio</a:t>
            </a:r>
            <a:endParaRPr lang="pt-BR" dirty="0" smtClean="0"/>
          </a:p>
          <a:p>
            <a:pPr lvl="1">
              <a:buFont typeface="Arial"/>
              <a:buChar char="•"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Autônomo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modelo </a:t>
            </a:r>
            <a:r>
              <a:rPr lang="pt-BR" dirty="0" smtClean="0"/>
              <a:t>descreve</a:t>
            </a:r>
            <a:r>
              <a:rPr lang="pt-BR" dirty="0" smtClean="0"/>
              <a:t> regras </a:t>
            </a:r>
            <a:r>
              <a:rPr lang="pt-BR" dirty="0" smtClean="0"/>
              <a:t>para</a:t>
            </a:r>
            <a:r>
              <a:rPr lang="pt-BR" dirty="0" smtClean="0"/>
              <a:t> a troca </a:t>
            </a:r>
            <a:r>
              <a:rPr lang="pt-BR" dirty="0" smtClean="0"/>
              <a:t>de conhecimento entre funções MAPE</a:t>
            </a:r>
          </a:p>
          <a:p>
            <a:pPr lvl="1"/>
            <a:r>
              <a:rPr lang="pt-BR" dirty="0" smtClean="0"/>
              <a:t>Sintomas</a:t>
            </a:r>
          </a:p>
          <a:p>
            <a:pPr lvl="1"/>
            <a:r>
              <a:rPr lang="pt-BR" dirty="0" smtClean="0"/>
              <a:t>Solicitações de mudanças</a:t>
            </a:r>
          </a:p>
          <a:p>
            <a:pPr lvl="1"/>
            <a:r>
              <a:rPr lang="pt-BR" dirty="0" smtClean="0"/>
              <a:t>Planos de mudança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O comportamento </a:t>
            </a:r>
            <a:r>
              <a:rPr lang="pt-BR" dirty="0" smtClean="0"/>
              <a:t>das funções é guiado por essas regras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Autônomo</a:t>
            </a:r>
            <a:endParaRPr lang="pt-BR" dirty="0"/>
          </a:p>
        </p:txBody>
      </p:sp>
      <p:pic>
        <p:nvPicPr>
          <p:cNvPr id="5" name="Content Placeholder 4" descr="metamodel defesa autonomo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r="37180" b="46429"/>
          <a:stretch>
            <a:fillRect/>
          </a:stretch>
        </p:blipFill>
        <p:spPr>
          <a:xfrm>
            <a:off x="457933" y="1752600"/>
            <a:ext cx="8289387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Políticas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Utilizadas para direcionar a seleção de recursos</a:t>
            </a:r>
          </a:p>
          <a:p>
            <a:endParaRPr lang="pt-BR" dirty="0" smtClean="0"/>
          </a:p>
          <a:p>
            <a:r>
              <a:rPr lang="pt-BR" dirty="0" smtClean="0"/>
              <a:t>Uma política associa um valor de negócio</a:t>
            </a:r>
            <a:r>
              <a:rPr lang="pt-BR" dirty="0" smtClean="0"/>
              <a:t> a </a:t>
            </a:r>
            <a:r>
              <a:rPr lang="pt-BR" dirty="0" smtClean="0"/>
              <a:t>características de um recurso</a:t>
            </a:r>
          </a:p>
          <a:p>
            <a:endParaRPr lang="pt-BR" dirty="0" smtClean="0"/>
          </a:p>
          <a:p>
            <a:r>
              <a:rPr lang="pt-BR" dirty="0" smtClean="0"/>
              <a:t>Recursos são selecionados de acordo com o valor total de negócio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Políticas</a:t>
            </a:r>
            <a:endParaRPr lang="pt-BR" dirty="0"/>
          </a:p>
        </p:txBody>
      </p:sp>
      <p:pic>
        <p:nvPicPr>
          <p:cNvPr id="5" name="Content Placeholder 4" descr="metamodel defesa politicas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37687" r="31636"/>
          <a:stretch>
            <a:fillRect/>
          </a:stretch>
        </p:blipFill>
        <p:spPr>
          <a:xfrm>
            <a:off x="381000" y="1752600"/>
            <a:ext cx="8240252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Ambiente de Execução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Carrega o modelo de um intermediador e</a:t>
            </a:r>
            <a:r>
              <a:rPr lang="pt-BR" dirty="0" smtClean="0"/>
              <a:t> realiza o comportamento nele definido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Dá semântica operacional ao </a:t>
            </a:r>
            <a:r>
              <a:rPr lang="pt-BR" dirty="0" err="1" smtClean="0"/>
              <a:t>metamodelo</a:t>
            </a:r>
            <a:endParaRPr lang="pt-BR" dirty="0" smtClean="0"/>
          </a:p>
          <a:p>
            <a:pPr lvl="1"/>
            <a:r>
              <a:rPr lang="pt-BR" dirty="0" smtClean="0"/>
              <a:t>Define como os modelos são interpretados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Execução</a:t>
            </a:r>
            <a:endParaRPr lang="pt-BR" dirty="0"/>
          </a:p>
        </p:txBody>
      </p:sp>
      <p:pic>
        <p:nvPicPr>
          <p:cNvPr id="6" name="Content Placeholder 5" descr="environment.png"/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l="12963"/>
          <a:stretch>
            <a:fillRect/>
          </a:stretch>
        </p:blipFill>
        <p:spPr>
          <a:xfrm>
            <a:off x="264563" y="2057400"/>
            <a:ext cx="8574637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Introdução e Objetivos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Construção de Máquinas de Execução de Modelos</a:t>
            </a:r>
          </a:p>
          <a:p>
            <a:r>
              <a:rPr lang="pt-BR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Metamodelo</a:t>
            </a:r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e Ambiente de Execução</a:t>
            </a:r>
          </a:p>
          <a:p>
            <a:r>
              <a:rPr lang="pt-BR" dirty="0" smtClean="0"/>
              <a:t>Modelo do Intermediador de Comunicação em Rede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Trabalhos relacionados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Conclusões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Trabalhos futuros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Network Communication </a:t>
            </a:r>
            <a:r>
              <a:rPr lang="pt-BR" i="1" dirty="0" err="1" smtClean="0"/>
              <a:t>Broker</a:t>
            </a:r>
            <a:endParaRPr lang="pt-B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00400" y="1752600"/>
            <a:ext cx="5486400" cy="4267200"/>
          </a:xfrm>
        </p:spPr>
        <p:txBody>
          <a:bodyPr>
            <a:normAutofit/>
          </a:bodyPr>
          <a:lstStyle/>
          <a:p>
            <a:pPr marL="0" indent="0">
              <a:spcAft>
                <a:spcPts val="2400"/>
              </a:spcAft>
            </a:pPr>
            <a:r>
              <a:rPr lang="pt-BR" sz="3000" dirty="0" smtClean="0"/>
              <a:t>Interface independente dos </a:t>
            </a:r>
            <a:r>
              <a:rPr lang="pt-BR" sz="3000" i="1" dirty="0" smtClean="0"/>
              <a:t>frameworks </a:t>
            </a:r>
            <a:r>
              <a:rPr lang="pt-BR" sz="3000" dirty="0" smtClean="0"/>
              <a:t>de comunicação (</a:t>
            </a:r>
            <a:r>
              <a:rPr lang="pt-BR" sz="3000" dirty="0" err="1" smtClean="0"/>
              <a:t>Skype</a:t>
            </a:r>
            <a:r>
              <a:rPr lang="pt-BR" sz="3000" dirty="0" smtClean="0"/>
              <a:t>, </a:t>
            </a:r>
            <a:r>
              <a:rPr lang="pt-BR" sz="3000" dirty="0" err="1" smtClean="0"/>
              <a:t>Smack</a:t>
            </a:r>
            <a:r>
              <a:rPr lang="pt-BR" sz="3000" dirty="0" smtClean="0"/>
              <a:t>, </a:t>
            </a:r>
            <a:r>
              <a:rPr lang="pt-BR" sz="3000" dirty="0" err="1" smtClean="0"/>
              <a:t>Asterisk</a:t>
            </a:r>
            <a:r>
              <a:rPr lang="pt-BR" sz="3000" dirty="0" smtClean="0"/>
              <a:t>)</a:t>
            </a:r>
          </a:p>
          <a:p>
            <a:pPr marL="0" indent="0">
              <a:spcAft>
                <a:spcPts val="2400"/>
              </a:spcAft>
            </a:pPr>
            <a:r>
              <a:rPr lang="pt-BR" sz="3000" dirty="0" smtClean="0"/>
              <a:t>Auto-gerenciável: oculta da camada superior a seleção e configuração dos </a:t>
            </a:r>
            <a:r>
              <a:rPr lang="pt-BR" sz="3000" i="1" dirty="0" smtClean="0"/>
              <a:t>frameworks </a:t>
            </a:r>
            <a:r>
              <a:rPr lang="pt-BR" sz="3000" dirty="0" smtClean="0"/>
              <a:t>de comunicação</a:t>
            </a:r>
            <a:r>
              <a:rPr lang="pt-BR" sz="3000" i="1" dirty="0" smtClean="0"/>
              <a:t> </a:t>
            </a:r>
          </a:p>
        </p:txBody>
      </p:sp>
      <p:pic>
        <p:nvPicPr>
          <p:cNvPr id="4" name="Picture 3" descr="cvm destacando nc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2362199" cy="4506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da NCB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343400" y="1752600"/>
            <a:ext cx="4800600" cy="4267200"/>
          </a:xfrm>
        </p:spPr>
        <p:txBody>
          <a:bodyPr>
            <a:normAutofit/>
          </a:bodyPr>
          <a:lstStyle/>
          <a:p>
            <a:pPr marL="0" indent="0"/>
            <a:r>
              <a:rPr lang="pt-BR" sz="2600" dirty="0" smtClean="0"/>
              <a:t>Interface descreve </a:t>
            </a:r>
            <a:r>
              <a:rPr lang="pt-BR" sz="2600" b="1" dirty="0" smtClean="0"/>
              <a:t>chamadas </a:t>
            </a:r>
            <a:r>
              <a:rPr lang="pt-BR" sz="2600" dirty="0" smtClean="0"/>
              <a:t>que podem ser recebidas e </a:t>
            </a:r>
            <a:r>
              <a:rPr lang="pt-BR" sz="2600" b="1" dirty="0" smtClean="0"/>
              <a:t>eventos </a:t>
            </a:r>
            <a:r>
              <a:rPr lang="pt-BR" sz="2600" dirty="0" smtClean="0"/>
              <a:t>que podem ser gerados pela NCB</a:t>
            </a:r>
          </a:p>
          <a:p>
            <a:pPr marL="0" indent="0"/>
            <a:endParaRPr lang="pt-BR" sz="2600" dirty="0" smtClean="0"/>
          </a:p>
          <a:p>
            <a:pPr marL="0" indent="0"/>
            <a:r>
              <a:rPr lang="pt-BR" sz="2600" dirty="0" smtClean="0"/>
              <a:t>Modelo define tratadores para todas as chamadas que podem ser recebidas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676400"/>
          <a:ext cx="38100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b="1" i="1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Calls</a:t>
                      </a:r>
                      <a:endParaRPr lang="pt-BR" sz="1200" b="1" i="1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LoginAll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LogoutAll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SendSchema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receivers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 </a:t>
                      </a:r>
                      <a:r>
                        <a:rPr lang="pt-BR" sz="1200" baseline="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schema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CreateSession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DestroySession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AddParty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participant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RemoveParty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participant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EnableMedium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 </a:t>
                      </a:r>
                      <a:r>
                        <a:rPr lang="pt-BR" sz="1200" baseline="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medium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EnableMediumReceiver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medium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DisableMedium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baseline="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medium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b="1" i="1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Events</a:t>
                      </a:r>
                      <a:endParaRPr lang="pt-BR" sz="1200" b="1" i="1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LoginFailed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(framework)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SchemaReceived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sender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schema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SchemaFailed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receiver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schema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SessionFailed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dos Recursos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343400" y="1752600"/>
            <a:ext cx="4800600" cy="4267200"/>
          </a:xfrm>
        </p:spPr>
        <p:txBody>
          <a:bodyPr>
            <a:normAutofit/>
          </a:bodyPr>
          <a:lstStyle/>
          <a:p>
            <a:pPr marL="0" indent="0"/>
            <a:r>
              <a:rPr lang="pt-BR" sz="2600" dirty="0" smtClean="0"/>
              <a:t>Eventos </a:t>
            </a:r>
            <a:r>
              <a:rPr lang="pt-BR" sz="2600" dirty="0" err="1" smtClean="0"/>
              <a:t>LoginFailed</a:t>
            </a:r>
            <a:r>
              <a:rPr lang="pt-BR" sz="2600" dirty="0" smtClean="0"/>
              <a:t> e </a:t>
            </a:r>
            <a:r>
              <a:rPr lang="pt-BR" sz="2600" dirty="0" err="1" smtClean="0"/>
              <a:t>MediumFailed</a:t>
            </a:r>
            <a:r>
              <a:rPr lang="pt-BR" sz="2600" dirty="0" smtClean="0"/>
              <a:t> são tratados pela NCB</a:t>
            </a:r>
          </a:p>
          <a:p>
            <a:pPr marL="0" indent="0"/>
            <a:endParaRPr lang="pt-BR" sz="2600" dirty="0" smtClean="0"/>
          </a:p>
          <a:p>
            <a:pPr marL="0" indent="0"/>
            <a:r>
              <a:rPr lang="pt-BR" sz="2600" dirty="0" smtClean="0"/>
              <a:t>Demais eventos são encaminhados para camada superior</a:t>
            </a:r>
            <a:endParaRPr lang="pt-BR" sz="2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676400"/>
          <a:ext cx="38100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b="1" i="1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Calls</a:t>
                      </a:r>
                      <a:endParaRPr lang="pt-BR" sz="1200" b="1" i="1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Login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Logout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SendSchema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receivers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 </a:t>
                      </a:r>
                      <a:r>
                        <a:rPr lang="pt-BR" sz="1200" baseline="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schema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CreateSession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DestroySession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AddParty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participant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RemoveParty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participant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EnableMedium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 </a:t>
                      </a:r>
                      <a:r>
                        <a:rPr lang="pt-BR" sz="1200" baseline="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medium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EnableMediumReceiver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medium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DisableMedium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baseline="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medium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b="1" i="1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Events</a:t>
                      </a:r>
                      <a:endParaRPr lang="pt-BR" sz="1200" b="1" i="1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LoginFailed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SchemaReceived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sender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schema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SchemaFailed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receiver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schema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MediumFailed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medium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pt-BR" dirty="0" smtClean="0"/>
              <a:t>O uso de </a:t>
            </a:r>
            <a:r>
              <a:rPr lang="pt-BR" i="1" dirty="0" err="1" smtClean="0"/>
              <a:t>Domain-Specific</a:t>
            </a:r>
            <a:r>
              <a:rPr lang="pt-BR" i="1" dirty="0" smtClean="0"/>
              <a:t> </a:t>
            </a:r>
            <a:r>
              <a:rPr lang="pt-BR" i="1" dirty="0" err="1" smtClean="0"/>
              <a:t>Modeling</a:t>
            </a:r>
            <a:r>
              <a:rPr lang="pt-BR" i="1" dirty="0" smtClean="0"/>
              <a:t> </a:t>
            </a:r>
            <a:r>
              <a:rPr lang="pt-BR" i="1" dirty="0" err="1" smtClean="0"/>
              <a:t>Languages</a:t>
            </a:r>
            <a:r>
              <a:rPr lang="pt-BR" dirty="0" smtClean="0"/>
              <a:t> visa simplificar a resolução de problemas em um determinado domínio</a:t>
            </a:r>
          </a:p>
          <a:p>
            <a:pPr lvl="1">
              <a:buFontTx/>
              <a:buChar char="•"/>
            </a:pPr>
            <a:r>
              <a:rPr lang="pt-BR" dirty="0" smtClean="0"/>
              <a:t>Maior expressividade e </a:t>
            </a:r>
            <a:r>
              <a:rPr lang="pt-BR" dirty="0" smtClean="0"/>
              <a:t>produtividade no dom</a:t>
            </a:r>
            <a:r>
              <a:rPr lang="pt-BR" dirty="0" smtClean="0"/>
              <a:t>ínio</a:t>
            </a:r>
            <a:endParaRPr lang="pt-BR" dirty="0" smtClean="0"/>
          </a:p>
          <a:p>
            <a:pPr>
              <a:spcAft>
                <a:spcPts val="0"/>
              </a:spcAft>
            </a:pPr>
            <a:r>
              <a:rPr lang="pt-BR" dirty="0" err="1" smtClean="0"/>
              <a:t>M</a:t>
            </a:r>
            <a:r>
              <a:rPr lang="pt-BR" i="1" dirty="0" err="1" smtClean="0"/>
              <a:t>odel</a:t>
            </a:r>
            <a:r>
              <a:rPr lang="pt-BR" i="1" dirty="0" err="1" smtClean="0"/>
              <a:t>-Driven</a:t>
            </a:r>
            <a:r>
              <a:rPr lang="pt-BR" i="1" dirty="0" smtClean="0"/>
              <a:t> </a:t>
            </a:r>
            <a:r>
              <a:rPr lang="pt-BR" i="1" dirty="0" err="1" smtClean="0"/>
              <a:t>Engineering</a:t>
            </a:r>
            <a:r>
              <a:rPr lang="pt-BR" dirty="0" smtClean="0"/>
              <a:t> promove o uso de modelos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Principais artefatos de engenharia de software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Utilizados em todo o processo de engenharia de software</a:t>
            </a:r>
          </a:p>
          <a:p>
            <a:pPr lvl="1">
              <a:buFont typeface="Arial"/>
              <a:buChar char="•"/>
            </a:pPr>
            <a:endParaRPr lang="pt-BR" dirty="0" smtClean="0"/>
          </a:p>
          <a:p>
            <a:pPr lvl="1">
              <a:buFont typeface="Arial"/>
              <a:buChar char="•"/>
            </a:pPr>
            <a:endParaRPr lang="pt-BR" dirty="0" smtClean="0"/>
          </a:p>
          <a:p>
            <a:pPr lvl="1">
              <a:buFont typeface="Arial"/>
              <a:buChar char="•"/>
            </a:pPr>
            <a:endParaRPr lang="pt-BR" dirty="0" smtClean="0"/>
          </a:p>
          <a:p>
            <a:pPr lvl="1">
              <a:buFont typeface="Arial"/>
              <a:buChar char="•"/>
            </a:pPr>
            <a:endParaRPr lang="pt-BR" dirty="0" smtClean="0"/>
          </a:p>
          <a:p>
            <a:pPr lvl="1">
              <a:buFont typeface="Arial"/>
              <a:buChar char="•"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Tratador da chamada </a:t>
            </a:r>
            <a:r>
              <a:rPr lang="pt-BR" dirty="0" err="1" smtClean="0"/>
              <a:t>LoginAll</a:t>
            </a:r>
            <a:endParaRPr lang="pt-BR" dirty="0"/>
          </a:p>
        </p:txBody>
      </p:sp>
      <p:pic>
        <p:nvPicPr>
          <p:cNvPr id="8" name="Content Placeholder 7" descr="LoginAllAction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06388" y="2503067"/>
            <a:ext cx="8550275" cy="276626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Tratador da chamada </a:t>
            </a:r>
            <a:r>
              <a:rPr lang="pt-BR" dirty="0" err="1" smtClean="0"/>
              <a:t>EnableMedium</a:t>
            </a:r>
            <a:endParaRPr lang="pt-BR" dirty="0"/>
          </a:p>
        </p:txBody>
      </p:sp>
      <p:pic>
        <p:nvPicPr>
          <p:cNvPr id="8" name="Content Placeholder 7" descr="MediumAction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06388" y="2519734"/>
            <a:ext cx="8550275" cy="273293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e Estado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0"/>
              </a:spcAft>
            </a:pPr>
            <a:r>
              <a:rPr lang="pt-BR" dirty="0" smtClean="0"/>
              <a:t>Recursos:</a:t>
            </a:r>
          </a:p>
          <a:p>
            <a:pPr>
              <a:spcAft>
                <a:spcPts val="0"/>
              </a:spcAft>
            </a:pPr>
            <a:r>
              <a:rPr lang="pt-BR" dirty="0" smtClean="0"/>
              <a:t>	Frameworks de comunicação </a:t>
            </a:r>
            <a:r>
              <a:rPr lang="pt-BR" dirty="0" err="1" smtClean="0"/>
              <a:t>Skype</a:t>
            </a:r>
            <a:r>
              <a:rPr lang="pt-BR" dirty="0" smtClean="0"/>
              <a:t>, </a:t>
            </a:r>
            <a:r>
              <a:rPr lang="pt-BR" dirty="0" err="1" smtClean="0"/>
              <a:t>Asterisk</a:t>
            </a:r>
            <a:r>
              <a:rPr lang="pt-BR" dirty="0" smtClean="0"/>
              <a:t>, </a:t>
            </a:r>
            <a:r>
              <a:rPr lang="pt-BR" dirty="0" err="1" smtClean="0"/>
              <a:t>Smack</a:t>
            </a:r>
            <a:endParaRPr lang="pt-BR" dirty="0" smtClean="0"/>
          </a:p>
          <a:p>
            <a:r>
              <a:rPr lang="pt-BR" dirty="0" smtClean="0"/>
              <a:t>	</a:t>
            </a:r>
            <a:r>
              <a:rPr lang="pt-BR" dirty="0" err="1" smtClean="0"/>
              <a:t>Features</a:t>
            </a:r>
            <a:r>
              <a:rPr lang="pt-BR" dirty="0" smtClean="0"/>
              <a:t> (</a:t>
            </a:r>
            <a:r>
              <a:rPr lang="pt-BR" dirty="0" err="1" smtClean="0"/>
              <a:t>Audio</a:t>
            </a:r>
            <a:r>
              <a:rPr lang="pt-BR" dirty="0" smtClean="0"/>
              <a:t>, </a:t>
            </a:r>
            <a:r>
              <a:rPr lang="pt-BR" dirty="0" err="1" smtClean="0"/>
              <a:t>Video</a:t>
            </a:r>
            <a:r>
              <a:rPr lang="pt-BR" dirty="0" smtClean="0"/>
              <a:t>, Chat) e seus atributos</a:t>
            </a:r>
          </a:p>
          <a:p>
            <a:endParaRPr lang="pt-BR" dirty="0" smtClean="0"/>
          </a:p>
          <a:p>
            <a:pPr>
              <a:spcAft>
                <a:spcPts val="0"/>
              </a:spcAft>
            </a:pPr>
            <a:r>
              <a:rPr lang="pt-BR" dirty="0" smtClean="0"/>
              <a:t>Estado:</a:t>
            </a:r>
          </a:p>
          <a:p>
            <a:pPr>
              <a:spcAft>
                <a:spcPts val="0"/>
              </a:spcAft>
            </a:pPr>
            <a:r>
              <a:rPr lang="pt-BR" dirty="0" smtClean="0"/>
              <a:t>	Dados da sessão de comunicação</a:t>
            </a:r>
          </a:p>
          <a:p>
            <a:r>
              <a:rPr lang="pt-BR" dirty="0" smtClean="0"/>
              <a:t>	Connection (</a:t>
            </a:r>
            <a:r>
              <a:rPr lang="pt-BR" u="sng" dirty="0" err="1" smtClean="0"/>
              <a:t>session</a:t>
            </a:r>
            <a:r>
              <a:rPr lang="pt-BR" dirty="0" smtClean="0"/>
              <a:t>, </a:t>
            </a:r>
            <a:r>
              <a:rPr lang="pt-BR" dirty="0" err="1" smtClean="0"/>
              <a:t>medium</a:t>
            </a:r>
            <a:r>
              <a:rPr lang="pt-BR" dirty="0" smtClean="0"/>
              <a:t>, </a:t>
            </a:r>
            <a:r>
              <a:rPr lang="pt-BR" dirty="0" err="1" smtClean="0"/>
              <a:t>participants</a:t>
            </a:r>
            <a:r>
              <a:rPr lang="pt-BR" dirty="0" smtClean="0"/>
              <a:t>, framework)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Autônomo NCB</a:t>
            </a:r>
            <a:endParaRPr lang="pt-BR" dirty="0"/>
          </a:p>
        </p:txBody>
      </p:sp>
      <p:pic>
        <p:nvPicPr>
          <p:cNvPr id="11" name="Content Placeholder 10" descr="autonomic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54960" y="1752600"/>
            <a:ext cx="7653130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Políticas NCB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Pontos de avaliação de política:</a:t>
            </a:r>
          </a:p>
          <a:p>
            <a:r>
              <a:rPr lang="pt-BR" dirty="0" smtClean="0"/>
              <a:t>	Chamadas </a:t>
            </a:r>
            <a:r>
              <a:rPr lang="pt-BR" dirty="0" err="1" smtClean="0"/>
              <a:t>EnableMedium</a:t>
            </a:r>
            <a:r>
              <a:rPr lang="pt-BR" dirty="0" smtClean="0"/>
              <a:t>, </a:t>
            </a:r>
            <a:r>
              <a:rPr lang="pt-BR" dirty="0" err="1" smtClean="0"/>
              <a:t>EnableMediumReceiver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As políticas </a:t>
            </a:r>
            <a:r>
              <a:rPr lang="pt-BR" dirty="0" smtClean="0"/>
              <a:t>definidas avaliam se o </a:t>
            </a:r>
            <a:r>
              <a:rPr lang="pt-BR" i="1" dirty="0" smtClean="0"/>
              <a:t>framework</a:t>
            </a:r>
            <a:r>
              <a:rPr lang="pt-BR" dirty="0" smtClean="0"/>
              <a:t> </a:t>
            </a:r>
            <a:r>
              <a:rPr lang="pt-BR" dirty="0" smtClean="0"/>
              <a:t>é capaz de realizar uma sessão com</a:t>
            </a:r>
            <a:r>
              <a:rPr lang="pt-BR" dirty="0" smtClean="0"/>
              <a:t> </a:t>
            </a:r>
            <a:r>
              <a:rPr lang="pt-BR" dirty="0" smtClean="0"/>
              <a:t>a quantidade </a:t>
            </a:r>
            <a:r>
              <a:rPr lang="pt-BR" dirty="0" smtClean="0"/>
              <a:t>de </a:t>
            </a:r>
            <a:r>
              <a:rPr lang="pt-BR" dirty="0" smtClean="0"/>
              <a:t>participantes inclu</a:t>
            </a:r>
            <a:r>
              <a:rPr lang="pt-BR" dirty="0" smtClean="0"/>
              <a:t>ídos e </a:t>
            </a:r>
            <a:r>
              <a:rPr lang="pt-BR" dirty="0" smtClean="0"/>
              <a:t>no </a:t>
            </a:r>
            <a:r>
              <a:rPr lang="pt-BR" dirty="0" smtClean="0"/>
              <a:t>tipo de mídia solicitado</a:t>
            </a:r>
          </a:p>
          <a:p>
            <a:endParaRPr lang="pt-BR" dirty="0" smtClean="0"/>
          </a:p>
          <a:p>
            <a:r>
              <a:rPr lang="pt-BR" dirty="0" smtClean="0"/>
              <a:t>Ação </a:t>
            </a:r>
            <a:r>
              <a:rPr lang="pt-BR" dirty="0" err="1" smtClean="0"/>
              <a:t>UseFramework</a:t>
            </a:r>
            <a:r>
              <a:rPr lang="pt-BR" dirty="0" smtClean="0"/>
              <a:t> define o </a:t>
            </a:r>
            <a:r>
              <a:rPr lang="pt-BR" i="1" dirty="0" smtClean="0"/>
              <a:t>framework </a:t>
            </a:r>
            <a:r>
              <a:rPr lang="pt-BR" dirty="0" smtClean="0"/>
              <a:t>a ser utilizado na sessão de comunicação </a:t>
            </a:r>
            <a:r>
              <a:rPr lang="pt-BR" dirty="0" smtClean="0"/>
              <a:t>(Connection</a:t>
            </a:r>
            <a:r>
              <a:rPr lang="pt-B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 smtClean="0"/>
              <a:t>NCB modelada X NCB original</a:t>
            </a:r>
          </a:p>
          <a:p>
            <a:pPr lvl="1">
              <a:spcAft>
                <a:spcPts val="1800"/>
              </a:spcAft>
              <a:buFont typeface="Arial"/>
              <a:buChar char="•"/>
            </a:pPr>
            <a:r>
              <a:rPr lang="pt-BR" dirty="0" smtClean="0"/>
              <a:t>Original: 6777 linhas de código Java</a:t>
            </a:r>
          </a:p>
          <a:p>
            <a:pPr lvl="1">
              <a:spcAft>
                <a:spcPts val="1800"/>
              </a:spcAft>
              <a:buFont typeface="Arial"/>
              <a:buChar char="•"/>
            </a:pPr>
            <a:r>
              <a:rPr lang="pt-BR" dirty="0" smtClean="0"/>
              <a:t>Modelada: modelo com 264 elementos e 854 linhas de código que implementa </a:t>
            </a:r>
            <a:r>
              <a:rPr lang="pt-BR" dirty="0" smtClean="0"/>
              <a:t>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 smtClean="0"/>
              <a:t>NCB modelada X NCB original</a:t>
            </a:r>
          </a:p>
          <a:p>
            <a:pPr lvl="1">
              <a:spcAft>
                <a:spcPts val="1800"/>
              </a:spcAft>
              <a:buFont typeface="Arial"/>
              <a:buChar char="•"/>
            </a:pPr>
            <a:r>
              <a:rPr lang="pt-BR" dirty="0" smtClean="0"/>
              <a:t>Original: 6777 linhas de código Java</a:t>
            </a:r>
          </a:p>
          <a:p>
            <a:pPr lvl="1">
              <a:spcAft>
                <a:spcPts val="1800"/>
              </a:spcAft>
              <a:buFont typeface="Arial"/>
              <a:buChar char="•"/>
            </a:pPr>
            <a:r>
              <a:rPr lang="pt-BR" dirty="0" smtClean="0"/>
              <a:t>Modelada: modelo com 264 elementos e 854 linhas de código que implementa ações</a:t>
            </a:r>
          </a:p>
          <a:p>
            <a:pPr>
              <a:spcAft>
                <a:spcPts val="600"/>
              </a:spcAft>
            </a:pPr>
            <a:r>
              <a:rPr lang="pt-BR" dirty="0" smtClean="0"/>
              <a:t>Cenários </a:t>
            </a:r>
            <a:r>
              <a:rPr lang="pt-BR" dirty="0" smtClean="0"/>
              <a:t>de comunicação</a:t>
            </a:r>
          </a:p>
          <a:p>
            <a:pPr lvl="1">
              <a:spcAft>
                <a:spcPts val="0"/>
              </a:spcAft>
              <a:buFont typeface="Arial"/>
              <a:buChar char="•"/>
            </a:pPr>
            <a:r>
              <a:rPr lang="pt-BR" dirty="0" smtClean="0"/>
              <a:t>Teste unitários usando </a:t>
            </a:r>
            <a:r>
              <a:rPr lang="pt-BR" i="1" dirty="0" smtClean="0"/>
              <a:t>frameworks </a:t>
            </a:r>
            <a:r>
              <a:rPr lang="pt-BR" dirty="0" smtClean="0"/>
              <a:t>simulados</a:t>
            </a:r>
            <a:endParaRPr lang="pt-BR" i="1" dirty="0" smtClean="0"/>
          </a:p>
          <a:p>
            <a:pPr lvl="1">
              <a:spcAft>
                <a:spcPts val="0"/>
              </a:spcAft>
              <a:buFont typeface="Arial"/>
              <a:buChar char="•"/>
            </a:pPr>
            <a:r>
              <a:rPr lang="pt-BR" dirty="0" smtClean="0"/>
              <a:t>Avaliação do desempenho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Cenários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 smtClean="0"/>
              <a:t>Cenário 1</a:t>
            </a:r>
            <a:r>
              <a:rPr lang="pt-BR" dirty="0" smtClean="0"/>
              <a:t>. Comunicação de áudio entre dois participantes.</a:t>
            </a:r>
          </a:p>
          <a:p>
            <a:r>
              <a:rPr lang="pt-BR" b="1" dirty="0" smtClean="0"/>
              <a:t>Cenário 2</a:t>
            </a:r>
            <a:r>
              <a:rPr lang="pt-BR" dirty="0" smtClean="0"/>
              <a:t>. Comunicação de áudio seguida da inclusão de vídeo na comunicação (sem troca de </a:t>
            </a:r>
            <a:r>
              <a:rPr lang="pt-BR" i="1" dirty="0" smtClean="0"/>
              <a:t>framework</a:t>
            </a:r>
            <a:r>
              <a:rPr lang="pt-BR" dirty="0" smtClean="0"/>
              <a:t>)</a:t>
            </a:r>
          </a:p>
          <a:p>
            <a:r>
              <a:rPr lang="pt-BR" b="1" dirty="0" smtClean="0"/>
              <a:t>Cenário 3</a:t>
            </a:r>
            <a:r>
              <a:rPr lang="pt-BR" dirty="0" smtClean="0"/>
              <a:t>. Comunicação de áudio seguida da inclusão de vídeo (com troca de </a:t>
            </a:r>
            <a:r>
              <a:rPr lang="pt-BR" i="1" dirty="0" smtClean="0"/>
              <a:t>framework</a:t>
            </a:r>
            <a:r>
              <a:rPr lang="pt-BR" dirty="0" smtClean="0"/>
              <a:t>)</a:t>
            </a:r>
          </a:p>
          <a:p>
            <a:r>
              <a:rPr lang="pt-BR" b="1" dirty="0" smtClean="0"/>
              <a:t>Cenário 4</a:t>
            </a:r>
            <a:r>
              <a:rPr lang="pt-BR" dirty="0" smtClean="0"/>
              <a:t>. Falha no </a:t>
            </a:r>
            <a:r>
              <a:rPr lang="pt-BR" i="1" dirty="0" smtClean="0"/>
              <a:t>framework </a:t>
            </a:r>
            <a:r>
              <a:rPr lang="pt-BR" dirty="0" smtClean="0"/>
              <a:t>utilizado</a:t>
            </a:r>
            <a:r>
              <a:rPr lang="pt-BR" i="1" dirty="0" smtClean="0"/>
              <a:t> </a:t>
            </a:r>
            <a:r>
              <a:rPr lang="pt-BR" dirty="0" smtClean="0"/>
              <a:t>em uma comunicação de áudio</a:t>
            </a:r>
          </a:p>
          <a:p>
            <a:r>
              <a:rPr lang="pt-BR" b="1" dirty="0" smtClean="0"/>
              <a:t>Cenário 5</a:t>
            </a:r>
            <a:r>
              <a:rPr lang="pt-BR" dirty="0" smtClean="0"/>
              <a:t>. Falha em todos os </a:t>
            </a:r>
            <a:r>
              <a:rPr lang="pt-BR" i="1" dirty="0" smtClean="0"/>
              <a:t>frameworks</a:t>
            </a:r>
            <a:endParaRPr lang="pt-BR" dirty="0" smtClean="0"/>
          </a:p>
          <a:p>
            <a:r>
              <a:rPr lang="pt-BR" b="1" dirty="0" smtClean="0"/>
              <a:t>Cenário 6</a:t>
            </a:r>
            <a:r>
              <a:rPr lang="pt-BR" dirty="0" smtClean="0"/>
              <a:t>. Comunicação inicializada por outro participante</a:t>
            </a:r>
          </a:p>
          <a:p>
            <a:r>
              <a:rPr lang="pt-BR" b="1" dirty="0" smtClean="0"/>
              <a:t>Cenário 7</a:t>
            </a:r>
            <a:r>
              <a:rPr lang="pt-BR" dirty="0" smtClean="0"/>
              <a:t>. Falha na autenticação com frameworks</a:t>
            </a:r>
          </a:p>
          <a:p>
            <a:r>
              <a:rPr lang="pt-BR" b="1" dirty="0" smtClean="0"/>
              <a:t>Cenário 8</a:t>
            </a:r>
            <a:r>
              <a:rPr lang="pt-BR" dirty="0" smtClean="0"/>
              <a:t>. Comunicação de áudio entre três participantes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Tempo médio de execução (</a:t>
            </a:r>
            <a:r>
              <a:rPr lang="pt-BR" dirty="0" err="1" smtClean="0"/>
              <a:t>ms</a:t>
            </a:r>
            <a:r>
              <a:rPr lang="pt-BR" dirty="0" smtClean="0"/>
              <a:t>)</a:t>
            </a:r>
            <a:endParaRPr lang="pt-BR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143000" y="2362200"/>
          <a:ext cx="6908800" cy="389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Discussão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6000" y="1752600"/>
            <a:ext cx="8838000" cy="42672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Equivalência entre a camada modelada e a existente, que integra a CVM</a:t>
            </a:r>
          </a:p>
          <a:p>
            <a:endParaRPr lang="pt-BR" dirty="0" smtClean="0"/>
          </a:p>
          <a:p>
            <a:r>
              <a:rPr lang="pt-BR" dirty="0" smtClean="0"/>
              <a:t>A camada </a:t>
            </a:r>
            <a:r>
              <a:rPr lang="pt-BR" dirty="0" smtClean="0"/>
              <a:t>modelada apresenta desempenho inferior</a:t>
            </a:r>
          </a:p>
          <a:p>
            <a:endParaRPr lang="pt-BR" dirty="0" smtClean="0"/>
          </a:p>
          <a:p>
            <a:pPr>
              <a:spcAft>
                <a:spcPts val="0"/>
              </a:spcAft>
            </a:pPr>
            <a:r>
              <a:rPr lang="pt-BR" dirty="0" smtClean="0"/>
              <a:t>Uso de modelagem permite reduzir</a:t>
            </a:r>
            <a:r>
              <a:rPr lang="pt-BR" dirty="0" smtClean="0"/>
              <a:t> a quantidade </a:t>
            </a:r>
            <a:r>
              <a:rPr lang="pt-BR" dirty="0" smtClean="0"/>
              <a:t>de operações que necessitam ser codificadas</a:t>
            </a:r>
          </a:p>
          <a:p>
            <a:pPr lvl="1">
              <a:buFontTx/>
              <a:buChar char="•"/>
            </a:pPr>
            <a:r>
              <a:rPr lang="pt-BR" dirty="0" smtClean="0"/>
              <a:t>Sugere menor esforço de implementação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kern="1200" dirty="0" smtClean="0"/>
              <a:t> </a:t>
            </a:r>
            <a:r>
              <a:rPr lang="pt-BR" dirty="0" err="1" smtClean="0"/>
              <a:t>DSMLs</a:t>
            </a:r>
            <a:r>
              <a:rPr lang="pt-BR" dirty="0" smtClean="0"/>
              <a:t> de alto-nível próximas ao domínio de negócio possibilitam que até mesmo usuários construam aplicações complexas</a:t>
            </a:r>
          </a:p>
          <a:p>
            <a:r>
              <a:rPr lang="pt-BR" dirty="0" smtClean="0"/>
              <a:t>Associadas </a:t>
            </a:r>
            <a:r>
              <a:rPr lang="pt-BR" dirty="0" smtClean="0"/>
              <a:t>a técnicas de MDE, </a:t>
            </a:r>
            <a:r>
              <a:rPr lang="pt-BR" dirty="0" err="1" smtClean="0"/>
              <a:t>DSMLs</a:t>
            </a:r>
            <a:r>
              <a:rPr lang="pt-BR" dirty="0" smtClean="0"/>
              <a:t> permitem que usuários construam e modifiquem aplicações em tempo de execução</a:t>
            </a:r>
          </a:p>
          <a:p>
            <a:r>
              <a:rPr lang="pt-BR" dirty="0" smtClean="0"/>
              <a:t>Para isso, modelos construídos de acordo com uma DSML são processados automaticamente por mecanismos de </a:t>
            </a:r>
            <a:r>
              <a:rPr lang="pt-BR" dirty="0" smtClean="0"/>
              <a:t>execução de modelos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Introdução e Objetivos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Construção de Máquinas de Execução de Modelos</a:t>
            </a:r>
          </a:p>
          <a:p>
            <a:r>
              <a:rPr lang="pt-BR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Metamodelo</a:t>
            </a:r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e Ambiente de Execução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Modelo do Intermediador de Comunicação em Rede</a:t>
            </a:r>
          </a:p>
          <a:p>
            <a:r>
              <a:rPr lang="pt-BR" dirty="0" smtClean="0"/>
              <a:t>Trabalhos relacionados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Conclusões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Trabalhos futuros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6000" y="1752600"/>
            <a:ext cx="8838000" cy="4572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400" dirty="0" smtClean="0"/>
              <a:t>Formalização da semântica dinâmica, e geração de ferramentas (</a:t>
            </a:r>
            <a:r>
              <a:rPr lang="pt-BR" sz="2400" dirty="0" err="1" smtClean="0"/>
              <a:t>Bryant</a:t>
            </a:r>
            <a:r>
              <a:rPr lang="pt-BR" sz="2400" dirty="0" smtClean="0"/>
              <a:t> et. </a:t>
            </a:r>
            <a:r>
              <a:rPr lang="pt-BR" sz="2400" dirty="0" err="1" smtClean="0"/>
              <a:t>al</a:t>
            </a:r>
            <a:r>
              <a:rPr lang="pt-BR" sz="2400" dirty="0" smtClean="0"/>
              <a:t>, 2011)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pt-BR" dirty="0" smtClean="0"/>
              <a:t>Tradução para uma linguagem com semântica bem definida usando QVT, ATL, linguagens de reescrita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pt-BR" dirty="0" smtClean="0"/>
              <a:t>Ancoragem semântica: Tradução para unidades semânticas definidas em modelos computacionais elementares (Chen et. </a:t>
            </a:r>
            <a:r>
              <a:rPr lang="pt-BR" dirty="0" err="1" smtClean="0"/>
              <a:t>al</a:t>
            </a:r>
            <a:r>
              <a:rPr lang="pt-BR" dirty="0" smtClean="0"/>
              <a:t>, 2005; </a:t>
            </a:r>
            <a:r>
              <a:rPr lang="pt-BR" dirty="0" err="1" smtClean="0"/>
              <a:t>Jouault</a:t>
            </a:r>
            <a:r>
              <a:rPr lang="pt-BR" dirty="0" smtClean="0"/>
              <a:t> et. </a:t>
            </a:r>
            <a:r>
              <a:rPr lang="pt-BR" dirty="0" err="1" smtClean="0"/>
              <a:t>al</a:t>
            </a:r>
            <a:r>
              <a:rPr lang="pt-BR" dirty="0" smtClean="0"/>
              <a:t>, 2006)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pt-BR" i="1" dirty="0" err="1" smtClean="0"/>
              <a:t>Behavior</a:t>
            </a:r>
            <a:r>
              <a:rPr lang="pt-BR" i="1" dirty="0" smtClean="0"/>
              <a:t> </a:t>
            </a:r>
            <a:r>
              <a:rPr lang="pt-BR" i="1" dirty="0" err="1" smtClean="0"/>
              <a:t>weaving</a:t>
            </a:r>
            <a:r>
              <a:rPr lang="pt-BR" dirty="0" smtClean="0"/>
              <a:t>: Extensão do </a:t>
            </a:r>
            <a:r>
              <a:rPr lang="pt-BR" dirty="0" err="1" smtClean="0"/>
              <a:t>meta-metamodelo</a:t>
            </a:r>
            <a:r>
              <a:rPr lang="pt-BR" dirty="0" smtClean="0"/>
              <a:t> para que o </a:t>
            </a:r>
            <a:r>
              <a:rPr lang="pt-BR" dirty="0" err="1" smtClean="0"/>
              <a:t>metamodelo</a:t>
            </a:r>
            <a:r>
              <a:rPr lang="pt-BR" dirty="0" smtClean="0"/>
              <a:t> inclua semântica dinâmica, descrita de forma operacional.</a:t>
            </a:r>
            <a:r>
              <a:rPr lang="pt-BR" i="1" dirty="0" smtClean="0"/>
              <a:t> </a:t>
            </a:r>
            <a:r>
              <a:rPr lang="pt-BR" dirty="0" err="1" smtClean="0"/>
              <a:t>Kermeta</a:t>
            </a:r>
            <a:r>
              <a:rPr lang="pt-BR" dirty="0" smtClean="0"/>
              <a:t> (</a:t>
            </a:r>
            <a:r>
              <a:rPr lang="pt-BR" dirty="0" err="1" smtClean="0"/>
              <a:t>Jézéquel</a:t>
            </a:r>
            <a:r>
              <a:rPr lang="pt-BR" dirty="0" smtClean="0"/>
              <a:t> et. </a:t>
            </a:r>
            <a:r>
              <a:rPr lang="pt-BR" dirty="0" err="1" smtClean="0"/>
              <a:t>al</a:t>
            </a:r>
            <a:r>
              <a:rPr lang="pt-BR" dirty="0" smtClean="0"/>
              <a:t>, 2011); </a:t>
            </a:r>
            <a:r>
              <a:rPr lang="pt-BR" dirty="0" err="1" smtClean="0"/>
              <a:t>xOCL</a:t>
            </a:r>
            <a:r>
              <a:rPr lang="pt-BR" dirty="0" smtClean="0"/>
              <a:t> (Álvares et. </a:t>
            </a:r>
            <a:r>
              <a:rPr lang="pt-BR" dirty="0" err="1" smtClean="0"/>
              <a:t>al</a:t>
            </a:r>
            <a:r>
              <a:rPr lang="pt-BR" dirty="0" smtClean="0"/>
              <a:t>, 2001)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6000" y="1752600"/>
            <a:ext cx="8838000" cy="426720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pt-BR" sz="2400" i="1" dirty="0" smtClean="0"/>
              <a:t>Frameworks</a:t>
            </a:r>
            <a:r>
              <a:rPr lang="pt-BR" sz="2400" dirty="0" smtClean="0"/>
              <a:t> </a:t>
            </a:r>
            <a:r>
              <a:rPr lang="pt-BR" sz="2400" dirty="0" smtClean="0"/>
              <a:t>de interpretação de modelos (Edwards et. Al)</a:t>
            </a:r>
          </a:p>
          <a:p>
            <a:pPr lvl="1">
              <a:spcAft>
                <a:spcPts val="0"/>
              </a:spcAft>
              <a:buFont typeface="Arial"/>
              <a:buChar char="•"/>
            </a:pPr>
            <a:r>
              <a:rPr lang="pt-BR" sz="2200" dirty="0" smtClean="0"/>
              <a:t>Construção dirigida por modelos de </a:t>
            </a:r>
            <a:r>
              <a:rPr lang="pt-BR" sz="2200" i="1" dirty="0" smtClean="0"/>
              <a:t>frameworks </a:t>
            </a:r>
            <a:r>
              <a:rPr lang="pt-BR" sz="2200" dirty="0" smtClean="0"/>
              <a:t>para construção de interpretadores de </a:t>
            </a:r>
            <a:r>
              <a:rPr lang="pt-BR" sz="2200" dirty="0" smtClean="0"/>
              <a:t>DSML</a:t>
            </a:r>
          </a:p>
          <a:p>
            <a:pPr lvl="1">
              <a:spcAft>
                <a:spcPts val="1200"/>
              </a:spcAft>
              <a:buFont typeface="Arial"/>
              <a:buChar char="•"/>
            </a:pPr>
            <a:r>
              <a:rPr lang="pt-BR" sz="2200" dirty="0" smtClean="0"/>
              <a:t>O </a:t>
            </a:r>
            <a:r>
              <a:rPr lang="pt-BR" sz="2200" i="1" dirty="0" smtClean="0"/>
              <a:t>framework </a:t>
            </a:r>
            <a:r>
              <a:rPr lang="pt-BR" sz="2200" dirty="0" smtClean="0"/>
              <a:t>constr</a:t>
            </a:r>
            <a:r>
              <a:rPr lang="pt-BR" sz="2200" dirty="0" smtClean="0"/>
              <a:t>uído</a:t>
            </a:r>
            <a:r>
              <a:rPr lang="pt-BR" sz="2200" i="1" dirty="0" smtClean="0"/>
              <a:t> </a:t>
            </a:r>
            <a:r>
              <a:rPr lang="pt-BR" sz="2200" dirty="0" smtClean="0"/>
              <a:t>define uma categoria de </a:t>
            </a:r>
            <a:r>
              <a:rPr lang="pt-BR" sz="2200" dirty="0" err="1" smtClean="0"/>
              <a:t>DSMLs</a:t>
            </a:r>
            <a:endParaRPr lang="pt-BR" sz="2200" dirty="0" smtClean="0"/>
          </a:p>
          <a:p>
            <a:pPr>
              <a:spcAft>
                <a:spcPts val="0"/>
              </a:spcAft>
            </a:pPr>
            <a:r>
              <a:rPr lang="pt-BR" sz="2400" dirty="0" smtClean="0"/>
              <a:t>Linhas de</a:t>
            </a:r>
            <a:r>
              <a:rPr lang="pt-BR" sz="2400" dirty="0" smtClean="0"/>
              <a:t> produtos específicas </a:t>
            </a:r>
            <a:r>
              <a:rPr lang="pt-BR" sz="2400" dirty="0" smtClean="0"/>
              <a:t>de domínio (White et. Al)</a:t>
            </a:r>
          </a:p>
          <a:p>
            <a:pPr lvl="1">
              <a:buFont typeface="Arial"/>
              <a:buChar char="•"/>
            </a:pPr>
            <a:r>
              <a:rPr lang="pt-BR" sz="2200" dirty="0" smtClean="0"/>
              <a:t>Busca reutilizar aspectos comuns entre interpretadores de </a:t>
            </a:r>
            <a:r>
              <a:rPr lang="pt-BR" sz="2200" dirty="0" err="1" smtClean="0"/>
              <a:t>DSLs</a:t>
            </a:r>
            <a:r>
              <a:rPr lang="pt-BR" sz="2200" dirty="0" smtClean="0"/>
              <a:t> de uma determinada categoria (capturada como uma linha de produção)</a:t>
            </a:r>
          </a:p>
          <a:p>
            <a:pPr lvl="1">
              <a:buFont typeface="Arial"/>
              <a:buChar char="•"/>
            </a:pPr>
            <a:r>
              <a:rPr lang="pt-BR" sz="2200" dirty="0" err="1" smtClean="0"/>
              <a:t>DSLs</a:t>
            </a:r>
            <a:r>
              <a:rPr lang="pt-BR" sz="2200" dirty="0" smtClean="0"/>
              <a:t> são definidas como composição de outras </a:t>
            </a:r>
            <a:r>
              <a:rPr lang="pt-BR" sz="2200" dirty="0" err="1" smtClean="0"/>
              <a:t>DSLs</a:t>
            </a:r>
            <a:endParaRPr lang="pt-BR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Introdução e Objetivos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Construção de Máquinas de Execução de Modelos</a:t>
            </a:r>
          </a:p>
          <a:p>
            <a:r>
              <a:rPr lang="pt-BR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Metamodelo</a:t>
            </a:r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e Ambiente de Execução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Modelo do Intermediador de Comunicação em Rede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Trabalhos relacionados</a:t>
            </a:r>
          </a:p>
          <a:p>
            <a:r>
              <a:rPr lang="pt-BR" dirty="0" smtClean="0"/>
              <a:t>Conclusões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Trabalhos futuros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Conclusões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Arquitetura genérica para máquinas de execução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DSMLs</a:t>
            </a:r>
            <a:r>
              <a:rPr lang="pt-BR" dirty="0" smtClean="0"/>
              <a:t> para descrição de serviços de alto-nível a serem realizados a partir de um conjunto de </a:t>
            </a:r>
            <a:r>
              <a:rPr lang="pt-BR" dirty="0" smtClean="0"/>
              <a:t>recursos</a:t>
            </a:r>
          </a:p>
          <a:p>
            <a:r>
              <a:rPr lang="pt-BR" dirty="0" smtClean="0"/>
              <a:t>Uso de modelos como meio de especializar a arquitetura em M</a:t>
            </a:r>
            <a:r>
              <a:rPr lang="pt-BR" dirty="0" smtClean="0"/>
              <a:t>áquinas de Execução para </a:t>
            </a:r>
            <a:r>
              <a:rPr lang="pt-BR" dirty="0" err="1" smtClean="0"/>
              <a:t>DSMLs</a:t>
            </a:r>
            <a:endParaRPr lang="pt-BR" dirty="0" smtClean="0"/>
          </a:p>
          <a:p>
            <a:r>
              <a:rPr lang="pt-BR" dirty="0" err="1" smtClean="0"/>
              <a:t>Metamodelo</a:t>
            </a:r>
            <a:r>
              <a:rPr lang="pt-BR" dirty="0" smtClean="0"/>
              <a:t> e Ambiente de Execu</a:t>
            </a:r>
            <a:r>
              <a:rPr lang="pt-BR" dirty="0" smtClean="0"/>
              <a:t>ção</a:t>
            </a:r>
            <a:r>
              <a:rPr lang="pt-BR" dirty="0" smtClean="0"/>
              <a:t> </a:t>
            </a:r>
            <a:r>
              <a:rPr lang="pt-BR" dirty="0" smtClean="0"/>
              <a:t>da camada de Intermediação de </a:t>
            </a:r>
            <a:r>
              <a:rPr lang="pt-BR" dirty="0" smtClean="0"/>
              <a:t>Serviços</a:t>
            </a:r>
          </a:p>
          <a:p>
            <a:r>
              <a:rPr lang="pt-BR" dirty="0" smtClean="0"/>
              <a:t>Uso de t</a:t>
            </a:r>
            <a:r>
              <a:rPr lang="pt-BR" dirty="0" smtClean="0"/>
              <a:t>écnicas de MDE e </a:t>
            </a:r>
            <a:r>
              <a:rPr lang="pt-BR" dirty="0" err="1" smtClean="0"/>
              <a:t>DSMLs</a:t>
            </a:r>
            <a:r>
              <a:rPr lang="pt-BR" dirty="0" smtClean="0"/>
              <a:t> para construção de mecanismos para o processamento de </a:t>
            </a:r>
            <a:r>
              <a:rPr lang="pt-BR" dirty="0" err="1" smtClean="0"/>
              <a:t>DSMLs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Publicação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SOUSA, G. C. M.; COSTA, F. M.; CLARKE, P. J.; ALLEN, A.</a:t>
            </a:r>
          </a:p>
          <a:p>
            <a:r>
              <a:rPr lang="pt-BR" b="1" dirty="0" err="1" smtClean="0"/>
              <a:t>Model-Driven</a:t>
            </a:r>
            <a:r>
              <a:rPr lang="pt-BR" b="1" dirty="0" smtClean="0"/>
              <a:t> </a:t>
            </a:r>
            <a:r>
              <a:rPr lang="pt-BR" b="1" dirty="0" err="1" smtClean="0"/>
              <a:t>Development</a:t>
            </a:r>
            <a:r>
              <a:rPr lang="pt-BR" b="1" dirty="0" smtClean="0"/>
              <a:t> </a:t>
            </a:r>
            <a:r>
              <a:rPr lang="pt-BR" b="1" dirty="0" err="1" smtClean="0"/>
              <a:t>of</a:t>
            </a:r>
            <a:r>
              <a:rPr lang="pt-BR" b="1" dirty="0" smtClean="0"/>
              <a:t> DSML </a:t>
            </a:r>
            <a:r>
              <a:rPr lang="pt-BR" b="1" dirty="0" err="1" smtClean="0"/>
              <a:t>Execution</a:t>
            </a:r>
            <a:r>
              <a:rPr lang="pt-BR" b="1" dirty="0" smtClean="0"/>
              <a:t> </a:t>
            </a:r>
            <a:r>
              <a:rPr lang="pt-BR" b="1" dirty="0" err="1" smtClean="0"/>
              <a:t>Engines</a:t>
            </a:r>
            <a:r>
              <a:rPr lang="pt-BR" dirty="0" smtClean="0"/>
              <a:t>. </a:t>
            </a:r>
          </a:p>
          <a:p>
            <a:r>
              <a:rPr lang="pt-BR" dirty="0" smtClean="0"/>
              <a:t>In: </a:t>
            </a:r>
            <a:r>
              <a:rPr lang="pt-BR" dirty="0" err="1" smtClean="0"/>
              <a:t>Proceedings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7th </a:t>
            </a:r>
            <a:r>
              <a:rPr lang="pt-BR" dirty="0" err="1" smtClean="0"/>
              <a:t>International</a:t>
            </a:r>
            <a:r>
              <a:rPr lang="pt-BR" dirty="0" smtClean="0"/>
              <a:t> Workshop </a:t>
            </a:r>
            <a:r>
              <a:rPr lang="pt-BR" dirty="0" err="1" smtClean="0"/>
              <a:t>on</a:t>
            </a:r>
            <a:r>
              <a:rPr lang="pt-BR" dirty="0" smtClean="0"/>
              <a:t> Models@run.time, </a:t>
            </a:r>
            <a:r>
              <a:rPr lang="pt-BR" dirty="0" err="1" smtClean="0"/>
              <a:t>Oct</a:t>
            </a:r>
            <a:r>
              <a:rPr lang="pt-BR" dirty="0" smtClean="0"/>
              <a:t> 2012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Introdução e Objetivos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Construção de Máquinas de Execução de Modelos</a:t>
            </a:r>
          </a:p>
          <a:p>
            <a:r>
              <a:rPr lang="pt-BR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Metamodelo</a:t>
            </a:r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e Ambiente de Execução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Modelo do Intermediador de Comunicação em Rede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Trabalhos relacionados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Conclusões</a:t>
            </a:r>
          </a:p>
          <a:p>
            <a:r>
              <a:rPr lang="pt-BR" dirty="0" smtClean="0"/>
              <a:t>Trabalhos futuros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Extensão do </a:t>
            </a:r>
            <a:r>
              <a:rPr lang="pt-BR" dirty="0" err="1" smtClean="0"/>
              <a:t>metamodelo</a:t>
            </a:r>
            <a:r>
              <a:rPr lang="pt-BR" dirty="0" smtClean="0"/>
              <a:t> para contemplar outras camadas</a:t>
            </a:r>
          </a:p>
          <a:p>
            <a:r>
              <a:rPr lang="pt-BR" dirty="0" smtClean="0"/>
              <a:t>Aplicar a abordagem a outros domínios</a:t>
            </a:r>
          </a:p>
          <a:p>
            <a:pPr lvl="1">
              <a:spcAft>
                <a:spcPts val="1200"/>
              </a:spcAft>
              <a:buFont typeface="Arial"/>
              <a:buChar char="•"/>
            </a:pPr>
            <a:r>
              <a:rPr lang="pt-BR" dirty="0" smtClean="0"/>
              <a:t>Redes elétricas inteligentes, computação </a:t>
            </a:r>
            <a:r>
              <a:rPr lang="pt-BR" dirty="0" err="1" smtClean="0"/>
              <a:t>úbiqua</a:t>
            </a:r>
            <a:endParaRPr lang="pt-BR" dirty="0" smtClean="0"/>
          </a:p>
          <a:p>
            <a:r>
              <a:rPr lang="pt-BR" dirty="0" smtClean="0"/>
              <a:t>Integração </a:t>
            </a:r>
            <a:r>
              <a:rPr lang="pt-BR" dirty="0" smtClean="0"/>
              <a:t>dos modelos de máquinas </a:t>
            </a:r>
            <a:r>
              <a:rPr lang="pt-BR" dirty="0" smtClean="0"/>
              <a:t>de execução </a:t>
            </a:r>
            <a:r>
              <a:rPr lang="pt-BR" dirty="0" smtClean="0"/>
              <a:t>aos </a:t>
            </a:r>
            <a:r>
              <a:rPr lang="pt-BR" dirty="0" err="1" smtClean="0"/>
              <a:t>metamodelos</a:t>
            </a:r>
            <a:r>
              <a:rPr lang="pt-BR" dirty="0" smtClean="0"/>
              <a:t> das </a:t>
            </a:r>
            <a:r>
              <a:rPr lang="pt-BR" dirty="0" err="1" smtClean="0"/>
              <a:t>DSMLs</a:t>
            </a:r>
            <a:endParaRPr lang="pt-BR" dirty="0" smtClean="0"/>
          </a:p>
          <a:p>
            <a:r>
              <a:rPr lang="pt-BR" dirty="0" smtClean="0"/>
              <a:t>Inspeção e manipulação de máquinas de execução em tempo de execução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Obrigado!</a:t>
            </a:r>
          </a:p>
          <a:p>
            <a:endParaRPr lang="pt-BR" dirty="0" smtClean="0"/>
          </a:p>
          <a:p>
            <a:r>
              <a:rPr lang="pt-BR" dirty="0" smtClean="0"/>
              <a:t>Dúvidas?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 smtClean="0"/>
              <a:t>Mecanismos para a execução de </a:t>
            </a:r>
            <a:r>
              <a:rPr lang="pt-BR" b="1" dirty="0" smtClean="0"/>
              <a:t>modelos em tempo de execução</a:t>
            </a:r>
            <a:r>
              <a:rPr lang="pt-BR" dirty="0" smtClean="0"/>
              <a:t> são complexos</a:t>
            </a:r>
          </a:p>
          <a:p>
            <a:pPr lvl="1"/>
            <a:r>
              <a:rPr lang="pt-BR" dirty="0" smtClean="0"/>
              <a:t>Análise e transformação de modelos</a:t>
            </a:r>
          </a:p>
          <a:p>
            <a:pPr lvl="1"/>
            <a:r>
              <a:rPr lang="pt-BR" dirty="0" smtClean="0"/>
              <a:t>Avaliação de políticas</a:t>
            </a:r>
          </a:p>
          <a:p>
            <a:pPr lvl="1"/>
            <a:r>
              <a:rPr lang="pt-BR" dirty="0" smtClean="0"/>
              <a:t>Adaptação dinâmica</a:t>
            </a:r>
          </a:p>
          <a:p>
            <a:pPr lvl="1"/>
            <a:r>
              <a:rPr lang="pt-BR" dirty="0" smtClean="0"/>
              <a:t>Transferência de estado</a:t>
            </a:r>
            <a:endParaRPr lang="pt-BR" dirty="0" smtClean="0"/>
          </a:p>
          <a:p>
            <a:pPr lvl="1"/>
            <a:r>
              <a:rPr lang="pt-BR" dirty="0" smtClean="0"/>
              <a:t>e</a:t>
            </a:r>
            <a:r>
              <a:rPr lang="pt-BR" dirty="0" smtClean="0"/>
              <a:t>tc.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 smtClean="0"/>
              <a:t>Mecanismos para a execução de </a:t>
            </a:r>
            <a:r>
              <a:rPr lang="pt-BR" b="1" dirty="0" smtClean="0"/>
              <a:t>modelos em tempo de execução</a:t>
            </a:r>
            <a:r>
              <a:rPr lang="pt-BR" dirty="0" smtClean="0"/>
              <a:t> são complexos</a:t>
            </a:r>
          </a:p>
          <a:p>
            <a:r>
              <a:rPr lang="pt-BR" dirty="0" smtClean="0"/>
              <a:t>Precisam ser construídos especificamente para cada DSML particular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Mecanismos para a execução de </a:t>
            </a:r>
            <a:r>
              <a:rPr lang="pt-BR" b="1" dirty="0" smtClean="0"/>
              <a:t>modelos em tempo de execução</a:t>
            </a:r>
            <a:r>
              <a:rPr lang="pt-BR" dirty="0" smtClean="0"/>
              <a:t> são complexos</a:t>
            </a:r>
          </a:p>
          <a:p>
            <a:r>
              <a:rPr lang="pt-BR" dirty="0" smtClean="0"/>
              <a:t>Precisam ser construídos especificamente para cada DSML particular</a:t>
            </a:r>
          </a:p>
          <a:p>
            <a:endParaRPr lang="pt-BR" dirty="0" smtClean="0"/>
          </a:p>
          <a:p>
            <a:r>
              <a:rPr lang="pt-BR" dirty="0" smtClean="0"/>
              <a:t>SOLUÇÃO GERAL: Empregar técnicas de MDE para construção de </a:t>
            </a:r>
            <a:r>
              <a:rPr lang="pt-BR" b="1" dirty="0" smtClean="0"/>
              <a:t>máquinas de execução de modelos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Objetivo Geral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smtClean="0"/>
              <a:t>Abordagem dirigida por modelos para construção de máquinas de execução</a:t>
            </a:r>
          </a:p>
          <a:p>
            <a:pPr lvl="1"/>
            <a:r>
              <a:rPr lang="pt-BR" smtClean="0"/>
              <a:t>de modelos que podem ser criados ou modificados em tempo de execução</a:t>
            </a:r>
          </a:p>
          <a:p>
            <a:pPr lvl="1"/>
            <a:r>
              <a:rPr lang="pt-BR" smtClean="0"/>
              <a:t>que descrevem serviços de alto-nível providos a partir de um conjunto heterogêneo de recursos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6701</TotalTime>
  <Words>2369</Words>
  <Application>Microsoft Office PowerPoint</Application>
  <PresentationFormat>On-screen Show (4:3)</PresentationFormat>
  <Paragraphs>404</Paragraphs>
  <Slides>58</Slides>
  <Notes>27</Notes>
  <HiddenSlides>2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Design padrão</vt:lpstr>
      <vt:lpstr>Desenvolvimento Dirigido por Modelos de Máquinas de Execução  para Linguagens de Modelagem Específicas de Domínio</vt:lpstr>
      <vt:lpstr>Agenda</vt:lpstr>
      <vt:lpstr>Introdução</vt:lpstr>
      <vt:lpstr>Introdução</vt:lpstr>
      <vt:lpstr>Introdução</vt:lpstr>
      <vt:lpstr>Problema</vt:lpstr>
      <vt:lpstr>Problema</vt:lpstr>
      <vt:lpstr>Problema</vt:lpstr>
      <vt:lpstr>Objetivo Geral</vt:lpstr>
      <vt:lpstr>Communication Virtual Machine (CVM)</vt:lpstr>
      <vt:lpstr>Microgrid Virtual Machine (MGridVM)</vt:lpstr>
      <vt:lpstr>Agenda</vt:lpstr>
      <vt:lpstr>Abordagem Geral</vt:lpstr>
      <vt:lpstr>Arquitetura Genérica</vt:lpstr>
      <vt:lpstr>Máquinas de Execução</vt:lpstr>
      <vt:lpstr>Perspectiva de DSMLs</vt:lpstr>
      <vt:lpstr>Intermediador de Serviços</vt:lpstr>
      <vt:lpstr>Aplicação da abordagem ao Intermediador de Serviços</vt:lpstr>
      <vt:lpstr>Agenda</vt:lpstr>
      <vt:lpstr>Metamodelo do Intermediador de Serviços</vt:lpstr>
      <vt:lpstr>Metamodelo do Intermediador de Serviços</vt:lpstr>
      <vt:lpstr>Metamodelo do Intermediador de Serviços</vt:lpstr>
      <vt:lpstr>Metamodelo do Intermediador de Serviços</vt:lpstr>
      <vt:lpstr>Manager</vt:lpstr>
      <vt:lpstr>Interface</vt:lpstr>
      <vt:lpstr>Recursos</vt:lpstr>
      <vt:lpstr>Estado</vt:lpstr>
      <vt:lpstr>Tratadores e ações</vt:lpstr>
      <vt:lpstr>Tratadores e ações</vt:lpstr>
      <vt:lpstr>Gerenciamento Autônomo</vt:lpstr>
      <vt:lpstr>Gerenciamento Autônomo</vt:lpstr>
      <vt:lpstr>Políticas</vt:lpstr>
      <vt:lpstr>Políticas</vt:lpstr>
      <vt:lpstr>Ambiente de Execução</vt:lpstr>
      <vt:lpstr>Ambiente de Execução</vt:lpstr>
      <vt:lpstr>Agenda</vt:lpstr>
      <vt:lpstr>Network Communication Broker</vt:lpstr>
      <vt:lpstr>Interface da NCB</vt:lpstr>
      <vt:lpstr>Interface dos Recursos</vt:lpstr>
      <vt:lpstr>Tratador da chamada LoginAll</vt:lpstr>
      <vt:lpstr>Tratador da chamada EnableMedium</vt:lpstr>
      <vt:lpstr>Recursos e Estado</vt:lpstr>
      <vt:lpstr>Gerenciamento Autônomo NCB</vt:lpstr>
      <vt:lpstr>Políticas NCB</vt:lpstr>
      <vt:lpstr>Avaliação</vt:lpstr>
      <vt:lpstr>Avaliação</vt:lpstr>
      <vt:lpstr>Cenários</vt:lpstr>
      <vt:lpstr>Resultados</vt:lpstr>
      <vt:lpstr>Discussão</vt:lpstr>
      <vt:lpstr>Agenda</vt:lpstr>
      <vt:lpstr>Trabalhos relacionados</vt:lpstr>
      <vt:lpstr>Trabalhos relacionados</vt:lpstr>
      <vt:lpstr>Agenda</vt:lpstr>
      <vt:lpstr>Conclusões</vt:lpstr>
      <vt:lpstr>Publicação</vt:lpstr>
      <vt:lpstr>Agenda</vt:lpstr>
      <vt:lpstr>Trabalhos futuros</vt:lpstr>
      <vt:lpstr>Slide 58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Gustavo Sousa</cp:lastModifiedBy>
  <cp:revision>714</cp:revision>
  <dcterms:created xsi:type="dcterms:W3CDTF">2012-10-09T10:44:17Z</dcterms:created>
  <dcterms:modified xsi:type="dcterms:W3CDTF">2012-10-09T16:46:33Z</dcterms:modified>
</cp:coreProperties>
</file>