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Default Extension="jpeg" ContentType="image/jpeg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41"/>
  </p:notesMasterIdLst>
  <p:handoutMasterIdLst>
    <p:handoutMasterId r:id="rId42"/>
  </p:handoutMasterIdLst>
  <p:sldIdLst>
    <p:sldId id="256" r:id="rId2"/>
    <p:sldId id="265" r:id="rId3"/>
    <p:sldId id="257" r:id="rId4"/>
    <p:sldId id="258" r:id="rId5"/>
    <p:sldId id="25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60" r:id="rId16"/>
    <p:sldId id="269" r:id="rId17"/>
    <p:sldId id="261" r:id="rId18"/>
    <p:sldId id="262" r:id="rId19"/>
    <p:sldId id="263" r:id="rId20"/>
    <p:sldId id="264" r:id="rId21"/>
    <p:sldId id="266" r:id="rId22"/>
    <p:sldId id="267" r:id="rId23"/>
    <p:sldId id="268" r:id="rId24"/>
    <p:sldId id="281" r:id="rId25"/>
    <p:sldId id="288" r:id="rId26"/>
    <p:sldId id="290" r:id="rId27"/>
    <p:sldId id="289" r:id="rId28"/>
    <p:sldId id="292" r:id="rId29"/>
    <p:sldId id="291" r:id="rId30"/>
    <p:sldId id="286" r:id="rId31"/>
    <p:sldId id="298" r:id="rId32"/>
    <p:sldId id="293" r:id="rId33"/>
    <p:sldId id="295" r:id="rId34"/>
    <p:sldId id="299" r:id="rId35"/>
    <p:sldId id="296" r:id="rId36"/>
    <p:sldId id="297" r:id="rId37"/>
    <p:sldId id="285" r:id="rId38"/>
    <p:sldId id="284" r:id="rId39"/>
    <p:sldId id="283" r:id="rId4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C73CE"/>
    <a:srgbClr val="0B599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80984" autoAdjust="0"/>
  </p:normalViewPr>
  <p:slideViewPr>
    <p:cSldViewPr>
      <p:cViewPr varScale="1">
        <p:scale>
          <a:sx n="62" d="100"/>
          <a:sy n="62" d="100"/>
        </p:scale>
        <p:origin x="-1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F4936-30B3-7C4F-A8EC-0DE846BB7FA8}" type="datetimeFigureOut">
              <a:rPr lang="en-US" smtClean="0"/>
              <a:t>10/2/12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495FF-7B55-4C45-A29F-F33529F73967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93447-FA43-9A4E-8E7F-7060644D9C5E}" type="datetimeFigureOut">
              <a:rPr lang="en-US" smtClean="0"/>
              <a:t>10/2/12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2EF05-D8A2-3A45-95F2-BA74BD40323C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Complexidade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desenvolvimento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contemporâneas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envolvem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diversos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ambientes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distribuídos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mobilidade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adaptabilidade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sensibilidade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…)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linguagens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oferecem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inapropriadas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relacionadas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às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capacidades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computacionais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utilizando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bastante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esforço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espaço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surgimento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dificuldades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acidentais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elevam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ainda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complexidade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seja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além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complexidade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encontrar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citados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ainda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lidar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dessas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linguagem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9DF28-0E15-264A-9BB4-8C8BCB5BFE5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Colocar imagem demonstrando</a:t>
            </a:r>
            <a:r>
              <a:rPr lang="pt-BR" baseline="0" dirty="0" smtClean="0"/>
              <a:t> vários modelos sendo transformados automaticamente em construções da plataforma de implementação</a:t>
            </a:r>
          </a:p>
          <a:p>
            <a:endParaRPr lang="pt-BR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Model-driven Engineering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utilizando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próximas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resolvido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Processamento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desses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forma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automatizada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meio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ferramentas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plataforma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9DF28-0E15-264A-9BB4-8C8BCB5BFE5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Próximo</a:t>
            </a:r>
            <a:r>
              <a:rPr lang="pt-BR" baseline="0" dirty="0" smtClean="0"/>
              <a:t> slide com imagem exemplificando:</a:t>
            </a:r>
          </a:p>
          <a:p>
            <a:endParaRPr lang="pt-BR" baseline="0" dirty="0" smtClean="0"/>
          </a:p>
          <a:p>
            <a:r>
              <a:rPr lang="pt-BR" baseline="0" dirty="0" smtClean="0"/>
              <a:t>CVM (</a:t>
            </a:r>
            <a:r>
              <a:rPr lang="pt-BR" baseline="0" dirty="0" err="1" smtClean="0"/>
              <a:t>schema</a:t>
            </a:r>
            <a:r>
              <a:rPr lang="pt-BR" baseline="0" dirty="0" smtClean="0"/>
              <a:t> de comunicação =&gt; frameworks de comunicação)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err="1" smtClean="0"/>
              <a:t>MGridVM</a:t>
            </a:r>
            <a:r>
              <a:rPr lang="pt-BR" baseline="0" dirty="0" smtClean="0"/>
              <a:t>(preferências do usuário =&gt; controladores e monitores de fontes, </a:t>
            </a:r>
            <a:r>
              <a:rPr lang="pt-BR" baseline="0" dirty="0" err="1" smtClean="0"/>
              <a:t>cargs</a:t>
            </a:r>
            <a:r>
              <a:rPr lang="pt-BR" baseline="0" dirty="0" smtClean="0"/>
              <a:t> e armazenadores de energia)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OBS: Se fosse utilizado transformação, o código gerado a partir do </a:t>
            </a:r>
            <a:r>
              <a:rPr lang="pt-BR" baseline="0" dirty="0" err="1" smtClean="0"/>
              <a:t>schema</a:t>
            </a:r>
            <a:r>
              <a:rPr lang="pt-BR" baseline="0" dirty="0" smtClean="0"/>
              <a:t>/</a:t>
            </a:r>
            <a:r>
              <a:rPr lang="pt-BR" baseline="0" dirty="0" err="1" smtClean="0"/>
              <a:t>preferencias</a:t>
            </a:r>
            <a:r>
              <a:rPr lang="pt-BR" baseline="0" dirty="0" smtClean="0"/>
              <a:t> deveria conter um código capaz de negociar modelos, selecionar recursos, aplicar políticas, </a:t>
            </a:r>
            <a:r>
              <a:rPr lang="pt-BR" baseline="0" dirty="0" err="1" smtClean="0"/>
              <a:t>etc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9DF28-0E15-264A-9BB4-8C8BCB5BFE5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Arquitetura gen</a:t>
            </a:r>
            <a:r>
              <a:rPr lang="pt-BR" dirty="0" smtClean="0"/>
              <a:t>érica estabelece uma divisão em camadas das operações envolvidas na realização dessa classe de </a:t>
            </a:r>
            <a:r>
              <a:rPr lang="pt-BR" dirty="0" err="1" smtClean="0"/>
              <a:t>DSMLs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Perspectiva de </a:t>
            </a:r>
            <a:r>
              <a:rPr lang="pt-BR" dirty="0" err="1" smtClean="0"/>
              <a:t>DSMLs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metamodelo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t>23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8050"/>
            <a:ext cx="2057400" cy="5114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19800" cy="5114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7200" y="1752600"/>
            <a:ext cx="8229600" cy="42672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565400"/>
            <a:ext cx="4027487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5400"/>
            <a:ext cx="4027488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slid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52600"/>
            <a:ext cx="8207375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Texto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r>
              <a:rPr lang="pt-BR" dirty="0" smtClean="0"/>
              <a:t>Arquitetura genérica para máquinas de execução de modelos</a:t>
            </a:r>
          </a:p>
          <a:p>
            <a:r>
              <a:rPr lang="pt-BR" dirty="0" err="1" smtClean="0"/>
              <a:t>Metamodelo</a:t>
            </a:r>
            <a:r>
              <a:rPr lang="pt-BR" dirty="0" smtClean="0"/>
              <a:t> que permita descrever intermediadores de serviços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Model-driven</a:t>
            </a:r>
            <a:r>
              <a:rPr lang="pt-BR" dirty="0" smtClean="0"/>
              <a:t> </a:t>
            </a:r>
            <a:r>
              <a:rPr lang="pt-BR" dirty="0" err="1" smtClean="0"/>
              <a:t>Engineering</a:t>
            </a:r>
            <a:r>
              <a:rPr lang="pt-BR" dirty="0" smtClean="0"/>
              <a:t> (MDE)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Abordagens de MDE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TALVEZ OMITIR ESSE SLIDE PORQUE ELE TALVEZ ROMPA O FLUXO DE IDÉIAS</a:t>
            </a:r>
          </a:p>
          <a:p>
            <a:endParaRPr lang="pt-BR" dirty="0" smtClean="0"/>
          </a:p>
          <a:p>
            <a:r>
              <a:rPr lang="pt-BR" dirty="0" smtClean="0"/>
              <a:t>MDA</a:t>
            </a:r>
          </a:p>
          <a:p>
            <a:endParaRPr lang="pt-BR" dirty="0" smtClean="0"/>
          </a:p>
          <a:p>
            <a:r>
              <a:rPr lang="pt-BR" dirty="0" smtClean="0"/>
              <a:t>MDD</a:t>
            </a:r>
          </a:p>
          <a:p>
            <a:endParaRPr lang="pt-BR" dirty="0" smtClean="0"/>
          </a:p>
          <a:p>
            <a:r>
              <a:rPr lang="pt-BR" dirty="0" smtClean="0"/>
              <a:t>MIC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Metamodelos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Domain-Specific</a:t>
            </a:r>
            <a:r>
              <a:rPr lang="pt-BR" dirty="0" smtClean="0"/>
              <a:t> </a:t>
            </a:r>
            <a:r>
              <a:rPr lang="pt-BR" dirty="0" err="1" smtClean="0"/>
              <a:t>Languages</a:t>
            </a:r>
            <a:r>
              <a:rPr lang="pt-BR" dirty="0" smtClean="0"/>
              <a:t> (</a:t>
            </a:r>
            <a:r>
              <a:rPr lang="pt-BR" dirty="0" err="1" smtClean="0"/>
              <a:t>DSLs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CVM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>
            <a:normAutofit/>
          </a:bodyPr>
          <a:lstStyle/>
          <a:p>
            <a:r>
              <a:rPr lang="pt-BR" dirty="0" smtClean="0"/>
              <a:t>Arquitetura</a:t>
            </a:r>
          </a:p>
          <a:p>
            <a:r>
              <a:rPr lang="pt-BR" dirty="0" smtClean="0"/>
              <a:t>Detalhamento das camadas</a:t>
            </a:r>
          </a:p>
          <a:p>
            <a:r>
              <a:rPr lang="pt-BR" dirty="0" smtClean="0"/>
              <a:t>Modelo em CML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MGridVM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>
            <a:normAutofit/>
          </a:bodyPr>
          <a:lstStyle/>
          <a:p>
            <a:r>
              <a:rPr lang="pt-BR" dirty="0" smtClean="0"/>
              <a:t>Arquitetura</a:t>
            </a:r>
          </a:p>
          <a:p>
            <a:r>
              <a:rPr lang="pt-BR" dirty="0" smtClean="0"/>
              <a:t>Detalhamento das camadas</a:t>
            </a:r>
          </a:p>
          <a:p>
            <a:r>
              <a:rPr lang="pt-BR" dirty="0" smtClean="0"/>
              <a:t>Modelo em CML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NCB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>
            <a:normAutofit/>
          </a:bodyPr>
          <a:lstStyle/>
          <a:p>
            <a:r>
              <a:rPr lang="pt-BR" dirty="0" smtClean="0"/>
              <a:t>Emprega arquitetura de computação autônoma</a:t>
            </a:r>
          </a:p>
          <a:p>
            <a:r>
              <a:rPr lang="pt-BR" dirty="0" smtClean="0"/>
              <a:t>Políticas</a:t>
            </a:r>
          </a:p>
          <a:p>
            <a:endParaRPr lang="pt-BR" dirty="0" smtClean="0"/>
          </a:p>
          <a:p>
            <a:r>
              <a:rPr lang="pt-BR" dirty="0" smtClean="0"/>
              <a:t>TALVEZ SEJA DESNECESSÁRIO, POIS CVM JÁ FOI MENCIONADA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 Autônoma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Políticas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Abordagem Geral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Arquitetura gen</a:t>
            </a:r>
            <a:r>
              <a:rPr lang="pt-BR" dirty="0" smtClean="0"/>
              <a:t>érica para Máquinas de Execução de </a:t>
            </a:r>
            <a:r>
              <a:rPr lang="pt-BR" dirty="0" err="1" smtClean="0"/>
              <a:t>DSMLs</a:t>
            </a:r>
            <a:endParaRPr lang="pt-BR" dirty="0" smtClean="0"/>
          </a:p>
          <a:p>
            <a:pPr>
              <a:buFont typeface="Arial"/>
              <a:buChar char="•"/>
            </a:pPr>
            <a:endParaRPr lang="pt-BR" dirty="0" smtClean="0"/>
          </a:p>
          <a:p>
            <a:pPr>
              <a:buFont typeface="Arial"/>
              <a:buChar char="•"/>
            </a:pPr>
            <a:r>
              <a:rPr lang="pt-BR" dirty="0" smtClean="0"/>
              <a:t>Especialização da arquitetura por meio de modelos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Em conformidade com um </a:t>
            </a:r>
            <a:r>
              <a:rPr lang="pt-BR" dirty="0" err="1" smtClean="0"/>
              <a:t>metamodelo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Gen</a:t>
            </a:r>
            <a:r>
              <a:rPr lang="pt-BR" dirty="0" smtClean="0"/>
              <a:t>érica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0" y="1752600"/>
            <a:ext cx="5627687" cy="42703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pt-BR" sz="2400" b="1" dirty="0" smtClean="0"/>
              <a:t>UI</a:t>
            </a:r>
            <a:r>
              <a:rPr lang="pt-BR" sz="2400" dirty="0" smtClean="0"/>
              <a:t> – interface com o usu</a:t>
            </a:r>
            <a:r>
              <a:rPr lang="pt-BR" sz="2400" dirty="0" smtClean="0"/>
              <a:t>ário/aplicação; </a:t>
            </a:r>
            <a:r>
              <a:rPr lang="pt-BR" sz="2400" dirty="0" smtClean="0"/>
              <a:t>constru</a:t>
            </a:r>
            <a:r>
              <a:rPr lang="pt-BR" sz="2400" dirty="0" smtClean="0"/>
              <a:t>ção e gerenciamento de modelos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pt-BR" sz="2400" b="1" dirty="0" smtClean="0"/>
              <a:t>SE</a:t>
            </a:r>
            <a:r>
              <a:rPr lang="pt-BR" sz="2400" dirty="0" smtClean="0"/>
              <a:t> – transformação de modelos declarativos em </a:t>
            </a:r>
            <a:r>
              <a:rPr lang="pt-BR" sz="2400" i="1" dirty="0" smtClean="0"/>
              <a:t>scripts </a:t>
            </a:r>
            <a:r>
              <a:rPr lang="pt-BR" sz="2400" dirty="0" smtClean="0"/>
              <a:t>de controle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pt-BR" sz="2400" b="1" dirty="0" smtClean="0"/>
              <a:t>M </a:t>
            </a:r>
            <a:r>
              <a:rPr lang="pt-BR" sz="2400" dirty="0" smtClean="0"/>
              <a:t>– execu</a:t>
            </a:r>
            <a:r>
              <a:rPr lang="pt-BR" sz="2400" dirty="0" smtClean="0"/>
              <a:t>ção dos </a:t>
            </a:r>
            <a:r>
              <a:rPr lang="pt-BR" sz="2400" i="1" dirty="0" smtClean="0"/>
              <a:t>scripts</a:t>
            </a:r>
            <a:r>
              <a:rPr lang="pt-BR" sz="2400" dirty="0" smtClean="0"/>
              <a:t>; gerenciamento dos serviços; aplicação de restrições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pt-BR" sz="2400" b="1" dirty="0" smtClean="0"/>
              <a:t>SB </a:t>
            </a:r>
            <a:r>
              <a:rPr lang="pt-BR" sz="2400" dirty="0" smtClean="0"/>
              <a:t>– </a:t>
            </a:r>
            <a:r>
              <a:rPr lang="pt-BR" sz="2400" dirty="0" smtClean="0"/>
              <a:t>interface uniforme sobre os recursos; gerenciamento dos recursos</a:t>
            </a:r>
            <a:endParaRPr lang="pt-BR" sz="2400" dirty="0"/>
          </a:p>
        </p:txBody>
      </p:sp>
      <p:pic>
        <p:nvPicPr>
          <p:cNvPr id="9" name="Picture 8" descr="Untitle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2226365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</a:t>
            </a:r>
            <a:r>
              <a:rPr lang="pt-BR" dirty="0" smtClean="0"/>
              <a:t>áquinas de Execução</a:t>
            </a:r>
            <a:endParaRPr lang="pt-BR" dirty="0"/>
          </a:p>
        </p:txBody>
      </p:sp>
      <p:pic>
        <p:nvPicPr>
          <p:cNvPr id="7" name="Picture 6" descr="genericv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57400"/>
            <a:ext cx="1708321" cy="3200400"/>
          </a:xfrm>
          <a:prstGeom prst="rect">
            <a:avLst/>
          </a:prstGeom>
        </p:spPr>
      </p:pic>
      <p:pic>
        <p:nvPicPr>
          <p:cNvPr id="9" name="Picture 8" descr="mgridvm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600200"/>
            <a:ext cx="1427424" cy="2252526"/>
          </a:xfrm>
          <a:prstGeom prst="rect">
            <a:avLst/>
          </a:prstGeom>
        </p:spPr>
      </p:pic>
      <p:pic>
        <p:nvPicPr>
          <p:cNvPr id="10" name="Picture 9" descr="cvm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4114800"/>
            <a:ext cx="2847305" cy="216706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495800" y="2209800"/>
            <a:ext cx="12192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MGridVM</a:t>
            </a:r>
            <a:endParaRPr lang="pt-BR" sz="1400" dirty="0" smtClean="0">
              <a:solidFill>
                <a:schemeClr val="tx1"/>
              </a:solidFill>
            </a:endParaRPr>
          </a:p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EE </a:t>
            </a:r>
            <a:r>
              <a:rPr lang="pt-BR" sz="1400" dirty="0" err="1" smtClean="0">
                <a:solidFill>
                  <a:schemeClr val="tx1"/>
                </a:solidFill>
              </a:rPr>
              <a:t>Model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95800" y="4724400"/>
            <a:ext cx="12192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CVM</a:t>
            </a:r>
          </a:p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EE </a:t>
            </a:r>
            <a:r>
              <a:rPr lang="pt-BR" sz="1400" dirty="0" err="1" smtClean="0">
                <a:solidFill>
                  <a:schemeClr val="tx1"/>
                </a:solidFill>
              </a:rPr>
              <a:t>Model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38400" y="3319338"/>
            <a:ext cx="12954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EE </a:t>
            </a:r>
            <a:r>
              <a:rPr lang="pt-BR" sz="1400" dirty="0" err="1" smtClean="0">
                <a:solidFill>
                  <a:schemeClr val="tx1"/>
                </a:solidFill>
              </a:rPr>
              <a:t>MetaModel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cxnSp>
        <p:nvCxnSpPr>
          <p:cNvPr id="14" name="Elbow Connector 17"/>
          <p:cNvCxnSpPr>
            <a:stCxn id="11" idx="1"/>
            <a:endCxn id="13" idx="0"/>
          </p:cNvCxnSpPr>
          <p:nvPr/>
        </p:nvCxnSpPr>
        <p:spPr>
          <a:xfrm rot="10800000" flipV="1">
            <a:off x="3086100" y="2514600"/>
            <a:ext cx="1409700" cy="80473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12" idx="1"/>
            <a:endCxn id="13" idx="2"/>
          </p:cNvCxnSpPr>
          <p:nvPr/>
        </p:nvCxnSpPr>
        <p:spPr>
          <a:xfrm rot="10800000">
            <a:off x="3086100" y="3928938"/>
            <a:ext cx="1409700" cy="1100262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0" y="5145939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&lt;&lt;</a:t>
            </a:r>
            <a:r>
              <a:rPr lang="pt-BR" sz="1200" dirty="0" err="1" smtClean="0"/>
              <a:t>conforms</a:t>
            </a:r>
            <a:r>
              <a:rPr lang="pt-BR" sz="1200" dirty="0" smtClean="0"/>
              <a:t> to&gt;&gt;</a:t>
            </a:r>
            <a:endParaRPr lang="pt-B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124200" y="207130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&lt;&lt;</a:t>
            </a:r>
            <a:r>
              <a:rPr lang="pt-BR" sz="1200" dirty="0" err="1" smtClean="0"/>
              <a:t>conforms</a:t>
            </a:r>
            <a:r>
              <a:rPr lang="pt-BR" sz="1200" dirty="0" smtClean="0"/>
              <a:t> to&gt;&gt;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 de </a:t>
            </a:r>
            <a:r>
              <a:rPr lang="pt-BR" dirty="0" err="1" smtClean="0"/>
              <a:t>DSMLs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25908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Sintaxe Concreta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25908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Sintaxe Abstrata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8200" y="25908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Semântica Estática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77000" y="25908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Sem</a:t>
            </a:r>
            <a:r>
              <a:rPr lang="pt-BR" sz="2400" dirty="0" smtClean="0"/>
              <a:t>ântica Dinâmica</a:t>
            </a:r>
            <a:endParaRPr lang="pt-BR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3810000" y="3962400"/>
            <a:ext cx="1981200" cy="914400"/>
          </a:xfrm>
          <a:prstGeom prst="roundRect">
            <a:avLst/>
          </a:prstGeom>
          <a:solidFill>
            <a:srgbClr val="0B599F">
              <a:alpha val="60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err="1" smtClean="0">
                <a:solidFill>
                  <a:schemeClr val="bg1"/>
                </a:solidFill>
              </a:rPr>
              <a:t>Metamodel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77000" y="3962400"/>
            <a:ext cx="1981200" cy="914400"/>
          </a:xfrm>
          <a:prstGeom prst="roundRect">
            <a:avLst/>
          </a:prstGeom>
          <a:solidFill>
            <a:srgbClr val="0B599F">
              <a:alpha val="60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</a:rPr>
              <a:t>EE </a:t>
            </a:r>
            <a:r>
              <a:rPr lang="pt-BR" sz="2200" dirty="0" err="1">
                <a:solidFill>
                  <a:schemeClr val="bg1"/>
                </a:solidFill>
              </a:rPr>
              <a:t>model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19200" y="3962400"/>
            <a:ext cx="1981200" cy="914400"/>
          </a:xfrm>
          <a:prstGeom prst="roundRect">
            <a:avLst/>
          </a:prstGeom>
          <a:solidFill>
            <a:srgbClr val="0B599F">
              <a:alpha val="60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</a:rPr>
              <a:t>DSML </a:t>
            </a:r>
            <a:r>
              <a:rPr lang="pt-BR" sz="2200" dirty="0" err="1">
                <a:solidFill>
                  <a:schemeClr val="bg1"/>
                </a:solidFill>
              </a:rPr>
              <a:t>Notation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90600" y="1447800"/>
            <a:ext cx="7620000" cy="4648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/>
          <p:cNvSpPr/>
          <p:nvPr/>
        </p:nvSpPr>
        <p:spPr>
          <a:xfrm>
            <a:off x="1066800" y="2286000"/>
            <a:ext cx="2895600" cy="2438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Intermediador de Servi</a:t>
            </a:r>
            <a:r>
              <a:rPr lang="pt-BR" dirty="0" smtClean="0"/>
              <a:t>ços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0" y="1752600"/>
            <a:ext cx="5627687" cy="42703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</a:pPr>
            <a:r>
              <a:rPr lang="pt-BR" sz="2400" dirty="0" smtClean="0"/>
              <a:t>Neste trabalho nos limitamos </a:t>
            </a:r>
            <a:r>
              <a:rPr lang="pt-BR" sz="2400" dirty="0" smtClean="0"/>
              <a:t>à construção de parte do </a:t>
            </a:r>
            <a:r>
              <a:rPr lang="pt-BR" sz="2400" dirty="0" err="1" smtClean="0"/>
              <a:t>metamodelo</a:t>
            </a:r>
            <a:r>
              <a:rPr lang="pt-BR" sz="2400" dirty="0" smtClean="0"/>
              <a:t>:</a:t>
            </a:r>
          </a:p>
          <a:p>
            <a:pPr marL="0" indent="0" algn="ctr">
              <a:spcBef>
                <a:spcPts val="0"/>
              </a:spcBef>
              <a:spcAft>
                <a:spcPts val="1800"/>
              </a:spcAft>
            </a:pPr>
            <a:r>
              <a:rPr lang="pt-BR" b="1" dirty="0" smtClean="0"/>
              <a:t>Intermediador de serviços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</a:pPr>
            <a:r>
              <a:rPr lang="pt-BR" sz="2400" dirty="0" smtClean="0"/>
              <a:t>Responsável pelo gerenciamento dos recursos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/>
              <a:t>Abstrai da camada superior detalhes da seleção, configuração e manutenção dos recursos</a:t>
            </a: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2286000" cy="438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Metamodelo</a:t>
            </a:r>
            <a:r>
              <a:rPr lang="pt-BR" dirty="0" smtClean="0"/>
              <a:t> do Intermediador de Serviços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Intera</a:t>
            </a:r>
            <a:r>
              <a:rPr lang="pt-BR" dirty="0" smtClean="0"/>
              <a:t>ção do intermediador com a camada superior e com os recursos </a:t>
            </a:r>
            <a:r>
              <a:rPr lang="pt-BR" dirty="0" smtClean="0"/>
              <a:t>ocorre por meio de </a:t>
            </a:r>
            <a:r>
              <a:rPr lang="pt-BR" b="1" dirty="0" smtClean="0"/>
              <a:t>chamadas </a:t>
            </a:r>
            <a:r>
              <a:rPr lang="pt-BR" dirty="0" smtClean="0"/>
              <a:t>e </a:t>
            </a:r>
            <a:r>
              <a:rPr lang="pt-BR" b="1" dirty="0" smtClean="0"/>
              <a:t>eventos</a:t>
            </a:r>
          </a:p>
          <a:p>
            <a:endParaRPr 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Metamodelo</a:t>
            </a:r>
            <a:r>
              <a:rPr lang="pt-BR" dirty="0" smtClean="0"/>
              <a:t> do Intermediador de Serviços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Comportamento da camada </a:t>
            </a:r>
            <a:r>
              <a:rPr lang="pt-BR" dirty="0" smtClean="0"/>
              <a:t>é descrito pela forma como reage à</a:t>
            </a:r>
          </a:p>
          <a:p>
            <a:pPr>
              <a:buFont typeface="Arial"/>
              <a:buChar char="•"/>
            </a:pPr>
            <a:r>
              <a:rPr lang="pt-BR" dirty="0" smtClean="0"/>
              <a:t>chamadas recebidas da camada superior</a:t>
            </a:r>
          </a:p>
          <a:p>
            <a:pPr>
              <a:buFont typeface="Arial"/>
              <a:buChar char="•"/>
            </a:pPr>
            <a:r>
              <a:rPr lang="pt-BR" dirty="0" smtClean="0"/>
              <a:t>eventos recebidos dos recursos gerenciados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Metamodelo</a:t>
            </a:r>
            <a:r>
              <a:rPr lang="pt-BR" dirty="0" smtClean="0"/>
              <a:t> do Intermediador de Serviços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r>
              <a:rPr lang="pt-BR" b="1" dirty="0" smtClean="0"/>
              <a:t>Recursos</a:t>
            </a:r>
          </a:p>
          <a:p>
            <a:r>
              <a:rPr lang="pt-BR" dirty="0" smtClean="0"/>
              <a:t>	Recursos a serem gerenciados</a:t>
            </a:r>
            <a:r>
              <a:rPr lang="pt-BR" dirty="0" smtClean="0"/>
              <a:t> pela camada e suas interfaces</a:t>
            </a:r>
          </a:p>
          <a:p>
            <a:endParaRPr lang="pt-BR" dirty="0" smtClean="0"/>
          </a:p>
          <a:p>
            <a:r>
              <a:rPr lang="pt-BR" b="1" dirty="0" smtClean="0"/>
              <a:t>Estado</a:t>
            </a:r>
          </a:p>
          <a:p>
            <a:r>
              <a:rPr lang="pt-BR" dirty="0" smtClean="0"/>
              <a:t>	T</a:t>
            </a:r>
            <a:r>
              <a:rPr lang="pt-BR" dirty="0" smtClean="0"/>
              <a:t>ipos de dados devem ser mantidos pela camada em tempo de execu</a:t>
            </a:r>
            <a:r>
              <a:rPr lang="pt-BR" dirty="0" smtClean="0"/>
              <a:t>ção</a:t>
            </a:r>
            <a:endParaRPr 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Metamodelo</a:t>
            </a:r>
            <a:r>
              <a:rPr lang="pt-BR" dirty="0" smtClean="0"/>
              <a:t> do Intermediador de Serviços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r>
              <a:rPr lang="pt-BR" b="1" dirty="0" smtClean="0"/>
              <a:t>Auto-gerenciamento</a:t>
            </a:r>
          </a:p>
          <a:p>
            <a:r>
              <a:rPr lang="pt-BR" dirty="0" smtClean="0"/>
              <a:t>	Monitoramento dos recursos e estado da camada</a:t>
            </a:r>
          </a:p>
          <a:p>
            <a:r>
              <a:rPr lang="pt-BR" dirty="0" smtClean="0"/>
              <a:t>	Políticas que determinam a seleção de recursos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Metamodelo</a:t>
            </a:r>
            <a:r>
              <a:rPr lang="pt-BR" dirty="0" smtClean="0"/>
              <a:t> do Intermediador de Serviços</a:t>
            </a:r>
            <a:endParaRPr lang="pt-BR" dirty="0"/>
          </a:p>
        </p:txBody>
      </p:sp>
      <p:pic>
        <p:nvPicPr>
          <p:cNvPr id="5" name="Content Placeholder 4" descr="manager2.pdf"/>
          <p:cNvPicPr>
            <a:picLocks noGrp="1" noChangeAspect="1"/>
          </p:cNvPicPr>
          <p:nvPr>
            <p:ph idx="4294967295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14400" y="2057400"/>
            <a:ext cx="7411453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r>
              <a:rPr lang="pt-BR" smtClean="0"/>
              <a:t>Complexidade no desenvolvimento de aplicações atuais</a:t>
            </a:r>
          </a:p>
          <a:p>
            <a:pPr lvl="1"/>
            <a:r>
              <a:rPr lang="pt-BR" smtClean="0"/>
              <a:t>Ambientes distribuídos, dispositivos diversos, mobilidade, adaptabilidade, confiabilidade</a:t>
            </a:r>
          </a:p>
          <a:p>
            <a:pPr lvl="1"/>
            <a:r>
              <a:rPr lang="pt-BR" smtClean="0"/>
              <a:t>Linguagens de programação oferecem abstrações do ambiente computacional</a:t>
            </a:r>
          </a:p>
          <a:p>
            <a:pPr lvl="1"/>
            <a:r>
              <a:rPr lang="pt-BR" smtClean="0"/>
              <a:t>Distância entre o mundo do problema e o da solução</a:t>
            </a:r>
          </a:p>
          <a:p>
            <a:pPr lvl="2"/>
            <a:r>
              <a:rPr lang="pt-BR" smtClean="0"/>
              <a:t>Complexidades acidentais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Manager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 smtClean="0"/>
              <a:t>Gerenciador de intermediação</a:t>
            </a:r>
          </a:p>
          <a:p>
            <a:endParaRPr lang="pt-BR" dirty="0" smtClean="0"/>
          </a:p>
          <a:p>
            <a:r>
              <a:rPr lang="pt-BR" dirty="0" smtClean="0"/>
              <a:t>Define um contexto de gerenciamento de recursos</a:t>
            </a:r>
          </a:p>
          <a:p>
            <a:endParaRPr lang="pt-BR" dirty="0" smtClean="0"/>
          </a:p>
          <a:p>
            <a:r>
              <a:rPr lang="pt-BR" dirty="0" smtClean="0"/>
              <a:t>Pode atuar como um recurso para outro gerenciador</a:t>
            </a:r>
          </a:p>
          <a:p>
            <a:pPr lvl="1"/>
            <a:r>
              <a:rPr lang="pt-BR" dirty="0" smtClean="0"/>
              <a:t>Hierarquias de gerenciadores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r>
              <a:rPr lang="pt-BR" dirty="0" smtClean="0"/>
              <a:t>Interface com a camada superior por meio de </a:t>
            </a:r>
            <a:r>
              <a:rPr lang="pt-BR" b="1" dirty="0" smtClean="0"/>
              <a:t>chamadas </a:t>
            </a:r>
            <a:r>
              <a:rPr lang="pt-BR" dirty="0" smtClean="0"/>
              <a:t>e </a:t>
            </a:r>
            <a:r>
              <a:rPr lang="pt-BR" b="1" dirty="0" smtClean="0"/>
              <a:t>eventos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Tratadores e ações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</a:t>
            </a:r>
            <a:r>
              <a:rPr lang="pt-BR" dirty="0" smtClean="0"/>
              <a:t>ção autônoma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</a:t>
            </a:r>
            <a:r>
              <a:rPr lang="pt-BR" dirty="0" smtClean="0"/>
              <a:t>íticas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Intermediador de Servi</a:t>
            </a:r>
            <a:r>
              <a:rPr lang="pt-BR" dirty="0" smtClean="0"/>
              <a:t>ços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r>
              <a:rPr lang="pt-BR" dirty="0" smtClean="0"/>
              <a:t>Gerenciamento de recursos</a:t>
            </a:r>
          </a:p>
          <a:p>
            <a:r>
              <a:rPr lang="pt-BR" dirty="0"/>
              <a:t>	</a:t>
            </a:r>
            <a:r>
              <a:rPr lang="pt-BR" dirty="0" smtClean="0"/>
              <a:t>intercepta</a:t>
            </a:r>
            <a:r>
              <a:rPr lang="pt-BR" dirty="0" smtClean="0"/>
              <a:t>ção dos</a:t>
            </a:r>
            <a:r>
              <a:rPr lang="pt-BR" dirty="0" smtClean="0"/>
              <a:t> eventos gerados</a:t>
            </a:r>
          </a:p>
          <a:p>
            <a:r>
              <a:rPr lang="pt-BR" dirty="0"/>
              <a:t>	</a:t>
            </a:r>
            <a:r>
              <a:rPr lang="pt-BR" dirty="0" smtClean="0"/>
              <a:t>controle do acesso aos recursos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Intermediador de servi</a:t>
            </a:r>
            <a:r>
              <a:rPr lang="pt-BR" dirty="0" smtClean="0"/>
              <a:t>ços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0" y="1752600"/>
            <a:ext cx="5627687" cy="42703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</a:pPr>
            <a:r>
              <a:rPr lang="pt-BR" sz="2400" dirty="0" smtClean="0"/>
              <a:t>Interface com a camada M por meio de </a:t>
            </a:r>
            <a:r>
              <a:rPr lang="pt-BR" sz="2400" b="1" dirty="0" smtClean="0"/>
              <a:t>chamadas</a:t>
            </a:r>
            <a:r>
              <a:rPr lang="pt-BR" sz="2400" dirty="0" smtClean="0"/>
              <a:t> e </a:t>
            </a:r>
            <a:r>
              <a:rPr lang="pt-BR" sz="2400" b="1" dirty="0" smtClean="0"/>
              <a:t>eventos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</a:pPr>
            <a:r>
              <a:rPr lang="pt-BR" sz="2400" dirty="0" smtClean="0"/>
              <a:t>Gerenciamento de recursos: intercepta eventos gerados; controla o acesso aos recursos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</a:pPr>
            <a:r>
              <a:rPr lang="pt-BR" sz="2400" dirty="0" smtClean="0"/>
              <a:t>Gerenciamento de estado: </a:t>
            </a:r>
            <a:r>
              <a:rPr lang="pt-BR" sz="2400" dirty="0" smtClean="0"/>
              <a:t>mantém em tempo de execução dados associados aos serviços fornecidos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</a:pPr>
            <a:r>
              <a:rPr lang="pt-BR" sz="2400" dirty="0" smtClean="0"/>
              <a:t>Auto-gerenciamento:  </a:t>
            </a: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2286000" cy="438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r>
              <a:rPr lang="pt-BR" dirty="0" smtClean="0"/>
              <a:t>Componente de software ou hardware que fornece algum servi</a:t>
            </a:r>
            <a:r>
              <a:rPr lang="pt-BR" dirty="0" smtClean="0"/>
              <a:t>ço ou funcionalidade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Aplicações</a:t>
            </a:r>
          </a:p>
          <a:p>
            <a:pPr lvl="1">
              <a:buFont typeface="Arial"/>
              <a:buChar char="•"/>
            </a:pPr>
            <a:r>
              <a:rPr lang="pt-BR" dirty="0"/>
              <a:t>B</a:t>
            </a:r>
            <a:r>
              <a:rPr lang="pt-BR" dirty="0" smtClean="0"/>
              <a:t>ancos de dados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Controladores de hardware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Componentes de software</a:t>
            </a:r>
          </a:p>
          <a:p>
            <a:pPr lvl="1">
              <a:buFont typeface="Arial"/>
              <a:buChar char="•"/>
            </a:pPr>
            <a:r>
              <a:rPr lang="pt-BR" dirty="0"/>
              <a:t>S</a:t>
            </a:r>
            <a:r>
              <a:rPr lang="pt-BR" dirty="0" smtClean="0"/>
              <a:t>ervidores de aplicação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etc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r>
              <a:rPr lang="pt-BR" smtClean="0"/>
              <a:t>Model-Driven Engineering</a:t>
            </a:r>
          </a:p>
          <a:p>
            <a:pPr lvl="1"/>
            <a:r>
              <a:rPr lang="pt-BR" smtClean="0"/>
              <a:t>Busca reduzir a lacuna entre problema e solução</a:t>
            </a:r>
          </a:p>
          <a:p>
            <a:pPr lvl="1"/>
            <a:r>
              <a:rPr lang="pt-BR" smtClean="0"/>
              <a:t>Modelos baseados em abstrações próximas ao problema</a:t>
            </a:r>
          </a:p>
          <a:p>
            <a:pPr lvl="1"/>
            <a:r>
              <a:rPr lang="pt-BR" smtClean="0"/>
              <a:t>Transformação automatizada dos modelos em abstrações da plataforma de implementação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r>
              <a:rPr lang="pt-BR" smtClean="0"/>
              <a:t>Abstrações e notações de alto-nível permitem que usuários construam aplicações complexas</a:t>
            </a:r>
          </a:p>
          <a:p>
            <a:endParaRPr lang="pt-BR" smtClean="0"/>
          </a:p>
          <a:p>
            <a:r>
              <a:rPr lang="pt-BR" smtClean="0"/>
              <a:t>Interpretadores de modelos possibilitam o uso de modelos em tempo de execução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r>
              <a:rPr lang="pt-BR" smtClean="0"/>
              <a:t>Communication Virtual Machine (CVM)</a:t>
            </a:r>
          </a:p>
          <a:p>
            <a:pPr lvl="1"/>
            <a:r>
              <a:rPr lang="pt-BR" smtClean="0"/>
              <a:t>Diagrama CML</a:t>
            </a:r>
          </a:p>
          <a:p>
            <a:pPr lvl="1"/>
            <a:r>
              <a:rPr lang="pt-BR" smtClean="0"/>
              <a:t>Arquitetura</a:t>
            </a:r>
            <a:endParaRPr lang="pt-B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r>
              <a:rPr lang="pt-BR" smtClean="0"/>
              <a:t>Microgrid Virtual Machine (MGridVM)</a:t>
            </a:r>
          </a:p>
          <a:p>
            <a:pPr lvl="1"/>
            <a:r>
              <a:rPr lang="pt-BR" smtClean="0"/>
              <a:t>Diagrama MGridML</a:t>
            </a:r>
          </a:p>
          <a:p>
            <a:pPr lvl="1"/>
            <a:r>
              <a:rPr lang="pt-BR" smtClean="0"/>
              <a:t>Arquitetura</a:t>
            </a:r>
            <a:endParaRPr lang="pt-B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r>
              <a:rPr lang="pt-BR" smtClean="0"/>
              <a:t>Construção da CVM e MGridVM também é complexa</a:t>
            </a:r>
          </a:p>
          <a:p>
            <a:endParaRPr lang="pt-BR" smtClean="0"/>
          </a:p>
          <a:p>
            <a:r>
              <a:rPr lang="pt-BR" smtClean="0"/>
              <a:t>Apesar dos domínios diferentes, compartilham várias características comuns</a:t>
            </a:r>
          </a:p>
          <a:p>
            <a:endParaRPr lang="pt-BR" smtClean="0"/>
          </a:p>
          <a:p>
            <a:r>
              <a:rPr lang="pt-BR" smtClean="0"/>
              <a:t>Poderia utilizar abordagens dirigidas por modelos?</a:t>
            </a:r>
            <a:endParaRPr lang="pt-B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352800" y="1752600"/>
            <a:ext cx="8207375" cy="4270375"/>
          </a:xfrm>
        </p:spPr>
        <p:txBody>
          <a:bodyPr/>
          <a:lstStyle/>
          <a:p>
            <a:r>
              <a:rPr lang="pt-BR" dirty="0" smtClean="0"/>
              <a:t>Abordagem dirigida por modelos para construção de máquinas de execução</a:t>
            </a:r>
          </a:p>
          <a:p>
            <a:pPr lvl="1"/>
            <a:r>
              <a:rPr lang="pt-BR" dirty="0"/>
              <a:t>d</a:t>
            </a:r>
            <a:r>
              <a:rPr lang="pt-BR" dirty="0" smtClean="0"/>
              <a:t>e modelos que podem ser criados ou modificados em tempo de execução</a:t>
            </a:r>
          </a:p>
          <a:p>
            <a:pPr lvl="1"/>
            <a:r>
              <a:rPr lang="pt-BR" dirty="0" smtClean="0"/>
              <a:t>que descrevem serviços de alto-nível providos a partir de um conjunto heterogêneo de recursos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893</Words>
  <Application>Microsoft Office PowerPoint</Application>
  <PresentationFormat>On-screen Show (4:3)</PresentationFormat>
  <Paragraphs>176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Arial</vt:lpstr>
      <vt:lpstr>Design padrão</vt:lpstr>
      <vt:lpstr>Slide 1</vt:lpstr>
      <vt:lpstr>Agenda</vt:lpstr>
      <vt:lpstr>Motivação</vt:lpstr>
      <vt:lpstr>Motivação</vt:lpstr>
      <vt:lpstr>Motivação</vt:lpstr>
      <vt:lpstr>Motivação</vt:lpstr>
      <vt:lpstr>Motivação</vt:lpstr>
      <vt:lpstr>Motivação</vt:lpstr>
      <vt:lpstr>Objetivo Geral</vt:lpstr>
      <vt:lpstr>Objetivos específicos</vt:lpstr>
      <vt:lpstr>Model-driven Engineering (MDE)</vt:lpstr>
      <vt:lpstr>Abordagens de MDE</vt:lpstr>
      <vt:lpstr>Metamodelos</vt:lpstr>
      <vt:lpstr>Domain-Specific Languages (DSLs)</vt:lpstr>
      <vt:lpstr>CVM</vt:lpstr>
      <vt:lpstr>MGridVM</vt:lpstr>
      <vt:lpstr>NCB</vt:lpstr>
      <vt:lpstr>Computação Autônoma</vt:lpstr>
      <vt:lpstr>Políticas</vt:lpstr>
      <vt:lpstr>Abordagem Geral</vt:lpstr>
      <vt:lpstr>Arquitetura Genérica</vt:lpstr>
      <vt:lpstr>Máquinas de Execução</vt:lpstr>
      <vt:lpstr>Perspectiva de DSMLs</vt:lpstr>
      <vt:lpstr>Intermediador de Serviços</vt:lpstr>
      <vt:lpstr>Metamodelo do Intermediador de Serviços</vt:lpstr>
      <vt:lpstr>Metamodelo do Intermediador de Serviços</vt:lpstr>
      <vt:lpstr>Metamodelo do Intermediador de Serviços</vt:lpstr>
      <vt:lpstr>Metamodelo do Intermediador de Serviços</vt:lpstr>
      <vt:lpstr>Metamodelo do Intermediador de Serviços</vt:lpstr>
      <vt:lpstr>Manager</vt:lpstr>
      <vt:lpstr>Interface</vt:lpstr>
      <vt:lpstr>Recursos</vt:lpstr>
      <vt:lpstr>Estado</vt:lpstr>
      <vt:lpstr>Tratadores e ações</vt:lpstr>
      <vt:lpstr>Computação autônoma</vt:lpstr>
      <vt:lpstr>Políticas</vt:lpstr>
      <vt:lpstr>Intermediador de Serviços</vt:lpstr>
      <vt:lpstr>Intermediador de serviços</vt:lpstr>
      <vt:lpstr>Recursos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Gustavo Sousa</cp:lastModifiedBy>
  <cp:revision>65</cp:revision>
  <dcterms:created xsi:type="dcterms:W3CDTF">2012-10-02T18:26:54Z</dcterms:created>
  <dcterms:modified xsi:type="dcterms:W3CDTF">2012-10-02T23:48:24Z</dcterms:modified>
</cp:coreProperties>
</file>