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1" r:id="rId3"/>
    <p:sldId id="293" r:id="rId4"/>
    <p:sldId id="289" r:id="rId5"/>
    <p:sldId id="292" r:id="rId6"/>
    <p:sldId id="294" r:id="rId7"/>
    <p:sldId id="268" r:id="rId8"/>
    <p:sldId id="260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9" autoAdjust="0"/>
  </p:normalViewPr>
  <p:slideViewPr>
    <p:cSldViewPr>
      <p:cViewPr varScale="1">
        <p:scale>
          <a:sx n="151" d="100"/>
          <a:sy n="151" d="100"/>
        </p:scale>
        <p:origin x="454" y="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CCF8E-2016-488B-9969-EEF1DD11A73D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9D9A6-7B18-420C-AB76-8572468246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020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31D78-FF83-484C-A316-749D0C17EE4E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47D3F-4132-422D-8B51-EBABFF656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34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843808" y="1923678"/>
            <a:ext cx="5900192" cy="1102519"/>
          </a:xfrm>
        </p:spPr>
        <p:txBody>
          <a:bodyPr>
            <a:normAutofit/>
          </a:bodyPr>
          <a:lstStyle>
            <a:lvl1pPr algn="r">
              <a:defRPr sz="3600" b="1" i="0" baseline="0">
                <a:solidFill>
                  <a:srgbClr val="003399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39952" y="2931790"/>
            <a:ext cx="4608512" cy="1314450"/>
          </a:xfrm>
        </p:spPr>
        <p:txBody>
          <a:bodyPr>
            <a:normAutofit/>
          </a:bodyPr>
          <a:lstStyle>
            <a:lvl1pPr marL="0" indent="0" algn="r">
              <a:buNone/>
              <a:defRPr sz="14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B15-55C9-4961-BE54-C9A1A14EECAB}" type="datetime1">
              <a:rPr lang="zh-TW" altLang="en-US" smtClean="0"/>
              <a:t>2024/11/21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308304" y="4767263"/>
            <a:ext cx="1378496" cy="273844"/>
          </a:xfrm>
        </p:spPr>
        <p:txBody>
          <a:bodyPr/>
          <a:lstStyle>
            <a:lvl1pPr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TW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27156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 i="0" baseline="0">
                <a:solidFill>
                  <a:srgbClr val="003399"/>
                </a:solidFill>
                <a:latin typeface="Arial" pitchFamily="34" charset="0"/>
                <a:ea typeface="微軟正黑體" pitchFamily="34" charset="-120"/>
              </a:defRPr>
            </a:lvl1pPr>
            <a:lvl2pPr>
              <a:defRPr sz="2200" baseline="0">
                <a:latin typeface="Arial" pitchFamily="34" charset="0"/>
                <a:ea typeface="微軟正黑體" pitchFamily="34" charset="-120"/>
              </a:defRPr>
            </a:lvl2pPr>
            <a:lvl3pPr>
              <a:defRPr sz="2000" baseline="0">
                <a:latin typeface="Arial" pitchFamily="34" charset="0"/>
                <a:ea typeface="微軟正黑體" pitchFamily="34" charset="-120"/>
              </a:defRPr>
            </a:lvl3pPr>
            <a:lvl4pPr>
              <a:defRPr sz="1900" baseline="0">
                <a:latin typeface="Arial" pitchFamily="34" charset="0"/>
                <a:ea typeface="微軟正黑體" pitchFamily="34" charset="-120"/>
              </a:defRPr>
            </a:lvl4pPr>
            <a:lvl5pPr>
              <a:defRPr sz="18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4132-03F6-480D-8A1E-8DADDF996B98}" type="datetime1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0E4DFAC-2756-4D8D-93A5-F676EAB5CF1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586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7F918-43E6-4B36-86AA-B15E3C6E95CB}" type="datetime1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4DFAC-2756-4D8D-93A5-F676EAB5CF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03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5536" y="1851670"/>
            <a:ext cx="7772400" cy="1102519"/>
          </a:xfrm>
        </p:spPr>
        <p:txBody>
          <a:bodyPr>
            <a:noAutofit/>
          </a:bodyPr>
          <a:lstStyle/>
          <a:p>
            <a:r>
              <a:rPr lang="en-US" altLang="zh-TW" sz="2800" dirty="0">
                <a:solidFill>
                  <a:schemeClr val="tx1"/>
                </a:solidFill>
              </a:rPr>
              <a:t>AI Recognition </a:t>
            </a:r>
            <a:r>
              <a:rPr lang="en-US" altLang="zh-TW" sz="2800" dirty="0" smtClean="0">
                <a:solidFill>
                  <a:schemeClr val="tx1"/>
                </a:solidFill>
              </a:rPr>
              <a:t>of </a:t>
            </a:r>
            <a:br>
              <a:rPr lang="en-US" altLang="zh-TW" sz="2800" dirty="0" smtClean="0">
                <a:solidFill>
                  <a:schemeClr val="tx1"/>
                </a:solidFill>
              </a:rPr>
            </a:br>
            <a:r>
              <a:rPr lang="en-US" altLang="zh-TW" sz="2800" dirty="0" smtClean="0">
                <a:solidFill>
                  <a:schemeClr val="tx1"/>
                </a:solidFill>
              </a:rPr>
              <a:t>Surgical Instruments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63688" y="2985492"/>
            <a:ext cx="6400800" cy="1314450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 smtClean="0"/>
              <a:t>KC</a:t>
            </a:r>
            <a:r>
              <a:rPr lang="zh-TW" altLang="en-US" dirty="0" smtClean="0"/>
              <a:t> </a:t>
            </a:r>
            <a:r>
              <a:rPr lang="en-US" altLang="zh-TW" dirty="0" smtClean="0"/>
              <a:t>Huang</a:t>
            </a:r>
            <a:r>
              <a:rPr lang="zh-TW" altLang="en-US" dirty="0" smtClean="0"/>
              <a:t> </a:t>
            </a:r>
            <a:r>
              <a:rPr lang="en-US" altLang="zh-TW" dirty="0" smtClean="0"/>
              <a:t>|</a:t>
            </a:r>
            <a:r>
              <a:rPr lang="zh-TW" altLang="en-US" dirty="0" smtClean="0"/>
              <a:t> </a:t>
            </a:r>
            <a:r>
              <a:rPr lang="en-US" altLang="zh-TW" dirty="0" smtClean="0"/>
              <a:t>ACG</a:t>
            </a:r>
            <a:r>
              <a:rPr lang="zh-TW" altLang="en-US" dirty="0" smtClean="0"/>
              <a:t> </a:t>
            </a:r>
            <a:r>
              <a:rPr lang="en-US" altLang="zh-TW" dirty="0" smtClean="0"/>
              <a:t>SW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Dept</a:t>
            </a:r>
            <a:r>
              <a:rPr lang="zh-TW" altLang="en-US" dirty="0" smtClean="0"/>
              <a:t> </a:t>
            </a:r>
            <a:r>
              <a:rPr lang="en-US" altLang="zh-TW" dirty="0" smtClean="0"/>
              <a:t>I</a:t>
            </a:r>
            <a:r>
              <a:rPr lang="zh-TW" altLang="en-US" dirty="0" smtClean="0"/>
              <a:t> </a:t>
            </a:r>
            <a:r>
              <a:rPr lang="en-US" altLang="zh-TW" dirty="0" smtClean="0"/>
              <a:t>| 2024/11/21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2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u="sng" dirty="0"/>
              <a:t>發想背景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40956"/>
          </a:xfrm>
        </p:spPr>
        <p:txBody>
          <a:bodyPr>
            <a:normAutofit/>
          </a:bodyPr>
          <a:lstStyle/>
          <a:p>
            <a:r>
              <a:rPr lang="zh-TW" altLang="en-US" sz="1600" dirty="0">
                <a:solidFill>
                  <a:schemeClr val="tx1"/>
                </a:solidFill>
              </a:rPr>
              <a:t>簡介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zh-TW" altLang="en-US" sz="1400" dirty="0"/>
              <a:t>目的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endParaRPr lang="en-US" altLang="zh-TW" sz="1400" dirty="0" smtClean="0"/>
          </a:p>
          <a:p>
            <a:pPr lvl="2"/>
            <a:r>
              <a:rPr lang="zh-TW" altLang="en-US" sz="1200" dirty="0" smtClean="0"/>
              <a:t>透過</a:t>
            </a:r>
            <a:r>
              <a:rPr lang="en-US" altLang="zh-TW" sz="1200" dirty="0" smtClean="0"/>
              <a:t>AI</a:t>
            </a:r>
            <a:r>
              <a:rPr lang="zh-TW" altLang="en-US" sz="1200" dirty="0" smtClean="0"/>
              <a:t>偵測 </a:t>
            </a:r>
            <a:r>
              <a:rPr lang="en-US" altLang="zh-TW" sz="1200" dirty="0" smtClean="0"/>
              <a:t>&amp; </a:t>
            </a:r>
            <a:r>
              <a:rPr lang="zh-TW" altLang="en-US" sz="1200" dirty="0" smtClean="0"/>
              <a:t>即時顯示的方式，</a:t>
            </a:r>
            <a:r>
              <a:rPr lang="zh-TW" altLang="en-US" sz="1200" b="1" dirty="0" smtClean="0"/>
              <a:t>輔助醫護人員準備術前</a:t>
            </a:r>
            <a:r>
              <a:rPr lang="en-US" altLang="zh-TW" sz="1200" b="1" dirty="0" smtClean="0"/>
              <a:t>/</a:t>
            </a:r>
            <a:r>
              <a:rPr lang="zh-TW" altLang="en-US" sz="1200" b="1" dirty="0" smtClean="0"/>
              <a:t>術後器材</a:t>
            </a:r>
            <a:r>
              <a:rPr lang="zh-TW" altLang="en-US" sz="1200" dirty="0" smtClean="0"/>
              <a:t>，</a:t>
            </a:r>
            <a:r>
              <a:rPr lang="zh-TW" altLang="en-US" sz="1200" b="1" u="sng" dirty="0"/>
              <a:t>減少準備</a:t>
            </a:r>
            <a:r>
              <a:rPr lang="zh-TW" altLang="en-US" sz="1200" b="1" u="sng" dirty="0" smtClean="0"/>
              <a:t>時間</a:t>
            </a:r>
            <a:r>
              <a:rPr lang="zh-TW" altLang="en-US" sz="1200" dirty="0" smtClean="0"/>
              <a:t>並</a:t>
            </a:r>
            <a:r>
              <a:rPr lang="zh-TW" altLang="en-US" sz="1200" b="1" u="sng" dirty="0" smtClean="0"/>
              <a:t>提升準確率</a:t>
            </a:r>
            <a:endParaRPr lang="en-US" altLang="zh-TW" sz="1200" b="1" u="sng" dirty="0" smtClean="0"/>
          </a:p>
          <a:p>
            <a:pPr lvl="1"/>
            <a:endParaRPr lang="en-US" altLang="zh-TW" sz="1400" dirty="0">
              <a:solidFill>
                <a:schemeClr val="tx1"/>
              </a:solidFill>
            </a:endParaRPr>
          </a:p>
          <a:p>
            <a:pPr lvl="1"/>
            <a:r>
              <a:rPr lang="zh-TW" altLang="en-US" sz="1400" dirty="0" smtClean="0">
                <a:solidFill>
                  <a:schemeClr val="tx1"/>
                </a:solidFill>
              </a:rPr>
              <a:t> 應用情境 </a:t>
            </a:r>
            <a:r>
              <a:rPr lang="en-US" altLang="zh-TW" sz="1400" dirty="0" smtClean="0">
                <a:solidFill>
                  <a:schemeClr val="tx1"/>
                </a:solidFill>
              </a:rPr>
              <a:t>: </a:t>
            </a:r>
          </a:p>
          <a:p>
            <a:pPr lvl="2"/>
            <a:r>
              <a:rPr lang="zh-TW" altLang="en-US" sz="1200" dirty="0"/>
              <a:t>術前 </a:t>
            </a:r>
            <a:r>
              <a:rPr lang="en-US" altLang="zh-TW" sz="1200" dirty="0"/>
              <a:t>: </a:t>
            </a:r>
            <a:r>
              <a:rPr lang="zh-TW" altLang="en-US" sz="1200" dirty="0" smtClean="0"/>
              <a:t>輔助並加快人員確認準備過程，確保沒有缺件</a:t>
            </a:r>
            <a:endParaRPr lang="en-US" altLang="zh-TW" sz="1200" dirty="0" smtClean="0"/>
          </a:p>
          <a:p>
            <a:pPr lvl="2"/>
            <a:r>
              <a:rPr lang="zh-TW" altLang="en-US" sz="1200" dirty="0">
                <a:solidFill>
                  <a:schemeClr val="tx1"/>
                </a:solidFill>
              </a:rPr>
              <a:t>術</a:t>
            </a:r>
            <a:r>
              <a:rPr lang="zh-TW" altLang="en-US" sz="1200" dirty="0" smtClean="0">
                <a:solidFill>
                  <a:schemeClr val="tx1"/>
                </a:solidFill>
              </a:rPr>
              <a:t>後 </a:t>
            </a:r>
            <a:r>
              <a:rPr lang="en-US" altLang="zh-TW" sz="1200" dirty="0" smtClean="0">
                <a:solidFill>
                  <a:schemeClr val="tx1"/>
                </a:solidFill>
              </a:rPr>
              <a:t>:</a:t>
            </a:r>
            <a:r>
              <a:rPr lang="zh-TW" altLang="en-US" sz="1200" dirty="0" smtClean="0">
                <a:solidFill>
                  <a:schemeClr val="tx1"/>
                </a:solidFill>
              </a:rPr>
              <a:t> 避免手術器械有遺留在病人身體內部的狀況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lvl="2"/>
            <a:endParaRPr lang="en-US" altLang="zh-TW" sz="1200" dirty="0"/>
          </a:p>
          <a:p>
            <a:pPr lvl="1"/>
            <a:r>
              <a:rPr lang="zh-TW" altLang="en-US" sz="1400" dirty="0" smtClean="0">
                <a:solidFill>
                  <a:schemeClr val="tx1"/>
                </a:solidFill>
              </a:rPr>
              <a:t>訓練資料準備 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lvl="2"/>
            <a:r>
              <a:rPr lang="zh-TW" altLang="en-US" sz="1200" dirty="0" smtClean="0">
                <a:solidFill>
                  <a:schemeClr val="tx1"/>
                </a:solidFill>
              </a:rPr>
              <a:t>參考成大附設醫院的常見手術器械文件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lvl="2"/>
            <a:r>
              <a:rPr lang="zh-TW" altLang="en-US" sz="1200" dirty="0" smtClean="0"/>
              <a:t>國外公開</a:t>
            </a:r>
            <a:r>
              <a:rPr lang="zh-TW" altLang="en-US" sz="1200" dirty="0"/>
              <a:t>資料庫</a:t>
            </a:r>
            <a:r>
              <a:rPr lang="zh-TW" altLang="en-US" sz="1200" dirty="0" smtClean="0"/>
              <a:t>及網路爬蟲收集</a:t>
            </a:r>
            <a:endParaRPr lang="en-US" altLang="zh-TW" sz="1200" dirty="0" smtClean="0"/>
          </a:p>
          <a:p>
            <a:pPr lvl="2"/>
            <a:r>
              <a:rPr lang="zh-TW" altLang="en-US" sz="1200" dirty="0" smtClean="0">
                <a:solidFill>
                  <a:schemeClr val="tx1"/>
                </a:solidFill>
              </a:rPr>
              <a:t>目前</a:t>
            </a:r>
            <a:r>
              <a:rPr lang="en-US" altLang="zh-TW" sz="1200" dirty="0" smtClean="0">
                <a:solidFill>
                  <a:schemeClr val="tx1"/>
                </a:solidFill>
              </a:rPr>
              <a:t>29</a:t>
            </a:r>
            <a:r>
              <a:rPr lang="zh-TW" altLang="en-US" sz="1200" dirty="0" smtClean="0">
                <a:solidFill>
                  <a:schemeClr val="tx1"/>
                </a:solidFill>
              </a:rPr>
              <a:t>類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lvl="2"/>
            <a:endParaRPr lang="en-US" altLang="zh-TW" sz="1200" dirty="0"/>
          </a:p>
          <a:p>
            <a:pPr lvl="1"/>
            <a:endParaRPr lang="en-US" altLang="zh-TW" sz="1400" dirty="0" smtClean="0">
              <a:solidFill>
                <a:schemeClr val="tx1"/>
              </a:solidFill>
            </a:endParaRPr>
          </a:p>
          <a:p>
            <a:pPr lvl="1"/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DFAC-2756-4D8D-93A5-F676EAB5CF18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u="sng" dirty="0"/>
              <a:t>辨識</a:t>
            </a:r>
            <a:r>
              <a:rPr lang="zh-TW" altLang="en-US" u="sng" dirty="0" smtClean="0"/>
              <a:t>流程</a:t>
            </a:r>
            <a:r>
              <a:rPr lang="en-US" altLang="zh-TW" u="sng" dirty="0" smtClean="0"/>
              <a:t>/</a:t>
            </a:r>
            <a:r>
              <a:rPr lang="zh-TW" altLang="en-US" u="sng" dirty="0" smtClean="0"/>
              <a:t>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40956"/>
          </a:xfrm>
        </p:spPr>
        <p:txBody>
          <a:bodyPr>
            <a:norm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</a:rPr>
              <a:t>應用流程</a:t>
            </a:r>
            <a:r>
              <a:rPr lang="zh-TW" altLang="en-US" sz="1600" dirty="0">
                <a:solidFill>
                  <a:schemeClr val="tx1"/>
                </a:solidFill>
              </a:rPr>
              <a:t>及類別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:</a:t>
            </a:r>
          </a:p>
          <a:p>
            <a:pPr lvl="2"/>
            <a:endParaRPr lang="en-US" altLang="zh-TW" sz="1200" dirty="0"/>
          </a:p>
          <a:p>
            <a:pPr lvl="1"/>
            <a:endParaRPr lang="en-US" altLang="zh-TW" sz="1400" dirty="0" smtClean="0">
              <a:solidFill>
                <a:schemeClr val="tx1"/>
              </a:solidFill>
            </a:endParaRPr>
          </a:p>
          <a:p>
            <a:pPr lvl="1"/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DFAC-2756-4D8D-93A5-F676EAB5CF18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1" t="16401" r="6951" b="23401"/>
          <a:stretch/>
        </p:blipFill>
        <p:spPr>
          <a:xfrm>
            <a:off x="179512" y="1882403"/>
            <a:ext cx="4549758" cy="24764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8" r="7110"/>
          <a:stretch/>
        </p:blipFill>
        <p:spPr>
          <a:xfrm>
            <a:off x="4932040" y="1354708"/>
            <a:ext cx="3960440" cy="34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l="12883" r="12512" b="3247"/>
          <a:stretch/>
        </p:blipFill>
        <p:spPr>
          <a:xfrm>
            <a:off x="2267900" y="1751365"/>
            <a:ext cx="4272664" cy="311686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u="sng" dirty="0" smtClean="0"/>
              <a:t>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40956"/>
          </a:xfrm>
        </p:spPr>
        <p:txBody>
          <a:bodyPr>
            <a:normAutofit/>
          </a:bodyPr>
          <a:lstStyle/>
          <a:p>
            <a:r>
              <a:rPr lang="zh-TW" altLang="en-US" sz="1600" dirty="0">
                <a:solidFill>
                  <a:schemeClr val="tx1"/>
                </a:solidFill>
              </a:rPr>
              <a:t>功能</a:t>
            </a:r>
            <a:r>
              <a:rPr lang="zh-TW" altLang="en-US" sz="1600" dirty="0" smtClean="0">
                <a:solidFill>
                  <a:schemeClr val="tx1"/>
                </a:solidFill>
              </a:rPr>
              <a:t>說明 </a:t>
            </a:r>
            <a:r>
              <a:rPr lang="en-US" altLang="zh-TW" sz="1600" dirty="0" smtClean="0">
                <a:solidFill>
                  <a:schemeClr val="tx1"/>
                </a:solidFill>
              </a:rPr>
              <a:t>: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lvl="1"/>
            <a:endParaRPr lang="en-US" altLang="zh-TW" sz="1200" dirty="0" smtClean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511632" y="1609306"/>
            <a:ext cx="1082080" cy="39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 baseline="0">
                <a:solidFill>
                  <a:srgbClr val="003399"/>
                </a:solidFill>
                <a:latin typeface="Arial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1200" dirty="0" smtClean="0">
                <a:solidFill>
                  <a:srgbClr val="FF0000"/>
                </a:solidFill>
              </a:rPr>
              <a:t>載入模型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5496744" y="1579376"/>
            <a:ext cx="1235496" cy="39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 baseline="0">
                <a:solidFill>
                  <a:srgbClr val="003399"/>
                </a:solidFill>
                <a:latin typeface="Arial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1600" dirty="0" smtClean="0">
                <a:solidFill>
                  <a:srgbClr val="FF0000"/>
                </a:solidFill>
              </a:rPr>
              <a:t>暫停</a:t>
            </a:r>
            <a:r>
              <a:rPr lang="en-US" altLang="zh-TW" sz="1600" dirty="0" smtClean="0">
                <a:solidFill>
                  <a:srgbClr val="FF0000"/>
                </a:solidFill>
              </a:rPr>
              <a:t>/</a:t>
            </a:r>
            <a:r>
              <a:rPr lang="zh-TW" altLang="en-US" sz="1600" dirty="0" smtClean="0">
                <a:solidFill>
                  <a:srgbClr val="FF0000"/>
                </a:solidFill>
              </a:rPr>
              <a:t>啟動畫面</a:t>
            </a:r>
            <a:endParaRPr lang="en-US" altLang="zh-TW" sz="1600" dirty="0" smtClean="0">
              <a:solidFill>
                <a:srgbClr val="FF0000"/>
              </a:solidFill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720301" y="2196631"/>
            <a:ext cx="1188914" cy="39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 baseline="0">
                <a:solidFill>
                  <a:srgbClr val="003399"/>
                </a:solidFill>
                <a:latin typeface="Arial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1200" dirty="0" smtClean="0">
                <a:solidFill>
                  <a:srgbClr val="FF0000"/>
                </a:solidFill>
              </a:rPr>
              <a:t>自訂</a:t>
            </a:r>
            <a:r>
              <a:rPr lang="zh-TW" altLang="en-US" sz="1200" dirty="0">
                <a:solidFill>
                  <a:srgbClr val="FF0000"/>
                </a:solidFill>
              </a:rPr>
              <a:t>器械</a:t>
            </a:r>
            <a:r>
              <a:rPr lang="zh-TW" altLang="en-US" sz="1200" dirty="0" smtClean="0">
                <a:solidFill>
                  <a:srgbClr val="FF0000"/>
                </a:solidFill>
              </a:rPr>
              <a:t>選項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6590071" y="2554225"/>
            <a:ext cx="1082080" cy="39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 baseline="0">
                <a:solidFill>
                  <a:srgbClr val="003399"/>
                </a:solidFill>
                <a:latin typeface="Arial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200" dirty="0" smtClean="0">
                <a:solidFill>
                  <a:srgbClr val="FF0000"/>
                </a:solidFill>
              </a:rPr>
              <a:t>Log</a:t>
            </a:r>
            <a:r>
              <a:rPr lang="zh-TW" altLang="en-US" sz="1200" dirty="0" smtClean="0">
                <a:solidFill>
                  <a:srgbClr val="FF0000"/>
                </a:solidFill>
              </a:rPr>
              <a:t>顯示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5523744" y="3621068"/>
            <a:ext cx="1082080" cy="39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 baseline="0">
                <a:solidFill>
                  <a:srgbClr val="003399"/>
                </a:solidFill>
                <a:latin typeface="Arial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1200" dirty="0" smtClean="0">
                <a:solidFill>
                  <a:srgbClr val="FF0000"/>
                </a:solidFill>
              </a:rPr>
              <a:t>器械資訊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1331640" y="3339901"/>
            <a:ext cx="1082080" cy="39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 baseline="0">
                <a:solidFill>
                  <a:srgbClr val="003399"/>
                </a:solidFill>
                <a:latin typeface="Arial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1200" dirty="0">
                <a:solidFill>
                  <a:srgbClr val="FF0000"/>
                </a:solidFill>
              </a:rPr>
              <a:t>即時畫面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5215081" y="1875678"/>
            <a:ext cx="256903" cy="917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112806" y="1835539"/>
            <a:ext cx="25062" cy="1132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496044" y="2228979"/>
            <a:ext cx="311389" cy="1508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858328" y="3585971"/>
            <a:ext cx="65349" cy="1227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44" name="直線接點 43"/>
          <p:cNvCxnSpPr/>
          <p:nvPr/>
        </p:nvCxnSpPr>
        <p:spPr>
          <a:xfrm flipV="1">
            <a:off x="2202640" y="3448188"/>
            <a:ext cx="334208" cy="888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5724128" y="2470655"/>
            <a:ext cx="1083305" cy="305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42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u="sng" dirty="0" smtClean="0"/>
              <a:t>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40956"/>
          </a:xfrm>
        </p:spPr>
        <p:txBody>
          <a:bodyPr>
            <a:normAutofit/>
          </a:bodyPr>
          <a:lstStyle/>
          <a:p>
            <a:r>
              <a:rPr lang="zh-TW" altLang="en-US" sz="1600" dirty="0">
                <a:solidFill>
                  <a:schemeClr val="tx1"/>
                </a:solidFill>
              </a:rPr>
              <a:t>功能</a:t>
            </a:r>
            <a:r>
              <a:rPr lang="zh-TW" altLang="en-US" sz="1600" dirty="0" smtClean="0">
                <a:solidFill>
                  <a:schemeClr val="tx1"/>
                </a:solidFill>
              </a:rPr>
              <a:t>說明 </a:t>
            </a:r>
            <a:r>
              <a:rPr lang="en-US" altLang="zh-TW" sz="1600" dirty="0" smtClean="0">
                <a:solidFill>
                  <a:schemeClr val="tx1"/>
                </a:solidFill>
              </a:rPr>
              <a:t>: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lvl="1"/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DFAC-2756-4D8D-93A5-F676EAB5CF18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 rotWithShape="1">
          <a:blip r:embed="rId2"/>
          <a:srcRect l="14563" t="186" r="14563" b="188"/>
          <a:stretch/>
        </p:blipFill>
        <p:spPr>
          <a:xfrm>
            <a:off x="2411760" y="1851670"/>
            <a:ext cx="4279839" cy="3233656"/>
          </a:xfrm>
          <a:prstGeom prst="rect">
            <a:avLst/>
          </a:prstGeom>
        </p:spPr>
      </p:pic>
      <p:sp>
        <p:nvSpPr>
          <p:cNvPr id="32" name="內容版面配置區 2"/>
          <p:cNvSpPr txBox="1">
            <a:spLocks/>
          </p:cNvSpPr>
          <p:nvPr/>
        </p:nvSpPr>
        <p:spPr>
          <a:xfrm>
            <a:off x="3285292" y="1239186"/>
            <a:ext cx="854295" cy="394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 baseline="0">
                <a:solidFill>
                  <a:srgbClr val="003399"/>
                </a:solidFill>
                <a:latin typeface="Arial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200" dirty="0" smtClean="0">
                <a:solidFill>
                  <a:srgbClr val="00B050"/>
                </a:solidFill>
              </a:rPr>
              <a:t>Done:</a:t>
            </a:r>
          </a:p>
          <a:p>
            <a:pPr marL="0" indent="0" algn="ctr">
              <a:buNone/>
            </a:pPr>
            <a:r>
              <a:rPr lang="zh-TW" altLang="en-US" sz="1200" dirty="0" smtClean="0">
                <a:solidFill>
                  <a:srgbClr val="00B050"/>
                </a:solidFill>
              </a:rPr>
              <a:t>收集完成</a:t>
            </a:r>
            <a:endParaRPr lang="en-US" altLang="zh-TW" sz="1200" dirty="0" smtClean="0">
              <a:solidFill>
                <a:srgbClr val="00B050"/>
              </a:solidFill>
            </a:endParaRPr>
          </a:p>
        </p:txBody>
      </p:sp>
      <p:sp>
        <p:nvSpPr>
          <p:cNvPr id="33" name="內容版面配置區 2"/>
          <p:cNvSpPr txBox="1">
            <a:spLocks/>
          </p:cNvSpPr>
          <p:nvPr/>
        </p:nvSpPr>
        <p:spPr>
          <a:xfrm>
            <a:off x="4216526" y="1235218"/>
            <a:ext cx="958726" cy="394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 baseline="0">
                <a:solidFill>
                  <a:srgbClr val="003399"/>
                </a:solidFill>
                <a:latin typeface="Arial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200" dirty="0" smtClean="0">
                <a:solidFill>
                  <a:schemeClr val="accent6">
                    <a:lumMod val="75000"/>
                  </a:schemeClr>
                </a:solidFill>
              </a:rPr>
              <a:t>Undone:</a:t>
            </a:r>
          </a:p>
          <a:p>
            <a:pPr marL="0" indent="0" algn="ctr">
              <a:buNone/>
            </a:pPr>
            <a:r>
              <a:rPr lang="zh-TW" altLang="en-US" sz="1200" dirty="0" smtClean="0">
                <a:solidFill>
                  <a:schemeClr val="accent6">
                    <a:lumMod val="75000"/>
                  </a:schemeClr>
                </a:solidFill>
              </a:rPr>
              <a:t>未收集完成</a:t>
            </a:r>
            <a:endParaRPr lang="en-US" altLang="zh-TW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內容版面配置區 2"/>
          <p:cNvSpPr txBox="1">
            <a:spLocks/>
          </p:cNvSpPr>
          <p:nvPr/>
        </p:nvSpPr>
        <p:spPr>
          <a:xfrm>
            <a:off x="5230063" y="1186179"/>
            <a:ext cx="1576130" cy="587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 baseline="0">
                <a:solidFill>
                  <a:srgbClr val="003399"/>
                </a:solidFill>
                <a:latin typeface="Arial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200" dirty="0" smtClean="0">
                <a:solidFill>
                  <a:srgbClr val="C00000"/>
                </a:solidFill>
              </a:rPr>
              <a:t>Unnecessary:</a:t>
            </a:r>
          </a:p>
          <a:p>
            <a:pPr marL="0" indent="0" algn="ctr">
              <a:buNone/>
            </a:pPr>
            <a:r>
              <a:rPr lang="zh-TW" altLang="en-US" sz="1200" dirty="0" smtClean="0">
                <a:solidFill>
                  <a:srgbClr val="C00000"/>
                </a:solidFill>
              </a:rPr>
              <a:t>當前畫面出現不符合預設內容的器械</a:t>
            </a:r>
            <a:endParaRPr lang="en-US" altLang="zh-TW" sz="1200" dirty="0" smtClean="0">
              <a:solidFill>
                <a:srgbClr val="C00000"/>
              </a:solidFill>
            </a:endParaRPr>
          </a:p>
        </p:txBody>
      </p:sp>
      <p:cxnSp>
        <p:nvCxnSpPr>
          <p:cNvPr id="36" name="直線接點 35"/>
          <p:cNvCxnSpPr>
            <a:endCxn id="32" idx="2"/>
          </p:cNvCxnSpPr>
          <p:nvPr/>
        </p:nvCxnSpPr>
        <p:spPr>
          <a:xfrm flipH="1" flipV="1">
            <a:off x="3712440" y="1633557"/>
            <a:ext cx="1808984" cy="148707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endCxn id="33" idx="2"/>
          </p:cNvCxnSpPr>
          <p:nvPr/>
        </p:nvCxnSpPr>
        <p:spPr>
          <a:xfrm flipH="1" flipV="1">
            <a:off x="4695889" y="1629589"/>
            <a:ext cx="1322239" cy="149104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endCxn id="34" idx="2"/>
          </p:cNvCxnSpPr>
          <p:nvPr/>
        </p:nvCxnSpPr>
        <p:spPr>
          <a:xfrm flipH="1" flipV="1">
            <a:off x="6018128" y="1773936"/>
            <a:ext cx="478241" cy="134669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49974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u="sng" dirty="0" smtClean="0"/>
              <a:t>Demo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&amp;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QA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DFAC-2756-4D8D-93A5-F676EAB5CF18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286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u="sng" dirty="0" smtClean="0"/>
              <a:t>遇到的問題</a:t>
            </a:r>
            <a:endParaRPr lang="zh-TW" altLang="en-US" u="sng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DFAC-2756-4D8D-93A5-F676EAB5CF18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409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1600" dirty="0" smtClean="0">
                <a:solidFill>
                  <a:schemeClr val="tx1"/>
                </a:solidFill>
              </a:rPr>
              <a:t>問題討論及分析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lvl="1"/>
            <a:r>
              <a:rPr lang="zh-TW" altLang="en-US" sz="1400" dirty="0" smtClean="0">
                <a:solidFill>
                  <a:schemeClr val="tx1"/>
                </a:solidFill>
              </a:rPr>
              <a:t>資料庫質量問題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lvl="2"/>
            <a:r>
              <a:rPr lang="zh-TW" altLang="en-US" sz="1200" dirty="0" smtClean="0">
                <a:solidFill>
                  <a:schemeClr val="tx1"/>
                </a:solidFill>
              </a:rPr>
              <a:t>目前影像</a:t>
            </a:r>
            <a:r>
              <a:rPr lang="zh-TW" altLang="en-US" sz="1200" b="1" dirty="0" smtClean="0">
                <a:solidFill>
                  <a:schemeClr val="tx1"/>
                </a:solidFill>
              </a:rPr>
              <a:t>質量低</a:t>
            </a:r>
            <a:r>
              <a:rPr lang="zh-TW" altLang="en-US" sz="1200" dirty="0" smtClean="0">
                <a:solidFill>
                  <a:schemeClr val="tx1"/>
                </a:solidFill>
              </a:rPr>
              <a:t>，效果不穩定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lvl="2"/>
            <a:r>
              <a:rPr lang="zh-TW" altLang="en-US" sz="1200" b="1" dirty="0" smtClean="0">
                <a:solidFill>
                  <a:schemeClr val="tx1"/>
                </a:solidFill>
              </a:rPr>
              <a:t>多樣性不足</a:t>
            </a:r>
            <a:r>
              <a:rPr lang="zh-TW" altLang="en-US" sz="1200" dirty="0" smtClean="0">
                <a:solidFill>
                  <a:schemeClr val="tx1"/>
                </a:solidFill>
              </a:rPr>
              <a:t>，容易出現誤檢、效果有限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lvl="2"/>
            <a:endParaRPr lang="en-US" altLang="zh-TW" sz="1200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sz="1400" dirty="0" smtClean="0">
                <a:solidFill>
                  <a:schemeClr val="tx1"/>
                </a:solidFill>
              </a:rPr>
              <a:t>落地應用的考量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lvl="2"/>
            <a:r>
              <a:rPr lang="zh-TW" altLang="en-US" sz="1200" dirty="0" smtClean="0">
                <a:solidFill>
                  <a:schemeClr val="tx1"/>
                </a:solidFill>
              </a:rPr>
              <a:t>目前參考台灣的常件醫療器械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lvl="3"/>
            <a:r>
              <a:rPr lang="zh-TW" altLang="en-US" sz="1100" dirty="0" smtClean="0">
                <a:solidFill>
                  <a:schemeClr val="tx1"/>
                </a:solidFill>
              </a:rPr>
              <a:t>與國外的器械內容可能稍有不同</a:t>
            </a:r>
            <a:endParaRPr lang="en-US" altLang="zh-TW" sz="1100" dirty="0"/>
          </a:p>
          <a:p>
            <a:pPr lvl="2"/>
            <a:r>
              <a:rPr lang="zh-TW" altLang="en-US" sz="1200" dirty="0" smtClean="0">
                <a:solidFill>
                  <a:schemeClr val="tx1"/>
                </a:solidFill>
              </a:rPr>
              <a:t>公開資料庫效果有限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lvl="3"/>
            <a:r>
              <a:rPr lang="zh-TW" altLang="en-US" sz="1100" dirty="0" smtClean="0">
                <a:solidFill>
                  <a:schemeClr val="tx1"/>
                </a:solidFill>
              </a:rPr>
              <a:t>需有</a:t>
            </a:r>
            <a:r>
              <a:rPr lang="zh-TW" altLang="en-US" sz="1100" b="1" dirty="0" smtClean="0">
                <a:solidFill>
                  <a:schemeClr val="tx1"/>
                </a:solidFill>
              </a:rPr>
              <a:t>主動收集資料</a:t>
            </a:r>
            <a:r>
              <a:rPr lang="zh-TW" altLang="en-US" sz="1100" dirty="0" smtClean="0">
                <a:solidFill>
                  <a:schemeClr val="tx1"/>
                </a:solidFill>
              </a:rPr>
              <a:t>的能力</a:t>
            </a:r>
            <a:r>
              <a:rPr lang="en-US" altLang="zh-TW" sz="1100" dirty="0" smtClean="0">
                <a:solidFill>
                  <a:schemeClr val="tx1"/>
                </a:solidFill>
              </a:rPr>
              <a:t>(</a:t>
            </a:r>
            <a:r>
              <a:rPr lang="zh-TW" altLang="en-US" sz="1100" dirty="0" smtClean="0">
                <a:solidFill>
                  <a:schemeClr val="tx1"/>
                </a:solidFill>
              </a:rPr>
              <a:t>如拍攝新器械</a:t>
            </a:r>
            <a:r>
              <a:rPr lang="en-US" altLang="zh-TW" sz="1100" dirty="0" smtClean="0">
                <a:solidFill>
                  <a:schemeClr val="tx1"/>
                </a:solidFill>
              </a:rPr>
              <a:t>/</a:t>
            </a:r>
            <a:r>
              <a:rPr lang="zh-TW" altLang="en-US" sz="1100" dirty="0"/>
              <a:t>其他相似</a:t>
            </a:r>
            <a:r>
              <a:rPr lang="zh-TW" altLang="en-US" sz="1100" dirty="0" smtClean="0">
                <a:solidFill>
                  <a:schemeClr val="tx1"/>
                </a:solidFill>
              </a:rPr>
              <a:t>器械</a:t>
            </a:r>
            <a:r>
              <a:rPr lang="en-US" altLang="zh-TW" sz="1100" dirty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zh-TW" altLang="en-US" sz="1200" dirty="0" smtClean="0">
                <a:solidFill>
                  <a:schemeClr val="tx1"/>
                </a:solidFill>
              </a:rPr>
              <a:t>需解決資料庫質量問題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lvl="3"/>
            <a:r>
              <a:rPr lang="zh-TW" altLang="en-US" sz="1100" dirty="0" smtClean="0">
                <a:solidFill>
                  <a:schemeClr val="tx1"/>
                </a:solidFill>
              </a:rPr>
              <a:t>透過</a:t>
            </a:r>
            <a:r>
              <a:rPr lang="en-US" altLang="zh-TW" sz="1100" dirty="0" smtClean="0"/>
              <a:t>Doc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Cam</a:t>
            </a:r>
            <a:r>
              <a:rPr lang="zh-TW" altLang="en-US" sz="1100" dirty="0" smtClean="0"/>
              <a:t>實拍及收集</a:t>
            </a:r>
            <a:r>
              <a:rPr lang="zh-TW" altLang="en-US" sz="1100" dirty="0"/>
              <a:t>，</a:t>
            </a:r>
            <a:r>
              <a:rPr lang="zh-TW" altLang="en-US" sz="1100" dirty="0" smtClean="0"/>
              <a:t>增加更多樣資料</a:t>
            </a:r>
            <a:endParaRPr lang="en-US" altLang="zh-TW" sz="1100" dirty="0" smtClean="0">
              <a:solidFill>
                <a:schemeClr val="tx1"/>
              </a:solidFill>
            </a:endParaRPr>
          </a:p>
          <a:p>
            <a:pPr lvl="1"/>
            <a:endParaRPr lang="en-US" altLang="zh-TW" sz="1400" dirty="0"/>
          </a:p>
          <a:p>
            <a:pPr lvl="1"/>
            <a:endParaRPr lang="en-US" altLang="zh-TW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1842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5536" y="1923678"/>
            <a:ext cx="7772400" cy="1102519"/>
          </a:xfrm>
        </p:spPr>
        <p:txBody>
          <a:bodyPr>
            <a:normAutofit/>
          </a:bodyPr>
          <a:lstStyle/>
          <a:p>
            <a:pPr algn="r"/>
            <a:r>
              <a:rPr lang="en-US" altLang="zh-TW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8846</TotalTime>
  <Words>249</Words>
  <Application>Microsoft Office PowerPoint</Application>
  <PresentationFormat>如螢幕大小 (16:9)</PresentationFormat>
  <Paragraphs>57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Office 佈景主題</vt:lpstr>
      <vt:lpstr>AI Recognition of  Surgical Instruments</vt:lpstr>
      <vt:lpstr>發想背景</vt:lpstr>
      <vt:lpstr>辨識流程/類別</vt:lpstr>
      <vt:lpstr>UI</vt:lpstr>
      <vt:lpstr>UI</vt:lpstr>
      <vt:lpstr>Demo &amp; QA</vt:lpstr>
      <vt:lpstr>遇到的問題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 / 醫療應用發想</dc:title>
  <dc:creator>KC Huang</dc:creator>
  <cp:lastModifiedBy>KC Huang</cp:lastModifiedBy>
  <cp:revision>132</cp:revision>
  <dcterms:created xsi:type="dcterms:W3CDTF">2019-05-09T01:47:16Z</dcterms:created>
  <dcterms:modified xsi:type="dcterms:W3CDTF">2024-11-21T09:39:43Z</dcterms:modified>
</cp:coreProperties>
</file>