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3AA6-D88D-4C84-B980-E542A3FDEBF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2958-4AF7-4DB7-A876-BC24B2D08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46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3AA6-D88D-4C84-B980-E542A3FDEBF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2958-4AF7-4DB7-A876-BC24B2D08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71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3AA6-D88D-4C84-B980-E542A3FDEBF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2958-4AF7-4DB7-A876-BC24B2D08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41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3AA6-D88D-4C84-B980-E542A3FDEBF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2958-4AF7-4DB7-A876-BC24B2D08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89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3AA6-D88D-4C84-B980-E542A3FDEBF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2958-4AF7-4DB7-A876-BC24B2D08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5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3AA6-D88D-4C84-B980-E542A3FDEBF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2958-4AF7-4DB7-A876-BC24B2D08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49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3AA6-D88D-4C84-B980-E542A3FDEBF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2958-4AF7-4DB7-A876-BC24B2D08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89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3AA6-D88D-4C84-B980-E542A3FDEBF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2958-4AF7-4DB7-A876-BC24B2D08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72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3AA6-D88D-4C84-B980-E542A3FDEBF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2958-4AF7-4DB7-A876-BC24B2D08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71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3AA6-D88D-4C84-B980-E542A3FDEBF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2958-4AF7-4DB7-A876-BC24B2D08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5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3AA6-D88D-4C84-B980-E542A3FDEBF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2958-4AF7-4DB7-A876-BC24B2D08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16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3AA6-D88D-4C84-B980-E542A3FDEBFE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2958-4AF7-4DB7-A876-BC24B2D08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5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teachmesurgery.com/skills/surgical-equipment/surgical-instruments/" TargetMode="External"/><Relationship Id="rId3" Type="http://schemas.openxmlformats.org/officeDocument/2006/relationships/hyperlink" Target="https://sonja0112.blogspot.com/2019/05/blog-post_18.html" TargetMode="External"/><Relationship Id="rId7" Type="http://schemas.openxmlformats.org/officeDocument/2006/relationships/hyperlink" Target="https://www.youtube.com/watch?app=desktop&amp;v=vVSUSlFRvSA" TargetMode="External"/><Relationship Id="rId2" Type="http://schemas.openxmlformats.org/officeDocument/2006/relationships/hyperlink" Target="https://surgery.ncku.edu.tw/var/file/126/1126/img/4716/58667388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ocus.cc/article/6517920afd897800012d6be2" TargetMode="External"/><Relationship Id="rId5" Type="http://schemas.openxmlformats.org/officeDocument/2006/relationships/hyperlink" Target="https://vocus.cc/article/65179098fd897800012d5eef" TargetMode="External"/><Relationship Id="rId4" Type="http://schemas.openxmlformats.org/officeDocument/2006/relationships/hyperlink" Target="https://vocus.cc/article/64febd66fd897800018af251" TargetMode="External"/><Relationship Id="rId9" Type="http://schemas.openxmlformats.org/officeDocument/2006/relationships/hyperlink" Target="https://universe.roboflow.com/project-mw0yo/-_segment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 4#</a:t>
            </a:r>
            <a:r>
              <a:rPr lang="zh-TW" altLang="en-US" dirty="0" smtClean="0"/>
              <a:t>手術刀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4#Knife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切割、剝離組織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No4_BP_Handles</a:t>
            </a:r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: </a:t>
            </a:r>
            <a:r>
              <a:rPr lang="zh-TW" altLang="en-US" dirty="0"/>
              <a:t>無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183803"/>
            <a:ext cx="86689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2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腸鑷子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Intestinal Forceps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夾取組織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186420"/>
            <a:ext cx="2438740" cy="321037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632" y="2186420"/>
            <a:ext cx="2891959" cy="33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3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柯克鑷子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Kocher Forceps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這種鑷子整個前臂都有鋸齒狀的橫齒鈎，尖端並有長的尖齒，抓握力相當大，通常用在厚肌膜上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678212"/>
            <a:ext cx="502037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0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組織剪刀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Metzenbaum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因較長較細，靠近尖端處微微彎曲， 故用於剪開剝離較精細組織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: </a:t>
            </a:r>
            <a:r>
              <a:rPr lang="en-US" altLang="zh-TW" dirty="0" smtClean="0"/>
              <a:t>7_Metzenbaum_Scissors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9_Metzenbaum_Scissors</a:t>
            </a:r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Metzenbaum</a:t>
            </a:r>
            <a:r>
              <a:rPr lang="en-US" altLang="zh-TW" dirty="0" smtClean="0"/>
              <a:t>-Scissors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7" y="2679034"/>
            <a:ext cx="370574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5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乳突式牽引器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Mastoid Retractor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有大、小之分，常用於較小、較淺的手術切口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006225"/>
            <a:ext cx="490606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組織剪刀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Mayo </a:t>
            </a:r>
            <a:r>
              <a:rPr lang="en-US" altLang="zh-TW" dirty="0" err="1" smtClean="0"/>
              <a:t>Scissorss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Cooper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因前端較圓較重，常用於處理粗硬的組織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如肌肉組織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Curved_Mayo_Scissors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Mayo-Scissors-</a:t>
            </a:r>
            <a:r>
              <a:rPr lang="en-US" altLang="zh-TW" dirty="0" err="1" smtClean="0"/>
              <a:t>Cvd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446481"/>
            <a:ext cx="533474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持針器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Needle Holder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有大、小之分，咬合面有各式各樣的鋸齒，專為咬住縫針而設計的器械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: </a:t>
            </a:r>
            <a:r>
              <a:rPr lang="en-US" altLang="zh-TW" dirty="0" err="1" smtClean="0"/>
              <a:t>Mayo_Needle_Holder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:</a:t>
            </a:r>
            <a:r>
              <a:rPr lang="zh-TW" altLang="en-US" dirty="0"/>
              <a:t> </a:t>
            </a:r>
            <a:r>
              <a:rPr lang="en-US" altLang="zh-TW" dirty="0" smtClean="0"/>
              <a:t>Mayo-</a:t>
            </a:r>
            <a:r>
              <a:rPr lang="en-US" altLang="zh-TW" dirty="0" err="1" smtClean="0"/>
              <a:t>Hegar</a:t>
            </a:r>
            <a:r>
              <a:rPr lang="en-US" altLang="zh-TW" dirty="0" smtClean="0"/>
              <a:t>-Needle-Holder-TC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7" y="2559765"/>
            <a:ext cx="4582164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8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腹膜鉗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Peritoneum Forceps(Castroviejo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Forceps)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夾住筋膜層，這種鑷子整個前臂都有鋸齒狀的橫齒鈎， 尖端並有長的尖齒，抓握力相當大，通常用在厚肌膜上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:</a:t>
            </a:r>
            <a:r>
              <a:rPr lang="zh-TW" altLang="en-US" dirty="0"/>
              <a:t> 無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585533"/>
            <a:ext cx="321989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5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敷料鉗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Ring Forceps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末端為一圓環，內有粗橫紋，可增加鉗夾的力量，常用來夾取敷料或移除 敷料，也可用來夾取中空的臟器以免被尖頭鑷子穿破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Ring-Forceps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847415"/>
            <a:ext cx="308653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2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牽引器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Retractor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有大、小之分，用來拉開組織，使手術視野更清晰可見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38_Deaver_Retractor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50_Deaver_Retractor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75_Deaver_Retractor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Balfour_Retractor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Large_Langebeck_Retractor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Large_Olliers_Retractor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Morris_Retractor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Small_Olliers_Retractor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St</a:t>
            </a:r>
            <a:r>
              <a:rPr lang="en-US" altLang="zh-TW" dirty="0"/>
              <a:t>-</a:t>
            </a:r>
            <a:r>
              <a:rPr lang="en-US" altLang="zh-TW" dirty="0" err="1" smtClean="0"/>
              <a:t>Marks_Retractor</a:t>
            </a:r>
            <a:endParaRPr lang="en-US" altLang="zh-TW" dirty="0" smtClean="0"/>
          </a:p>
          <a:p>
            <a:r>
              <a:rPr lang="zh-TW" altLang="en-US" dirty="0" smtClean="0"/>
              <a:t>對應</a:t>
            </a:r>
            <a:r>
              <a:rPr lang="en-US" altLang="zh-TW" dirty="0"/>
              <a:t>Self-Collection :</a:t>
            </a:r>
            <a:r>
              <a:rPr lang="zh-TW" altLang="en-US" dirty="0"/>
              <a:t> </a:t>
            </a:r>
            <a:r>
              <a:rPr lang="en-US" altLang="zh-TW" dirty="0"/>
              <a:t>Patten-Retractor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840605"/>
            <a:ext cx="3924848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1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線剪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Suture Scissors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剪斷縫線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:</a:t>
            </a:r>
            <a:r>
              <a:rPr lang="zh-TW" altLang="en-US" dirty="0"/>
              <a:t> </a:t>
            </a:r>
            <a:r>
              <a:rPr lang="en-US" altLang="zh-TW" dirty="0" smtClean="0"/>
              <a:t>Suture-Scissors-BS-</a:t>
            </a:r>
            <a:r>
              <a:rPr lang="en-US" altLang="zh-TW" dirty="0" err="1" smtClean="0"/>
              <a:t>Str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139595"/>
            <a:ext cx="400105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3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7#</a:t>
            </a:r>
            <a:r>
              <a:rPr lang="zh-TW" altLang="en-US" dirty="0" smtClean="0"/>
              <a:t>手術刀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7#Knife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</a:t>
            </a:r>
            <a:r>
              <a:rPr lang="zh-TW" altLang="en-US" dirty="0"/>
              <a:t>切割、剝離</a:t>
            </a:r>
            <a:r>
              <a:rPr lang="zh-TW" altLang="en-US" dirty="0" smtClean="0"/>
              <a:t>組織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No7_BP_Handles</a:t>
            </a:r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: </a:t>
            </a:r>
            <a:r>
              <a:rPr lang="zh-TW" altLang="en-US" dirty="0"/>
              <a:t>無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040239"/>
            <a:ext cx="79068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0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毛巾夾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Towel Clip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夾住固定無菌鋪單，也可用來夾住或固定預移除的組織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Towel-Clamp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251927"/>
            <a:ext cx="5287113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4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佛萊氏抽吸接頭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Frazier Suction Tip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管徑較小，頭端有一抽吸控制孔，可由主刀者自行控制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:</a:t>
            </a:r>
            <a:r>
              <a:rPr lang="zh-TW" altLang="en-US" dirty="0"/>
              <a:t> </a:t>
            </a:r>
            <a:r>
              <a:rPr lang="en-US" altLang="zh-TW" dirty="0" smtClean="0"/>
              <a:t>Suction-Tube-Fr.12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1928203"/>
            <a:ext cx="507753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641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普萊氏抽吸接頭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Poole Suction Tip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可應用於腹部手術，需要時可套上網狀接頭，避免抽吸時造成腸子或其他組織器官的傷害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en-US" altLang="zh-TW" dirty="0" smtClean="0"/>
          </a:p>
          <a:p>
            <a:r>
              <a:rPr lang="zh-TW" altLang="en-US" dirty="0" smtClean="0"/>
              <a:t>對應</a:t>
            </a:r>
            <a:r>
              <a:rPr lang="en-US" altLang="zh-TW" dirty="0" smtClean="0"/>
              <a:t>Self-Collection :</a:t>
            </a:r>
            <a:r>
              <a:rPr lang="zh-TW" altLang="en-US" dirty="0" smtClean="0"/>
              <a:t> 無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189308"/>
            <a:ext cx="4706007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6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楊克氏抽吸接頭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Yankauer</a:t>
            </a:r>
            <a:r>
              <a:rPr lang="en-US" altLang="zh-TW" dirty="0" smtClean="0"/>
              <a:t> Suction Tip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有大、小頭之 分，可應用於腹部、扁桃腺手術時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:</a:t>
            </a:r>
            <a:r>
              <a:rPr lang="zh-TW" altLang="en-US" dirty="0"/>
              <a:t> 無</a:t>
            </a:r>
            <a:endParaRPr lang="en-US" altLang="zh-TW" dirty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:</a:t>
            </a:r>
            <a:r>
              <a:rPr lang="zh-TW" altLang="en-US" dirty="0"/>
              <a:t> 無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1942964"/>
            <a:ext cx="5058481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3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圓針</a:t>
            </a:r>
            <a:r>
              <a:rPr lang="en-US" altLang="zh-TW" dirty="0" smtClean="0"/>
              <a:t>/</a:t>
            </a:r>
            <a:r>
              <a:rPr lang="zh-TW" altLang="en-US" dirty="0" smtClean="0"/>
              <a:t>角針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Taper point/Cutting point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圓針除了尖端尖銳外，針體圓滑一體成型，用於軟組織之縫合， 如小腸、腹膜等</a:t>
            </a: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角針除了尖端尖銳外，在針體上呈現三角形，有三個銳利的邊， 用於堅韌組織之縫合，像是皮膚、肌腱等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:</a:t>
            </a:r>
            <a:r>
              <a:rPr lang="zh-TW" altLang="en-US" dirty="0"/>
              <a:t> 無</a:t>
            </a:r>
            <a:endParaRPr lang="en-US" altLang="zh-TW" dirty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:</a:t>
            </a:r>
            <a:r>
              <a:rPr lang="zh-TW" altLang="en-US" dirty="0"/>
              <a:t> 無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809521"/>
            <a:ext cx="5229955" cy="384863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75" y="2923836"/>
            <a:ext cx="531569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1. </a:t>
            </a:r>
            <a:r>
              <a:rPr lang="zh-TW" altLang="en-US" dirty="0" smtClean="0">
                <a:hlinkClick r:id="rId2"/>
              </a:rPr>
              <a:t>成大附設醫院手術室基本器械簡介</a:t>
            </a:r>
            <a:r>
              <a:rPr lang="zh-TW" altLang="en-US" dirty="0"/>
              <a:t>、</a:t>
            </a:r>
            <a:r>
              <a:rPr lang="en-US" altLang="zh-TW" dirty="0">
                <a:hlinkClick r:id="rId3"/>
              </a:rPr>
              <a:t>2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手術器械概念與列表</a:t>
            </a:r>
            <a:r>
              <a:rPr lang="en-US" altLang="zh-TW" dirty="0" smtClean="0">
                <a:hlinkClick r:id="rId4"/>
              </a:rPr>
              <a:t>1</a:t>
            </a:r>
            <a:r>
              <a:rPr lang="zh-TW" altLang="en-US" dirty="0" smtClean="0"/>
              <a:t>、</a:t>
            </a:r>
            <a:r>
              <a:rPr lang="en-US" altLang="zh-TW" dirty="0" smtClean="0">
                <a:hlinkClick r:id="rId5"/>
              </a:rPr>
              <a:t>2</a:t>
            </a:r>
            <a:r>
              <a:rPr lang="zh-TW" altLang="en-US" dirty="0" smtClean="0"/>
              <a:t>、</a:t>
            </a:r>
            <a:r>
              <a:rPr lang="en-US" altLang="zh-TW" dirty="0" smtClean="0">
                <a:hlinkClick r:id="rId6"/>
              </a:rPr>
              <a:t>3</a:t>
            </a:r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>
                <a:hlinkClick r:id="rId7"/>
              </a:rPr>
              <a:t>國外常用外科手術器具介紹</a:t>
            </a:r>
            <a:r>
              <a:rPr lang="zh-TW" altLang="en-US" dirty="0" smtClean="0"/>
              <a:t> 、</a:t>
            </a:r>
            <a:r>
              <a:rPr lang="en-US" altLang="zh-TW" dirty="0" smtClean="0">
                <a:hlinkClick r:id="rId8"/>
              </a:rPr>
              <a:t>2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zh-TW" altLang="en-US" dirty="0" smtClean="0">
                <a:hlinkClick r:id="rId9"/>
              </a:rPr>
              <a:t>開源資料庫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8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愛迪生組織鑷子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Adson Forceps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</a:t>
            </a:r>
            <a:r>
              <a:rPr lang="zh-TW" altLang="en-US" dirty="0" smtClean="0"/>
              <a:t>常用於較小、較淺的手術切口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en-US" altLang="zh-TW" dirty="0" smtClean="0"/>
          </a:p>
          <a:p>
            <a:r>
              <a:rPr lang="zh-TW" altLang="en-US" dirty="0" smtClean="0"/>
              <a:t>對應</a:t>
            </a:r>
            <a:r>
              <a:rPr lang="en-US" altLang="zh-TW" dirty="0" smtClean="0"/>
              <a:t>Self-Collection : Adson-Smooth-Tissue-Forceps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Adson-Teeth-Tissue-Forceps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1818181"/>
            <a:ext cx="472505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0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阿里斯鑷子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Allis Forceps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這種鑷子尖端成齒狀，齒鈎很短，可用來夾肌膜或夾住皮膚下方，用來牽引皮膚，但不直接用來夾皮膚，因會造成皮膚壞死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Allis_Tissue_Forceps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Allis-Grasping-Forceps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163546"/>
            <a:ext cx="438211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5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腹部牽引器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Abdominal </a:t>
            </a:r>
            <a:r>
              <a:rPr lang="en-US" altLang="zh-TW" dirty="0"/>
              <a:t>Retractor(Fritsch Abdominal Retractor)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有大、小之分， 應用於腹部深或表淺手術時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無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</a:t>
            </a:r>
            <a:r>
              <a:rPr lang="en-US" altLang="zh-TW" dirty="0" smtClean="0"/>
              <a:t>: </a:t>
            </a:r>
            <a:r>
              <a:rPr lang="zh-TW" altLang="en-US" dirty="0" smtClean="0"/>
              <a:t>無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422082"/>
            <a:ext cx="329611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3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巴柯氏鉗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Babcock Forceps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器械咬合面平 滑，夾住組織時不會發生損傷，可用來夾取脆弱組織，而不致戳穿它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6_Babcock_Tissue_Forceps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8_Babcock_Tissue_Forceps</a:t>
            </a:r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: </a:t>
            </a:r>
            <a:r>
              <a:rPr lang="zh-TW" altLang="en-US" dirty="0"/>
              <a:t>無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472650"/>
            <a:ext cx="514421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有齒鑷子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Teeth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Forceps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夾取組織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Bonneys_Toothed_Dissector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Gillies_Toothed_Dissector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: </a:t>
            </a:r>
            <a:r>
              <a:rPr lang="en-US" altLang="zh-TW" dirty="0" smtClean="0"/>
              <a:t>Teeth-Tissue-Forceps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3118926"/>
            <a:ext cx="2010056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平滑鑷子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Smooth Forceps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夾取組織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Bonneys_Non_Toothed_Dissector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: </a:t>
            </a:r>
            <a:r>
              <a:rPr lang="en-US" altLang="zh-TW" dirty="0" smtClean="0"/>
              <a:t>Smooth-Tissue-Forceps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2678319"/>
            <a:ext cx="210531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3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05097" y="391886"/>
            <a:ext cx="100496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中文名稱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止血鉗</a:t>
            </a:r>
            <a:endParaRPr lang="en-US" altLang="zh-TW" dirty="0" smtClean="0"/>
          </a:p>
          <a:p>
            <a:r>
              <a:rPr lang="zh-TW" altLang="en-US" dirty="0"/>
              <a:t>英文</a:t>
            </a:r>
            <a:r>
              <a:rPr lang="zh-TW" altLang="en-US" dirty="0" smtClean="0"/>
              <a:t>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Hemostatic Forceps</a:t>
            </a:r>
          </a:p>
          <a:p>
            <a:r>
              <a:rPr lang="zh-TW" altLang="en-US" dirty="0"/>
              <a:t>對應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: </a:t>
            </a:r>
          </a:p>
          <a:p>
            <a:r>
              <a:rPr lang="zh-TW" altLang="en-US" dirty="0" smtClean="0"/>
              <a:t>可用來協助剝離組織，亦是手術中主要止血器械</a:t>
            </a:r>
            <a:endParaRPr lang="en-US" altLang="zh-TW" dirty="0" smtClean="0"/>
          </a:p>
          <a:p>
            <a:r>
              <a:rPr lang="en-US" altLang="zh-TW" dirty="0" smtClean="0"/>
              <a:t>A : mosquito</a:t>
            </a:r>
          </a:p>
          <a:p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pean</a:t>
            </a:r>
            <a:endParaRPr lang="en-US" altLang="zh-TW" dirty="0"/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：</a:t>
            </a:r>
            <a:r>
              <a:rPr lang="en-US" altLang="zh-TW" dirty="0" err="1"/>
              <a:t>k</a:t>
            </a:r>
            <a:r>
              <a:rPr lang="en-US" altLang="zh-TW" dirty="0" err="1" smtClean="0"/>
              <a:t>elly</a:t>
            </a:r>
            <a:endParaRPr lang="en-US" altLang="zh-TW" dirty="0"/>
          </a:p>
          <a:p>
            <a:r>
              <a:rPr lang="en-US" altLang="zh-TW" dirty="0" smtClean="0"/>
              <a:t>D : vascular</a:t>
            </a:r>
          </a:p>
          <a:p>
            <a:r>
              <a:rPr lang="zh-TW" altLang="en-US" dirty="0"/>
              <a:t>對應</a:t>
            </a:r>
            <a:r>
              <a:rPr lang="en-US" altLang="zh-TW" dirty="0"/>
              <a:t>DSLR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Lahey_Forceps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Crile_Artery_Forceps</a:t>
            </a:r>
            <a:endParaRPr lang="en-US" altLang="zh-TW" dirty="0" smtClean="0"/>
          </a:p>
          <a:p>
            <a:r>
              <a:rPr lang="zh-TW" altLang="en-US" dirty="0"/>
              <a:t>對應</a:t>
            </a:r>
            <a:r>
              <a:rPr lang="en-US" altLang="zh-TW" dirty="0"/>
              <a:t>Self-Collection : </a:t>
            </a:r>
            <a:r>
              <a:rPr lang="en-US" altLang="zh-TW" dirty="0" smtClean="0"/>
              <a:t>Kelly-Forceps-</a:t>
            </a:r>
            <a:r>
              <a:rPr lang="en-US" altLang="zh-TW" dirty="0" err="1" smtClean="0"/>
              <a:t>Cvd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Kelly-Forceps-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Mosquito-Forceps-</a:t>
            </a:r>
            <a:r>
              <a:rPr lang="en-US" altLang="zh-TW" dirty="0" err="1" smtClean="0"/>
              <a:t>Cvd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531207"/>
            <a:ext cx="4286824" cy="32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3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1078</Words>
  <Application>Microsoft Office PowerPoint</Application>
  <PresentationFormat>寬螢幕</PresentationFormat>
  <Paragraphs>131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KC Huang</dc:creator>
  <cp:lastModifiedBy>KC Huang</cp:lastModifiedBy>
  <cp:revision>29</cp:revision>
  <dcterms:created xsi:type="dcterms:W3CDTF">2024-10-08T08:27:51Z</dcterms:created>
  <dcterms:modified xsi:type="dcterms:W3CDTF">2024-10-17T09:53:25Z</dcterms:modified>
</cp:coreProperties>
</file>