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Arial Black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jiqJmhkqGRto2R+HDqnUFki+Rr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484A32-FBE6-41C1-BC2F-D990223038CA}">
  <a:tblStyle styleId="{DB484A32-FBE6-41C1-BC2F-D990223038C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1F5"/>
          </a:solidFill>
        </a:fill>
      </a:tcStyle>
    </a:wholeTbl>
    <a:band1H>
      <a:tcTxStyle b="off" i="off"/>
      <a:tcStyle>
        <a:fill>
          <a:solidFill>
            <a:srgbClr val="CEE2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EE2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ArialBlack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1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4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0" y="0"/>
            <a:ext cx="12280900" cy="6959599"/>
          </a:xfrm>
          <a:prstGeom prst="rect">
            <a:avLst/>
          </a:prstGeom>
          <a:solidFill>
            <a:srgbClr val="3E9B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110792" y="546100"/>
            <a:ext cx="797041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zh-TW" sz="60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AI Finance Market</a:t>
            </a:r>
            <a:endParaRPr b="0" i="0" sz="60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200893" y="1498600"/>
            <a:ext cx="379021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AI    金    融    市     集</a:t>
            </a:r>
            <a:endParaRPr b="0" i="0" sz="28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descr="螢幕快照 2018-05-27 下午10.33.21.png"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7529" y="1981200"/>
            <a:ext cx="5756942" cy="408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Google Shape;278;p18"/>
          <p:cNvGrpSpPr/>
          <p:nvPr/>
        </p:nvGrpSpPr>
        <p:grpSpPr>
          <a:xfrm>
            <a:off x="0" y="483988"/>
            <a:ext cx="850900" cy="762000"/>
            <a:chOff x="0" y="0"/>
            <a:chExt cx="850900" cy="762000"/>
          </a:xfrm>
        </p:grpSpPr>
        <p:sp>
          <p:nvSpPr>
            <p:cNvPr id="279" name="Google Shape;279;p18"/>
            <p:cNvSpPr/>
            <p:nvPr/>
          </p:nvSpPr>
          <p:spPr>
            <a:xfrm>
              <a:off x="0" y="0"/>
              <a:ext cx="798286" cy="761999"/>
            </a:xfrm>
            <a:prstGeom prst="rect">
              <a:avLst/>
            </a:prstGeom>
            <a:solidFill>
              <a:srgbClr val="3DA0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647700" y="0"/>
              <a:ext cx="203200" cy="762000"/>
            </a:xfrm>
            <a:prstGeom prst="rect">
              <a:avLst/>
            </a:prstGeom>
            <a:solidFill>
              <a:srgbClr val="E739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81" name="Google Shape;281;p18"/>
          <p:cNvSpPr txBox="1"/>
          <p:nvPr>
            <p:ph type="title"/>
          </p:nvPr>
        </p:nvSpPr>
        <p:spPr>
          <a:xfrm>
            <a:off x="954846" y="376238"/>
            <a:ext cx="996768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A0A7"/>
              </a:buClr>
              <a:buSzPts val="3200"/>
              <a:buFont typeface="Microsoft JhengHei"/>
              <a:buNone/>
            </a:pPr>
            <a:r>
              <a:rPr lang="zh-TW" sz="3200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AI Finance Market</a:t>
            </a:r>
            <a:br>
              <a:rPr lang="zh-TW" sz="3200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運用技術</a:t>
            </a:r>
            <a:endParaRPr/>
          </a:p>
        </p:txBody>
      </p:sp>
      <p:sp>
        <p:nvSpPr>
          <p:cNvPr id="282" name="Google Shape;282;p18"/>
          <p:cNvSpPr/>
          <p:nvPr/>
        </p:nvSpPr>
        <p:spPr>
          <a:xfrm>
            <a:off x="3767992" y="1869359"/>
            <a:ext cx="3578949" cy="3578949"/>
          </a:xfrm>
          <a:prstGeom prst="ellipse">
            <a:avLst/>
          </a:prstGeom>
          <a:solidFill>
            <a:srgbClr val="3DA0A7">
              <a:alpha val="4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6596517" y="2215680"/>
            <a:ext cx="692700" cy="692700"/>
          </a:xfrm>
          <a:prstGeom prst="ellipse">
            <a:avLst/>
          </a:prstGeom>
          <a:solidFill>
            <a:srgbClr val="3DA0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3610883" y="4138574"/>
            <a:ext cx="829033" cy="829033"/>
          </a:xfrm>
          <a:prstGeom prst="ellipse">
            <a:avLst/>
          </a:prstGeom>
          <a:solidFill>
            <a:srgbClr val="3DA0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7070634" y="3990325"/>
            <a:ext cx="424981" cy="424981"/>
          </a:xfrm>
          <a:prstGeom prst="ellipse">
            <a:avLst/>
          </a:prstGeom>
          <a:solidFill>
            <a:srgbClr val="3DA0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6257834" y="5412725"/>
            <a:ext cx="424981" cy="424981"/>
          </a:xfrm>
          <a:prstGeom prst="ellipse">
            <a:avLst/>
          </a:prstGeom>
          <a:solidFill>
            <a:srgbClr val="3DA0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4683034" y="2225025"/>
            <a:ext cx="424981" cy="424981"/>
          </a:xfrm>
          <a:prstGeom prst="ellipse">
            <a:avLst/>
          </a:prstGeom>
          <a:solidFill>
            <a:srgbClr val="3DA0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4418937" y="5029200"/>
            <a:ext cx="330862" cy="330862"/>
          </a:xfrm>
          <a:prstGeom prst="ellipse">
            <a:avLst/>
          </a:prstGeom>
          <a:solidFill>
            <a:srgbClr val="E739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6527137" y="4381500"/>
            <a:ext cx="330862" cy="330862"/>
          </a:xfrm>
          <a:prstGeom prst="ellipse">
            <a:avLst/>
          </a:prstGeom>
          <a:solidFill>
            <a:srgbClr val="E739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7654835" y="3492500"/>
            <a:ext cx="325906" cy="325906"/>
          </a:xfrm>
          <a:prstGeom prst="ellipse">
            <a:avLst/>
          </a:prstGeom>
          <a:solidFill>
            <a:srgbClr val="3DA0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1" name="Google Shape;291;p18"/>
          <p:cNvSpPr/>
          <p:nvPr/>
        </p:nvSpPr>
        <p:spPr>
          <a:xfrm>
            <a:off x="3184435" y="4000500"/>
            <a:ext cx="325906" cy="325906"/>
          </a:xfrm>
          <a:prstGeom prst="ellipse">
            <a:avLst/>
          </a:prstGeom>
          <a:solidFill>
            <a:srgbClr val="3DA0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2" name="Google Shape;292;p18"/>
          <p:cNvSpPr/>
          <p:nvPr/>
        </p:nvSpPr>
        <p:spPr>
          <a:xfrm>
            <a:off x="6120737" y="1879600"/>
            <a:ext cx="330862" cy="330862"/>
          </a:xfrm>
          <a:prstGeom prst="ellipse">
            <a:avLst/>
          </a:prstGeom>
          <a:solidFill>
            <a:srgbClr val="E739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3" name="Google Shape;293;p18"/>
          <p:cNvSpPr/>
          <p:nvPr/>
        </p:nvSpPr>
        <p:spPr>
          <a:xfrm>
            <a:off x="4618893" y="5507900"/>
            <a:ext cx="423007" cy="423007"/>
          </a:xfrm>
          <a:prstGeom prst="ellipse">
            <a:avLst/>
          </a:prstGeom>
          <a:solidFill>
            <a:srgbClr val="3DA0A7">
              <a:alpha val="4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4" name="Google Shape;294;p18"/>
          <p:cNvSpPr/>
          <p:nvPr/>
        </p:nvSpPr>
        <p:spPr>
          <a:xfrm>
            <a:off x="3031393" y="3272700"/>
            <a:ext cx="423007" cy="423007"/>
          </a:xfrm>
          <a:prstGeom prst="ellipse">
            <a:avLst/>
          </a:prstGeom>
          <a:solidFill>
            <a:srgbClr val="3DA0A7">
              <a:alpha val="4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5" name="Google Shape;295;p18"/>
          <p:cNvSpPr txBox="1"/>
          <p:nvPr/>
        </p:nvSpPr>
        <p:spPr>
          <a:xfrm>
            <a:off x="4140200" y="3213100"/>
            <a:ext cx="326082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zh-TW" sz="36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Blockchain</a:t>
            </a:r>
            <a:endParaRPr b="0" i="0" sz="3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Hyperledger Fabric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96" name="Google Shape;296;p18"/>
          <p:cNvGrpSpPr/>
          <p:nvPr/>
        </p:nvGrpSpPr>
        <p:grpSpPr>
          <a:xfrm>
            <a:off x="88900" y="1689101"/>
            <a:ext cx="4488978" cy="1537362"/>
            <a:chOff x="88900" y="1689101"/>
            <a:chExt cx="4488978" cy="1537362"/>
          </a:xfrm>
        </p:grpSpPr>
        <p:sp>
          <p:nvSpPr>
            <p:cNvPr id="297" name="Google Shape;297;p18"/>
            <p:cNvSpPr/>
            <p:nvPr/>
          </p:nvSpPr>
          <p:spPr>
            <a:xfrm>
              <a:off x="3040516" y="1689101"/>
              <a:ext cx="1537362" cy="1537362"/>
            </a:xfrm>
            <a:prstGeom prst="ellipse">
              <a:avLst/>
            </a:prstGeom>
            <a:solidFill>
              <a:srgbClr val="E739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98" name="Google Shape;298;p18"/>
            <p:cNvCxnSpPr/>
            <p:nvPr/>
          </p:nvCxnSpPr>
          <p:spPr>
            <a:xfrm>
              <a:off x="2387600" y="2400300"/>
              <a:ext cx="660400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299" name="Google Shape;299;p18"/>
            <p:cNvSpPr txBox="1"/>
            <p:nvPr/>
          </p:nvSpPr>
          <p:spPr>
            <a:xfrm>
              <a:off x="88900" y="1854200"/>
              <a:ext cx="23241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zh-TW" sz="2000" u="none" cap="none" strike="noStrike">
                  <a:solidFill>
                    <a:srgbClr val="D8D8D8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Hyperledger Fabric</a:t>
              </a:r>
              <a:endParaRPr b="1" i="0" sz="2000" u="none" cap="none" strike="noStrike">
                <a:solidFill>
                  <a:srgbClr val="D8D8D8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pic>
          <p:nvPicPr>
            <p:cNvPr id="300" name="Google Shape;300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99367" y="2019300"/>
              <a:ext cx="833966" cy="8339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1" name="Google Shape;301;p18"/>
          <p:cNvGrpSpPr/>
          <p:nvPr/>
        </p:nvGrpSpPr>
        <p:grpSpPr>
          <a:xfrm>
            <a:off x="644998" y="4991100"/>
            <a:ext cx="3099876" cy="1099191"/>
            <a:chOff x="644998" y="4991100"/>
            <a:chExt cx="3099876" cy="1099191"/>
          </a:xfrm>
        </p:grpSpPr>
        <p:sp>
          <p:nvSpPr>
            <p:cNvPr id="302" name="Google Shape;302;p18"/>
            <p:cNvSpPr/>
            <p:nvPr/>
          </p:nvSpPr>
          <p:spPr>
            <a:xfrm>
              <a:off x="2645683" y="4991100"/>
              <a:ext cx="1099191" cy="1099191"/>
            </a:xfrm>
            <a:prstGeom prst="ellipse">
              <a:avLst/>
            </a:prstGeom>
            <a:solidFill>
              <a:srgbClr val="3DA0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03" name="Google Shape;303;p18"/>
            <p:cNvCxnSpPr/>
            <p:nvPr/>
          </p:nvCxnSpPr>
          <p:spPr>
            <a:xfrm>
              <a:off x="1943100" y="5575300"/>
              <a:ext cx="698500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304" name="Google Shape;304;p18"/>
            <p:cNvSpPr txBox="1"/>
            <p:nvPr/>
          </p:nvSpPr>
          <p:spPr>
            <a:xfrm>
              <a:off x="644998" y="5396381"/>
              <a:ext cx="16637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zh-TW" sz="2000" u="none" cap="none" strike="noStrike">
                  <a:solidFill>
                    <a:srgbClr val="D9D9D9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MSP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5" name="Google Shape;305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74434" y="5151967"/>
              <a:ext cx="685800" cy="685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6" name="Google Shape;306;p18"/>
          <p:cNvGrpSpPr/>
          <p:nvPr/>
        </p:nvGrpSpPr>
        <p:grpSpPr>
          <a:xfrm>
            <a:off x="7616092" y="1697901"/>
            <a:ext cx="4264566" cy="1362807"/>
            <a:chOff x="7616092" y="1697901"/>
            <a:chExt cx="4264566" cy="1362807"/>
          </a:xfrm>
        </p:grpSpPr>
        <p:sp>
          <p:nvSpPr>
            <p:cNvPr id="307" name="Google Shape;307;p18"/>
            <p:cNvSpPr/>
            <p:nvPr/>
          </p:nvSpPr>
          <p:spPr>
            <a:xfrm>
              <a:off x="7616092" y="1697901"/>
              <a:ext cx="1362807" cy="1362807"/>
            </a:xfrm>
            <a:prstGeom prst="ellipse">
              <a:avLst/>
            </a:prstGeom>
            <a:solidFill>
              <a:srgbClr val="3DA0A7">
                <a:alpha val="4627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08" name="Google Shape;308;p18"/>
            <p:cNvCxnSpPr/>
            <p:nvPr/>
          </p:nvCxnSpPr>
          <p:spPr>
            <a:xfrm flipH="1" rot="10800000">
              <a:off x="8966200" y="2197100"/>
              <a:ext cx="787400" cy="2540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309" name="Google Shape;309;p18"/>
            <p:cNvSpPr txBox="1"/>
            <p:nvPr/>
          </p:nvSpPr>
          <p:spPr>
            <a:xfrm>
              <a:off x="9810558" y="1961225"/>
              <a:ext cx="20701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zh-TW" sz="2000" u="none" cap="none" strike="noStrike">
                  <a:solidFill>
                    <a:srgbClr val="D9D9D9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建立channel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0" name="Google Shape;310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874000" y="1904999"/>
              <a:ext cx="897467" cy="8974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1" name="Google Shape;311;p18"/>
          <p:cNvGrpSpPr/>
          <p:nvPr/>
        </p:nvGrpSpPr>
        <p:grpSpPr>
          <a:xfrm>
            <a:off x="7060536" y="4115232"/>
            <a:ext cx="4986372" cy="4062651"/>
            <a:chOff x="7060536" y="4115232"/>
            <a:chExt cx="4986372" cy="4062651"/>
          </a:xfrm>
        </p:grpSpPr>
        <p:sp>
          <p:nvSpPr>
            <p:cNvPr id="312" name="Google Shape;312;p18"/>
            <p:cNvSpPr/>
            <p:nvPr/>
          </p:nvSpPr>
          <p:spPr>
            <a:xfrm>
              <a:off x="7060536" y="5041901"/>
              <a:ext cx="838862" cy="838862"/>
            </a:xfrm>
            <a:prstGeom prst="ellipse">
              <a:avLst/>
            </a:prstGeom>
            <a:solidFill>
              <a:srgbClr val="E739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13" name="Google Shape;313;p18"/>
            <p:cNvCxnSpPr/>
            <p:nvPr/>
          </p:nvCxnSpPr>
          <p:spPr>
            <a:xfrm>
              <a:off x="7886700" y="5397500"/>
              <a:ext cx="863600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314" name="Google Shape;314;p18"/>
            <p:cNvSpPr txBox="1"/>
            <p:nvPr/>
          </p:nvSpPr>
          <p:spPr>
            <a:xfrm>
              <a:off x="8833808" y="4115232"/>
              <a:ext cx="3213100" cy="40626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zh-TW" sz="2000" u="none" cap="none" strike="noStrike">
                  <a:solidFill>
                    <a:srgbClr val="7F7F7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Chaincode</a:t>
              </a:r>
              <a:r>
                <a:rPr b="1" i="0" lang="zh-TW" sz="2000" u="none" cap="none" strike="noStrike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（智能合約）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一段在區塊鏈上存儲、驗證和執行的代碼 </a:t>
              </a:r>
              <a:endParaRPr b="0" i="0" sz="1800" u="none" cap="none" strike="noStrik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交易紀錄正是藉由ChainCode寫入區塊鏈</a:t>
              </a:r>
              <a:endParaRPr b="0" i="0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pic>
          <p:nvPicPr>
            <p:cNvPr id="315" name="Google Shape;315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28931" y="5113866"/>
              <a:ext cx="728135" cy="72813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321" name="Google Shape;321;p25"/>
          <p:cNvGrpSpPr/>
          <p:nvPr/>
        </p:nvGrpSpPr>
        <p:grpSpPr>
          <a:xfrm>
            <a:off x="0" y="483988"/>
            <a:ext cx="850900" cy="762000"/>
            <a:chOff x="0" y="0"/>
            <a:chExt cx="850900" cy="762000"/>
          </a:xfrm>
        </p:grpSpPr>
        <p:sp>
          <p:nvSpPr>
            <p:cNvPr id="322" name="Google Shape;322;p25"/>
            <p:cNvSpPr/>
            <p:nvPr/>
          </p:nvSpPr>
          <p:spPr>
            <a:xfrm>
              <a:off x="0" y="0"/>
              <a:ext cx="798286" cy="761999"/>
            </a:xfrm>
            <a:prstGeom prst="rect">
              <a:avLst/>
            </a:prstGeom>
            <a:solidFill>
              <a:srgbClr val="3DA0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647700" y="0"/>
              <a:ext cx="203200" cy="762000"/>
            </a:xfrm>
            <a:prstGeom prst="rect">
              <a:avLst/>
            </a:prstGeom>
            <a:solidFill>
              <a:srgbClr val="E739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324" name="Google Shape;324;p25"/>
          <p:cNvSpPr txBox="1"/>
          <p:nvPr>
            <p:ph type="title"/>
          </p:nvPr>
        </p:nvSpPr>
        <p:spPr>
          <a:xfrm>
            <a:off x="954846" y="376238"/>
            <a:ext cx="996768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A0A7"/>
              </a:buClr>
              <a:buSzPts val="3200"/>
              <a:buFont typeface="Microsoft JhengHei"/>
              <a:buNone/>
            </a:pPr>
            <a:r>
              <a:rPr lang="zh-TW" sz="3200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AI Finance Market</a:t>
            </a:r>
            <a:br>
              <a:rPr lang="zh-TW" sz="3200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運用技術</a:t>
            </a:r>
            <a:endParaRPr/>
          </a:p>
        </p:txBody>
      </p:sp>
      <p:graphicFrame>
        <p:nvGraphicFramePr>
          <p:cNvPr id="325" name="Google Shape;325;p25"/>
          <p:cNvGraphicFramePr/>
          <p:nvPr/>
        </p:nvGraphicFramePr>
        <p:xfrm>
          <a:off x="1955039" y="17780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{DB484A32-FBE6-41C1-BC2F-D990223038CA}</a:tableStyleId>
              </a:tblPr>
              <a:tblGrid>
                <a:gridCol w="1681650"/>
                <a:gridCol w="3386525"/>
                <a:gridCol w="3578950"/>
              </a:tblGrid>
              <a:tr h="74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sz="2400" u="none" cap="none" strike="noStrike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以太坊</a:t>
                      </a:r>
                      <a:endParaRPr sz="2400" u="none" cap="none" strike="noStrike">
                        <a:solidFill>
                          <a:schemeClr val="lt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solidFill>
                      <a:srgbClr val="E7394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mic Sans MS"/>
                        <a:buNone/>
                      </a:pPr>
                      <a:r>
                        <a:rPr lang="zh-TW" sz="2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Hyperledger Fabric</a:t>
                      </a:r>
                      <a:endParaRPr sz="2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solidFill>
                      <a:srgbClr val="3E9B9F"/>
                    </a:solidFill>
                  </a:tcPr>
                </a:tc>
              </a:tr>
              <a:tr h="66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sz="2400" u="none" cap="none" strike="noStrike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平台描述</a:t>
                      </a:r>
                      <a:endParaRPr sz="2400" u="none" cap="none" strike="noStrike">
                        <a:solidFill>
                          <a:schemeClr val="lt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solidFill>
                      <a:srgbClr val="3E9B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sz="2400" u="none" cap="none" strike="noStrike">
                          <a:solidFill>
                            <a:srgbClr val="7F7F7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通用區塊鏈平台</a:t>
                      </a:r>
                      <a:endParaRPr sz="2400" u="none" cap="none" strike="noStrike">
                        <a:solidFill>
                          <a:srgbClr val="7F7F7F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sz="2400" u="none" cap="none" strike="noStrike">
                          <a:solidFill>
                            <a:srgbClr val="7F7F7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模塊化區塊鏈平台</a:t>
                      </a:r>
                      <a:endParaRPr sz="2400" u="none" cap="none" strike="noStrike">
                        <a:solidFill>
                          <a:srgbClr val="7F7F7F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/>
                </a:tc>
              </a:tr>
              <a:tr h="66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sz="2400" u="none" cap="none" strike="noStrike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運行模式</a:t>
                      </a:r>
                      <a:endParaRPr sz="2400" u="none" cap="none" strike="noStrike">
                        <a:solidFill>
                          <a:schemeClr val="lt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solidFill>
                      <a:srgbClr val="3E9B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sz="2400" u="none" cap="none" strike="noStrike">
                          <a:solidFill>
                            <a:srgbClr val="7F7F7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無授權</a:t>
                      </a:r>
                      <a:endParaRPr sz="2400" u="none" cap="none" strike="noStrike">
                        <a:solidFill>
                          <a:srgbClr val="7F7F7F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sz="2400" u="none" cap="none" strike="noStrike">
                          <a:solidFill>
                            <a:srgbClr val="7F7F7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有授權</a:t>
                      </a:r>
                      <a:endParaRPr sz="2400" u="none" cap="none" strike="noStrike">
                        <a:solidFill>
                          <a:srgbClr val="7F7F7F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/>
                </a:tc>
              </a:tr>
              <a:tr h="66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sz="2400" u="none" cap="none" strike="noStrike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共識</a:t>
                      </a:r>
                      <a:endParaRPr sz="2400" u="none" cap="none" strike="noStrike">
                        <a:solidFill>
                          <a:schemeClr val="lt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solidFill>
                      <a:srgbClr val="3E9B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sz="2400" u="none" cap="none" strike="noStrike">
                          <a:solidFill>
                            <a:srgbClr val="7F7F7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基於Pow的挖礦</a:t>
                      </a:r>
                      <a:endParaRPr sz="2400" u="none" cap="none" strike="noStrike">
                        <a:solidFill>
                          <a:srgbClr val="7F7F7F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sz="2400" u="none" cap="none" strike="noStrike">
                          <a:solidFill>
                            <a:srgbClr val="7F7F7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帳本層面</a:t>
                      </a:r>
                      <a:endParaRPr sz="2400" u="none" cap="none" strike="noStrike">
                        <a:solidFill>
                          <a:srgbClr val="7F7F7F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sz="2400" u="none" cap="none" strike="noStrike">
                          <a:solidFill>
                            <a:srgbClr val="7F7F7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支持多種方法</a:t>
                      </a:r>
                      <a:endParaRPr sz="2400" u="none" cap="none" strike="noStrike">
                        <a:solidFill>
                          <a:srgbClr val="7F7F7F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sz="2400" u="none" cap="none" strike="noStrike">
                          <a:solidFill>
                            <a:srgbClr val="7F7F7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交易層面</a:t>
                      </a:r>
                      <a:endParaRPr sz="2400" u="none" cap="none" strike="noStrike">
                        <a:solidFill>
                          <a:srgbClr val="7F7F7F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/>
                </a:tc>
              </a:tr>
              <a:tr h="66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sz="2400" u="none" cap="none" strike="noStrike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貨幣</a:t>
                      </a:r>
                      <a:endParaRPr sz="2400" u="none" cap="none" strike="noStrike">
                        <a:solidFill>
                          <a:schemeClr val="lt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solidFill>
                      <a:srgbClr val="3E9B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sz="2400" u="none" cap="none" strike="noStrike">
                          <a:solidFill>
                            <a:srgbClr val="7F7F7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以太幣</a:t>
                      </a:r>
                      <a:endParaRPr sz="2400" u="none" cap="none" strike="noStrike">
                        <a:solidFill>
                          <a:srgbClr val="7F7F7F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sz="2400" u="none" cap="none" strike="noStrike">
                          <a:solidFill>
                            <a:srgbClr val="7F7F7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沒有</a:t>
                      </a:r>
                      <a:endParaRPr sz="2400" u="none" cap="none" strike="noStrike">
                        <a:solidFill>
                          <a:srgbClr val="7F7F7F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8"/>
          <p:cNvGrpSpPr/>
          <p:nvPr/>
        </p:nvGrpSpPr>
        <p:grpSpPr>
          <a:xfrm>
            <a:off x="19242" y="0"/>
            <a:ext cx="12172758" cy="6858000"/>
            <a:chOff x="0" y="0"/>
            <a:chExt cx="12373429" cy="7347856"/>
          </a:xfrm>
        </p:grpSpPr>
        <p:sp>
          <p:nvSpPr>
            <p:cNvPr id="99" name="Google Shape;99;p8"/>
            <p:cNvSpPr/>
            <p:nvPr/>
          </p:nvSpPr>
          <p:spPr>
            <a:xfrm>
              <a:off x="0" y="0"/>
              <a:ext cx="12373429" cy="734785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grpSp>
          <p:nvGrpSpPr>
            <p:cNvPr id="100" name="Google Shape;100;p8"/>
            <p:cNvGrpSpPr/>
            <p:nvPr/>
          </p:nvGrpSpPr>
          <p:grpSpPr>
            <a:xfrm>
              <a:off x="0" y="483988"/>
              <a:ext cx="850900" cy="762000"/>
              <a:chOff x="0" y="0"/>
              <a:chExt cx="850900" cy="762000"/>
            </a:xfrm>
          </p:grpSpPr>
          <p:sp>
            <p:nvSpPr>
              <p:cNvPr id="101" name="Google Shape;101;p8"/>
              <p:cNvSpPr/>
              <p:nvPr/>
            </p:nvSpPr>
            <p:spPr>
              <a:xfrm>
                <a:off x="0" y="0"/>
                <a:ext cx="798286" cy="761999"/>
              </a:xfrm>
              <a:prstGeom prst="rect">
                <a:avLst/>
              </a:prstGeom>
              <a:solidFill>
                <a:srgbClr val="3DA0A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  <p:sp>
            <p:nvSpPr>
              <p:cNvPr id="102" name="Google Shape;102;p8"/>
              <p:cNvSpPr/>
              <p:nvPr/>
            </p:nvSpPr>
            <p:spPr>
              <a:xfrm>
                <a:off x="647700" y="0"/>
                <a:ext cx="203200" cy="762000"/>
              </a:xfrm>
              <a:prstGeom prst="rect">
                <a:avLst/>
              </a:prstGeom>
              <a:solidFill>
                <a:srgbClr val="E739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</p:grpSp>
      <p:sp>
        <p:nvSpPr>
          <p:cNvPr id="103" name="Google Shape;103;p8"/>
          <p:cNvSpPr txBox="1"/>
          <p:nvPr>
            <p:ph type="title"/>
          </p:nvPr>
        </p:nvSpPr>
        <p:spPr>
          <a:xfrm>
            <a:off x="939905" y="376238"/>
            <a:ext cx="996768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A0A7"/>
              </a:buClr>
              <a:buSzPts val="3200"/>
              <a:buFont typeface="Microsoft JhengHei"/>
              <a:buNone/>
            </a:pPr>
            <a:r>
              <a:rPr lang="zh-TW" sz="3200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AI Finance Market</a:t>
            </a:r>
            <a:br>
              <a:rPr lang="zh-TW" sz="3200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系統特色</a:t>
            </a:r>
            <a:endParaRPr/>
          </a:p>
        </p:txBody>
      </p:sp>
      <p:grpSp>
        <p:nvGrpSpPr>
          <p:cNvPr id="104" name="Google Shape;104;p8"/>
          <p:cNvGrpSpPr/>
          <p:nvPr/>
        </p:nvGrpSpPr>
        <p:grpSpPr>
          <a:xfrm>
            <a:off x="1041400" y="2584096"/>
            <a:ext cx="2597711" cy="4286604"/>
            <a:chOff x="1041400" y="2584096"/>
            <a:chExt cx="2597711" cy="4286604"/>
          </a:xfrm>
        </p:grpSpPr>
        <p:sp>
          <p:nvSpPr>
            <p:cNvPr id="105" name="Google Shape;105;p8"/>
            <p:cNvSpPr/>
            <p:nvPr/>
          </p:nvSpPr>
          <p:spPr>
            <a:xfrm>
              <a:off x="1041400" y="2584096"/>
              <a:ext cx="2597711" cy="2828349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rgbClr val="85B5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06" name="Google Shape;106;p8"/>
            <p:cNvCxnSpPr/>
            <p:nvPr/>
          </p:nvCxnSpPr>
          <p:spPr>
            <a:xfrm>
              <a:off x="2324100" y="4241800"/>
              <a:ext cx="0" cy="8509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sp>
          <p:nvSpPr>
            <p:cNvPr id="107" name="Google Shape;107;p8"/>
            <p:cNvSpPr txBox="1"/>
            <p:nvPr/>
          </p:nvSpPr>
          <p:spPr>
            <a:xfrm>
              <a:off x="1270000" y="5085596"/>
              <a:ext cx="2108200" cy="1785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zh-TW" sz="2000" u="none" cap="none" strike="noStrike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1.帳戶實名認證</a:t>
              </a:r>
              <a:endParaRPr b="1" i="0" sz="2000" u="none" cap="none" strike="noStrik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Google的兩步驟驗證技術</a:t>
              </a:r>
              <a:endParaRPr b="0" i="0" sz="1800" u="none" cap="none" strike="noStrik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pic>
          <p:nvPicPr>
            <p:cNvPr id="108" name="Google Shape;10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1972732" y="3395133"/>
              <a:ext cx="719667" cy="7196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" name="Google Shape;109;p8"/>
          <p:cNvGrpSpPr/>
          <p:nvPr/>
        </p:nvGrpSpPr>
        <p:grpSpPr>
          <a:xfrm>
            <a:off x="4962244" y="2608374"/>
            <a:ext cx="2597711" cy="4633603"/>
            <a:chOff x="4962244" y="2608374"/>
            <a:chExt cx="2597711" cy="4633603"/>
          </a:xfrm>
        </p:grpSpPr>
        <p:sp>
          <p:nvSpPr>
            <p:cNvPr id="110" name="Google Shape;110;p8"/>
            <p:cNvSpPr/>
            <p:nvPr/>
          </p:nvSpPr>
          <p:spPr>
            <a:xfrm>
              <a:off x="4962244" y="2608374"/>
              <a:ext cx="2597711" cy="2828349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rgbClr val="85B5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1" name="Google Shape;111;p8"/>
            <p:cNvSpPr txBox="1"/>
            <p:nvPr/>
          </p:nvSpPr>
          <p:spPr>
            <a:xfrm>
              <a:off x="5283200" y="5149096"/>
              <a:ext cx="2108200" cy="2092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zh-TW" sz="2000" u="none" cap="none" strike="noStrike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3. 演算法上架</a:t>
              </a:r>
              <a:endParaRPr b="1" i="0" sz="2000" u="none" cap="none" strike="noStrik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減少開發者的時間與開銷</a:t>
              </a:r>
              <a:endParaRPr b="0" i="0" sz="2000" u="none" cap="none" strike="noStrik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12" name="Google Shape;112;p8"/>
            <p:cNvCxnSpPr/>
            <p:nvPr/>
          </p:nvCxnSpPr>
          <p:spPr>
            <a:xfrm>
              <a:off x="6248400" y="4229100"/>
              <a:ext cx="0" cy="8509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pic>
          <p:nvPicPr>
            <p:cNvPr id="113" name="Google Shape;113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25066" y="3479800"/>
              <a:ext cx="778934" cy="7789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oogle Shape;114;p8"/>
          <p:cNvGrpSpPr/>
          <p:nvPr/>
        </p:nvGrpSpPr>
        <p:grpSpPr>
          <a:xfrm>
            <a:off x="2995753" y="1396052"/>
            <a:ext cx="2597711" cy="3889971"/>
            <a:chOff x="2995753" y="1376808"/>
            <a:chExt cx="2597711" cy="3889971"/>
          </a:xfrm>
        </p:grpSpPr>
        <p:sp>
          <p:nvSpPr>
            <p:cNvPr id="115" name="Google Shape;115;p8"/>
            <p:cNvSpPr/>
            <p:nvPr/>
          </p:nvSpPr>
          <p:spPr>
            <a:xfrm flipH="1" rot="10800000">
              <a:off x="2995753" y="2693346"/>
              <a:ext cx="2597711" cy="2573433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rgbClr val="E739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6" name="Google Shape;116;p8"/>
            <p:cNvSpPr txBox="1"/>
            <p:nvPr/>
          </p:nvSpPr>
          <p:spPr>
            <a:xfrm>
              <a:off x="3327399" y="1376808"/>
              <a:ext cx="2117991" cy="1508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zh-TW" sz="2000" u="none" cap="none" strike="noStrike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2.區塊鏈交易</a:t>
              </a:r>
              <a:endParaRPr b="1" i="0" sz="2000" u="none" cap="none" strike="noStrik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區塊鏈技術紀錄平台上的整個交易過程 </a:t>
              </a:r>
              <a:endParaRPr b="0" i="0" sz="1800" u="none" cap="none" strike="noStrik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17" name="Google Shape;117;p8"/>
            <p:cNvCxnSpPr/>
            <p:nvPr/>
          </p:nvCxnSpPr>
          <p:spPr>
            <a:xfrm>
              <a:off x="4394584" y="2870588"/>
              <a:ext cx="0" cy="8509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pic>
          <p:nvPicPr>
            <p:cNvPr id="118" name="Google Shape;118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69268" y="3568700"/>
              <a:ext cx="956733" cy="9567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Google Shape;119;p8"/>
          <p:cNvGrpSpPr/>
          <p:nvPr/>
        </p:nvGrpSpPr>
        <p:grpSpPr>
          <a:xfrm>
            <a:off x="6916597" y="1364496"/>
            <a:ext cx="2597711" cy="3938699"/>
            <a:chOff x="6916597" y="1364496"/>
            <a:chExt cx="2597711" cy="3938699"/>
          </a:xfrm>
        </p:grpSpPr>
        <p:sp>
          <p:nvSpPr>
            <p:cNvPr id="120" name="Google Shape;120;p8"/>
            <p:cNvSpPr/>
            <p:nvPr/>
          </p:nvSpPr>
          <p:spPr>
            <a:xfrm flipH="1" rot="10800000">
              <a:off x="6916597" y="2729762"/>
              <a:ext cx="2597711" cy="2573433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rgbClr val="3DA0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21" name="Google Shape;121;p8"/>
            <p:cNvCxnSpPr/>
            <p:nvPr/>
          </p:nvCxnSpPr>
          <p:spPr>
            <a:xfrm>
              <a:off x="8229600" y="2819400"/>
              <a:ext cx="0" cy="8509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sp>
          <p:nvSpPr>
            <p:cNvPr id="122" name="Google Shape;122;p8"/>
            <p:cNvSpPr txBox="1"/>
            <p:nvPr/>
          </p:nvSpPr>
          <p:spPr>
            <a:xfrm>
              <a:off x="7239000" y="1364496"/>
              <a:ext cx="2108200" cy="12311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zh-TW" sz="2000" u="none" cap="none" strike="noStrike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4. 基金股票預測</a:t>
              </a:r>
              <a:endParaRPr b="1" i="0" sz="2000" u="none" cap="none" strike="noStrik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散戶也能更無負擔的投資</a:t>
              </a:r>
              <a:endParaRPr b="0" i="0" sz="1800" u="none" cap="none" strike="noStrik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pic>
          <p:nvPicPr>
            <p:cNvPr id="123" name="Google Shape;123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789333" y="3725332"/>
              <a:ext cx="770467" cy="7704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4" name="Google Shape;124;p8"/>
          <p:cNvGrpSpPr/>
          <p:nvPr/>
        </p:nvGrpSpPr>
        <p:grpSpPr>
          <a:xfrm>
            <a:off x="8883089" y="2632651"/>
            <a:ext cx="2597711" cy="3734851"/>
            <a:chOff x="8883089" y="2632651"/>
            <a:chExt cx="2597711" cy="3734851"/>
          </a:xfrm>
        </p:grpSpPr>
        <p:sp>
          <p:nvSpPr>
            <p:cNvPr id="125" name="Google Shape;125;p8"/>
            <p:cNvSpPr/>
            <p:nvPr/>
          </p:nvSpPr>
          <p:spPr>
            <a:xfrm>
              <a:off x="8883089" y="2632651"/>
              <a:ext cx="2597711" cy="2828349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rgbClr val="85B5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26" name="Google Shape;126;p8"/>
            <p:cNvCxnSpPr/>
            <p:nvPr/>
          </p:nvCxnSpPr>
          <p:spPr>
            <a:xfrm>
              <a:off x="10236200" y="4229100"/>
              <a:ext cx="0" cy="8509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sp>
          <p:nvSpPr>
            <p:cNvPr id="127" name="Google Shape;127;p8"/>
            <p:cNvSpPr txBox="1"/>
            <p:nvPr/>
          </p:nvSpPr>
          <p:spPr>
            <a:xfrm>
              <a:off x="9271000" y="5136396"/>
              <a:ext cx="2108200" cy="12311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zh-TW" sz="2000" u="none" cap="none" strike="noStrike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5. 評價機制</a:t>
              </a:r>
              <a:endParaRPr b="1" i="0" sz="2000" u="none" cap="none" strike="noStrik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用戶者可以留下對演算法的評價</a:t>
              </a:r>
              <a:endParaRPr b="0" i="0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pic>
          <p:nvPicPr>
            <p:cNvPr id="128" name="Google Shape;128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893300" y="3471333"/>
              <a:ext cx="685800" cy="685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/>
          <p:nvPr/>
        </p:nvSpPr>
        <p:spPr>
          <a:xfrm>
            <a:off x="-254001" y="-127001"/>
            <a:ext cx="12772571" cy="7311571"/>
          </a:xfrm>
          <a:prstGeom prst="rect">
            <a:avLst/>
          </a:prstGeom>
          <a:solidFill>
            <a:srgbClr val="3DA0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1"/>
          <p:cNvSpPr txBox="1"/>
          <p:nvPr>
            <p:ph type="title"/>
          </p:nvPr>
        </p:nvSpPr>
        <p:spPr>
          <a:xfrm>
            <a:off x="5299529" y="2645908"/>
            <a:ext cx="419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icrosoft JhengHei"/>
              <a:buNone/>
            </a:pPr>
            <a:r>
              <a:rPr b="1" lang="zh-TW" sz="5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運用技術</a:t>
            </a:r>
            <a:endParaRPr b="1" sz="54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5" name="Google Shape;135;p11"/>
          <p:cNvSpPr/>
          <p:nvPr/>
        </p:nvSpPr>
        <p:spPr>
          <a:xfrm>
            <a:off x="1705428" y="1632857"/>
            <a:ext cx="3737429" cy="373742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1"/>
          <p:cNvSpPr/>
          <p:nvPr/>
        </p:nvSpPr>
        <p:spPr>
          <a:xfrm>
            <a:off x="4118428" y="1433286"/>
            <a:ext cx="1288143" cy="1288143"/>
          </a:xfrm>
          <a:prstGeom prst="ellipse">
            <a:avLst/>
          </a:prstGeom>
          <a:solidFill>
            <a:srgbClr val="E739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2739570" y="2812144"/>
            <a:ext cx="179614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zh-TW" sz="8800" u="none" cap="none" strike="noStrike">
                <a:solidFill>
                  <a:srgbClr val="3DA0A7"/>
                </a:solidFill>
                <a:latin typeface="Arial Black"/>
                <a:ea typeface="Arial Black"/>
                <a:cs typeface="Arial Black"/>
                <a:sym typeface="Arial Black"/>
              </a:rPr>
              <a:t>05</a:t>
            </a:r>
            <a:endParaRPr b="0" i="0" sz="8800" u="none" cap="none" strike="noStrike">
              <a:solidFill>
                <a:srgbClr val="3DA0A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8" name="Google Shape;138;p11"/>
          <p:cNvSpPr/>
          <p:nvPr/>
        </p:nvSpPr>
        <p:spPr>
          <a:xfrm>
            <a:off x="5958175" y="3679762"/>
            <a:ext cx="30139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Technology we used</a:t>
            </a:r>
            <a:endParaRPr b="0" i="0" sz="24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267" y="1761067"/>
            <a:ext cx="7620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2"/>
          <p:cNvGrpSpPr/>
          <p:nvPr/>
        </p:nvGrpSpPr>
        <p:grpSpPr>
          <a:xfrm>
            <a:off x="-2336799" y="-774700"/>
            <a:ext cx="23571200" cy="12954000"/>
            <a:chOff x="-499241" y="100853"/>
            <a:chExt cx="12192000" cy="6858000"/>
          </a:xfrm>
        </p:grpSpPr>
        <p:grpSp>
          <p:nvGrpSpPr>
            <p:cNvPr id="145" name="Google Shape;145;p12"/>
            <p:cNvGrpSpPr/>
            <p:nvPr/>
          </p:nvGrpSpPr>
          <p:grpSpPr>
            <a:xfrm>
              <a:off x="-499241" y="100853"/>
              <a:ext cx="12192000" cy="6858000"/>
              <a:chOff x="-499240" y="100853"/>
              <a:chExt cx="12192000" cy="6858000"/>
            </a:xfrm>
          </p:grpSpPr>
          <p:sp>
            <p:nvSpPr>
              <p:cNvPr id="146" name="Google Shape;146;p12"/>
              <p:cNvSpPr/>
              <p:nvPr/>
            </p:nvSpPr>
            <p:spPr>
              <a:xfrm>
                <a:off x="-499240" y="100853"/>
                <a:ext cx="12192000" cy="6858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147" name="Google Shape;147;p12"/>
              <p:cNvCxnSpPr/>
              <p:nvPr/>
            </p:nvCxnSpPr>
            <p:spPr>
              <a:xfrm flipH="1" rot="10800000">
                <a:off x="7664824" y="1942353"/>
                <a:ext cx="1075764" cy="657412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38100">
                <a:solidFill>
                  <a:srgbClr val="3DA0A7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2"/>
              <p:cNvCxnSpPr/>
              <p:nvPr/>
            </p:nvCxnSpPr>
            <p:spPr>
              <a:xfrm>
                <a:off x="7637929" y="4126754"/>
                <a:ext cx="1341718" cy="654422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38100">
                <a:solidFill>
                  <a:srgbClr val="3DA0A7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12"/>
              <p:cNvCxnSpPr/>
              <p:nvPr/>
            </p:nvCxnSpPr>
            <p:spPr>
              <a:xfrm>
                <a:off x="2823883" y="2390588"/>
                <a:ext cx="1225175" cy="463177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38100">
                <a:solidFill>
                  <a:srgbClr val="3DA0A7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50" name="Google Shape;150;p12"/>
              <p:cNvGrpSpPr/>
              <p:nvPr/>
            </p:nvGrpSpPr>
            <p:grpSpPr>
              <a:xfrm>
                <a:off x="3967629" y="1867645"/>
                <a:ext cx="3705413" cy="3705413"/>
                <a:chOff x="4356100" y="1867646"/>
                <a:chExt cx="3705413" cy="3705413"/>
              </a:xfrm>
            </p:grpSpPr>
            <p:pic>
              <p:nvPicPr>
                <p:cNvPr id="151" name="Google Shape;151;p1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4356100" y="1867646"/>
                  <a:ext cx="3705413" cy="370541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螢幕快照 2018-05-25 下午1.20.43.png" id="152" name="Google Shape;152;p1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4490246" y="2360706"/>
                  <a:ext cx="3458460" cy="197223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cxnSp>
            <p:nvCxnSpPr>
              <p:cNvPr id="153" name="Google Shape;153;p12"/>
              <p:cNvCxnSpPr/>
              <p:nvPr/>
            </p:nvCxnSpPr>
            <p:spPr>
              <a:xfrm flipH="1">
                <a:off x="2958354" y="4108823"/>
                <a:ext cx="1001062" cy="702236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38100">
                <a:solidFill>
                  <a:srgbClr val="3DA0A7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54" name="Google Shape;154;p12"/>
            <p:cNvSpPr/>
            <p:nvPr/>
          </p:nvSpPr>
          <p:spPr>
            <a:xfrm>
              <a:off x="1127953" y="1585225"/>
              <a:ext cx="1959423" cy="342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zh-TW" sz="3600" u="none" cap="none" strike="noStrike">
                  <a:solidFill>
                    <a:srgbClr val="3DA0A7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伺服器</a:t>
              </a:r>
              <a:r>
                <a:rPr b="1" i="0" lang="zh-TW" sz="3600" u="none" cap="none" strike="noStrike">
                  <a:solidFill>
                    <a:srgbClr val="3DA0A7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：Node.js</a:t>
              </a:r>
              <a:endParaRPr b="1" i="0" sz="3600" u="none" cap="none" strike="noStrike">
                <a:solidFill>
                  <a:srgbClr val="3DA0A7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8788435" y="1678500"/>
              <a:ext cx="18872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zh-TW" sz="2800" u="none" cap="none" strike="noStrike">
                  <a:solidFill>
                    <a:srgbClr val="3DA0A7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網站框架：Bootstrap</a:t>
              </a:r>
              <a:endParaRPr b="0" i="0" sz="2800" u="none" cap="none" strike="noStrike">
                <a:solidFill>
                  <a:srgbClr val="3DA0A7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9040305" y="4430666"/>
              <a:ext cx="100342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zh-TW" sz="2800" u="none" cap="none" strike="noStrike">
                  <a:solidFill>
                    <a:srgbClr val="3DA0A7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Blockchain</a:t>
              </a:r>
              <a:endParaRPr b="0" i="0" sz="2800" u="none" cap="none" strike="noStrike">
                <a:solidFill>
                  <a:srgbClr val="3DA0A7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57" name="Google Shape;157;p12"/>
          <p:cNvSpPr txBox="1"/>
          <p:nvPr>
            <p:ph type="title"/>
          </p:nvPr>
        </p:nvSpPr>
        <p:spPr>
          <a:xfrm>
            <a:off x="954846" y="376238"/>
            <a:ext cx="996768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A0A7"/>
              </a:buClr>
              <a:buSzPts val="3200"/>
              <a:buFont typeface="Microsoft JhengHei"/>
              <a:buNone/>
            </a:pPr>
            <a:r>
              <a:rPr lang="zh-TW" sz="3200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AI Finance Market</a:t>
            </a:r>
            <a:br>
              <a:rPr lang="zh-TW" sz="3200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運用技術</a:t>
            </a:r>
            <a:endParaRPr/>
          </a:p>
        </p:txBody>
      </p:sp>
      <p:grpSp>
        <p:nvGrpSpPr>
          <p:cNvPr id="158" name="Google Shape;158;p12"/>
          <p:cNvGrpSpPr/>
          <p:nvPr/>
        </p:nvGrpSpPr>
        <p:grpSpPr>
          <a:xfrm>
            <a:off x="0" y="483988"/>
            <a:ext cx="850900" cy="762000"/>
            <a:chOff x="0" y="0"/>
            <a:chExt cx="850900" cy="762000"/>
          </a:xfrm>
        </p:grpSpPr>
        <p:sp>
          <p:nvSpPr>
            <p:cNvPr id="159" name="Google Shape;159;p12"/>
            <p:cNvSpPr/>
            <p:nvPr/>
          </p:nvSpPr>
          <p:spPr>
            <a:xfrm>
              <a:off x="0" y="0"/>
              <a:ext cx="798286" cy="761999"/>
            </a:xfrm>
            <a:prstGeom prst="rect">
              <a:avLst/>
            </a:prstGeom>
            <a:solidFill>
              <a:srgbClr val="3DA0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647700" y="0"/>
              <a:ext cx="203200" cy="762000"/>
            </a:xfrm>
            <a:prstGeom prst="rect">
              <a:avLst/>
            </a:prstGeom>
            <a:solidFill>
              <a:srgbClr val="E739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61" name="Google Shape;161;p12"/>
          <p:cNvSpPr txBox="1"/>
          <p:nvPr/>
        </p:nvSpPr>
        <p:spPr>
          <a:xfrm>
            <a:off x="723900" y="2717800"/>
            <a:ext cx="33528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DA0A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A0A7"/>
              </a:buClr>
              <a:buSzPts val="2400"/>
              <a:buFont typeface="Noto Sans Symbols"/>
              <a:buChar char="✔"/>
            </a:pPr>
            <a:r>
              <a:rPr b="0" i="0" lang="zh-TW" sz="2400" u="none" cap="none" strike="noStrike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透過v8編譯器和非同步I/O</a:t>
            </a:r>
            <a:endParaRPr b="0" i="0" sz="2400" u="none" cap="none" strike="noStrike">
              <a:solidFill>
                <a:srgbClr val="3DA0A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33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DA0A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A0A7"/>
              </a:buClr>
              <a:buSzPts val="2400"/>
              <a:buFont typeface="Noto Sans Symbols"/>
              <a:buChar char="✔"/>
            </a:pPr>
            <a:r>
              <a:rPr b="0" i="0" lang="zh-TW" sz="2400" u="none" cap="none" strike="noStrike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開發回應速度快、延伸性極佳的網路服務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3"/>
          <p:cNvGrpSpPr/>
          <p:nvPr/>
        </p:nvGrpSpPr>
        <p:grpSpPr>
          <a:xfrm>
            <a:off x="-1422400" y="-6146800"/>
            <a:ext cx="23774401" cy="15697200"/>
            <a:chOff x="0" y="0"/>
            <a:chExt cx="12192000" cy="6858000"/>
          </a:xfrm>
        </p:grpSpPr>
        <p:grpSp>
          <p:nvGrpSpPr>
            <p:cNvPr id="167" name="Google Shape;167;p13"/>
            <p:cNvGrpSpPr/>
            <p:nvPr/>
          </p:nvGrpSpPr>
          <p:grpSpPr>
            <a:xfrm>
              <a:off x="0" y="0"/>
              <a:ext cx="12192000" cy="6858000"/>
              <a:chOff x="1" y="0"/>
              <a:chExt cx="12192000" cy="6858000"/>
            </a:xfrm>
          </p:grpSpPr>
          <p:sp>
            <p:nvSpPr>
              <p:cNvPr id="168" name="Google Shape;168;p13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9" name="Google Shape;169;p13"/>
              <p:cNvCxnSpPr/>
              <p:nvPr/>
            </p:nvCxnSpPr>
            <p:spPr>
              <a:xfrm flipH="1" rot="10800000">
                <a:off x="7664824" y="1942353"/>
                <a:ext cx="1075764" cy="657412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38100">
                <a:solidFill>
                  <a:srgbClr val="3DA0A7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0" name="Google Shape;170;p13"/>
              <p:cNvCxnSpPr/>
              <p:nvPr/>
            </p:nvCxnSpPr>
            <p:spPr>
              <a:xfrm>
                <a:off x="7637929" y="4126754"/>
                <a:ext cx="1341718" cy="654422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38100">
                <a:solidFill>
                  <a:srgbClr val="3DA0A7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1" name="Google Shape;171;p13"/>
              <p:cNvCxnSpPr/>
              <p:nvPr/>
            </p:nvCxnSpPr>
            <p:spPr>
              <a:xfrm>
                <a:off x="2823883" y="2390588"/>
                <a:ext cx="1225175" cy="463177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38100">
                <a:solidFill>
                  <a:srgbClr val="3DA0A7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72" name="Google Shape;172;p13"/>
              <p:cNvGrpSpPr/>
              <p:nvPr/>
            </p:nvGrpSpPr>
            <p:grpSpPr>
              <a:xfrm>
                <a:off x="3967629" y="1867645"/>
                <a:ext cx="3705413" cy="3705413"/>
                <a:chOff x="4356100" y="1867646"/>
                <a:chExt cx="3705413" cy="3705413"/>
              </a:xfrm>
            </p:grpSpPr>
            <p:pic>
              <p:nvPicPr>
                <p:cNvPr id="173" name="Google Shape;173;p1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4356100" y="1867646"/>
                  <a:ext cx="3705413" cy="370541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螢幕快照 2018-05-25 下午1.20.43.png" id="174" name="Google Shape;174;p1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4490246" y="2360706"/>
                  <a:ext cx="3458460" cy="197223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cxnSp>
            <p:nvCxnSpPr>
              <p:cNvPr id="175" name="Google Shape;175;p13"/>
              <p:cNvCxnSpPr/>
              <p:nvPr/>
            </p:nvCxnSpPr>
            <p:spPr>
              <a:xfrm flipH="1">
                <a:off x="2958354" y="4108823"/>
                <a:ext cx="1001062" cy="702236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38100">
                <a:solidFill>
                  <a:srgbClr val="3DA0A7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76" name="Google Shape;176;p13"/>
            <p:cNvSpPr/>
            <p:nvPr/>
          </p:nvSpPr>
          <p:spPr>
            <a:xfrm>
              <a:off x="179294" y="2123745"/>
              <a:ext cx="1459308" cy="228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zh-TW" sz="2800" u="none" cap="none" strike="noStrike">
                  <a:solidFill>
                    <a:srgbClr val="3DA0A7"/>
                  </a:solidFill>
                  <a:latin typeface="Arial"/>
                  <a:ea typeface="Arial"/>
                  <a:cs typeface="Arial"/>
                  <a:sym typeface="Arial"/>
                </a:rPr>
                <a:t>伺服器：Node.js</a:t>
              </a:r>
              <a:endParaRPr b="0" i="0" sz="2800" u="none" cap="none" strike="noStrike">
                <a:solidFill>
                  <a:srgbClr val="3DA0A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8788435" y="1678500"/>
              <a:ext cx="1819367" cy="228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zh-TW" sz="2800" u="none" cap="none" strike="noStrike">
                  <a:solidFill>
                    <a:srgbClr val="3DA0A7"/>
                  </a:solidFill>
                  <a:latin typeface="Arial"/>
                  <a:ea typeface="Arial"/>
                  <a:cs typeface="Arial"/>
                  <a:sym typeface="Arial"/>
                </a:rPr>
                <a:t>網站框架：Bootstrap</a:t>
              </a:r>
              <a:endParaRPr b="0" i="0" sz="2800" u="none" cap="none" strike="noStrike">
                <a:solidFill>
                  <a:srgbClr val="3DA0A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1126718" y="4297518"/>
              <a:ext cx="2136679" cy="2823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zh-TW" sz="3600" u="none" cap="none" strike="noStrike">
                  <a:solidFill>
                    <a:srgbClr val="3DA0A7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資料庫：</a:t>
              </a:r>
              <a:r>
                <a:rPr b="1" i="0" lang="zh-TW" sz="3600" u="none" cap="none" strike="noStrike">
                  <a:solidFill>
                    <a:srgbClr val="3DA0A7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MongoDB</a:t>
              </a:r>
              <a:endParaRPr b="1" i="0" sz="3600" u="none" cap="none" strike="noStrike">
                <a:solidFill>
                  <a:srgbClr val="3DA0A7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9040305" y="4430666"/>
              <a:ext cx="971995" cy="228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zh-TW" sz="2800" u="none" cap="none" strike="noStrike">
                  <a:solidFill>
                    <a:srgbClr val="3DA0A7"/>
                  </a:solidFill>
                  <a:latin typeface="Arial"/>
                  <a:ea typeface="Arial"/>
                  <a:cs typeface="Arial"/>
                  <a:sym typeface="Arial"/>
                </a:rPr>
                <a:t>Blockchain</a:t>
              </a:r>
              <a:endParaRPr b="0" i="0" sz="2800" u="none" cap="none" strike="noStrike">
                <a:solidFill>
                  <a:srgbClr val="3DA0A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13"/>
          <p:cNvSpPr txBox="1"/>
          <p:nvPr>
            <p:ph type="title"/>
          </p:nvPr>
        </p:nvSpPr>
        <p:spPr>
          <a:xfrm>
            <a:off x="954846" y="376238"/>
            <a:ext cx="996768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A0A7"/>
              </a:buClr>
              <a:buSzPts val="3200"/>
              <a:buFont typeface="Microsoft JhengHei"/>
              <a:buNone/>
            </a:pPr>
            <a:r>
              <a:rPr lang="zh-TW" sz="3200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AI Finance Market</a:t>
            </a:r>
            <a:br>
              <a:rPr lang="zh-TW" sz="3200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運用技術</a:t>
            </a:r>
            <a:endParaRPr/>
          </a:p>
        </p:txBody>
      </p:sp>
      <p:grpSp>
        <p:nvGrpSpPr>
          <p:cNvPr id="181" name="Google Shape;181;p13"/>
          <p:cNvGrpSpPr/>
          <p:nvPr/>
        </p:nvGrpSpPr>
        <p:grpSpPr>
          <a:xfrm>
            <a:off x="0" y="483988"/>
            <a:ext cx="850900" cy="762000"/>
            <a:chOff x="0" y="0"/>
            <a:chExt cx="850900" cy="762000"/>
          </a:xfrm>
        </p:grpSpPr>
        <p:sp>
          <p:nvSpPr>
            <p:cNvPr id="182" name="Google Shape;182;p13"/>
            <p:cNvSpPr/>
            <p:nvPr/>
          </p:nvSpPr>
          <p:spPr>
            <a:xfrm>
              <a:off x="0" y="0"/>
              <a:ext cx="798286" cy="761999"/>
            </a:xfrm>
            <a:prstGeom prst="rect">
              <a:avLst/>
            </a:prstGeom>
            <a:solidFill>
              <a:srgbClr val="3DA0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647700" y="0"/>
              <a:ext cx="203200" cy="762000"/>
            </a:xfrm>
            <a:prstGeom prst="rect">
              <a:avLst/>
            </a:prstGeom>
            <a:solidFill>
              <a:srgbClr val="E739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13"/>
          <p:cNvSpPr txBox="1"/>
          <p:nvPr/>
        </p:nvSpPr>
        <p:spPr>
          <a:xfrm>
            <a:off x="965200" y="4394200"/>
            <a:ext cx="3416300" cy="261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A0A7"/>
              </a:buClr>
              <a:buSzPts val="2400"/>
              <a:buFont typeface="Noto Sans Symbols"/>
              <a:buChar char="✔"/>
            </a:pPr>
            <a:r>
              <a:rPr b="0" i="0" lang="zh-TW" sz="2400" u="none" cap="none" strike="noStrike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提供更加地擴展性和更快的回應速度</a:t>
            </a:r>
            <a:endParaRPr b="0" i="0" sz="2400" u="none" cap="none" strike="noStrike">
              <a:solidFill>
                <a:srgbClr val="3DA0A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33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DA0A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A0A7"/>
              </a:buClr>
              <a:buSzPts val="2400"/>
              <a:buFont typeface="Noto Sans Symbols"/>
              <a:buChar char="✔"/>
            </a:pPr>
            <a:r>
              <a:rPr b="0" i="0" lang="zh-TW" sz="2400" u="none" cap="none" strike="noStrike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許多大數據、行動和 Web 應用程式，資料庫的絕佳選擇 </a:t>
            </a:r>
            <a:endParaRPr b="0" i="0" sz="2400" u="none" cap="none" strike="noStrike">
              <a:solidFill>
                <a:srgbClr val="3DA0A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DA0A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4"/>
          <p:cNvGrpSpPr/>
          <p:nvPr/>
        </p:nvGrpSpPr>
        <p:grpSpPr>
          <a:xfrm>
            <a:off x="-11104625" y="-6248400"/>
            <a:ext cx="24587201" cy="14782800"/>
            <a:chOff x="0" y="0"/>
            <a:chExt cx="12192000" cy="6858000"/>
          </a:xfrm>
        </p:grpSpPr>
        <p:grpSp>
          <p:nvGrpSpPr>
            <p:cNvPr id="190" name="Google Shape;190;p14"/>
            <p:cNvGrpSpPr/>
            <p:nvPr/>
          </p:nvGrpSpPr>
          <p:grpSpPr>
            <a:xfrm>
              <a:off x="0" y="0"/>
              <a:ext cx="12192000" cy="6858000"/>
              <a:chOff x="1" y="0"/>
              <a:chExt cx="12192000" cy="6858000"/>
            </a:xfrm>
          </p:grpSpPr>
          <p:sp>
            <p:nvSpPr>
              <p:cNvPr id="191" name="Google Shape;191;p14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192" name="Google Shape;192;p14"/>
              <p:cNvCxnSpPr/>
              <p:nvPr/>
            </p:nvCxnSpPr>
            <p:spPr>
              <a:xfrm flipH="1" rot="10800000">
                <a:off x="7664824" y="1942353"/>
                <a:ext cx="1075764" cy="657412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38100">
                <a:solidFill>
                  <a:srgbClr val="3DA0A7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3" name="Google Shape;193;p14"/>
              <p:cNvCxnSpPr/>
              <p:nvPr/>
            </p:nvCxnSpPr>
            <p:spPr>
              <a:xfrm>
                <a:off x="7637929" y="4126754"/>
                <a:ext cx="1341718" cy="654422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38100">
                <a:solidFill>
                  <a:srgbClr val="3DA0A7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4" name="Google Shape;194;p14"/>
              <p:cNvCxnSpPr/>
              <p:nvPr/>
            </p:nvCxnSpPr>
            <p:spPr>
              <a:xfrm>
                <a:off x="2823883" y="2390588"/>
                <a:ext cx="1225175" cy="463177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38100">
                <a:solidFill>
                  <a:srgbClr val="3DA0A7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95" name="Google Shape;195;p14"/>
              <p:cNvGrpSpPr/>
              <p:nvPr/>
            </p:nvGrpSpPr>
            <p:grpSpPr>
              <a:xfrm>
                <a:off x="3967629" y="1867645"/>
                <a:ext cx="3705413" cy="3705413"/>
                <a:chOff x="4356100" y="1867646"/>
                <a:chExt cx="3705413" cy="3705413"/>
              </a:xfrm>
            </p:grpSpPr>
            <p:pic>
              <p:nvPicPr>
                <p:cNvPr id="196" name="Google Shape;196;p1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4356100" y="1867646"/>
                  <a:ext cx="3705413" cy="370541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螢幕快照 2018-05-25 下午1.20.43.png" id="197" name="Google Shape;197;p1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4490246" y="2360706"/>
                  <a:ext cx="3458460" cy="197223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cxnSp>
            <p:nvCxnSpPr>
              <p:cNvPr id="198" name="Google Shape;198;p14"/>
              <p:cNvCxnSpPr/>
              <p:nvPr/>
            </p:nvCxnSpPr>
            <p:spPr>
              <a:xfrm flipH="1">
                <a:off x="2958354" y="4108823"/>
                <a:ext cx="1001062" cy="702236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38100">
                <a:solidFill>
                  <a:srgbClr val="3DA0A7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99" name="Google Shape;199;p14"/>
            <p:cNvSpPr/>
            <p:nvPr/>
          </p:nvSpPr>
          <p:spPr>
            <a:xfrm>
              <a:off x="179294" y="2123745"/>
              <a:ext cx="1445246" cy="242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zh-TW" sz="2800" u="none" cap="none" strike="noStrike">
                  <a:solidFill>
                    <a:srgbClr val="3DA0A7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伺服器：Node.js</a:t>
              </a:r>
              <a:endParaRPr b="0" i="0" sz="2800" u="none" cap="none" strike="noStrike">
                <a:solidFill>
                  <a:srgbClr val="3DA0A7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9015146" y="4553675"/>
              <a:ext cx="2307688" cy="299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zh-TW" sz="3600" u="none" cap="none" strike="noStrike">
                  <a:solidFill>
                    <a:srgbClr val="3DA0A7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網站框架：</a:t>
              </a:r>
              <a:r>
                <a:rPr b="1" i="0" lang="zh-TW" sz="3600" u="none" cap="none" strike="noStrike">
                  <a:solidFill>
                    <a:srgbClr val="3DA0A7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Bootstrap</a:t>
              </a:r>
              <a:endParaRPr b="1" i="0" sz="3600" u="none" cap="none" strike="noStrike">
                <a:solidFill>
                  <a:srgbClr val="3DA0A7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0" y="4547203"/>
              <a:ext cx="1626479" cy="242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zh-TW" sz="2800" u="none" cap="none" strike="noStrike">
                  <a:solidFill>
                    <a:srgbClr val="3DA0A7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資料庫：MongoDB</a:t>
              </a:r>
              <a:endParaRPr b="0" i="0" sz="2800" u="none" cap="none" strike="noStrike">
                <a:solidFill>
                  <a:srgbClr val="3DA0A7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02" name="Google Shape;202;p14"/>
          <p:cNvSpPr txBox="1"/>
          <p:nvPr>
            <p:ph type="title"/>
          </p:nvPr>
        </p:nvSpPr>
        <p:spPr>
          <a:xfrm>
            <a:off x="6898446" y="528638"/>
            <a:ext cx="996768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A0A7"/>
              </a:buClr>
              <a:buSzPts val="3200"/>
              <a:buFont typeface="Microsoft JhengHei"/>
              <a:buNone/>
            </a:pPr>
            <a:r>
              <a:rPr lang="zh-TW" sz="3200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AI Finance Market</a:t>
            </a:r>
            <a:br>
              <a:rPr lang="zh-TW" sz="3200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運用技術</a:t>
            </a:r>
            <a:endParaRPr/>
          </a:p>
        </p:txBody>
      </p:sp>
      <p:grpSp>
        <p:nvGrpSpPr>
          <p:cNvPr id="203" name="Google Shape;203;p14"/>
          <p:cNvGrpSpPr/>
          <p:nvPr/>
        </p:nvGrpSpPr>
        <p:grpSpPr>
          <a:xfrm>
            <a:off x="11341100" y="635000"/>
            <a:ext cx="850900" cy="762000"/>
            <a:chOff x="0" y="0"/>
            <a:chExt cx="850900" cy="762000"/>
          </a:xfrm>
        </p:grpSpPr>
        <p:sp>
          <p:nvSpPr>
            <p:cNvPr id="204" name="Google Shape;204;p14"/>
            <p:cNvSpPr/>
            <p:nvPr/>
          </p:nvSpPr>
          <p:spPr>
            <a:xfrm>
              <a:off x="0" y="0"/>
              <a:ext cx="798286" cy="761999"/>
            </a:xfrm>
            <a:prstGeom prst="rect">
              <a:avLst/>
            </a:prstGeom>
            <a:solidFill>
              <a:srgbClr val="3DA0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647700" y="0"/>
              <a:ext cx="203200" cy="762000"/>
            </a:xfrm>
            <a:prstGeom prst="rect">
              <a:avLst/>
            </a:prstGeom>
            <a:solidFill>
              <a:srgbClr val="E739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14"/>
          <p:cNvSpPr txBox="1"/>
          <p:nvPr/>
        </p:nvSpPr>
        <p:spPr>
          <a:xfrm>
            <a:off x="7169550" y="4374277"/>
            <a:ext cx="57785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A0A7"/>
              </a:buClr>
              <a:buSzPts val="2400"/>
              <a:buFont typeface="Noto Sans Symbols"/>
              <a:buChar char="✔"/>
            </a:pPr>
            <a:r>
              <a:rPr b="0" i="0" lang="zh-TW" sz="2400" u="none" cap="none" strike="noStrike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GitHub上知名的前端開源框架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DA0A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A0A7"/>
              </a:buClr>
              <a:buSzPts val="2400"/>
              <a:buFont typeface="Noto Sans Symbols"/>
              <a:buChar char="✔"/>
            </a:pPr>
            <a:r>
              <a:rPr b="0" i="0" lang="zh-TW" sz="2400" u="none" cap="none" strike="noStrike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使動態網頁與Web應用開發的更</a:t>
            </a:r>
            <a:endParaRPr b="0" i="0" sz="2400" u="none" cap="none" strike="noStrike">
              <a:solidFill>
                <a:srgbClr val="3DA0A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加容易快捷</a:t>
            </a:r>
            <a:endParaRPr b="0" i="0" sz="2400" u="none" cap="none" strike="noStrike">
              <a:solidFill>
                <a:srgbClr val="3DA0A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DA0A7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15"/>
          <p:cNvGrpSpPr/>
          <p:nvPr/>
        </p:nvGrpSpPr>
        <p:grpSpPr>
          <a:xfrm>
            <a:off x="-11938000" y="-2336800"/>
            <a:ext cx="26162000" cy="16459201"/>
            <a:chOff x="0" y="0"/>
            <a:chExt cx="12192000" cy="6858000"/>
          </a:xfrm>
        </p:grpSpPr>
        <p:grpSp>
          <p:nvGrpSpPr>
            <p:cNvPr id="212" name="Google Shape;212;p15"/>
            <p:cNvGrpSpPr/>
            <p:nvPr/>
          </p:nvGrpSpPr>
          <p:grpSpPr>
            <a:xfrm>
              <a:off x="0" y="0"/>
              <a:ext cx="12192000" cy="6858000"/>
              <a:chOff x="1" y="0"/>
              <a:chExt cx="12192000" cy="6858000"/>
            </a:xfrm>
          </p:grpSpPr>
          <p:sp>
            <p:nvSpPr>
              <p:cNvPr id="213" name="Google Shape;213;p15"/>
              <p:cNvSpPr/>
              <p:nvPr/>
            </p:nvSpPr>
            <p:spPr>
              <a:xfrm>
                <a:off x="1" y="0"/>
                <a:ext cx="12192000" cy="6858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214" name="Google Shape;214;p15"/>
              <p:cNvCxnSpPr/>
              <p:nvPr/>
            </p:nvCxnSpPr>
            <p:spPr>
              <a:xfrm flipH="1" rot="10800000">
                <a:off x="7664824" y="1942353"/>
                <a:ext cx="1075764" cy="657412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38100">
                <a:solidFill>
                  <a:srgbClr val="3DA0A7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5" name="Google Shape;215;p15"/>
              <p:cNvCxnSpPr/>
              <p:nvPr/>
            </p:nvCxnSpPr>
            <p:spPr>
              <a:xfrm>
                <a:off x="7637929" y="4126754"/>
                <a:ext cx="1341718" cy="654422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38100">
                <a:solidFill>
                  <a:srgbClr val="3DA0A7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6" name="Google Shape;216;p15"/>
              <p:cNvCxnSpPr/>
              <p:nvPr/>
            </p:nvCxnSpPr>
            <p:spPr>
              <a:xfrm>
                <a:off x="2823883" y="2390588"/>
                <a:ext cx="1225175" cy="463177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38100">
                <a:solidFill>
                  <a:srgbClr val="3DA0A7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17" name="Google Shape;217;p15"/>
              <p:cNvGrpSpPr/>
              <p:nvPr/>
            </p:nvGrpSpPr>
            <p:grpSpPr>
              <a:xfrm>
                <a:off x="3967629" y="1867645"/>
                <a:ext cx="3705413" cy="3705413"/>
                <a:chOff x="4356100" y="1867646"/>
                <a:chExt cx="3705413" cy="3705413"/>
              </a:xfrm>
            </p:grpSpPr>
            <p:pic>
              <p:nvPicPr>
                <p:cNvPr id="218" name="Google Shape;218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4356100" y="1867646"/>
                  <a:ext cx="3705413" cy="370541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螢幕快照 2018-05-25 下午1.20.43.png" id="219" name="Google Shape;219;p1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4490246" y="2360706"/>
                  <a:ext cx="3458460" cy="197223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cxnSp>
            <p:nvCxnSpPr>
              <p:cNvPr id="220" name="Google Shape;220;p15"/>
              <p:cNvCxnSpPr/>
              <p:nvPr/>
            </p:nvCxnSpPr>
            <p:spPr>
              <a:xfrm flipH="1">
                <a:off x="2958354" y="4108823"/>
                <a:ext cx="1001062" cy="702236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38100">
                <a:solidFill>
                  <a:srgbClr val="3DA0A7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21" name="Google Shape;221;p15"/>
            <p:cNvSpPr/>
            <p:nvPr/>
          </p:nvSpPr>
          <p:spPr>
            <a:xfrm>
              <a:off x="179294" y="2123745"/>
              <a:ext cx="1358251" cy="21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zh-TW" sz="2800" u="none" cap="none" strike="noStrike">
                  <a:solidFill>
                    <a:srgbClr val="3DA0A7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伺服器：Node.js</a:t>
              </a:r>
              <a:endParaRPr b="0" i="0" sz="2800" u="none" cap="none" strike="noStrike">
                <a:solidFill>
                  <a:srgbClr val="3DA0A7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8950658" y="4574100"/>
              <a:ext cx="1700391" cy="21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zh-TW" sz="2800" u="none" cap="none" strike="noStrike">
                  <a:solidFill>
                    <a:srgbClr val="3DA0A7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網站框架：Bootstrap</a:t>
              </a:r>
              <a:endParaRPr b="0" i="0" sz="2800" u="none" cap="none" strike="noStrike">
                <a:solidFill>
                  <a:srgbClr val="3DA0A7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0" y="4547203"/>
              <a:ext cx="1528574" cy="21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zh-TW" sz="2800" u="none" cap="none" strike="noStrike">
                  <a:solidFill>
                    <a:srgbClr val="3DA0A7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資料庫：MongoDB</a:t>
              </a:r>
              <a:endParaRPr b="0" i="0" sz="2800" u="none" cap="none" strike="noStrike">
                <a:solidFill>
                  <a:srgbClr val="3DA0A7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8837105" y="1687466"/>
              <a:ext cx="1148335" cy="2693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zh-TW" sz="3600" u="none" cap="none" strike="noStrike">
                  <a:solidFill>
                    <a:srgbClr val="3DA0A7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Blockchain</a:t>
              </a:r>
              <a:endParaRPr b="1" i="0" sz="3600" u="none" cap="none" strike="noStrike">
                <a:solidFill>
                  <a:srgbClr val="3DA0A7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25" name="Google Shape;225;p15"/>
          <p:cNvSpPr txBox="1"/>
          <p:nvPr>
            <p:ph type="title"/>
          </p:nvPr>
        </p:nvSpPr>
        <p:spPr>
          <a:xfrm>
            <a:off x="954846" y="376238"/>
            <a:ext cx="996768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A0A7"/>
              </a:buClr>
              <a:buSzPts val="3200"/>
              <a:buFont typeface="Microsoft JhengHei"/>
              <a:buNone/>
            </a:pPr>
            <a:r>
              <a:rPr lang="zh-TW" sz="3200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AI Finance Market</a:t>
            </a:r>
            <a:br>
              <a:rPr lang="zh-TW" sz="3200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運用技術</a:t>
            </a:r>
            <a:endParaRPr/>
          </a:p>
        </p:txBody>
      </p:sp>
      <p:grpSp>
        <p:nvGrpSpPr>
          <p:cNvPr id="226" name="Google Shape;226;p15"/>
          <p:cNvGrpSpPr/>
          <p:nvPr/>
        </p:nvGrpSpPr>
        <p:grpSpPr>
          <a:xfrm>
            <a:off x="0" y="483988"/>
            <a:ext cx="850900" cy="762000"/>
            <a:chOff x="0" y="0"/>
            <a:chExt cx="850900" cy="762000"/>
          </a:xfrm>
        </p:grpSpPr>
        <p:sp>
          <p:nvSpPr>
            <p:cNvPr id="227" name="Google Shape;227;p15"/>
            <p:cNvSpPr/>
            <p:nvPr/>
          </p:nvSpPr>
          <p:spPr>
            <a:xfrm>
              <a:off x="0" y="0"/>
              <a:ext cx="798286" cy="761999"/>
            </a:xfrm>
            <a:prstGeom prst="rect">
              <a:avLst/>
            </a:prstGeom>
            <a:solidFill>
              <a:srgbClr val="3DA0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647700" y="0"/>
              <a:ext cx="203200" cy="762000"/>
            </a:xfrm>
            <a:prstGeom prst="rect">
              <a:avLst/>
            </a:prstGeom>
            <a:solidFill>
              <a:srgbClr val="E739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15"/>
          <p:cNvSpPr txBox="1"/>
          <p:nvPr/>
        </p:nvSpPr>
        <p:spPr>
          <a:xfrm>
            <a:off x="7065058" y="2439905"/>
            <a:ext cx="4064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採用了</a:t>
            </a:r>
            <a:r>
              <a:rPr b="0" i="0" lang="zh-TW" sz="2400" u="none" cap="none" strike="noStrike">
                <a:solidFill>
                  <a:srgbClr val="3DA0A7"/>
                </a:solidFill>
                <a:latin typeface="Comic Sans MS"/>
                <a:ea typeface="Comic Sans MS"/>
                <a:cs typeface="Comic Sans MS"/>
                <a:sym typeface="Comic Sans MS"/>
              </a:rPr>
              <a:t>IBM Blockchain</a:t>
            </a:r>
            <a:r>
              <a:rPr b="0" i="0" lang="zh-TW" sz="2400" u="none" cap="none" strike="noStrike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的操作系統</a:t>
            </a:r>
            <a:r>
              <a:rPr b="0" i="0" lang="zh-TW" sz="2400" u="none" cap="none" strike="noStrike">
                <a:solidFill>
                  <a:srgbClr val="3DA0A7"/>
                </a:solidFill>
                <a:latin typeface="Comic Sans MS"/>
                <a:ea typeface="Comic Sans MS"/>
                <a:cs typeface="Comic Sans MS"/>
                <a:sym typeface="Comic Sans MS"/>
              </a:rPr>
              <a:t>Hyperledger Fabric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p16"/>
          <p:cNvGrpSpPr/>
          <p:nvPr/>
        </p:nvGrpSpPr>
        <p:grpSpPr>
          <a:xfrm>
            <a:off x="0" y="483988"/>
            <a:ext cx="850900" cy="762000"/>
            <a:chOff x="0" y="0"/>
            <a:chExt cx="850900" cy="762000"/>
          </a:xfrm>
        </p:grpSpPr>
        <p:sp>
          <p:nvSpPr>
            <p:cNvPr id="237" name="Google Shape;237;p16"/>
            <p:cNvSpPr/>
            <p:nvPr/>
          </p:nvSpPr>
          <p:spPr>
            <a:xfrm>
              <a:off x="0" y="0"/>
              <a:ext cx="798286" cy="761999"/>
            </a:xfrm>
            <a:prstGeom prst="rect">
              <a:avLst/>
            </a:prstGeom>
            <a:solidFill>
              <a:srgbClr val="3DA0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647700" y="0"/>
              <a:ext cx="203200" cy="762000"/>
            </a:xfrm>
            <a:prstGeom prst="rect">
              <a:avLst/>
            </a:prstGeom>
            <a:solidFill>
              <a:srgbClr val="E739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39" name="Google Shape;239;p16"/>
          <p:cNvSpPr txBox="1"/>
          <p:nvPr>
            <p:ph type="title"/>
          </p:nvPr>
        </p:nvSpPr>
        <p:spPr>
          <a:xfrm>
            <a:off x="954846" y="376238"/>
            <a:ext cx="996768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A0A7"/>
              </a:buClr>
              <a:buSzPts val="3200"/>
              <a:buFont typeface="Microsoft JhengHei"/>
              <a:buNone/>
            </a:pPr>
            <a:r>
              <a:rPr lang="zh-TW" sz="3200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AI Finance Market</a:t>
            </a:r>
            <a:br>
              <a:rPr lang="zh-TW" sz="3200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運用技術</a:t>
            </a:r>
            <a:endParaRPr/>
          </a:p>
        </p:txBody>
      </p:sp>
      <p:grpSp>
        <p:nvGrpSpPr>
          <p:cNvPr id="240" name="Google Shape;240;p16"/>
          <p:cNvGrpSpPr/>
          <p:nvPr/>
        </p:nvGrpSpPr>
        <p:grpSpPr>
          <a:xfrm>
            <a:off x="4806810" y="2097570"/>
            <a:ext cx="2370332" cy="5043789"/>
            <a:chOff x="7596851" y="2828834"/>
            <a:chExt cx="2370332" cy="5043789"/>
          </a:xfrm>
        </p:grpSpPr>
        <p:sp>
          <p:nvSpPr>
            <p:cNvPr id="241" name="Google Shape;241;p16"/>
            <p:cNvSpPr/>
            <p:nvPr/>
          </p:nvSpPr>
          <p:spPr>
            <a:xfrm>
              <a:off x="7596851" y="2828834"/>
              <a:ext cx="2370332" cy="2309252"/>
            </a:xfrm>
            <a:prstGeom prst="ellipse">
              <a:avLst/>
            </a:prstGeom>
            <a:solidFill>
              <a:srgbClr val="3DA0A7">
                <a:alpha val="4627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2" name="Google Shape;242;p16"/>
            <p:cNvSpPr txBox="1"/>
            <p:nvPr/>
          </p:nvSpPr>
          <p:spPr>
            <a:xfrm>
              <a:off x="7693680" y="5318078"/>
              <a:ext cx="2070100" cy="2554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zh-TW" sz="2000" u="none" cap="none" strike="noStrike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建立</a:t>
              </a:r>
              <a:endParaRPr b="1" i="0" sz="2000" u="none" cap="none" strike="noStrik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zh-TW" sz="2000" u="none" cap="none" strike="noStrike">
                  <a:solidFill>
                    <a:srgbClr val="7F7F7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channel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zh-TW" sz="2000" u="none" cap="none" strike="noStrike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建立一個獨立的交易帳本</a:t>
              </a:r>
              <a:endParaRPr b="0" i="0" sz="2000" u="none" cap="none" strike="noStrik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pic>
          <p:nvPicPr>
            <p:cNvPr id="243" name="Google Shape;243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0473" y="3177389"/>
              <a:ext cx="1612141" cy="16121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4" name="Google Shape;244;p16"/>
          <p:cNvGrpSpPr/>
          <p:nvPr/>
        </p:nvGrpSpPr>
        <p:grpSpPr>
          <a:xfrm>
            <a:off x="7146068" y="2085289"/>
            <a:ext cx="4923244" cy="4132741"/>
            <a:chOff x="7146068" y="2085289"/>
            <a:chExt cx="4923244" cy="4132741"/>
          </a:xfrm>
        </p:grpSpPr>
        <p:grpSp>
          <p:nvGrpSpPr>
            <p:cNvPr id="245" name="Google Shape;245;p16"/>
            <p:cNvGrpSpPr/>
            <p:nvPr/>
          </p:nvGrpSpPr>
          <p:grpSpPr>
            <a:xfrm>
              <a:off x="7393587" y="2085289"/>
              <a:ext cx="4675725" cy="4132741"/>
              <a:chOff x="1851986" y="5991777"/>
              <a:chExt cx="4675725" cy="4132741"/>
            </a:xfrm>
          </p:grpSpPr>
          <p:sp>
            <p:nvSpPr>
              <p:cNvPr id="246" name="Google Shape;246;p16"/>
              <p:cNvSpPr/>
              <p:nvPr/>
            </p:nvSpPr>
            <p:spPr>
              <a:xfrm>
                <a:off x="3011274" y="5991777"/>
                <a:ext cx="2357150" cy="2357150"/>
              </a:xfrm>
              <a:prstGeom prst="ellipse">
                <a:avLst/>
              </a:prstGeom>
              <a:solidFill>
                <a:srgbClr val="3DA0A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47" name="Google Shape;247;p16"/>
              <p:cNvSpPr txBox="1"/>
              <p:nvPr/>
            </p:nvSpPr>
            <p:spPr>
              <a:xfrm>
                <a:off x="1851986" y="8493302"/>
                <a:ext cx="4675725" cy="1631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zh-TW" sz="2000" u="none" cap="none" strike="noStrike">
                    <a:solidFill>
                      <a:srgbClr val="7F7F7F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MSP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zh-TW" sz="2000" u="none" cap="none" strike="noStrike">
                    <a:solidFill>
                      <a:srgbClr val="7F7F7F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(Membership Service Provider)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F7F7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zh-TW" sz="1800" u="none" cap="none" strike="noStrike">
                    <a:solidFill>
                      <a:srgbClr val="7F7F7F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登記所有成員</a:t>
                </a:r>
                <a:endParaRPr b="1" i="0" sz="2000" u="none" cap="none" strike="noStrike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F7F7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pic>
            <p:nvPicPr>
              <p:cNvPr id="248" name="Google Shape;248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509409" y="6441300"/>
                <a:ext cx="1377974" cy="1377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49" name="Google Shape;249;p16"/>
            <p:cNvCxnSpPr/>
            <p:nvPr/>
          </p:nvCxnSpPr>
          <p:spPr>
            <a:xfrm flipH="1" rot="10800000">
              <a:off x="7146068" y="3346865"/>
              <a:ext cx="1357215" cy="14072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250" name="Google Shape;250;p16"/>
          <p:cNvGrpSpPr/>
          <p:nvPr/>
        </p:nvGrpSpPr>
        <p:grpSpPr>
          <a:xfrm>
            <a:off x="1162142" y="2208681"/>
            <a:ext cx="3667517" cy="4286348"/>
            <a:chOff x="1162142" y="2208681"/>
            <a:chExt cx="3667517" cy="4286348"/>
          </a:xfrm>
        </p:grpSpPr>
        <p:grpSp>
          <p:nvGrpSpPr>
            <p:cNvPr id="251" name="Google Shape;251;p16"/>
            <p:cNvGrpSpPr/>
            <p:nvPr/>
          </p:nvGrpSpPr>
          <p:grpSpPr>
            <a:xfrm>
              <a:off x="1162142" y="2208681"/>
              <a:ext cx="3667517" cy="4286348"/>
              <a:chOff x="1693599" y="1208006"/>
              <a:chExt cx="3667517" cy="4286348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1693599" y="1208006"/>
                <a:ext cx="2294360" cy="2294360"/>
              </a:xfrm>
              <a:prstGeom prst="ellipse">
                <a:avLst/>
              </a:prstGeom>
              <a:solidFill>
                <a:srgbClr val="E739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253" name="Google Shape;253;p16"/>
              <p:cNvCxnSpPr/>
              <p:nvPr/>
            </p:nvCxnSpPr>
            <p:spPr>
              <a:xfrm flipH="1" rot="10800000">
                <a:off x="4003901" y="2386228"/>
                <a:ext cx="1357215" cy="14072"/>
              </a:xfrm>
              <a:prstGeom prst="straightConnector1">
                <a:avLst/>
              </a:prstGeom>
              <a:noFill/>
              <a:ln cap="flat" cmpd="sng" w="25400">
                <a:solidFill>
                  <a:srgbClr val="7F7F7F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sp>
            <p:nvSpPr>
              <p:cNvPr id="254" name="Google Shape;254;p16"/>
              <p:cNvSpPr txBox="1"/>
              <p:nvPr/>
            </p:nvSpPr>
            <p:spPr>
              <a:xfrm>
                <a:off x="1782166" y="3586139"/>
                <a:ext cx="2324100" cy="1908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zh-TW" sz="2000" u="none" cap="none" strike="noStrike">
                    <a:solidFill>
                      <a:srgbClr val="7F7F7F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Hyperledger Fabric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F7F7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zh-TW" sz="1800" u="none" cap="none" strike="noStrike">
                    <a:solidFill>
                      <a:srgbClr val="7F7F7F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私有與許可</a:t>
                </a:r>
                <a:endParaRPr b="0" i="0" sz="1800" u="none" cap="none" strike="noStrike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F7F7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F7F7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pic>
          <p:nvPicPr>
            <p:cNvPr id="255" name="Google Shape;255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9334" y="2596611"/>
              <a:ext cx="1540868" cy="15408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17"/>
          <p:cNvGrpSpPr/>
          <p:nvPr/>
        </p:nvGrpSpPr>
        <p:grpSpPr>
          <a:xfrm>
            <a:off x="0" y="483988"/>
            <a:ext cx="850900" cy="762000"/>
            <a:chOff x="0" y="0"/>
            <a:chExt cx="850900" cy="762000"/>
          </a:xfrm>
        </p:grpSpPr>
        <p:sp>
          <p:nvSpPr>
            <p:cNvPr id="262" name="Google Shape;262;p17"/>
            <p:cNvSpPr/>
            <p:nvPr/>
          </p:nvSpPr>
          <p:spPr>
            <a:xfrm>
              <a:off x="0" y="0"/>
              <a:ext cx="798286" cy="761999"/>
            </a:xfrm>
            <a:prstGeom prst="rect">
              <a:avLst/>
            </a:prstGeom>
            <a:solidFill>
              <a:srgbClr val="3DA0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647700" y="0"/>
              <a:ext cx="203200" cy="762000"/>
            </a:xfrm>
            <a:prstGeom prst="rect">
              <a:avLst/>
            </a:prstGeom>
            <a:solidFill>
              <a:srgbClr val="E739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4" name="Google Shape;264;p17"/>
          <p:cNvSpPr txBox="1"/>
          <p:nvPr>
            <p:ph type="title"/>
          </p:nvPr>
        </p:nvSpPr>
        <p:spPr>
          <a:xfrm>
            <a:off x="954846" y="376238"/>
            <a:ext cx="996768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A0A7"/>
              </a:buClr>
              <a:buSzPts val="3200"/>
              <a:buFont typeface="Microsoft JhengHei"/>
              <a:buNone/>
            </a:pPr>
            <a:r>
              <a:rPr lang="zh-TW" sz="3200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AI Finance Market</a:t>
            </a:r>
            <a:br>
              <a:rPr lang="zh-TW" sz="3200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solidFill>
                  <a:srgbClr val="3DA0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運用技術</a:t>
            </a:r>
            <a:endParaRPr/>
          </a:p>
        </p:txBody>
      </p:sp>
      <p:sp>
        <p:nvSpPr>
          <p:cNvPr id="265" name="Google Shape;265;p17"/>
          <p:cNvSpPr/>
          <p:nvPr/>
        </p:nvSpPr>
        <p:spPr>
          <a:xfrm>
            <a:off x="5637808" y="3501790"/>
            <a:ext cx="1192965" cy="1192965"/>
          </a:xfrm>
          <a:prstGeom prst="ellipse">
            <a:avLst/>
          </a:prstGeom>
          <a:solidFill>
            <a:srgbClr val="3DA0A7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zh-TW" sz="4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vs</a:t>
            </a:r>
            <a:endParaRPr b="1" i="0" sz="4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66" name="Google Shape;266;p17"/>
          <p:cNvGrpSpPr/>
          <p:nvPr/>
        </p:nvGrpSpPr>
        <p:grpSpPr>
          <a:xfrm>
            <a:off x="1787939" y="1607789"/>
            <a:ext cx="2943975" cy="5597375"/>
            <a:chOff x="1787939" y="1607789"/>
            <a:chExt cx="2943975" cy="5597375"/>
          </a:xfrm>
        </p:grpSpPr>
        <p:pic>
          <p:nvPicPr>
            <p:cNvPr descr="螢幕快照 2018-06-08 下午5.13.59.png" id="267" name="Google Shape;267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88445" y="1607789"/>
              <a:ext cx="2142962" cy="21429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17"/>
            <p:cNvSpPr txBox="1"/>
            <p:nvPr/>
          </p:nvSpPr>
          <p:spPr>
            <a:xfrm>
              <a:off x="1787939" y="4250509"/>
              <a:ext cx="2943975" cy="2954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zh-TW" sz="2200" u="none" cap="none" strike="noStrike">
                  <a:solidFill>
                    <a:srgbClr val="7F7F7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Ethereum</a:t>
              </a:r>
              <a:r>
                <a:rPr b="1" i="0" lang="zh-TW" sz="2200" u="none" cap="none" strike="noStrike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(以太坊)</a:t>
              </a:r>
              <a:endParaRPr b="1" i="0" sz="2200" u="none" cap="none" strike="noStrik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zh-TW" sz="2200" u="none" cap="none" strike="noStrike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公共區塊鏈</a:t>
              </a:r>
              <a:endParaRPr b="0" i="0" sz="2200" u="none" cap="none" strike="noStrik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zh-TW" sz="2200" u="none" cap="none" strike="noStrike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endParaRPr b="0" i="0" sz="2200" u="none" cap="none" strike="noStrik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zh-TW" sz="2200" u="none" cap="none" strike="noStrike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任何人都可以觀看整條鏈上的紀錄 </a:t>
              </a:r>
              <a:endParaRPr b="0" i="0" sz="2200" u="none" cap="none" strike="noStrik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17"/>
          <p:cNvGrpSpPr/>
          <p:nvPr/>
        </p:nvGrpSpPr>
        <p:grpSpPr>
          <a:xfrm>
            <a:off x="7726284" y="1598539"/>
            <a:ext cx="2943975" cy="5745124"/>
            <a:chOff x="7726284" y="1598539"/>
            <a:chExt cx="2943975" cy="5745124"/>
          </a:xfrm>
        </p:grpSpPr>
        <p:sp>
          <p:nvSpPr>
            <p:cNvPr id="270" name="Google Shape;270;p17"/>
            <p:cNvSpPr txBox="1"/>
            <p:nvPr/>
          </p:nvSpPr>
          <p:spPr>
            <a:xfrm>
              <a:off x="7726284" y="4112009"/>
              <a:ext cx="2943975" cy="3231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zh-TW" sz="2200" u="none" cap="none" strike="noStrike">
                  <a:solidFill>
                    <a:srgbClr val="7F7F7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Hyperledger Fabric</a:t>
              </a:r>
              <a:endParaRPr b="1" i="0" sz="22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zh-TW" sz="2200" u="none" cap="none" strike="noStrike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定義規範參與者</a:t>
              </a:r>
              <a:endParaRPr b="0" i="0" sz="2200" u="none" cap="none" strike="noStrik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zh-TW" sz="2200" u="none" cap="none" strike="noStrike">
                  <a:solidFill>
                    <a:srgbClr val="7F7F7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提升了區塊鏈的擴展性和保密性。</a:t>
              </a:r>
              <a:endParaRPr b="0" i="0" sz="2200" u="none" cap="none" strike="noStrik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螢幕快照 2018-06-08 下午5.15.43.png" id="271" name="Google Shape;271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04466" y="1598539"/>
              <a:ext cx="2187610" cy="21614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論文ＰＰＴ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2018-05-21T02:12:27Z</dcterms:created>
  <dc:creator>姿含 錢</dc:creator>
</cp:coreProperties>
</file>