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2" r:id="rId2"/>
    <p:sldMasterId id="2147483674" r:id="rId3"/>
  </p:sldMasterIdLst>
  <p:notesMasterIdLst>
    <p:notesMasterId r:id="rId17"/>
  </p:notesMasterIdLst>
  <p:sldIdLst>
    <p:sldId id="293" r:id="rId4"/>
    <p:sldId id="294" r:id="rId5"/>
    <p:sldId id="295" r:id="rId6"/>
    <p:sldId id="296" r:id="rId7"/>
    <p:sldId id="299" r:id="rId8"/>
    <p:sldId id="289" r:id="rId9"/>
    <p:sldId id="301" r:id="rId10"/>
    <p:sldId id="300" r:id="rId11"/>
    <p:sldId id="298" r:id="rId12"/>
    <p:sldId id="303" r:id="rId13"/>
    <p:sldId id="280" r:id="rId14"/>
    <p:sldId id="284" r:id="rId15"/>
    <p:sldId id="288" r:id="rId16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79678" autoAdjust="0"/>
  </p:normalViewPr>
  <p:slideViewPr>
    <p:cSldViewPr snapToGrid="0">
      <p:cViewPr varScale="1">
        <p:scale>
          <a:sx n="90" d="100"/>
          <a:sy n="90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F3E81F-67E2-42A5-9A73-182E15C54B58}" type="doc">
      <dgm:prSet loTypeId="urn:microsoft.com/office/officeart/2005/8/layout/vList3#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9BCD7FF0-B840-4FC5-9099-52C725475478}">
      <dgm:prSet custT="1"/>
      <dgm:spPr/>
      <dgm:t>
        <a:bodyPr/>
        <a:lstStyle/>
        <a:p>
          <a:pPr algn="l" rtl="0"/>
          <a:r>
            <a:rPr lang="zh-TW" altLang="en-US" sz="4000" b="1" dirty="0">
              <a:latin typeface="標楷體" pitchFamily="65" charset="-120"/>
              <a:ea typeface="標楷體" pitchFamily="65" charset="-120"/>
            </a:rPr>
            <a:t>合作廠商簡介</a:t>
          </a:r>
          <a:endParaRPr lang="en-US" sz="4000" b="1" dirty="0">
            <a:latin typeface="標楷體" pitchFamily="65" charset="-120"/>
            <a:ea typeface="標楷體" pitchFamily="65" charset="-120"/>
          </a:endParaRPr>
        </a:p>
      </dgm:t>
    </dgm:pt>
    <dgm:pt modelId="{4FD257AD-6C59-48DA-B95D-6BFA75BD269F}" type="parTrans" cxnId="{8EF2ECEA-B102-491A-B5E7-DCB6B96F525B}">
      <dgm:prSet/>
      <dgm:spPr/>
      <dgm:t>
        <a:bodyPr/>
        <a:lstStyle/>
        <a:p>
          <a:pPr algn="l"/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5D7EF958-E75B-4F11-8B87-C6A14DD93570}" type="sibTrans" cxnId="{8EF2ECEA-B102-491A-B5E7-DCB6B96F525B}">
      <dgm:prSet/>
      <dgm:spPr/>
      <dgm:t>
        <a:bodyPr/>
        <a:lstStyle/>
        <a:p>
          <a:pPr algn="l"/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BA7215EC-E029-4DBA-9066-3826898793CB}">
      <dgm:prSet custT="1"/>
      <dgm:spPr/>
      <dgm:t>
        <a:bodyPr/>
        <a:lstStyle/>
        <a:p>
          <a:pPr marL="0" marR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4000" b="1" dirty="0">
              <a:latin typeface="標楷體" pitchFamily="65" charset="-120"/>
              <a:ea typeface="標楷體" pitchFamily="65" charset="-120"/>
            </a:rPr>
            <a:t>計畫內容</a:t>
          </a:r>
          <a:endParaRPr lang="en-US" sz="4000" b="1" dirty="0">
            <a:latin typeface="標楷體" pitchFamily="65" charset="-120"/>
            <a:ea typeface="標楷體" pitchFamily="65" charset="-120"/>
          </a:endParaRPr>
        </a:p>
      </dgm:t>
    </dgm:pt>
    <dgm:pt modelId="{6C83D72F-1A5D-441C-AC7D-739111E20915}" type="parTrans" cxnId="{E391219C-6329-4C2D-B04E-5BE61A4B46F4}">
      <dgm:prSet/>
      <dgm:spPr/>
      <dgm:t>
        <a:bodyPr/>
        <a:lstStyle/>
        <a:p>
          <a:pPr algn="l"/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1D605187-B8E0-4C99-90DF-51644B8E8246}" type="sibTrans" cxnId="{E391219C-6329-4C2D-B04E-5BE61A4B46F4}">
      <dgm:prSet/>
      <dgm:spPr/>
      <dgm:t>
        <a:bodyPr/>
        <a:lstStyle/>
        <a:p>
          <a:pPr algn="l"/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A5C19E63-643B-48C2-9572-1F4E0EAB4AE0}">
      <dgm:prSet custT="1"/>
      <dgm:spPr/>
      <dgm:t>
        <a:bodyPr/>
        <a:lstStyle/>
        <a:p>
          <a:pPr marR="0" algn="l" rtl="0" eaLnBrk="1" fontAlgn="auto" latinLnBrk="0" hangingPunct="1">
            <a:buClrTx/>
            <a:buSzTx/>
            <a:buFontTx/>
            <a:tabLst/>
            <a:defRPr/>
          </a:pPr>
          <a:r>
            <a:rPr lang="zh-TW" altLang="en-US" sz="4000" b="1" dirty="0">
              <a:latin typeface="標楷體" pitchFamily="65" charset="-120"/>
              <a:ea typeface="標楷體" pitchFamily="65" charset="-120"/>
            </a:rPr>
            <a:t>預計執行成果</a:t>
          </a:r>
          <a:endParaRPr lang="en-US" sz="4000" b="1" dirty="0">
            <a:latin typeface="標楷體" pitchFamily="65" charset="-120"/>
            <a:ea typeface="標楷體" pitchFamily="65" charset="-120"/>
          </a:endParaRPr>
        </a:p>
      </dgm:t>
    </dgm:pt>
    <dgm:pt modelId="{45C8D269-BDA9-4266-8734-DBAA3F225FAF}" type="parTrans" cxnId="{C62019AA-C05C-495D-9E30-2D6ABC829AAD}">
      <dgm:prSet/>
      <dgm:spPr/>
      <dgm:t>
        <a:bodyPr/>
        <a:lstStyle/>
        <a:p>
          <a:endParaRPr lang="zh-TW" altLang="en-US"/>
        </a:p>
      </dgm:t>
    </dgm:pt>
    <dgm:pt modelId="{F6D838FB-8172-4FE3-BC58-2FB5144D196A}" type="sibTrans" cxnId="{C62019AA-C05C-495D-9E30-2D6ABC829AAD}">
      <dgm:prSet/>
      <dgm:spPr/>
      <dgm:t>
        <a:bodyPr/>
        <a:lstStyle/>
        <a:p>
          <a:endParaRPr lang="zh-TW" altLang="en-US"/>
        </a:p>
      </dgm:t>
    </dgm:pt>
    <dgm:pt modelId="{3323DE8D-05DE-489D-BDFF-4B2087AC8CDF}" type="pres">
      <dgm:prSet presAssocID="{EFF3E81F-67E2-42A5-9A73-182E15C54B58}" presName="linearFlow" presStyleCnt="0">
        <dgm:presLayoutVars>
          <dgm:dir/>
          <dgm:resizeHandles val="exact"/>
        </dgm:presLayoutVars>
      </dgm:prSet>
      <dgm:spPr/>
    </dgm:pt>
    <dgm:pt modelId="{4B80B00B-AF08-404B-BFF8-8B25D799C563}" type="pres">
      <dgm:prSet presAssocID="{9BCD7FF0-B840-4FC5-9099-52C725475478}" presName="composite" presStyleCnt="0"/>
      <dgm:spPr/>
    </dgm:pt>
    <dgm:pt modelId="{D39069AF-30CE-4916-8BA5-8C1B293B4B91}" type="pres">
      <dgm:prSet presAssocID="{9BCD7FF0-B840-4FC5-9099-52C725475478}" presName="imgShp" presStyleLbl="fgImgPlace1" presStyleIdx="0" presStyleCnt="3"/>
      <dgm:spPr/>
    </dgm:pt>
    <dgm:pt modelId="{298443DE-009C-4974-877F-EE59560721C4}" type="pres">
      <dgm:prSet presAssocID="{9BCD7FF0-B840-4FC5-9099-52C725475478}" presName="txShp" presStyleLbl="node1" presStyleIdx="0" presStyleCnt="3" custScaleX="109265" custLinFactNeighborX="5363">
        <dgm:presLayoutVars>
          <dgm:bulletEnabled val="1"/>
        </dgm:presLayoutVars>
      </dgm:prSet>
      <dgm:spPr/>
    </dgm:pt>
    <dgm:pt modelId="{4B91E4BE-0999-4BAB-8AC0-3114E6DA4A44}" type="pres">
      <dgm:prSet presAssocID="{5D7EF958-E75B-4F11-8B87-C6A14DD93570}" presName="spacing" presStyleCnt="0"/>
      <dgm:spPr/>
    </dgm:pt>
    <dgm:pt modelId="{0764F205-DC23-402A-91CC-167BAAD3D6B6}" type="pres">
      <dgm:prSet presAssocID="{BA7215EC-E029-4DBA-9066-3826898793CB}" presName="composite" presStyleCnt="0"/>
      <dgm:spPr/>
    </dgm:pt>
    <dgm:pt modelId="{EFD5CA0F-F4B6-4499-BB08-E7C9A0EBA2F8}" type="pres">
      <dgm:prSet presAssocID="{BA7215EC-E029-4DBA-9066-3826898793CB}" presName="imgShp" presStyleLbl="fgImgPlace1" presStyleIdx="1" presStyleCnt="3"/>
      <dgm:spPr/>
    </dgm:pt>
    <dgm:pt modelId="{907BEE4C-8BA5-42D8-A854-73FED767869B}" type="pres">
      <dgm:prSet presAssocID="{BA7215EC-E029-4DBA-9066-3826898793CB}" presName="txShp" presStyleLbl="node1" presStyleIdx="1" presStyleCnt="3" custScaleX="109778" custLinFactNeighborX="5235">
        <dgm:presLayoutVars>
          <dgm:bulletEnabled val="1"/>
        </dgm:presLayoutVars>
      </dgm:prSet>
      <dgm:spPr/>
    </dgm:pt>
    <dgm:pt modelId="{FBD25DB8-2380-4D82-83D8-60F329BFC924}" type="pres">
      <dgm:prSet presAssocID="{1D605187-B8E0-4C99-90DF-51644B8E8246}" presName="spacing" presStyleCnt="0"/>
      <dgm:spPr/>
    </dgm:pt>
    <dgm:pt modelId="{ABE996D9-34FC-4710-9483-102A88147AF2}" type="pres">
      <dgm:prSet presAssocID="{A5C19E63-643B-48C2-9572-1F4E0EAB4AE0}" presName="composite" presStyleCnt="0"/>
      <dgm:spPr/>
    </dgm:pt>
    <dgm:pt modelId="{C4603024-D8D0-4B9F-BE0A-02B01A37FD16}" type="pres">
      <dgm:prSet presAssocID="{A5C19E63-643B-48C2-9572-1F4E0EAB4AE0}" presName="imgShp" presStyleLbl="fgImgPlace1" presStyleIdx="2" presStyleCnt="3" custLinFactNeighborX="1831"/>
      <dgm:spPr/>
    </dgm:pt>
    <dgm:pt modelId="{875B95A3-DECD-46F1-B15B-1D834A4CE12C}" type="pres">
      <dgm:prSet presAssocID="{A5C19E63-643B-48C2-9572-1F4E0EAB4AE0}" presName="txShp" presStyleLbl="node1" presStyleIdx="2" presStyleCnt="3" custScaleX="110163" custLinFactNeighborX="5139">
        <dgm:presLayoutVars>
          <dgm:bulletEnabled val="1"/>
        </dgm:presLayoutVars>
      </dgm:prSet>
      <dgm:spPr/>
    </dgm:pt>
  </dgm:ptLst>
  <dgm:cxnLst>
    <dgm:cxn modelId="{A184E41B-E587-425A-A36A-9F270F21DF77}" type="presOf" srcId="{A5C19E63-643B-48C2-9572-1F4E0EAB4AE0}" destId="{875B95A3-DECD-46F1-B15B-1D834A4CE12C}" srcOrd="0" destOrd="0" presId="urn:microsoft.com/office/officeart/2005/8/layout/vList3#1"/>
    <dgm:cxn modelId="{CABCBD29-CB5A-4FFA-BB12-E8191F6E612B}" type="presOf" srcId="{EFF3E81F-67E2-42A5-9A73-182E15C54B58}" destId="{3323DE8D-05DE-489D-BDFF-4B2087AC8CDF}" srcOrd="0" destOrd="0" presId="urn:microsoft.com/office/officeart/2005/8/layout/vList3#1"/>
    <dgm:cxn modelId="{CD638E73-A4A6-48F6-B374-CC4940C58F14}" type="presOf" srcId="{9BCD7FF0-B840-4FC5-9099-52C725475478}" destId="{298443DE-009C-4974-877F-EE59560721C4}" srcOrd="0" destOrd="0" presId="urn:microsoft.com/office/officeart/2005/8/layout/vList3#1"/>
    <dgm:cxn modelId="{4934A355-08EA-4C96-837F-A9FE32C78275}" type="presOf" srcId="{BA7215EC-E029-4DBA-9066-3826898793CB}" destId="{907BEE4C-8BA5-42D8-A854-73FED767869B}" srcOrd="0" destOrd="0" presId="urn:microsoft.com/office/officeart/2005/8/layout/vList3#1"/>
    <dgm:cxn modelId="{E391219C-6329-4C2D-B04E-5BE61A4B46F4}" srcId="{EFF3E81F-67E2-42A5-9A73-182E15C54B58}" destId="{BA7215EC-E029-4DBA-9066-3826898793CB}" srcOrd="1" destOrd="0" parTransId="{6C83D72F-1A5D-441C-AC7D-739111E20915}" sibTransId="{1D605187-B8E0-4C99-90DF-51644B8E8246}"/>
    <dgm:cxn modelId="{C62019AA-C05C-495D-9E30-2D6ABC829AAD}" srcId="{EFF3E81F-67E2-42A5-9A73-182E15C54B58}" destId="{A5C19E63-643B-48C2-9572-1F4E0EAB4AE0}" srcOrd="2" destOrd="0" parTransId="{45C8D269-BDA9-4266-8734-DBAA3F225FAF}" sibTransId="{F6D838FB-8172-4FE3-BC58-2FB5144D196A}"/>
    <dgm:cxn modelId="{8EF2ECEA-B102-491A-B5E7-DCB6B96F525B}" srcId="{EFF3E81F-67E2-42A5-9A73-182E15C54B58}" destId="{9BCD7FF0-B840-4FC5-9099-52C725475478}" srcOrd="0" destOrd="0" parTransId="{4FD257AD-6C59-48DA-B95D-6BFA75BD269F}" sibTransId="{5D7EF958-E75B-4F11-8B87-C6A14DD93570}"/>
    <dgm:cxn modelId="{C2A9ED15-6680-4824-AC02-B44D9F075C70}" type="presParOf" srcId="{3323DE8D-05DE-489D-BDFF-4B2087AC8CDF}" destId="{4B80B00B-AF08-404B-BFF8-8B25D799C563}" srcOrd="0" destOrd="0" presId="urn:microsoft.com/office/officeart/2005/8/layout/vList3#1"/>
    <dgm:cxn modelId="{10E7C56C-DAF5-4815-89B4-E08524A42DA3}" type="presParOf" srcId="{4B80B00B-AF08-404B-BFF8-8B25D799C563}" destId="{D39069AF-30CE-4916-8BA5-8C1B293B4B91}" srcOrd="0" destOrd="0" presId="urn:microsoft.com/office/officeart/2005/8/layout/vList3#1"/>
    <dgm:cxn modelId="{53B81497-A174-464E-B342-B462F4522147}" type="presParOf" srcId="{4B80B00B-AF08-404B-BFF8-8B25D799C563}" destId="{298443DE-009C-4974-877F-EE59560721C4}" srcOrd="1" destOrd="0" presId="urn:microsoft.com/office/officeart/2005/8/layout/vList3#1"/>
    <dgm:cxn modelId="{7B230450-E0B1-4BDB-BA19-B9D349806BE6}" type="presParOf" srcId="{3323DE8D-05DE-489D-BDFF-4B2087AC8CDF}" destId="{4B91E4BE-0999-4BAB-8AC0-3114E6DA4A44}" srcOrd="1" destOrd="0" presId="urn:microsoft.com/office/officeart/2005/8/layout/vList3#1"/>
    <dgm:cxn modelId="{FBD07258-1F57-4256-B5C1-A7EE15177D6C}" type="presParOf" srcId="{3323DE8D-05DE-489D-BDFF-4B2087AC8CDF}" destId="{0764F205-DC23-402A-91CC-167BAAD3D6B6}" srcOrd="2" destOrd="0" presId="urn:microsoft.com/office/officeart/2005/8/layout/vList3#1"/>
    <dgm:cxn modelId="{54010785-E2BB-4035-B4B2-2A8AAEA82568}" type="presParOf" srcId="{0764F205-DC23-402A-91CC-167BAAD3D6B6}" destId="{EFD5CA0F-F4B6-4499-BB08-E7C9A0EBA2F8}" srcOrd="0" destOrd="0" presId="urn:microsoft.com/office/officeart/2005/8/layout/vList3#1"/>
    <dgm:cxn modelId="{F319A6F1-022F-48BC-92AA-1C6FE713C699}" type="presParOf" srcId="{0764F205-DC23-402A-91CC-167BAAD3D6B6}" destId="{907BEE4C-8BA5-42D8-A854-73FED767869B}" srcOrd="1" destOrd="0" presId="urn:microsoft.com/office/officeart/2005/8/layout/vList3#1"/>
    <dgm:cxn modelId="{40FD9DBD-72DC-4400-8B97-540C37153686}" type="presParOf" srcId="{3323DE8D-05DE-489D-BDFF-4B2087AC8CDF}" destId="{FBD25DB8-2380-4D82-83D8-60F329BFC924}" srcOrd="3" destOrd="0" presId="urn:microsoft.com/office/officeart/2005/8/layout/vList3#1"/>
    <dgm:cxn modelId="{EE31F14E-9440-40B9-97A2-D2C029C23687}" type="presParOf" srcId="{3323DE8D-05DE-489D-BDFF-4B2087AC8CDF}" destId="{ABE996D9-34FC-4710-9483-102A88147AF2}" srcOrd="4" destOrd="0" presId="urn:microsoft.com/office/officeart/2005/8/layout/vList3#1"/>
    <dgm:cxn modelId="{65C355F9-53C2-4080-BE92-C49FEE972CEC}" type="presParOf" srcId="{ABE996D9-34FC-4710-9483-102A88147AF2}" destId="{C4603024-D8D0-4B9F-BE0A-02B01A37FD16}" srcOrd="0" destOrd="0" presId="urn:microsoft.com/office/officeart/2005/8/layout/vList3#1"/>
    <dgm:cxn modelId="{BB0A850A-1E76-40FD-86E7-E4A868D430F4}" type="presParOf" srcId="{ABE996D9-34FC-4710-9483-102A88147AF2}" destId="{875B95A3-DECD-46F1-B15B-1D834A4CE12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443DE-009C-4974-877F-EE59560721C4}">
      <dsp:nvSpPr>
        <dsp:cNvPr id="0" name=""/>
        <dsp:cNvSpPr/>
      </dsp:nvSpPr>
      <dsp:spPr>
        <a:xfrm rot="10800000">
          <a:off x="1509078" y="1118"/>
          <a:ext cx="5979728" cy="86961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475" tIns="152400" rIns="28448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b="1" kern="1200" dirty="0">
              <a:latin typeface="標楷體" pitchFamily="65" charset="-120"/>
              <a:ea typeface="標楷體" pitchFamily="65" charset="-120"/>
            </a:rPr>
            <a:t>合作廠商簡介</a:t>
          </a:r>
          <a:endParaRPr lang="en-US" sz="4000" b="1" kern="1200" dirty="0">
            <a:latin typeface="標楷體" pitchFamily="65" charset="-120"/>
            <a:ea typeface="標楷體" pitchFamily="65" charset="-120"/>
          </a:endParaRPr>
        </a:p>
      </dsp:txBody>
      <dsp:txXfrm rot="10800000">
        <a:off x="1726481" y="1118"/>
        <a:ext cx="5762325" cy="869613"/>
      </dsp:txXfrm>
    </dsp:sp>
    <dsp:sp modelId="{D39069AF-30CE-4916-8BA5-8C1B293B4B91}">
      <dsp:nvSpPr>
        <dsp:cNvPr id="0" name=""/>
        <dsp:cNvSpPr/>
      </dsp:nvSpPr>
      <dsp:spPr>
        <a:xfrm>
          <a:off x="1034293" y="1118"/>
          <a:ext cx="869613" cy="86961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BEE4C-8BA5-42D8-A854-73FED767869B}">
      <dsp:nvSpPr>
        <dsp:cNvPr id="0" name=""/>
        <dsp:cNvSpPr/>
      </dsp:nvSpPr>
      <dsp:spPr>
        <a:xfrm rot="10800000">
          <a:off x="1481017" y="1115188"/>
          <a:ext cx="6007803" cy="86961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475" tIns="152400" rIns="284480" bIns="152400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4000" b="1" kern="1200" dirty="0">
              <a:latin typeface="標楷體" pitchFamily="65" charset="-120"/>
              <a:ea typeface="標楷體" pitchFamily="65" charset="-120"/>
            </a:rPr>
            <a:t>計畫內容</a:t>
          </a:r>
          <a:endParaRPr lang="en-US" sz="4000" b="1" kern="1200" dirty="0">
            <a:latin typeface="標楷體" pitchFamily="65" charset="-120"/>
            <a:ea typeface="標楷體" pitchFamily="65" charset="-120"/>
          </a:endParaRPr>
        </a:p>
      </dsp:txBody>
      <dsp:txXfrm rot="10800000">
        <a:off x="1698420" y="1115188"/>
        <a:ext cx="5790400" cy="869613"/>
      </dsp:txXfrm>
    </dsp:sp>
    <dsp:sp modelId="{EFD5CA0F-F4B6-4499-BB08-E7C9A0EBA2F8}">
      <dsp:nvSpPr>
        <dsp:cNvPr id="0" name=""/>
        <dsp:cNvSpPr/>
      </dsp:nvSpPr>
      <dsp:spPr>
        <a:xfrm>
          <a:off x="1027274" y="1115188"/>
          <a:ext cx="869613" cy="86961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B95A3-DECD-46F1-B15B-1D834A4CE12C}">
      <dsp:nvSpPr>
        <dsp:cNvPr id="0" name=""/>
        <dsp:cNvSpPr/>
      </dsp:nvSpPr>
      <dsp:spPr>
        <a:xfrm rot="10800000">
          <a:off x="1459960" y="2229258"/>
          <a:ext cx="6028872" cy="86961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475" tIns="152400" rIns="284480" bIns="152400" numCol="1" spcCol="1270" anchor="ctr" anchorCtr="0">
          <a:noAutofit/>
        </a:bodyPr>
        <a:lstStyle/>
        <a:p>
          <a:pPr marL="0" marR="0" lvl="0" indent="0" algn="l" defTabSz="17780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zh-TW" altLang="en-US" sz="4000" b="1" kern="1200" dirty="0">
              <a:latin typeface="標楷體" pitchFamily="65" charset="-120"/>
              <a:ea typeface="標楷體" pitchFamily="65" charset="-120"/>
            </a:rPr>
            <a:t>預計執行成果</a:t>
          </a:r>
          <a:endParaRPr lang="en-US" sz="4000" b="1" kern="1200" dirty="0">
            <a:latin typeface="標楷體" pitchFamily="65" charset="-120"/>
            <a:ea typeface="標楷體" pitchFamily="65" charset="-120"/>
          </a:endParaRPr>
        </a:p>
      </dsp:txBody>
      <dsp:txXfrm rot="10800000">
        <a:off x="1677363" y="2229258"/>
        <a:ext cx="5811469" cy="869613"/>
      </dsp:txXfrm>
    </dsp:sp>
    <dsp:sp modelId="{C4603024-D8D0-4B9F-BE0A-02B01A37FD16}">
      <dsp:nvSpPr>
        <dsp:cNvPr id="0" name=""/>
        <dsp:cNvSpPr/>
      </dsp:nvSpPr>
      <dsp:spPr>
        <a:xfrm>
          <a:off x="1037930" y="2229258"/>
          <a:ext cx="869613" cy="869613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3A076-0230-4EFC-BDA9-9B5172FC794A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13C9D-BA1C-4995-99B0-D823582D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11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HACCP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：危害分析重要管制點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Hazard Analysis and Critical Control Points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主要七大原則包括：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危害分析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確認重要管制點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建立管制界線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執行管制點監測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建立失控時之矯正措施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建立相關之記錄系統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系統確認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ISO22000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規定了一個食品安全管理體系的要求，並結合公認的關鍵元素，以確保從食品鏈至最後消費點的食品安全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提供國際範圍內，貫穿供應鏈的互動交流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HACCP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原則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危害分析、確認主要控制點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(CCP’s)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、建立危害鏈結，監測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CCP’s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，確立糾正措施、保存記錄、確認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協調好自發的和必要的標準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 9001:2000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建立一個結構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體系管理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程序控制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13C9D-BA1C-4995-99B0-D823582DE0DC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5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人類生病都需要去醫院觀看醫生，並開屬於個人的藥，但為什麼寵物只有固定的飼料呢</a:t>
            </a:r>
            <a:r>
              <a:rPr lang="en-US" altLang="zh-TW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許多問題都來自寵物每天吃的食物，所以開發出客製化配方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為客戶根據寵物品種、年齡、健康狀況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、過敏原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及特殊需求為愛寵打造專屬的客製化寵物配方飼料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並透過精密的計算公式，分析出完美的寵物配方並量身打造專屬飼料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13C9D-BA1C-4995-99B0-D823582DE0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5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13C9D-BA1C-4995-99B0-D823582DE0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31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13C9D-BA1C-4995-99B0-D823582DE0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10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13C9D-BA1C-4995-99B0-D823582DE0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3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390427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53005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1425" y="620713"/>
            <a:ext cx="2106613" cy="55245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0" y="620713"/>
            <a:ext cx="6169025" cy="55245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143869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20713"/>
            <a:ext cx="8428038" cy="57626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715963" y="1454150"/>
            <a:ext cx="7596187" cy="469106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3603222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1125538"/>
            <a:ext cx="7315200" cy="21590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5" name="Rectangle 32"/>
          <p:cNvSpPr/>
          <p:nvPr/>
        </p:nvSpPr>
        <p:spPr>
          <a:xfrm>
            <a:off x="914400" y="3606800"/>
            <a:ext cx="7315200" cy="1982788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Rectangle 21"/>
          <p:cNvSpPr/>
          <p:nvPr/>
        </p:nvSpPr>
        <p:spPr>
          <a:xfrm>
            <a:off x="904875" y="1125538"/>
            <a:ext cx="211138" cy="2159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7" name="Rectangle 31"/>
          <p:cNvSpPr/>
          <p:nvPr/>
        </p:nvSpPr>
        <p:spPr>
          <a:xfrm>
            <a:off x="8027988" y="3606800"/>
            <a:ext cx="201612" cy="1982788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pic>
        <p:nvPicPr>
          <p:cNvPr id="10" name="圖片 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6165850"/>
            <a:ext cx="16859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1219200" y="1268760"/>
            <a:ext cx="6858000" cy="1944216"/>
          </a:xfrm>
        </p:spPr>
        <p:txBody>
          <a:bodyPr anchor="t"/>
          <a:lstStyle>
            <a:lvl1pPr algn="r" latinLnBrk="0">
              <a:defRPr lang="zh-TW" sz="3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4355976" y="3717032"/>
            <a:ext cx="3528392" cy="1800200"/>
          </a:xfrm>
        </p:spPr>
        <p:txBody>
          <a:bodyPr/>
          <a:lstStyle>
            <a:lvl1pPr marL="0" indent="0" algn="r" latinLnBrk="0">
              <a:buNone/>
              <a:defRPr lang="zh-TW" sz="20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zh-TW" dirty="0"/>
          </a:p>
        </p:txBody>
      </p:sp>
      <p:sp>
        <p:nvSpPr>
          <p:cNvPr id="11" name="Shape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 fontAlgn="auto" latinLnBrk="0">
              <a:spcBef>
                <a:spcPts val="0"/>
              </a:spcBef>
              <a:spcAft>
                <a:spcPts val="0"/>
              </a:spcAft>
              <a:defRPr lang="zh-TW" sz="1400">
                <a:ea typeface="+mj-ea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D4D4D6"/>
                </a:solidFill>
              </a:rPr>
              <a:t>2015/01/18</a:t>
            </a:r>
            <a:endParaRPr altLang="en-US">
              <a:solidFill>
                <a:srgbClr val="D4D4D6"/>
              </a:solidFill>
              <a:ea typeface="標楷體"/>
            </a:endParaRPr>
          </a:p>
        </p:txBody>
      </p:sp>
      <p:sp>
        <p:nvSpPr>
          <p:cNvPr id="12" name="Shape 16"/>
          <p:cNvSpPr>
            <a:spLocks noGrp="1"/>
          </p:cNvSpPr>
          <p:nvPr>
            <p:ph type="ftr" sz="quarter" idx="11"/>
          </p:nvPr>
        </p:nvSpPr>
        <p:spPr>
          <a:xfrm>
            <a:off x="2916238" y="6491288"/>
            <a:ext cx="347503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D4D4D6"/>
              </a:solidFill>
              <a:ea typeface="新細明體"/>
            </a:endParaRPr>
          </a:p>
        </p:txBody>
      </p:sp>
      <p:sp>
        <p:nvSpPr>
          <p:cNvPr id="13" name="Shape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48759-DF2D-415B-9ED9-F2F736D7F856}" type="slidenum">
              <a:rPr altLang="en-US">
                <a:solidFill>
                  <a:srgbClr val="D4D4D6"/>
                </a:solidFill>
                <a:ea typeface="新細明體"/>
              </a:rPr>
              <a:pPr>
                <a:defRPr/>
              </a:pPr>
              <a:t>‹#›</a:t>
            </a:fld>
            <a:endParaRPr altLang="en-US">
              <a:solidFill>
                <a:srgbClr val="D4D4D6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992977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5A6378"/>
              </a:solidFill>
              <a:ea typeface="新細明體"/>
            </a:endParaRPr>
          </a:p>
        </p:txBody>
      </p:sp>
      <p:sp>
        <p:nvSpPr>
          <p:cNvPr id="5" name="Shape 5"/>
          <p:cNvSpPr>
            <a:spLocks noGrp="1"/>
          </p:cNvSpPr>
          <p:nvPr>
            <p:ph type="sldNum" sz="quarter" idx="11"/>
          </p:nvPr>
        </p:nvSpPr>
        <p:spPr>
          <a:xfrm>
            <a:off x="8316913" y="836613"/>
            <a:ext cx="504825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7E6A6-452F-495A-82B8-766BC89E041D}" type="slidenum">
              <a:rPr altLang="en-US">
                <a:solidFill>
                  <a:srgbClr val="5A6378"/>
                </a:solidFill>
                <a:ea typeface="新細明體"/>
              </a:rPr>
              <a:pPr>
                <a:defRPr/>
              </a:pPr>
              <a:t>‹#›</a:t>
            </a:fld>
            <a:endParaRPr altLang="en-US" dirty="0">
              <a:solidFill>
                <a:srgbClr val="5A6378"/>
              </a:solidFill>
              <a:ea typeface="新細明體"/>
            </a:endParaRPr>
          </a:p>
        </p:txBody>
      </p:sp>
      <p:sp>
        <p:nvSpPr>
          <p:cNvPr id="6" name="Rectangle 13"/>
          <p:cNvSpPr>
            <a:spLocks noGrp="1"/>
          </p:cNvSpPr>
          <p:nvPr>
            <p:ph type="dt" sz="half" idx="12"/>
          </p:nvPr>
        </p:nvSpPr>
        <p:spPr>
          <a:xfrm>
            <a:off x="6156325" y="6453188"/>
            <a:ext cx="1311275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5A6378"/>
                </a:solidFill>
              </a:rPr>
              <a:t>2015/01/18</a:t>
            </a:r>
            <a:endParaRPr lang="en-US" altLang="en-US">
              <a:solidFill>
                <a:srgbClr val="5A6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2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Shape 9"/>
          <p:cNvSpPr>
            <a:spLocks noChangeAspect="1"/>
          </p:cNvSpPr>
          <p:nvPr userDrawn="1"/>
        </p:nvSpPr>
        <p:spPr>
          <a:xfrm rot="5400000">
            <a:off x="864394" y="6442869"/>
            <a:ext cx="190500" cy="119062"/>
          </a:xfrm>
          <a:prstGeom prst="triangle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 latinLnBrk="0">
              <a:buNone/>
              <a:defRPr lang="zh-TW" sz="32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7121525" y="6381750"/>
            <a:ext cx="979488" cy="3143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j-ea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5A6378"/>
                </a:solidFill>
              </a:rPr>
              <a:t>2015/01/18</a:t>
            </a:r>
            <a:endParaRPr lang="zh-TW" altLang="en-US">
              <a:solidFill>
                <a:srgbClr val="5A6378"/>
              </a:solidFill>
            </a:endParaRPr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5A6378"/>
              </a:solidFill>
              <a:ea typeface="新細明體"/>
            </a:endParaRPr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1D0CF-B680-4A4E-ABC6-2044B47B7863}" type="slidenum">
              <a:rPr altLang="en-US">
                <a:solidFill>
                  <a:srgbClr val="5A6378"/>
                </a:solidFill>
                <a:ea typeface="新細明體"/>
              </a:rPr>
              <a:pPr>
                <a:defRPr/>
              </a:pPr>
              <a:t>‹#›</a:t>
            </a:fld>
            <a:endParaRPr altLang="en-US">
              <a:solidFill>
                <a:srgbClr val="5A6378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4519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5867400" y="6481763"/>
            <a:ext cx="1312863" cy="2603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j-ea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5A6378"/>
                </a:solidFill>
              </a:rPr>
              <a:t>2015/01/18</a:t>
            </a:r>
            <a:endParaRPr lang="zh-TW" altLang="en-US">
              <a:solidFill>
                <a:srgbClr val="5A6378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5A6378"/>
              </a:solidFill>
              <a:ea typeface="新細明體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00F1-C727-43EB-A3C9-F2F5DABB3294}" type="slidenum">
              <a:rPr altLang="en-US">
                <a:solidFill>
                  <a:srgbClr val="5A6378"/>
                </a:solidFill>
                <a:ea typeface="新細明體"/>
              </a:rPr>
              <a:pPr>
                <a:defRPr/>
              </a:pPr>
              <a:t>‹#›</a:t>
            </a:fld>
            <a:endParaRPr altLang="en-US" dirty="0">
              <a:solidFill>
                <a:srgbClr val="5A6378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033715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 latinLnBrk="0">
              <a:defRPr lang="zh-TW"/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TW" sz="2400" b="1">
                <a:solidFill>
                  <a:schemeClr val="accent2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TW" sz="2400" b="1">
                <a:solidFill>
                  <a:schemeClr val="accent2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>
          <a:xfrm>
            <a:off x="5867400" y="6481763"/>
            <a:ext cx="1312863" cy="2603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j-ea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5A6378"/>
                </a:solidFill>
              </a:rPr>
              <a:t>2015/01/18</a:t>
            </a:r>
            <a:endParaRPr lang="zh-TW" altLang="en-US" dirty="0">
              <a:solidFill>
                <a:srgbClr val="5A6378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5A6378"/>
              </a:solidFill>
              <a:ea typeface="新細明體"/>
            </a:endParaRPr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328F0-9814-4210-B3A0-328377A37442}" type="slidenum">
              <a:rPr altLang="en-US">
                <a:solidFill>
                  <a:srgbClr val="5A6378"/>
                </a:solidFill>
                <a:ea typeface="新細明體"/>
              </a:rPr>
              <a:pPr>
                <a:defRPr/>
              </a:pPr>
              <a:t>‹#›</a:t>
            </a:fld>
            <a:endParaRPr altLang="en-US">
              <a:solidFill>
                <a:srgbClr val="5A6378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600987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5867400" y="6481763"/>
            <a:ext cx="1312863" cy="2603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j-ea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5A6378"/>
                </a:solidFill>
              </a:rPr>
              <a:t>2015/01/18</a:t>
            </a:r>
            <a:endParaRPr lang="zh-TW" altLang="en-US">
              <a:solidFill>
                <a:srgbClr val="5A6378"/>
              </a:solidFill>
            </a:endParaRPr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5A6378"/>
              </a:solidFill>
              <a:ea typeface="新細明體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AE954-E656-4D17-9E90-85C3EAF85449}" type="slidenum">
              <a:rPr altLang="en-US">
                <a:solidFill>
                  <a:srgbClr val="5A6378"/>
                </a:solidFill>
                <a:ea typeface="新細明體"/>
              </a:rPr>
              <a:pPr>
                <a:defRPr/>
              </a:pPr>
              <a:t>‹#›</a:t>
            </a:fld>
            <a:endParaRPr altLang="en-US">
              <a:solidFill>
                <a:srgbClr val="5A6378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0899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237288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  <a:latin typeface="Gill Sans MT"/>
              <a:ea typeface="新細明體"/>
            </a:endParaRPr>
          </a:p>
        </p:txBody>
      </p:sp>
      <p:sp>
        <p:nvSpPr>
          <p:cNvPr id="3" name="Shape 9"/>
          <p:cNvSpPr>
            <a:spLocks noChangeAspect="1"/>
          </p:cNvSpPr>
          <p:nvPr userDrawn="1"/>
        </p:nvSpPr>
        <p:spPr>
          <a:xfrm rot="5400000">
            <a:off x="8160544" y="943769"/>
            <a:ext cx="192088" cy="120650"/>
          </a:xfrm>
          <a:prstGeom prst="triangle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pic>
        <p:nvPicPr>
          <p:cNvPr id="4" name="圖片 10" descr="lab5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300" y="6308725"/>
            <a:ext cx="27400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 1"/>
          <p:cNvSpPr>
            <a:spLocks noGrp="1"/>
          </p:cNvSpPr>
          <p:nvPr>
            <p:ph type="dt" sz="half" idx="10"/>
          </p:nvPr>
        </p:nvSpPr>
        <p:spPr>
          <a:xfrm>
            <a:off x="5867400" y="6481763"/>
            <a:ext cx="1312863" cy="2603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j-ea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5A6378"/>
                </a:solidFill>
              </a:rPr>
              <a:t>2015/01/18</a:t>
            </a:r>
            <a:endParaRPr lang="zh-TW" altLang="en-US">
              <a:solidFill>
                <a:srgbClr val="5A6378"/>
              </a:solidFill>
            </a:endParaRPr>
          </a:p>
        </p:txBody>
      </p:sp>
      <p:sp>
        <p:nvSpPr>
          <p:cNvPr id="6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5A6378"/>
              </a:solidFill>
              <a:ea typeface="新細明體"/>
            </a:endParaRPr>
          </a:p>
        </p:txBody>
      </p:sp>
      <p:sp>
        <p:nvSpPr>
          <p:cNvPr id="7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BA060-F36D-4DE4-B24B-6F3458A30984}" type="slidenum">
              <a:rPr altLang="en-US">
                <a:solidFill>
                  <a:srgbClr val="5A6378"/>
                </a:solidFill>
                <a:ea typeface="新細明體"/>
              </a:rPr>
              <a:pPr>
                <a:defRPr/>
              </a:pPr>
              <a:t>‹#›</a:t>
            </a:fld>
            <a:endParaRPr altLang="en-US">
              <a:solidFill>
                <a:srgbClr val="5A6378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12656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3764148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165850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  <a:latin typeface="Gill Sans MT"/>
              <a:ea typeface="新細明體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133726"/>
            <a:ext cx="6035675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  <a:latin typeface="Gill Sans MT"/>
              <a:ea typeface="新細明體"/>
            </a:endParaRPr>
          </a:p>
        </p:txBody>
      </p:sp>
      <p:pic>
        <p:nvPicPr>
          <p:cNvPr id="7" name="圖片 15" descr="lab5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300" y="6308725"/>
            <a:ext cx="27400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 latinLnBrk="0">
              <a:buNone/>
              <a:defRPr lang="zh-TW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TW" sz="1600">
                <a:solidFill>
                  <a:schemeClr val="tx2"/>
                </a:solidFill>
              </a:defRPr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>
          <a:xfrm>
            <a:off x="5867400" y="6481763"/>
            <a:ext cx="1312863" cy="2603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j-ea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5A6378"/>
                </a:solidFill>
              </a:rPr>
              <a:t>2015/01/18</a:t>
            </a:r>
            <a:endParaRPr lang="zh-TW" altLang="en-US">
              <a:solidFill>
                <a:srgbClr val="5A6378"/>
              </a:solidFill>
            </a:endParaRPr>
          </a:p>
        </p:txBody>
      </p:sp>
      <p:sp>
        <p:nvSpPr>
          <p:cNvPr id="9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5A6378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455404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237288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  <a:latin typeface="Gill Sans MT"/>
              <a:ea typeface="新細明體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7" name="Shape 9"/>
          <p:cNvSpPr>
            <a:spLocks noChangeAspect="1"/>
          </p:cNvSpPr>
          <p:nvPr userDrawn="1"/>
        </p:nvSpPr>
        <p:spPr>
          <a:xfrm rot="5400000">
            <a:off x="8160544" y="943769"/>
            <a:ext cx="192088" cy="120650"/>
          </a:xfrm>
          <a:prstGeom prst="triangle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pic>
        <p:nvPicPr>
          <p:cNvPr id="8" name="圖片 14" descr="lab5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300" y="6308725"/>
            <a:ext cx="27400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 latinLnBrk="0">
              <a:buNone/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0">
              <a:spcBef>
                <a:spcPts val="600"/>
              </a:spcBef>
              <a:buNone/>
              <a:defRPr lang="zh-TW"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0">
              <a:buFontTx/>
              <a:buNone/>
              <a:defRPr lang="zh-TW" sz="1400"/>
            </a:lvl1pPr>
            <a:lvl2pPr>
              <a:defRPr lang="zh-TW" sz="1200"/>
            </a:lvl2pPr>
            <a:lvl3pPr>
              <a:defRPr lang="zh-TW" sz="1000"/>
            </a:lvl3pPr>
            <a:lvl4pPr>
              <a:defRPr lang="zh-TW" sz="900"/>
            </a:lvl4pPr>
            <a:lvl5pPr>
              <a:defRPr lang="zh-TW"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Shape 4"/>
          <p:cNvSpPr>
            <a:spLocks noGrp="1"/>
          </p:cNvSpPr>
          <p:nvPr>
            <p:ph type="dt" sz="half" idx="10"/>
          </p:nvPr>
        </p:nvSpPr>
        <p:spPr>
          <a:xfrm>
            <a:off x="5867400" y="6481763"/>
            <a:ext cx="1312863" cy="2603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j-ea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5A6378"/>
                </a:solidFill>
              </a:rPr>
              <a:t>2015/01/18</a:t>
            </a:r>
            <a:endParaRPr lang="zh-TW" altLang="en-US">
              <a:solidFill>
                <a:srgbClr val="5A6378"/>
              </a:solidFill>
            </a:endParaRPr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5A6378"/>
              </a:solidFill>
              <a:ea typeface="新細明體"/>
            </a:endParaRPr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150BE-B234-4641-A51C-EB39D4D54658}" type="slidenum">
              <a:rPr altLang="en-US">
                <a:solidFill>
                  <a:srgbClr val="5A6378"/>
                </a:solidFill>
                <a:ea typeface="新細明體"/>
              </a:rPr>
              <a:pPr>
                <a:defRPr/>
              </a:pPr>
              <a:t>‹#›</a:t>
            </a:fld>
            <a:endParaRPr altLang="en-US">
              <a:solidFill>
                <a:srgbClr val="5A6378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652103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5867400" y="6481763"/>
            <a:ext cx="1312863" cy="2603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j-ea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5A6378"/>
                </a:solidFill>
              </a:rPr>
              <a:t>2015/01/18</a:t>
            </a:r>
            <a:endParaRPr lang="zh-TW" altLang="en-US">
              <a:solidFill>
                <a:srgbClr val="5A6378"/>
              </a:solidFill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5A6378"/>
              </a:solidFill>
              <a:ea typeface="新細明體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32740-A5E6-4C01-AB36-D8F0DEB89C12}" type="slidenum">
              <a:rPr altLang="en-US">
                <a:solidFill>
                  <a:srgbClr val="5A6378"/>
                </a:solidFill>
                <a:ea typeface="新細明體"/>
              </a:rPr>
              <a:pPr>
                <a:defRPr/>
              </a:pPr>
              <a:t>‹#›</a:t>
            </a:fld>
            <a:endParaRPr altLang="en-US">
              <a:solidFill>
                <a:srgbClr val="5A6378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845897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237288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  <a:latin typeface="Gill Sans MT"/>
              <a:ea typeface="新細明體"/>
            </a:endParaRPr>
          </a:p>
        </p:txBody>
      </p:sp>
      <p:sp>
        <p:nvSpPr>
          <p:cNvPr id="5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  <a:latin typeface="Gill Sans MT"/>
              <a:ea typeface="新細明體"/>
            </a:endParaRPr>
          </a:p>
        </p:txBody>
      </p:sp>
      <p:pic>
        <p:nvPicPr>
          <p:cNvPr id="6" name="圖片 12" descr="lab5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300" y="6308725"/>
            <a:ext cx="27400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TW" dirty="0"/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5867400" y="6481763"/>
            <a:ext cx="1312863" cy="2603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j-ea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5A6378"/>
                </a:solidFill>
              </a:rPr>
              <a:t>2015/01/18</a:t>
            </a:r>
            <a:endParaRPr lang="zh-TW" altLang="en-US">
              <a:solidFill>
                <a:srgbClr val="5A6378"/>
              </a:solidFill>
            </a:endParaRPr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5A6378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4712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4252786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16933715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35162150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5963" y="1454150"/>
            <a:ext cx="3721100" cy="4691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89463" y="1454150"/>
            <a:ext cx="3722687" cy="4691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2128057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2584584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288462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13537271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22082956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3499661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21200304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1818006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1425" y="620713"/>
            <a:ext cx="2106613" cy="55245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0" y="620713"/>
            <a:ext cx="6169025" cy="55245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20995890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20713"/>
            <a:ext cx="8428038" cy="57626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715963" y="1454150"/>
            <a:ext cx="7596187" cy="469106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145749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5963" y="1454150"/>
            <a:ext cx="3721100" cy="4691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89463" y="1454150"/>
            <a:ext cx="3722687" cy="4691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249565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306330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425095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199461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364554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</p:spTree>
    <p:extLst>
      <p:ext uri="{BB962C8B-B14F-4D97-AF65-F5344CB8AC3E}">
        <p14:creationId xmlns:p14="http://schemas.microsoft.com/office/powerpoint/2010/main" val="338329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0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工學院PPT背景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7505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6" descr="工學院PPT背景"/>
          <p:cNvPicPr>
            <a:picLocks noChangeAspect="1" noChangeArrowheads="1"/>
          </p:cNvPicPr>
          <p:nvPr/>
        </p:nvPicPr>
        <p:blipFill>
          <a:blip r:embed="rId15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5750"/>
            <a:ext cx="9142413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工學院PPT背景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138"/>
            <a:ext cx="83597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7" descr="DSCN002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75" y="620713"/>
            <a:ext cx="7080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9" descr="88880026a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38" y="1196975"/>
            <a:ext cx="7159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0" descr="均柔向日葵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38" y="1700213"/>
            <a:ext cx="715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1" descr="P101010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38" y="2276475"/>
            <a:ext cx="71596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9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defRPr/>
            </a:pPr>
            <a:endParaRPr kumimoji="0"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65100" y="6583363"/>
            <a:ext cx="1871663" cy="2746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1200" b="1">
                <a:solidFill>
                  <a:srgbClr val="FF0000"/>
                </a:solidFill>
              </a:rPr>
              <a:t>www.npust.edu.tw</a:t>
            </a:r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20713"/>
            <a:ext cx="84280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5963" y="1454150"/>
            <a:ext cx="7596187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按一下以編輯母片本文樣式</a:t>
            </a:r>
          </a:p>
          <a:p>
            <a:pPr lvl="1"/>
            <a:r>
              <a:rPr lang="zh-TW" altLang="en-US"/>
              <a:t>第二層第二層第二層第二層第二層第二層第二層第二層第二層</a:t>
            </a:r>
            <a:endParaRPr lang="zh-TW" altLang="zh-TW"/>
          </a:p>
          <a:p>
            <a:pPr lvl="2"/>
            <a:r>
              <a:rPr lang="zh-TW" altLang="en-US"/>
              <a:t>第三層第三層第三層第三層第三層第三層第三層第三層</a:t>
            </a:r>
          </a:p>
          <a:p>
            <a:pPr lvl="3"/>
            <a:r>
              <a:rPr lang="zh-TW" altLang="en-US"/>
              <a:t>第四層第四層第四層第四層第四層第四層第四層第四層</a:t>
            </a:r>
          </a:p>
          <a:p>
            <a:pPr lvl="4"/>
            <a:r>
              <a:rPr lang="zh-TW" altLang="en-US"/>
              <a:t>第五層第五層第五層第五層第五層第五層第五層</a:t>
            </a:r>
            <a:endParaRPr lang="zh-TW" altLang="zh-TW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530975"/>
            <a:ext cx="5183188" cy="327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600" b="1">
                <a:solidFill>
                  <a:srgbClr val="FF0000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7881938" y="6211888"/>
            <a:ext cx="1262062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fld id="{CC494B49-D5BF-48E1-A5F9-A992CBD7D5B3}" type="slidenum">
              <a:rPr kumimoji="0" lang="en-US" altLang="zh-TW" b="1" smtClean="0"/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kumimoji="0" lang="en-US" altLang="zh-TW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Constantia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Constantia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Constantia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Constantia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標楷體" pitchFamily="65" charset="-12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標楷體" pitchFamily="65" charset="-12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標楷體" pitchFamily="65" charset="-12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●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▓"/>
        <a:defRPr kumimoji="1" sz="2400">
          <a:solidFill>
            <a:schemeClr val="accent2"/>
          </a:solidFill>
          <a:latin typeface="+mn-lt"/>
          <a:ea typeface="+mn-ea"/>
        </a:defRPr>
      </a:lvl2pPr>
      <a:lvl3pPr marL="1333500" indent="-3746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▲"/>
        <a:defRPr kumimoji="1" sz="2400">
          <a:solidFill>
            <a:srgbClr val="9900CC"/>
          </a:solidFill>
          <a:latin typeface="+mn-lt"/>
          <a:ea typeface="+mn-ea"/>
        </a:defRPr>
      </a:lvl3pPr>
      <a:lvl4pPr marL="1903413" indent="-379413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◆"/>
        <a:defRPr kumimoji="1" sz="2400">
          <a:solidFill>
            <a:srgbClr val="006600"/>
          </a:solidFill>
          <a:latin typeface="+mn-lt"/>
          <a:ea typeface="+mn-ea"/>
        </a:defRPr>
      </a:lvl4pPr>
      <a:lvl5pPr marL="2479675" indent="-2857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5pPr>
      <a:lvl6pPr marL="2936875" indent="-2857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6pPr>
      <a:lvl7pPr marL="3394075" indent="-2857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7pPr>
      <a:lvl8pPr marL="3851275" indent="-2857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8pPr>
      <a:lvl9pPr marL="4308475" indent="-2857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  <a:p>
            <a:pPr lvl="5"/>
            <a:r>
              <a:rPr lang="zh-TW" dirty="0"/>
              <a:t>第六層</a:t>
            </a:r>
          </a:p>
          <a:p>
            <a:pPr lvl="6"/>
            <a:r>
              <a:rPr lang="zh-TW" dirty="0"/>
              <a:t>第七層</a:t>
            </a:r>
          </a:p>
          <a:p>
            <a:pPr lvl="7"/>
            <a:r>
              <a:rPr lang="zh-TW" dirty="0"/>
              <a:t>第八層</a:t>
            </a:r>
          </a:p>
          <a:p>
            <a:pPr lvl="8"/>
            <a:r>
              <a:rPr lang="zh-TW" dirty="0"/>
              <a:t>第九層</a:t>
            </a: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395288" y="6237288"/>
            <a:ext cx="2520950" cy="431800"/>
          </a:xfrm>
          <a:prstGeom prst="rect">
            <a:avLst/>
          </a:prstGeom>
        </p:spPr>
        <p:txBody>
          <a:bodyPr vert="horz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lang="zh-TW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altLang="en-US">
              <a:solidFill>
                <a:srgbClr val="5A6378"/>
              </a:solidFill>
              <a:ea typeface="新細明體"/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8315325" y="836613"/>
            <a:ext cx="504825" cy="288925"/>
          </a:xfrm>
          <a:prstGeom prst="rect">
            <a:avLst/>
          </a:prstGeom>
        </p:spPr>
        <p:txBody>
          <a:bodyPr vert="horz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lang="zh-TW" sz="140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4BA7046-86D6-459A-B2ED-1689EB967B05}" type="slidenum">
              <a:rPr lang="en-US" altLang="zh-TW">
                <a:solidFill>
                  <a:srgbClr val="5A6378"/>
                </a:solidFill>
              </a:rPr>
              <a:pPr>
                <a:defRPr/>
              </a:pPr>
              <a:t>‹#›</a:t>
            </a:fld>
            <a:endParaRPr altLang="en-US" dirty="0">
              <a:solidFill>
                <a:srgbClr val="5A6378"/>
              </a:solidFill>
              <a:ea typeface="新細明體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237288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  <a:latin typeface="Gill Sans MT"/>
              <a:ea typeface="新細明體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8160544" y="943769"/>
            <a:ext cx="192088" cy="120650"/>
          </a:xfrm>
          <a:prstGeom prst="triangle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pic>
        <p:nvPicPr>
          <p:cNvPr id="1033" name="圖片 1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92500" y="6288088"/>
            <a:ext cx="1685925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圖片 3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21288" y="6288088"/>
            <a:ext cx="6048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3"/>
          <p:cNvSpPr>
            <a:spLocks noGrp="1"/>
          </p:cNvSpPr>
          <p:nvPr>
            <p:ph type="dt" sz="half" idx="2"/>
          </p:nvPr>
        </p:nvSpPr>
        <p:spPr>
          <a:xfrm>
            <a:off x="5940425" y="6453188"/>
            <a:ext cx="1311275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5A6378"/>
                </a:solidFill>
              </a:rPr>
              <a:t>2015/01/18</a:t>
            </a:r>
            <a:endParaRPr lang="en-US" altLang="en-US">
              <a:solidFill>
                <a:srgbClr val="5A6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6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TW" sz="32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lang="zh-TW" sz="2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lang="zh-TW" sz="23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lang="zh-TW" sz="2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itchFamily="2" charset="2"/>
        <a:buChar char=""/>
        <a:defRPr lang="zh-TW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lang="zh-TW" sz="1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TW" sz="1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TW" sz="1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TW" sz="1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TW" sz="1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工學院PPT背景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7505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6" descr="工學院PPT背景"/>
          <p:cNvPicPr>
            <a:picLocks noChangeAspect="1" noChangeArrowheads="1"/>
          </p:cNvPicPr>
          <p:nvPr/>
        </p:nvPicPr>
        <p:blipFill>
          <a:blip r:embed="rId15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5750"/>
            <a:ext cx="9142413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工學院PPT背景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138"/>
            <a:ext cx="83597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7" descr="DSCN002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75" y="620713"/>
            <a:ext cx="7080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9" descr="88880026a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38" y="1196975"/>
            <a:ext cx="7159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0" descr="均柔向日葵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38" y="1700213"/>
            <a:ext cx="715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1" descr="P101010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38" y="2276475"/>
            <a:ext cx="71596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9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defRPr/>
            </a:pPr>
            <a:endParaRPr kumimoji="0"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65100" y="6583363"/>
            <a:ext cx="1871663" cy="2746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1200" b="1">
                <a:solidFill>
                  <a:srgbClr val="FF0000"/>
                </a:solidFill>
              </a:rPr>
              <a:t>www.npust.edu.tw</a:t>
            </a:r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20713"/>
            <a:ext cx="84280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5963" y="1454150"/>
            <a:ext cx="7596187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按一下以編輯母片本文樣式</a:t>
            </a:r>
          </a:p>
          <a:p>
            <a:pPr lvl="1"/>
            <a:r>
              <a:rPr lang="zh-TW" altLang="en-US"/>
              <a:t>第二層第二層第二層第二層第二層第二層第二層第二層第二層</a:t>
            </a:r>
            <a:endParaRPr lang="zh-TW" altLang="zh-TW"/>
          </a:p>
          <a:p>
            <a:pPr lvl="2"/>
            <a:r>
              <a:rPr lang="zh-TW" altLang="en-US"/>
              <a:t>第三層第三層第三層第三層第三層第三層第三層第三層</a:t>
            </a:r>
          </a:p>
          <a:p>
            <a:pPr lvl="3"/>
            <a:r>
              <a:rPr lang="zh-TW" altLang="en-US"/>
              <a:t>第四層第四層第四層第四層第四層第四層第四層第四層</a:t>
            </a:r>
          </a:p>
          <a:p>
            <a:pPr lvl="4"/>
            <a:r>
              <a:rPr lang="zh-TW" altLang="en-US"/>
              <a:t>第五層第五層第五層第五層第五層第五層第五層</a:t>
            </a:r>
            <a:endParaRPr lang="zh-TW" altLang="zh-TW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530975"/>
            <a:ext cx="5183188" cy="327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600" b="1">
                <a:solidFill>
                  <a:srgbClr val="FF0000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屏東優質水產品產地證明標章及行銷策略擬定 </a:t>
            </a: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7881938" y="6211888"/>
            <a:ext cx="1262062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fld id="{CC494B49-D5BF-48E1-A5F9-A992CBD7D5B3}" type="slidenum">
              <a:rPr kumimoji="0" lang="en-US" altLang="zh-TW" b="1" smtClean="0">
                <a:solidFill>
                  <a:prstClr val="black"/>
                </a:solidFill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kumimoji="0" lang="en-US" altLang="zh-TW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8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Constantia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Constantia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Constantia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Constantia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標楷體" pitchFamily="65" charset="-12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標楷體" pitchFamily="65" charset="-12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標楷體" pitchFamily="65" charset="-12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●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▓"/>
        <a:defRPr kumimoji="1" sz="2400">
          <a:solidFill>
            <a:schemeClr val="accent2"/>
          </a:solidFill>
          <a:latin typeface="+mn-lt"/>
          <a:ea typeface="+mn-ea"/>
        </a:defRPr>
      </a:lvl2pPr>
      <a:lvl3pPr marL="1333500" indent="-3746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▲"/>
        <a:defRPr kumimoji="1" sz="2400">
          <a:solidFill>
            <a:srgbClr val="9900CC"/>
          </a:solidFill>
          <a:latin typeface="+mn-lt"/>
          <a:ea typeface="+mn-ea"/>
        </a:defRPr>
      </a:lvl3pPr>
      <a:lvl4pPr marL="1903413" indent="-379413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◆"/>
        <a:defRPr kumimoji="1" sz="2400">
          <a:solidFill>
            <a:srgbClr val="006600"/>
          </a:solidFill>
          <a:latin typeface="+mn-lt"/>
          <a:ea typeface="+mn-ea"/>
        </a:defRPr>
      </a:lvl4pPr>
      <a:lvl5pPr marL="2479675" indent="-2857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5pPr>
      <a:lvl6pPr marL="2936875" indent="-2857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6pPr>
      <a:lvl7pPr marL="3394075" indent="-2857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7pPr>
      <a:lvl8pPr marL="3851275" indent="-2857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8pPr>
      <a:lvl9pPr marL="4308475" indent="-285750" algn="l" rtl="0" eaLnBrk="1" fontAlgn="base" hangingPunct="1">
        <a:lnSpc>
          <a:spcPct val="120000"/>
        </a:lnSpc>
        <a:spcBef>
          <a:spcPct val="1000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ctrTitle"/>
          </p:nvPr>
        </p:nvSpPr>
        <p:spPr>
          <a:xfrm>
            <a:off x="450183" y="1396004"/>
            <a:ext cx="8243634" cy="1944687"/>
          </a:xfrm>
        </p:spPr>
        <p:txBody>
          <a:bodyPr/>
          <a:lstStyle/>
          <a:p>
            <a:pPr lvl="0" algn="ctr" eaLnBrk="1" hangingPunct="1"/>
            <a:r>
              <a:rPr altLang="en-US" sz="2800" b="1" dirty="0">
                <a:solidFill>
                  <a:schemeClr val="bg1"/>
                </a:solidFill>
                <a:ea typeface="標楷體" pitchFamily="65" charset="-120"/>
              </a:rPr>
              <a:t>資訊軟體人才培育推廣計畫</a:t>
            </a:r>
            <a:br>
              <a:rPr lang="en-US" altLang="zh-TW" sz="2800" b="1" dirty="0">
                <a:solidFill>
                  <a:schemeClr val="bg1"/>
                </a:solidFill>
              </a:rPr>
            </a:br>
            <a:r>
              <a:rPr lang="zh-TW" altLang="en-US" sz="2800" b="1" dirty="0">
                <a:solidFill>
                  <a:schemeClr val="bg1"/>
                </a:solidFill>
                <a:latin typeface="新細明體"/>
                <a:ea typeface="新細明體"/>
              </a:rPr>
              <a:t>－</a:t>
            </a:r>
            <a:r>
              <a:rPr lang="zh-TW" altLang="en-US" sz="2800" b="1" dirty="0">
                <a:solidFill>
                  <a:schemeClr val="bg1"/>
                </a:solidFill>
                <a:ea typeface="標楷體" pitchFamily="65" charset="-120"/>
              </a:rPr>
              <a:t>雲端運算 </a:t>
            </a:r>
            <a:r>
              <a:rPr lang="en-US" altLang="zh-TW" sz="2800" b="1" dirty="0">
                <a:solidFill>
                  <a:schemeClr val="bg1"/>
                </a:solidFill>
                <a:ea typeface="標楷體" pitchFamily="65" charset="-120"/>
              </a:rPr>
              <a:t>(B</a:t>
            </a:r>
            <a:r>
              <a:rPr lang="zh-TW" altLang="en-US" sz="2800" b="1" dirty="0">
                <a:solidFill>
                  <a:schemeClr val="bg1"/>
                </a:solidFill>
                <a:ea typeface="標楷體" pitchFamily="65" charset="-120"/>
              </a:rPr>
              <a:t>類</a:t>
            </a:r>
            <a:r>
              <a:rPr lang="en-US" altLang="zh-TW" sz="2800" b="1" dirty="0">
                <a:solidFill>
                  <a:schemeClr val="bg1"/>
                </a:solidFill>
                <a:ea typeface="標楷體" pitchFamily="65" charset="-120"/>
              </a:rPr>
              <a:t>)</a:t>
            </a:r>
            <a:br>
              <a:rPr lang="en-US" altLang="zh-TW" sz="2800" b="1" dirty="0">
                <a:solidFill>
                  <a:schemeClr val="bg1"/>
                </a:solidFill>
                <a:ea typeface="標楷體" pitchFamily="65" charset="-120"/>
              </a:rPr>
            </a:br>
            <a:r>
              <a:rPr lang="zh-TW" altLang="en-US" sz="1100" dirty="0">
                <a:solidFill>
                  <a:schemeClr val="bg1"/>
                </a:solidFill>
              </a:rPr>
              <a:t> </a:t>
            </a:r>
            <a:br>
              <a:rPr lang="en-US" altLang="zh-TW" sz="2800" dirty="0">
                <a:solidFill>
                  <a:schemeClr val="bg1"/>
                </a:solidFill>
              </a:rPr>
            </a:br>
            <a:r>
              <a:rPr lang="zh-TW" altLang="en-US" sz="2800" b="1" dirty="0">
                <a:solidFill>
                  <a:srgbClr val="0066CC"/>
                </a:solidFill>
              </a:rPr>
              <a:t>具金流物流及顧客關係管理之寵物飼料管理</a:t>
            </a:r>
            <a:br>
              <a:rPr lang="zh-TW" altLang="en-US" b="1" dirty="0">
                <a:solidFill>
                  <a:schemeClr val="bg1"/>
                </a:solidFill>
              </a:rPr>
            </a:br>
            <a:endParaRPr lang="zh-TW" altLang="en-US" b="1" dirty="0">
              <a:solidFill>
                <a:schemeClr val="bg1"/>
              </a:solidFill>
              <a:ea typeface="標楷體" pitchFamily="65" charset="-120"/>
            </a:endParaRPr>
          </a:p>
        </p:txBody>
      </p:sp>
      <p:sp>
        <p:nvSpPr>
          <p:cNvPr id="15362" name="副標題 2"/>
          <p:cNvSpPr>
            <a:spLocks noGrp="1"/>
          </p:cNvSpPr>
          <p:nvPr>
            <p:ph type="subTitle" idx="1"/>
          </p:nvPr>
        </p:nvSpPr>
        <p:spPr bwMode="auto">
          <a:xfrm>
            <a:off x="1116013" y="3789363"/>
            <a:ext cx="6769100" cy="15843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altLang="en-US" sz="2400" dirty="0">
                <a:solidFill>
                  <a:schemeClr val="bg1"/>
                </a:solidFill>
                <a:ea typeface="標楷體" pitchFamily="65" charset="-120"/>
              </a:rPr>
              <a:t>執行學校：國立屏東科技大學</a:t>
            </a:r>
            <a:r>
              <a:rPr lang="en-US" altLang="zh-TW" sz="2400" dirty="0">
                <a:solidFill>
                  <a:schemeClr val="bg1"/>
                </a:solidFill>
              </a:rPr>
              <a:t>-</a:t>
            </a:r>
            <a:r>
              <a:rPr altLang="en-US" sz="2400" dirty="0">
                <a:solidFill>
                  <a:schemeClr val="bg1"/>
                </a:solidFill>
                <a:ea typeface="標楷體" pitchFamily="65" charset="-120"/>
              </a:rPr>
              <a:t>資管系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l" eaLnBrk="1" hangingPunct="1"/>
            <a:r>
              <a:rPr altLang="en-US" sz="2400" dirty="0">
                <a:solidFill>
                  <a:schemeClr val="bg1"/>
                </a:solidFill>
                <a:ea typeface="標楷體" pitchFamily="65" charset="-120"/>
              </a:rPr>
              <a:t>主  持  人：</a:t>
            </a:r>
            <a:r>
              <a:rPr lang="zh-TW" altLang="en-US" sz="2400" dirty="0">
                <a:solidFill>
                  <a:schemeClr val="bg1"/>
                </a:solidFill>
                <a:ea typeface="標楷體" pitchFamily="65" charset="-120"/>
              </a:rPr>
              <a:t>龔旭陽  教授 </a:t>
            </a:r>
            <a:endParaRPr lang="en-US" altLang="zh-TW" sz="2400" dirty="0">
              <a:solidFill>
                <a:schemeClr val="bg1"/>
              </a:solidFill>
              <a:ea typeface="標楷體" pitchFamily="65" charset="-120"/>
            </a:endParaRPr>
          </a:p>
          <a:p>
            <a:pPr algn="l" eaLnBrk="1" hangingPunct="1"/>
            <a:r>
              <a:rPr altLang="en-US" sz="2400" dirty="0">
                <a:solidFill>
                  <a:schemeClr val="bg1"/>
                </a:solidFill>
                <a:ea typeface="標楷體" pitchFamily="65" charset="-120"/>
              </a:rPr>
              <a:t>執行期程：</a:t>
            </a:r>
            <a:r>
              <a:rPr lang="en-US" altLang="zh-TW" sz="2400" dirty="0">
                <a:solidFill>
                  <a:schemeClr val="bg1"/>
                </a:solidFill>
              </a:rPr>
              <a:t>107</a:t>
            </a:r>
            <a:r>
              <a:rPr altLang="en-US" sz="2400" dirty="0">
                <a:solidFill>
                  <a:schemeClr val="bg1"/>
                </a:solidFill>
                <a:ea typeface="標楷體" pitchFamily="65" charset="-120"/>
              </a:rPr>
              <a:t>年</a:t>
            </a:r>
            <a:r>
              <a:rPr lang="en-US" altLang="zh-TW" sz="2400" dirty="0">
                <a:solidFill>
                  <a:schemeClr val="bg1"/>
                </a:solidFill>
              </a:rPr>
              <a:t>2</a:t>
            </a:r>
            <a:r>
              <a:rPr altLang="en-US" sz="2400" dirty="0">
                <a:solidFill>
                  <a:schemeClr val="bg1"/>
                </a:solidFill>
                <a:ea typeface="標楷體" pitchFamily="65" charset="-120"/>
              </a:rPr>
              <a:t>月</a:t>
            </a:r>
            <a:r>
              <a:rPr lang="en-US" altLang="en-US" sz="2400" dirty="0">
                <a:solidFill>
                  <a:schemeClr val="bg1"/>
                </a:solidFill>
                <a:ea typeface="標楷體" pitchFamily="65" charset="-120"/>
              </a:rPr>
              <a:t>1</a:t>
            </a:r>
            <a:r>
              <a:rPr altLang="en-US" sz="2400" dirty="0">
                <a:solidFill>
                  <a:schemeClr val="bg1"/>
                </a:solidFill>
                <a:ea typeface="標楷體" pitchFamily="65" charset="-120"/>
              </a:rPr>
              <a:t>日</a:t>
            </a:r>
            <a:r>
              <a:rPr lang="en-US" altLang="zh-TW" sz="2400" dirty="0">
                <a:solidFill>
                  <a:schemeClr val="bg1"/>
                </a:solidFill>
              </a:rPr>
              <a:t>~108</a:t>
            </a:r>
            <a:r>
              <a:rPr altLang="en-US" sz="2400" dirty="0">
                <a:solidFill>
                  <a:schemeClr val="bg1"/>
                </a:solidFill>
                <a:ea typeface="標楷體" pitchFamily="65" charset="-120"/>
              </a:rPr>
              <a:t>年</a:t>
            </a:r>
            <a:r>
              <a:rPr lang="en-US" altLang="zh-TW" sz="2400" dirty="0">
                <a:solidFill>
                  <a:schemeClr val="bg1"/>
                </a:solidFill>
              </a:rPr>
              <a:t>1</a:t>
            </a:r>
            <a:r>
              <a:rPr altLang="en-US" sz="2400" dirty="0">
                <a:solidFill>
                  <a:schemeClr val="bg1"/>
                </a:solidFill>
                <a:ea typeface="標楷體" pitchFamily="65" charset="-120"/>
              </a:rPr>
              <a:t>月</a:t>
            </a:r>
            <a:r>
              <a:rPr lang="en-US" altLang="zh-TW" sz="2400" dirty="0">
                <a:solidFill>
                  <a:schemeClr val="bg1"/>
                </a:solidFill>
              </a:rPr>
              <a:t>31</a:t>
            </a:r>
            <a:r>
              <a:rPr altLang="en-US" sz="2400" dirty="0">
                <a:solidFill>
                  <a:schemeClr val="bg1"/>
                </a:solidFill>
                <a:ea typeface="標楷體" pitchFamily="65" charset="-12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10134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計畫內容－關聯分析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F46A47-E5ED-4F2B-B34F-1E7390B57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977"/>
            <a:ext cx="9144000" cy="3408823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757C1AB2-27D5-4024-90C5-53FCB6A22B88}"/>
              </a:ext>
            </a:extLst>
          </p:cNvPr>
          <p:cNvGrpSpPr/>
          <p:nvPr/>
        </p:nvGrpSpPr>
        <p:grpSpPr>
          <a:xfrm>
            <a:off x="166289" y="1424158"/>
            <a:ext cx="8095460" cy="1078595"/>
            <a:chOff x="-177630" y="870251"/>
            <a:chExt cx="8095460" cy="10785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9F52387-6DAC-4042-890A-A5848BCC133E}"/>
                </a:ext>
              </a:extLst>
            </p:cNvPr>
            <p:cNvSpPr/>
            <p:nvPr/>
          </p:nvSpPr>
          <p:spPr>
            <a:xfrm>
              <a:off x="0" y="889006"/>
              <a:ext cx="7917830" cy="10598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6D49722-5DF7-42FD-B0E4-DAA8A3B56585}"/>
                </a:ext>
              </a:extLst>
            </p:cNvPr>
            <p:cNvSpPr txBox="1"/>
            <p:nvPr/>
          </p:nvSpPr>
          <p:spPr>
            <a:xfrm>
              <a:off x="-177630" y="870251"/>
              <a:ext cx="7917830" cy="1059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1391" tIns="25400" rIns="142240" bIns="254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zh-TW" altLang="en-US" sz="2000" kern="1200" dirty="0"/>
                <a:t>使用關聯法則分析寵物產品之間之隱含購買規則。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70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預計執行成果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827654"/>
              </p:ext>
            </p:extLst>
          </p:nvPr>
        </p:nvGraphicFramePr>
        <p:xfrm>
          <a:off x="670688" y="1441451"/>
          <a:ext cx="7596188" cy="493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3514138687"/>
                    </a:ext>
                  </a:extLst>
                </a:gridCol>
                <a:gridCol w="1979564">
                  <a:extLst>
                    <a:ext uri="{9D8B030D-6E8A-4147-A177-3AD203B41FA5}">
                      <a16:colId xmlns:a16="http://schemas.microsoft.com/office/drawing/2014/main" val="3073291838"/>
                    </a:ext>
                  </a:extLst>
                </a:gridCol>
              </a:tblGrid>
              <a:tr h="800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107</a:t>
                      </a:r>
                      <a:r>
                        <a:rPr lang="zh-TW" altLang="en-US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年度預計參與活動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949475"/>
                  </a:ext>
                </a:extLst>
              </a:tr>
              <a:tr h="10719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參與推動中心相關推廣研習、座談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、工作坊、社群等活動</a:t>
                      </a:r>
                      <a:endParaRPr lang="zh-TW" altLang="en-US" sz="28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zh-TW" altLang="en-US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670738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學生參與線上協同學習平台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(e-tutor)</a:t>
                      </a:r>
                      <a:r>
                        <a:rPr lang="zh-TW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程式設計線上競賽</a:t>
                      </a:r>
                      <a:endParaRPr lang="zh-TW" altLang="en-US" sz="28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altLang="en-US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7042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lvl="0" algn="just"/>
                      <a:r>
                        <a:rPr lang="zh-TW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學生參與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ITSA</a:t>
                      </a:r>
                      <a:r>
                        <a:rPr lang="zh-TW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程式設計桂冠大賽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TW" altLang="zh-TW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endParaRPr lang="zh-TW" altLang="en-US" sz="28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297986"/>
                  </a:ext>
                </a:extLst>
              </a:tr>
              <a:tr h="2132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實驗室自辦軟體開發課程訓練</a:t>
                      </a:r>
                      <a:endParaRPr lang="zh-TW" altLang="en-US" sz="28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zh-TW" altLang="en-US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527470"/>
                  </a:ext>
                </a:extLst>
              </a:tr>
              <a:tr h="3048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800" dirty="0">
                          <a:latin typeface="標楷體" pitchFamily="65" charset="-120"/>
                          <a:ea typeface="標楷體" pitchFamily="65" charset="-120"/>
                        </a:rPr>
                        <a:t>產學合作</a:t>
                      </a:r>
                      <a:endParaRPr lang="zh-TW" altLang="en-US" sz="28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28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8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件</a:t>
                      </a:r>
                      <a:endParaRPr lang="zh-TW" altLang="en-US" sz="28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2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學生軟體系統競賽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TW" altLang="en-US" sz="2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97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</a:rPr>
              <a:t>媒體採訪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</a:rPr>
              <a:t>/1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</a:rPr>
              <a:t>件</a:t>
            </a:r>
            <a:endParaRPr lang="zh-TW" altLang="en-US" dirty="0"/>
          </a:p>
        </p:txBody>
      </p:sp>
      <p:sp>
        <p:nvSpPr>
          <p:cNvPr id="7" name="內容版面配置區 3"/>
          <p:cNvSpPr txBox="1">
            <a:spLocks/>
          </p:cNvSpPr>
          <p:nvPr/>
        </p:nvSpPr>
        <p:spPr>
          <a:xfrm>
            <a:off x="1034619" y="1383075"/>
            <a:ext cx="6777037" cy="1024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</a:rPr>
              <a:t>媒體採訪：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ü"/>
              <a:defRPr/>
            </a:pPr>
            <a:r>
              <a:rPr lang="en-US" altLang="zh-TW" sz="2400" b="1" dirty="0">
                <a:latin typeface="標楷體" pitchFamily="65" charset="-120"/>
              </a:rPr>
              <a:t>2017</a:t>
            </a:r>
            <a:r>
              <a:rPr lang="zh-TW" altLang="en-US" sz="2400" b="1" dirty="0">
                <a:latin typeface="標楷體" pitchFamily="65" charset="-120"/>
              </a:rPr>
              <a:t>年榮獲</a:t>
            </a:r>
            <a:r>
              <a:rPr lang="en-US" altLang="zh-TW" sz="2400" b="1" dirty="0">
                <a:latin typeface="標楷體" pitchFamily="65" charset="-120"/>
              </a:rPr>
              <a:t>NHK</a:t>
            </a:r>
            <a:r>
              <a:rPr lang="zh-TW" altLang="en-US" sz="2400" b="1" dirty="0">
                <a:latin typeface="標楷體" pitchFamily="65" charset="-120"/>
              </a:rPr>
              <a:t>電視台採訪客製化寵物飼料智慧管理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C0A5E18-EC82-4814-AAB8-1F923360DCD8}"/>
              </a:ext>
            </a:extLst>
          </p:cNvPr>
          <p:cNvGrpSpPr/>
          <p:nvPr/>
        </p:nvGrpSpPr>
        <p:grpSpPr>
          <a:xfrm>
            <a:off x="1034619" y="2518183"/>
            <a:ext cx="6777037" cy="1238250"/>
            <a:chOff x="1067959" y="1377129"/>
            <a:chExt cx="6777037" cy="1238250"/>
          </a:xfrm>
        </p:grpSpPr>
        <p:sp>
          <p:nvSpPr>
            <p:cNvPr id="5" name="內容版面配置區 3"/>
            <p:cNvSpPr txBox="1">
              <a:spLocks/>
            </p:cNvSpPr>
            <p:nvPr/>
          </p:nvSpPr>
          <p:spPr bwMode="auto">
            <a:xfrm>
              <a:off x="1067959" y="1421579"/>
              <a:ext cx="6777037" cy="1193800"/>
            </a:xfrm>
            <a:prstGeom prst="rect">
              <a:avLst/>
            </a:prstGeom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342900" indent="-342900" algn="l" rtl="0" eaLnBrk="1" fontAlgn="base" hangingPunct="1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Font typeface="細明體" pitchFamily="49" charset="-120"/>
                <a:buChar char="●"/>
                <a:defRPr kumimoji="1" sz="28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Font typeface="細明體" pitchFamily="49" charset="-120"/>
                <a:buChar char="▓"/>
                <a:defRPr kumimoji="1" sz="24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333500" indent="-374650" algn="l" rtl="0" eaLnBrk="1" fontAlgn="base" hangingPunct="1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Font typeface="細明體" pitchFamily="49" charset="-120"/>
                <a:buChar char="▲"/>
                <a:defRPr kumimoji="1" sz="24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903413" indent="-379413" algn="l" rtl="0" eaLnBrk="1" fontAlgn="base" hangingPunct="1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Font typeface="細明體" pitchFamily="49" charset="-120"/>
                <a:buChar char="◆"/>
                <a:defRPr kumimoji="1" sz="24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79675" indent="-285750" algn="l" rtl="0" eaLnBrk="1" fontAlgn="base" hangingPunct="1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Font typeface="細明體" pitchFamily="49" charset="-120"/>
                <a:buChar char="★"/>
                <a:defRPr kumimoji="1" sz="24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936875" indent="-285750" algn="l" rtl="0" eaLnBrk="1" fontAlgn="base" hangingPunct="1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Font typeface="細明體" pitchFamily="49" charset="-120"/>
                <a:buChar char="★"/>
                <a:defRPr kumimoji="1" sz="24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394075" indent="-285750" algn="l" rtl="0" eaLnBrk="1" fontAlgn="base" hangingPunct="1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Font typeface="細明體" pitchFamily="49" charset="-120"/>
                <a:buChar char="★"/>
                <a:defRPr kumimoji="1" sz="24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851275" indent="-285750" algn="l" rtl="0" eaLnBrk="1" fontAlgn="base" hangingPunct="1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Font typeface="細明體" pitchFamily="49" charset="-120"/>
                <a:buChar char="★"/>
                <a:defRPr kumimoji="1" sz="24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308475" indent="-285750" algn="l" rtl="0" eaLnBrk="1" fontAlgn="base" hangingPunct="1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Font typeface="細明體" pitchFamily="49" charset="-120"/>
                <a:buChar char="★"/>
                <a:defRPr kumimoji="1" sz="24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TW" altLang="en-US" sz="2400" kern="0" dirty="0">
                  <a:solidFill>
                    <a:schemeClr val="tx1"/>
                  </a:solidFill>
                </a:rPr>
                <a:t>採訪對象：</a:t>
              </a:r>
              <a:endParaRPr lang="en-US" altLang="zh-TW" sz="2400" kern="0" dirty="0">
                <a:solidFill>
                  <a:schemeClr val="tx1"/>
                </a:solidFill>
              </a:endParaRPr>
            </a:p>
            <a:p>
              <a:pPr marL="68580" indent="0">
                <a:buFont typeface="細明體" pitchFamily="49" charset="-120"/>
                <a:buNone/>
                <a:defRPr/>
              </a:pPr>
              <a:r>
                <a:rPr lang="zh-TW" altLang="en-US" sz="2400" kern="0" dirty="0">
                  <a:solidFill>
                    <a:schemeClr val="tx1"/>
                  </a:solidFill>
                  <a:latin typeface="標楷體" pitchFamily="65" charset="-120"/>
                </a:rPr>
                <a:t>　　</a:t>
              </a:r>
              <a:r>
                <a:rPr lang="zh-TW" altLang="en-US" sz="2400" u="sng" kern="0" dirty="0">
                  <a:solidFill>
                    <a:schemeClr val="tx1"/>
                  </a:solidFill>
                </a:rPr>
                <a:t>神農生技股份有限公司</a:t>
              </a:r>
              <a:endParaRPr lang="en-US" altLang="zh-TW" sz="2400" u="sng" kern="0" dirty="0">
                <a:solidFill>
                  <a:schemeClr val="tx1"/>
                </a:solidFill>
              </a:endParaRPr>
            </a:p>
            <a:p>
              <a:pPr marL="68580" indent="0">
                <a:buNone/>
                <a:defRPr/>
              </a:pPr>
              <a:r>
                <a:rPr lang="zh-TW" altLang="en-US" sz="2400" kern="0" dirty="0">
                  <a:solidFill>
                    <a:schemeClr val="tx1"/>
                  </a:solidFill>
                  <a:latin typeface="標楷體" pitchFamily="65" charset="-120"/>
                </a:rPr>
                <a:t>　　</a:t>
              </a:r>
              <a:r>
                <a:rPr lang="zh-TW" altLang="en-US" sz="2400" u="sng" kern="0" dirty="0">
                  <a:solidFill>
                    <a:schemeClr val="tx1"/>
                  </a:solidFill>
                </a:rPr>
                <a:t>國立屏東科技大學電子商務中心</a:t>
              </a:r>
              <a:endParaRPr lang="en-US" altLang="zh-TW" sz="2400" u="sng" kern="0" dirty="0">
                <a:solidFill>
                  <a:schemeClr val="tx1"/>
                </a:solidFill>
              </a:endParaRPr>
            </a:p>
            <a:p>
              <a:pPr marL="68580" indent="0">
                <a:buFont typeface="細明體" pitchFamily="49" charset="-120"/>
                <a:buNone/>
                <a:defRPr/>
              </a:pPr>
              <a:endParaRPr lang="zh-TW" altLang="en-US" sz="2400" u="sng" kern="0" dirty="0">
                <a:solidFill>
                  <a:schemeClr val="tx1"/>
                </a:solidFill>
              </a:endParaRPr>
            </a:p>
            <a:p>
              <a:pPr marL="68580" indent="0">
                <a:buFont typeface="細明體" pitchFamily="49" charset="-120"/>
                <a:buNone/>
                <a:defRPr/>
              </a:pPr>
              <a:endParaRPr lang="en-US" altLang="zh-TW" sz="2400" u="sng" kern="0" dirty="0">
                <a:solidFill>
                  <a:schemeClr val="tx1"/>
                </a:solidFill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662" y="1377129"/>
              <a:ext cx="1905000" cy="1238250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3BBDCA08-A1BF-4015-B496-376A447657B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974" y="3911295"/>
            <a:ext cx="3503170" cy="2627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29BBC29-6068-4A8A-8E7F-11C24A663D6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7" y="3911296"/>
            <a:ext cx="3504041" cy="26275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31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8897D09-B860-4AAA-ACAF-681C6E926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838"/>
            <a:ext cx="9144000" cy="51435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9947" y="1273175"/>
            <a:ext cx="744583" cy="203363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6000" b="1" dirty="0"/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368683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957496"/>
              </p:ext>
            </p:extLst>
          </p:nvPr>
        </p:nvGraphicFramePr>
        <p:xfrm>
          <a:off x="539552" y="1988840"/>
          <a:ext cx="8229600" cy="3099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84256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sz="4400" b="1" dirty="0"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簡 報 大 綱</a:t>
            </a:r>
          </a:p>
        </p:txBody>
      </p:sp>
      <p:grpSp>
        <p:nvGrpSpPr>
          <p:cNvPr id="10244" name="群組 13"/>
          <p:cNvGrpSpPr>
            <a:grpSpLocks/>
          </p:cNvGrpSpPr>
          <p:nvPr/>
        </p:nvGrpSpPr>
        <p:grpSpPr bwMode="auto">
          <a:xfrm>
            <a:off x="1600290" y="1919072"/>
            <a:ext cx="863600" cy="923925"/>
            <a:chOff x="1666984" y="1914925"/>
            <a:chExt cx="864096" cy="923330"/>
          </a:xfrm>
        </p:grpSpPr>
        <p:sp>
          <p:nvSpPr>
            <p:cNvPr id="7" name="橢圓 6"/>
            <p:cNvSpPr/>
            <p:nvPr/>
          </p:nvSpPr>
          <p:spPr>
            <a:xfrm>
              <a:off x="1666984" y="1974159"/>
              <a:ext cx="864096" cy="864096"/>
            </a:xfrm>
            <a:prstGeom prst="ellipse">
              <a:avLst/>
            </a:prstGeom>
            <a:solidFill>
              <a:srgbClr val="92D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811000" y="1914925"/>
              <a:ext cx="569387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TW" sz="5400" b="1" dirty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zh-TW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10245" name="群組 14"/>
          <p:cNvGrpSpPr>
            <a:grpSpLocks/>
          </p:cNvGrpSpPr>
          <p:nvPr/>
        </p:nvGrpSpPr>
        <p:grpSpPr bwMode="auto">
          <a:xfrm>
            <a:off x="1593329" y="3024757"/>
            <a:ext cx="863600" cy="936625"/>
            <a:chOff x="1485184" y="1808189"/>
            <a:chExt cx="864096" cy="936104"/>
          </a:xfrm>
        </p:grpSpPr>
        <p:sp>
          <p:nvSpPr>
            <p:cNvPr id="8" name="橢圓 7"/>
            <p:cNvSpPr/>
            <p:nvPr/>
          </p:nvSpPr>
          <p:spPr>
            <a:xfrm>
              <a:off x="1485184" y="1880197"/>
              <a:ext cx="864096" cy="864096"/>
            </a:xfrm>
            <a:prstGeom prst="ellipse">
              <a:avLst/>
            </a:prstGeom>
            <a:solidFill>
              <a:srgbClr val="92D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29200" y="1808189"/>
              <a:ext cx="569387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TW" sz="5400" b="1" dirty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zh-TW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16" name="群組 14"/>
          <p:cNvGrpSpPr>
            <a:grpSpLocks/>
          </p:cNvGrpSpPr>
          <p:nvPr/>
        </p:nvGrpSpPr>
        <p:grpSpPr bwMode="auto">
          <a:xfrm>
            <a:off x="1600290" y="4138620"/>
            <a:ext cx="863600" cy="936625"/>
            <a:chOff x="1485184" y="1808189"/>
            <a:chExt cx="864096" cy="936104"/>
          </a:xfrm>
        </p:grpSpPr>
        <p:sp>
          <p:nvSpPr>
            <p:cNvPr id="17" name="橢圓 16"/>
            <p:cNvSpPr/>
            <p:nvPr/>
          </p:nvSpPr>
          <p:spPr>
            <a:xfrm>
              <a:off x="1485184" y="1880197"/>
              <a:ext cx="864096" cy="864096"/>
            </a:xfrm>
            <a:prstGeom prst="ellipse">
              <a:avLst/>
            </a:prstGeom>
            <a:solidFill>
              <a:srgbClr val="92D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29036" y="1808189"/>
              <a:ext cx="569714" cy="9228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TW" sz="5400" b="1" dirty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zh-TW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13" name="日期版面配置區 4"/>
          <p:cNvSpPr>
            <a:spLocks noGrp="1"/>
          </p:cNvSpPr>
          <p:nvPr>
            <p:ph type="dt" sz="quarter" idx="12"/>
          </p:nvPr>
        </p:nvSpPr>
        <p:spPr>
          <a:xfrm>
            <a:off x="6156325" y="6453188"/>
            <a:ext cx="1311275" cy="260350"/>
          </a:xfrm>
        </p:spPr>
        <p:txBody>
          <a:bodyPr/>
          <a:lstStyle/>
          <a:p>
            <a:r>
              <a:rPr lang="en-US" altLang="zh-TW" dirty="0"/>
              <a:t>2018/02/24</a:t>
            </a:r>
            <a:endParaRPr lang="en-US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B2852-9B77-42CA-910C-8EBA38BA8CD8}" type="slidenum">
              <a:rPr lang="en-US" altLang="zh-TW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65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3" y="5750102"/>
            <a:ext cx="2392293" cy="10873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33845"/>
            <a:ext cx="8372213" cy="1470025"/>
          </a:xfrm>
        </p:spPr>
        <p:txBody>
          <a:bodyPr/>
          <a:lstStyle/>
          <a:p>
            <a:r>
              <a:rPr lang="zh-TW" altLang="en-US" dirty="0"/>
              <a:t>合作廠商</a:t>
            </a:r>
          </a:p>
        </p:txBody>
      </p:sp>
      <p:sp>
        <p:nvSpPr>
          <p:cNvPr id="23" name="橢圓 22"/>
          <p:cNvSpPr/>
          <p:nvPr/>
        </p:nvSpPr>
        <p:spPr>
          <a:xfrm>
            <a:off x="5628922" y="4309282"/>
            <a:ext cx="806175" cy="80617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softEdge rad="203200"/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軟正黑體"/>
            </a:endParaRPr>
          </a:p>
        </p:txBody>
      </p:sp>
      <p:sp>
        <p:nvSpPr>
          <p:cNvPr id="61" name="AutoShape 2" descr="「神農生技股份有限公司」的圖片搜尋結果"/>
          <p:cNvSpPr>
            <a:spLocks noChangeAspect="1" noChangeArrowheads="1"/>
          </p:cNvSpPr>
          <p:nvPr/>
        </p:nvSpPr>
        <p:spPr bwMode="auto">
          <a:xfrm>
            <a:off x="4600349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6" name="內容版面配置區 3"/>
          <p:cNvSpPr txBox="1">
            <a:spLocks/>
          </p:cNvSpPr>
          <p:nvPr/>
        </p:nvSpPr>
        <p:spPr bwMode="auto">
          <a:xfrm>
            <a:off x="922136" y="1677190"/>
            <a:ext cx="6777037" cy="1159955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Font typeface="細明體" pitchFamily="49" charset="-120"/>
              <a:buChar char="●"/>
              <a:defRPr kumimoji="1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Font typeface="細明體" pitchFamily="49" charset="-120"/>
              <a:buChar char="▓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33500" indent="-374650" algn="l" rtl="0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Font typeface="細明體" pitchFamily="49" charset="-120"/>
              <a:buChar char="▲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903413" indent="-379413" algn="l" rtl="0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Font typeface="細明體" pitchFamily="49" charset="-120"/>
              <a:buChar char="◆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79675" indent="-285750" algn="l" rtl="0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Font typeface="細明體" pitchFamily="49" charset="-120"/>
              <a:buChar char="★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936875" indent="-285750" algn="l" rtl="0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Font typeface="細明體" pitchFamily="49" charset="-120"/>
              <a:buChar char="★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394075" indent="-285750" algn="l" rtl="0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Font typeface="細明體" pitchFamily="49" charset="-120"/>
              <a:buChar char="★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851275" indent="-285750" algn="l" rtl="0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Font typeface="細明體" pitchFamily="49" charset="-120"/>
              <a:buChar char="★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308475" indent="-285750" algn="l" rtl="0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Font typeface="細明體" pitchFamily="49" charset="-120"/>
              <a:buChar char="★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lnSpc>
                <a:spcPct val="160000"/>
              </a:lnSpc>
              <a:buFont typeface="細明體" pitchFamily="49" charset="-120"/>
              <a:buNone/>
              <a:defRPr/>
            </a:pPr>
            <a:r>
              <a:rPr lang="zh-TW" altLang="en-US" sz="2400" kern="0" dirty="0">
                <a:solidFill>
                  <a:prstClr val="black"/>
                </a:solidFill>
                <a:latin typeface="標楷體" pitchFamily="65" charset="-120"/>
              </a:rPr>
              <a:t>　　</a:t>
            </a:r>
            <a:r>
              <a:rPr lang="zh-TW" altLang="en-US" sz="3200" kern="0" dirty="0">
                <a:solidFill>
                  <a:prstClr val="black"/>
                </a:solidFill>
              </a:rPr>
              <a:t>神農生技股份有限公司</a:t>
            </a:r>
          </a:p>
          <a:p>
            <a:pPr marL="68580" indent="0">
              <a:lnSpc>
                <a:spcPct val="160000"/>
              </a:lnSpc>
              <a:buFont typeface="細明體" pitchFamily="49" charset="-120"/>
              <a:buNone/>
              <a:defRPr/>
            </a:pPr>
            <a:endParaRPr lang="en-US" altLang="zh-TW" sz="2400" u="sng" kern="0" dirty="0">
              <a:solidFill>
                <a:prstClr val="black"/>
              </a:solidFill>
            </a:endParaRPr>
          </a:p>
        </p:txBody>
      </p:sp>
      <p:sp>
        <p:nvSpPr>
          <p:cNvPr id="27" name="內容版面配置區 3"/>
          <p:cNvSpPr txBox="1">
            <a:spLocks/>
          </p:cNvSpPr>
          <p:nvPr/>
        </p:nvSpPr>
        <p:spPr>
          <a:xfrm>
            <a:off x="922135" y="2944312"/>
            <a:ext cx="6777038" cy="2805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2" indent="-342900">
              <a:lnSpc>
                <a:spcPct val="150000"/>
              </a:lnSpc>
              <a:buClr>
                <a:srgbClr val="B83D68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2400" dirty="0">
                <a:solidFill>
                  <a:prstClr val="black"/>
                </a:solidFill>
              </a:rPr>
              <a:t>全亞洲第一家專業自動化精料工廠</a:t>
            </a:r>
            <a:endParaRPr lang="en-US" altLang="zh-TW" sz="2400" dirty="0">
              <a:solidFill>
                <a:prstClr val="black"/>
              </a:solidFill>
            </a:endParaRPr>
          </a:p>
          <a:p>
            <a:pPr marL="731520" lvl="2" indent="-342900">
              <a:lnSpc>
                <a:spcPct val="150000"/>
              </a:lnSpc>
              <a:buClr>
                <a:srgbClr val="B83D68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2400" dirty="0">
                <a:solidFill>
                  <a:prstClr val="black"/>
                </a:solidFill>
              </a:rPr>
              <a:t>製造綜合性補助飼料及營養性飼料添加劑為主要業務</a:t>
            </a:r>
            <a:endParaRPr lang="en-US" altLang="zh-TW" sz="2400" dirty="0">
              <a:solidFill>
                <a:prstClr val="black"/>
              </a:solidFill>
            </a:endParaRPr>
          </a:p>
          <a:p>
            <a:pPr marL="731520" lvl="2" indent="-342900">
              <a:lnSpc>
                <a:spcPct val="150000"/>
              </a:lnSpc>
              <a:buClr>
                <a:srgbClr val="B83D68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2400" dirty="0">
                <a:solidFill>
                  <a:prstClr val="black"/>
                </a:solidFill>
              </a:rPr>
              <a:t>公司通過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HACCP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zh-TW" altLang="en-US" sz="2400" dirty="0">
                <a:solidFill>
                  <a:prstClr val="black"/>
                </a:solidFill>
              </a:rPr>
              <a:t>及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ISO22000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zh-TW" altLang="en-US" sz="2400" dirty="0">
                <a:solidFill>
                  <a:prstClr val="black"/>
                </a:solidFill>
              </a:rPr>
              <a:t>認證</a:t>
            </a:r>
            <a:endParaRPr lang="en-US" altLang="zh-TW" sz="2400" dirty="0">
              <a:solidFill>
                <a:prstClr val="black"/>
              </a:solidFill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36" y="1598896"/>
            <a:ext cx="1905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1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計畫內容</a:t>
            </a:r>
            <a:r>
              <a:rPr lang="zh-TW" altLang="en-US" dirty="0">
                <a:latin typeface="新細明體"/>
                <a:ea typeface="新細明體"/>
              </a:rPr>
              <a:t>－</a:t>
            </a:r>
            <a:r>
              <a:rPr lang="zh-TW" altLang="en-US" dirty="0"/>
              <a:t>特色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289682"/>
              </p:ext>
            </p:extLst>
          </p:nvPr>
        </p:nvGraphicFramePr>
        <p:xfrm>
          <a:off x="81488" y="1286330"/>
          <a:ext cx="8265062" cy="504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760">
                  <a:extLst>
                    <a:ext uri="{9D8B030D-6E8A-4147-A177-3AD203B41FA5}">
                      <a16:colId xmlns:a16="http://schemas.microsoft.com/office/drawing/2014/main" val="861145520"/>
                    </a:ext>
                  </a:extLst>
                </a:gridCol>
                <a:gridCol w="4457302">
                  <a:extLst>
                    <a:ext uri="{9D8B030D-6E8A-4147-A177-3AD203B41FA5}">
                      <a16:colId xmlns:a16="http://schemas.microsoft.com/office/drawing/2014/main" val="2408357309"/>
                    </a:ext>
                  </a:extLst>
                </a:gridCol>
              </a:tblGrid>
              <a:tr h="3088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內容說明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93997"/>
                  </a:ext>
                </a:extLst>
              </a:tr>
              <a:tr h="1869086"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顧客關係管理</a:t>
                      </a:r>
                      <a:endParaRPr lang="en-US" altLang="zh-TW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just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2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Relationship Management, CRM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客群分析：</a:t>
                      </a:r>
                      <a:r>
                        <a:rPr lang="zh-TW" altLang="en-US" sz="2800" kern="1200" dirty="0">
                          <a:solidFill>
                            <a:srgbClr val="0066CC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收集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與</a:t>
                      </a:r>
                      <a:r>
                        <a:rPr lang="zh-TW" altLang="en-US" sz="2800" kern="1200" dirty="0">
                          <a:solidFill>
                            <a:srgbClr val="0066CC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整合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客</a:t>
                      </a:r>
                      <a:endParaRPr lang="en-US" altLang="zh-TW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360000" algn="just"/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戶資訊，進而</a:t>
                      </a:r>
                      <a:r>
                        <a:rPr lang="zh-TW" altLang="en-US" sz="2800" kern="1200" dirty="0">
                          <a:solidFill>
                            <a:srgbClr val="0066CC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分析了解客戶喜好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、</a:t>
                      </a:r>
                      <a:r>
                        <a:rPr lang="zh-TW" altLang="en-US" sz="2800" kern="1200" dirty="0">
                          <a:solidFill>
                            <a:srgbClr val="0066CC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需求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，提供</a:t>
                      </a:r>
                      <a:r>
                        <a:rPr lang="zh-TW" altLang="en-US" sz="2800" kern="1200" dirty="0">
                          <a:solidFill>
                            <a:srgbClr val="0066CC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專屬的個人化服務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。</a:t>
                      </a:r>
                      <a:endParaRPr lang="en-US" altLang="zh-TW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0" algn="just"/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統計分析：透過雲端資料</a:t>
                      </a:r>
                      <a:endParaRPr lang="en-US" altLang="zh-TW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360000" algn="just"/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庫資料</a:t>
                      </a:r>
                      <a:r>
                        <a:rPr lang="zh-TW" altLang="en-US" sz="2800" kern="1200" dirty="0">
                          <a:solidFill>
                            <a:srgbClr val="0066CC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分析運算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，並提供使用者</a:t>
                      </a:r>
                      <a:r>
                        <a:rPr lang="zh-TW" altLang="en-US" sz="2800" kern="1200" dirty="0">
                          <a:solidFill>
                            <a:srgbClr val="0066CC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個人化購買建議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、</a:t>
                      </a:r>
                      <a:r>
                        <a:rPr lang="zh-TW" altLang="en-US" sz="2800" kern="1200" dirty="0">
                          <a:solidFill>
                            <a:srgbClr val="0066CC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優惠折扣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等。</a:t>
                      </a:r>
                      <a:endParaRPr lang="zh-TW" altLang="en-US" sz="2800" u="none" kern="1200" dirty="0">
                        <a:solidFill>
                          <a:srgbClr val="0066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702597"/>
                  </a:ext>
                </a:extLst>
              </a:tr>
              <a:tr h="958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電子商務</a:t>
                      </a:r>
                      <a:endParaRPr lang="en-US" altLang="zh-TW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(Electronic Commerce)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</a:t>
                      </a:r>
                      <a:r>
                        <a:rPr lang="zh-TW" altLang="zh-TW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資訊流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金流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物流</a:t>
                      </a:r>
                      <a:endParaRPr lang="en-US" altLang="zh-TW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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客製化、</a:t>
                      </a:r>
                      <a:r>
                        <a:rPr lang="zh-TW" altLang="zh-TW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智慧化、大眾化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81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計畫內容－系統架構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7C8F67-7F79-4AD7-89F7-B423CEED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" y="1593555"/>
            <a:ext cx="8240234" cy="38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9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計畫內容－系統功能模組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762F12-6F1E-40F6-8B2D-0319034D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0C2666-28DD-45A4-AD33-E9DA30DE47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975"/>
            <a:ext cx="8428037" cy="52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上期計畫內容－特殊</a:t>
            </a:r>
            <a:r>
              <a:rPr lang="zh-TW" altLang="en-US" dirty="0">
                <a:latin typeface="標楷體"/>
                <a:ea typeface="標楷體"/>
              </a:rPr>
              <a:t>、</a:t>
            </a:r>
            <a:r>
              <a:rPr lang="zh-TW" altLang="en-US" dirty="0"/>
              <a:t>客製化配方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166289" y="1307200"/>
            <a:ext cx="8095460" cy="1078595"/>
            <a:chOff x="-177630" y="870251"/>
            <a:chExt cx="8095460" cy="1078595"/>
          </a:xfrm>
        </p:grpSpPr>
        <p:sp>
          <p:nvSpPr>
            <p:cNvPr id="24" name="矩形 23"/>
            <p:cNvSpPr/>
            <p:nvPr/>
          </p:nvSpPr>
          <p:spPr>
            <a:xfrm>
              <a:off x="0" y="889006"/>
              <a:ext cx="7917830" cy="10598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文字方塊 24"/>
            <p:cNvSpPr txBox="1"/>
            <p:nvPr/>
          </p:nvSpPr>
          <p:spPr>
            <a:xfrm>
              <a:off x="-177630" y="870251"/>
              <a:ext cx="7917830" cy="1059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1391" tIns="25400" rIns="142240" bIns="254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zh-TW" altLang="en-US" sz="2000" kern="1200" dirty="0"/>
                <a:t>寵物狀況搭配神農生技提供客製化配方公式，進行</a:t>
              </a:r>
              <a:r>
                <a:rPr lang="zh-TW" altLang="en-US" sz="2000" dirty="0"/>
                <a:t>飼料</a:t>
              </a:r>
              <a:r>
                <a:rPr lang="zh-TW" altLang="en-US" sz="2000" kern="1200" dirty="0"/>
                <a:t>調製</a:t>
              </a:r>
            </a:p>
          </p:txBody>
        </p:sp>
      </p:grpSp>
      <p:pic>
        <p:nvPicPr>
          <p:cNvPr id="50" name="圖片 49">
            <a:extLst>
              <a:ext uri="{FF2B5EF4-FFF2-40B4-BE49-F238E27FC236}">
                <a16:creationId xmlns:a16="http://schemas.microsoft.com/office/drawing/2014/main" id="{913434E1-6C39-407C-AD3F-624A3EBFF5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57345" y="1673618"/>
            <a:ext cx="4429309" cy="4831776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DE3479B0-6472-4E50-B938-2291A3B91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54" y="5442541"/>
            <a:ext cx="794746" cy="794746"/>
          </a:xfrm>
          <a:prstGeom prst="rect">
            <a:avLst/>
          </a:prstGeom>
        </p:spPr>
      </p:pic>
      <p:pic>
        <p:nvPicPr>
          <p:cNvPr id="52" name="Picture 2" descr="Dog Pembroke Welsh Corgi Coloring Variations Vector Illustration">
            <a:extLst>
              <a:ext uri="{FF2B5EF4-FFF2-40B4-BE49-F238E27FC236}">
                <a16:creationId xmlns:a16="http://schemas.microsoft.com/office/drawing/2014/main" id="{98994A28-F7B9-4312-AE1D-A60463170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2052" y="5270855"/>
            <a:ext cx="925307" cy="96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5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計畫內容－客戶關係管理架構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EAB06F-3ACE-476B-9FE6-1ACE91A85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2" y="1196975"/>
            <a:ext cx="7905454" cy="53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計畫內容－客群分析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E2B4B1-CA16-46B0-BC7D-D85B418AB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7"/>
          <a:stretch/>
        </p:blipFill>
        <p:spPr>
          <a:xfrm>
            <a:off x="482933" y="1245101"/>
            <a:ext cx="7797132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854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佈景主題1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空白簡報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空白簡報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空白簡報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空白簡報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空白簡報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空白簡報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空白簡報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空白簡報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66FF"/>
        </a:hlink>
        <a:folHlink>
          <a:srgbClr val="CC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FC73C70-78EA-4259-9924-4A4DFE8AA376}" vid="{8DDBAB9A-AB74-4D7D-B4EE-FD8B85EF2A9C}"/>
    </a:ext>
  </a:extLst>
</a:theme>
</file>

<file path=ppt/theme/theme2.xml><?xml version="1.0" encoding="utf-8"?>
<a:theme xmlns:a="http://schemas.openxmlformats.org/drawingml/2006/main" name="1_01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佈景主題1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空白簡報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空白簡報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空白簡報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空白簡報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空白簡報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空白簡報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空白簡報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空白簡報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66FF"/>
        </a:hlink>
        <a:folHlink>
          <a:srgbClr val="CC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FC73C70-78EA-4259-9924-4A4DFE8AA376}" vid="{8DDBAB9A-AB74-4D7D-B4EE-FD8B85EF2A9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模組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2542</TotalTime>
  <Words>437</Words>
  <Application>Microsoft Office PowerPoint</Application>
  <PresentationFormat>如螢幕大小 (4:3)</PresentationFormat>
  <Paragraphs>76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13</vt:i4>
      </vt:variant>
    </vt:vector>
  </HeadingPairs>
  <TitlesOfParts>
    <vt:vector size="28" baseType="lpstr">
      <vt:lpstr>細明體</vt:lpstr>
      <vt:lpstr>微軟正黑體</vt:lpstr>
      <vt:lpstr>新細明體</vt:lpstr>
      <vt:lpstr>標楷體</vt:lpstr>
      <vt:lpstr>Arial</vt:lpstr>
      <vt:lpstr>Calibri</vt:lpstr>
      <vt:lpstr>Constantia</vt:lpstr>
      <vt:lpstr>Gill Sans MT</vt:lpstr>
      <vt:lpstr>Times New Roman</vt:lpstr>
      <vt:lpstr>Wingdings</vt:lpstr>
      <vt:lpstr>Wingdings 2</vt:lpstr>
      <vt:lpstr>Wingdings 3</vt:lpstr>
      <vt:lpstr>佈景主題1</vt:lpstr>
      <vt:lpstr>1_01</vt:lpstr>
      <vt:lpstr>1_佈景主題1</vt:lpstr>
      <vt:lpstr>資訊軟體人才培育推廣計畫 －雲端運算 (B類)   具金流物流及顧客關係管理之寵物飼料管理 </vt:lpstr>
      <vt:lpstr>簡 報 大 綱</vt:lpstr>
      <vt:lpstr>合作廠商</vt:lpstr>
      <vt:lpstr>計畫內容－特色</vt:lpstr>
      <vt:lpstr>計畫內容－系統架構</vt:lpstr>
      <vt:lpstr>計畫內容－系統功能模組</vt:lpstr>
      <vt:lpstr>上期計畫內容－特殊、客製化配方</vt:lpstr>
      <vt:lpstr>計畫內容－客戶關係管理架構</vt:lpstr>
      <vt:lpstr>計畫內容－客群分析</vt:lpstr>
      <vt:lpstr>計畫內容－關聯分析</vt:lpstr>
      <vt:lpstr>預計執行成果</vt:lpstr>
      <vt:lpstr>媒體採訪/1件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106年度預計推動重點及成果目標報告</dc:title>
  <dc:creator>國豪帥帥</dc:creator>
  <cp:lastModifiedBy>王森</cp:lastModifiedBy>
  <cp:revision>159</cp:revision>
  <dcterms:created xsi:type="dcterms:W3CDTF">2017-02-23T12:27:40Z</dcterms:created>
  <dcterms:modified xsi:type="dcterms:W3CDTF">2018-02-25T11:13:57Z</dcterms:modified>
</cp:coreProperties>
</file>