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543F8-9E4C-4984-9E71-BAD3EF871834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EE93-2586-4DEA-ADBF-F415AD2E47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7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FEE93-2586-4DEA-ADBF-F415AD2E47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0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2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1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6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6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8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C892-F033-426B-93B6-AEBC273303CA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6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ccn.ucsd.edu/eeglab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 smtClean="0"/>
              <a:t>GazeEEGLabImporter</a:t>
            </a:r>
            <a:endParaRPr lang="en-US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Date: 10/12/2013</a:t>
            </a:r>
          </a:p>
          <a:p>
            <a:r>
              <a:rPr lang="en-US" dirty="0" smtClean="0"/>
              <a:t>Version: </a:t>
            </a:r>
            <a:r>
              <a:rPr lang="en-US" dirty="0" smtClean="0"/>
              <a:t>1.0</a:t>
            </a:r>
          </a:p>
          <a:p>
            <a:r>
              <a:rPr lang="en-US" dirty="0" smtClean="0"/>
              <a:t>Produced </a:t>
            </a:r>
            <a:r>
              <a:rPr lang="en-US" dirty="0" smtClean="0"/>
              <a:t>by: </a:t>
            </a:r>
            <a:r>
              <a:rPr lang="en-US" dirty="0" smtClean="0"/>
              <a:t>Anton Andreev, </a:t>
            </a:r>
            <a:r>
              <a:rPr lang="en-US" dirty="0" err="1" smtClean="0"/>
              <a:t>Gipsa</a:t>
            </a:r>
            <a:r>
              <a:rPr lang="en-US" dirty="0" smtClean="0"/>
              <a:t>-lab/CNRS</a:t>
            </a:r>
          </a:p>
          <a:p>
            <a:r>
              <a:rPr lang="en-US" dirty="0"/>
              <a:t>Contact</a:t>
            </a:r>
            <a:r>
              <a:rPr lang="en-US"/>
              <a:t>: </a:t>
            </a:r>
            <a:r>
              <a:rPr lang="en-US" smtClean="0"/>
              <a:t>andreev.anton@gipsa-lab.grenoble-inp.fr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Alternative 3"/>
          <p:cNvSpPr/>
          <p:nvPr/>
        </p:nvSpPr>
        <p:spPr>
          <a:xfrm>
            <a:off x="651754" y="1161535"/>
            <a:ext cx="1511204" cy="121508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BrainAmp</a:t>
            </a:r>
            <a:r>
              <a:rPr lang="en-US" sz="1600" dirty="0" smtClean="0"/>
              <a:t> and </a:t>
            </a:r>
            <a:r>
              <a:rPr lang="en-US" sz="1600" dirty="0" err="1" smtClean="0"/>
              <a:t>Eyetracker</a:t>
            </a:r>
            <a:endParaRPr lang="en-US" sz="1600" dirty="0" smtClean="0"/>
          </a:p>
          <a:p>
            <a:pPr algn="ctr"/>
            <a:r>
              <a:rPr lang="en-US" sz="1400" dirty="0" smtClean="0"/>
              <a:t>- .</a:t>
            </a:r>
            <a:r>
              <a:rPr lang="en-US" sz="1400" dirty="0" err="1" smtClean="0"/>
              <a:t>eeg</a:t>
            </a:r>
            <a:r>
              <a:rPr lang="en-US" sz="1400" dirty="0" smtClean="0"/>
              <a:t>, .</a:t>
            </a:r>
            <a:r>
              <a:rPr lang="en-US" sz="1400" dirty="0" err="1" smtClean="0"/>
              <a:t>vhdr</a:t>
            </a:r>
            <a:r>
              <a:rPr lang="en-US" sz="1400" dirty="0" smtClean="0"/>
              <a:t>, .</a:t>
            </a:r>
            <a:r>
              <a:rPr lang="en-US" sz="1400" dirty="0" err="1" smtClean="0"/>
              <a:t>vmrk</a:t>
            </a:r>
            <a:r>
              <a:rPr lang="en-US" sz="1400" dirty="0" smtClean="0"/>
              <a:t>, .</a:t>
            </a:r>
            <a:r>
              <a:rPr lang="en-US" sz="1400" dirty="0" err="1" smtClean="0"/>
              <a:t>asc</a:t>
            </a:r>
            <a:r>
              <a:rPr lang="en-US" sz="1400" dirty="0" smtClean="0"/>
              <a:t> </a:t>
            </a:r>
          </a:p>
        </p:txBody>
      </p:sp>
      <p:sp>
        <p:nvSpPr>
          <p:cNvPr id="5" name="Organigramme : Alternative 4"/>
          <p:cNvSpPr/>
          <p:nvPr/>
        </p:nvSpPr>
        <p:spPr>
          <a:xfrm>
            <a:off x="651754" y="2537252"/>
            <a:ext cx="1511204" cy="102149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Gtec</a:t>
            </a:r>
            <a:r>
              <a:rPr lang="en-US" sz="1600" dirty="0" smtClean="0"/>
              <a:t> and </a:t>
            </a:r>
            <a:r>
              <a:rPr lang="en-US" sz="1600" dirty="0" err="1" smtClean="0"/>
              <a:t>Eyetracker</a:t>
            </a:r>
            <a:endParaRPr lang="en-US" sz="1600" dirty="0" smtClean="0"/>
          </a:p>
          <a:p>
            <a:pPr algn="ctr"/>
            <a:r>
              <a:rPr lang="en-US" sz="1400" dirty="0" smtClean="0"/>
              <a:t>- .hdf5, .</a:t>
            </a:r>
            <a:r>
              <a:rPr lang="en-US" sz="1400" dirty="0" err="1" smtClean="0"/>
              <a:t>asc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81132" y="659103"/>
            <a:ext cx="196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Data acquisition</a:t>
            </a:r>
            <a:endParaRPr lang="en-US" dirty="0"/>
          </a:p>
        </p:txBody>
      </p:sp>
      <p:sp>
        <p:nvSpPr>
          <p:cNvPr id="7" name="Flèche droite 6"/>
          <p:cNvSpPr/>
          <p:nvPr/>
        </p:nvSpPr>
        <p:spPr>
          <a:xfrm>
            <a:off x="2342133" y="3010928"/>
            <a:ext cx="848498" cy="7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à coins arrondis 7"/>
          <p:cNvSpPr/>
          <p:nvPr/>
        </p:nvSpPr>
        <p:spPr>
          <a:xfrm>
            <a:off x="3262714" y="2537252"/>
            <a:ext cx="1029730" cy="1021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hdf5 -&gt; .</a:t>
            </a:r>
            <a:r>
              <a:rPr lang="en-US" sz="1400" dirty="0" err="1" smtClean="0"/>
              <a:t>eeg</a:t>
            </a:r>
            <a:r>
              <a:rPr lang="en-US" sz="1400" dirty="0" smtClean="0"/>
              <a:t>, .</a:t>
            </a:r>
            <a:r>
              <a:rPr lang="en-US" sz="1400" dirty="0" err="1" smtClean="0"/>
              <a:t>vhdr</a:t>
            </a:r>
            <a:r>
              <a:rPr lang="en-US" sz="1400" dirty="0" smtClean="0"/>
              <a:t>, .</a:t>
            </a:r>
            <a:r>
              <a:rPr lang="en-US" sz="1400" dirty="0" err="1" smtClean="0"/>
              <a:t>vmrk</a:t>
            </a:r>
            <a:endParaRPr lang="en-US" sz="1400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2315022" y="728366"/>
            <a:ext cx="0" cy="3262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328282" y="648728"/>
            <a:ext cx="230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Format conversion</a:t>
            </a:r>
            <a:endParaRPr lang="en-US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5255634" y="1791730"/>
            <a:ext cx="1029730" cy="1021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-&gt; </a:t>
            </a:r>
            <a:r>
              <a:rPr lang="en-US" sz="1400" dirty="0" err="1" smtClean="0"/>
              <a:t>asc.mat</a:t>
            </a:r>
            <a:r>
              <a:rPr lang="en-US" sz="1400" dirty="0" smtClean="0"/>
              <a:t>, </a:t>
            </a:r>
            <a:r>
              <a:rPr lang="en-US" sz="1400" dirty="0" err="1" smtClean="0"/>
              <a:t>eeg.mat</a:t>
            </a:r>
            <a:endParaRPr lang="en-US" sz="1400" dirty="0"/>
          </a:p>
        </p:txBody>
      </p:sp>
      <p:sp>
        <p:nvSpPr>
          <p:cNvPr id="14" name="Flèche droite 13"/>
          <p:cNvSpPr/>
          <p:nvPr/>
        </p:nvSpPr>
        <p:spPr>
          <a:xfrm rot="20863036">
            <a:off x="4403482" y="2851442"/>
            <a:ext cx="73152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6538803" y="728366"/>
            <a:ext cx="0" cy="3262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514902" y="648728"/>
            <a:ext cx="243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3) Synchronization between the EEG and the </a:t>
            </a:r>
            <a:r>
              <a:rPr lang="en-US" dirty="0" smtClean="0"/>
              <a:t>eye-tracker 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615021" y="3650696"/>
            <a:ext cx="1774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SoftEye</a:t>
            </a:r>
            <a:r>
              <a:rPr lang="en-US" sz="1400" dirty="0" smtClean="0"/>
              <a:t>, </a:t>
            </a:r>
          </a:p>
          <a:p>
            <a:r>
              <a:rPr lang="en-US" sz="1400" dirty="0" err="1" smtClean="0"/>
              <a:t>BrainVision</a:t>
            </a:r>
            <a:r>
              <a:rPr lang="en-US" sz="1400" dirty="0"/>
              <a:t> </a:t>
            </a:r>
            <a:r>
              <a:rPr lang="en-US" sz="1400" dirty="0" smtClean="0"/>
              <a:t>Recorder, </a:t>
            </a:r>
          </a:p>
          <a:p>
            <a:r>
              <a:rPr lang="en-US" sz="1400" dirty="0" err="1" smtClean="0"/>
              <a:t>G.Tec</a:t>
            </a:r>
            <a:r>
              <a:rPr lang="en-US" sz="1400" dirty="0" smtClean="0"/>
              <a:t> recorder</a:t>
            </a:r>
            <a:endParaRPr lang="en-US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3143127" y="3763112"/>
            <a:ext cx="1303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Matlab</a:t>
            </a:r>
            <a:r>
              <a:rPr lang="en-US" sz="1400" dirty="0" smtClean="0"/>
              <a:t> script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146996" y="3178198"/>
            <a:ext cx="13918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Matlab</a:t>
            </a:r>
            <a:r>
              <a:rPr lang="en-US" sz="1400" dirty="0" smtClean="0"/>
              <a:t> builder (developed by </a:t>
            </a:r>
            <a:r>
              <a:rPr lang="en-US" sz="1400" dirty="0" err="1" smtClean="0"/>
              <a:t>Gelu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7233825" y="1791730"/>
            <a:ext cx="1033272" cy="1021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*.mat - &gt; </a:t>
            </a:r>
            <a:r>
              <a:rPr lang="en-US" sz="1400" dirty="0" err="1" smtClean="0"/>
              <a:t>synchro</a:t>
            </a:r>
            <a:r>
              <a:rPr lang="en-US" sz="1400" dirty="0" smtClean="0"/>
              <a:t>_*.mat</a:t>
            </a:r>
            <a:endParaRPr lang="en-US" sz="1400" dirty="0"/>
          </a:p>
        </p:txBody>
      </p:sp>
      <p:sp>
        <p:nvSpPr>
          <p:cNvPr id="21" name="Flèche droite 20"/>
          <p:cNvSpPr/>
          <p:nvPr/>
        </p:nvSpPr>
        <p:spPr>
          <a:xfrm>
            <a:off x="2315022" y="1998715"/>
            <a:ext cx="2834640" cy="7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èche droite 21"/>
          <p:cNvSpPr/>
          <p:nvPr/>
        </p:nvSpPr>
        <p:spPr>
          <a:xfrm>
            <a:off x="6363628" y="2302477"/>
            <a:ext cx="822960" cy="7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7087798" y="3136265"/>
            <a:ext cx="1382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GazeEegSynchro</a:t>
            </a:r>
            <a:r>
              <a:rPr lang="en-US" sz="1400" dirty="0" smtClean="0"/>
              <a:t> (developed by </a:t>
            </a:r>
            <a:r>
              <a:rPr lang="en-US" sz="1400" dirty="0" err="1" smtClean="0"/>
              <a:t>Gelu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24" name="Connecteur droit 23"/>
          <p:cNvCxnSpPr/>
          <p:nvPr/>
        </p:nvCxnSpPr>
        <p:spPr>
          <a:xfrm>
            <a:off x="8952730" y="745526"/>
            <a:ext cx="0" cy="3262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9381912" y="648728"/>
            <a:ext cx="200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4) Import in EEGLAB</a:t>
            </a:r>
            <a:endParaRPr lang="en-US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9457257" y="1767016"/>
            <a:ext cx="1566713" cy="1007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Imported in EEGLAB</a:t>
            </a:r>
            <a:endParaRPr lang="en-US" sz="1400" dirty="0"/>
          </a:p>
        </p:txBody>
      </p:sp>
      <p:sp>
        <p:nvSpPr>
          <p:cNvPr id="27" name="Flèche droite 26"/>
          <p:cNvSpPr/>
          <p:nvPr/>
        </p:nvSpPr>
        <p:spPr>
          <a:xfrm>
            <a:off x="8311766" y="2302477"/>
            <a:ext cx="1097280" cy="7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/>
          <p:cNvSpPr txBox="1"/>
          <p:nvPr/>
        </p:nvSpPr>
        <p:spPr>
          <a:xfrm>
            <a:off x="9467002" y="3155358"/>
            <a:ext cx="1835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GazeEegLabImporter</a:t>
            </a:r>
            <a:r>
              <a:rPr lang="en-US" sz="1400" dirty="0" smtClean="0"/>
              <a:t> (developed by Ronald, Anton)</a:t>
            </a:r>
            <a:endParaRPr lang="en-US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81132" y="4390515"/>
            <a:ext cx="112195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1) the signal is acquired in a number of files. Normally these are .</a:t>
            </a:r>
            <a:r>
              <a:rPr lang="en-US" sz="2000" dirty="0" err="1" smtClean="0"/>
              <a:t>asc</a:t>
            </a:r>
            <a:r>
              <a:rPr lang="en-US" sz="2000" dirty="0" smtClean="0"/>
              <a:t> from the </a:t>
            </a:r>
            <a:r>
              <a:rPr lang="en-US" sz="2000" dirty="0" err="1" smtClean="0"/>
              <a:t>eyetracker</a:t>
            </a:r>
            <a:r>
              <a:rPr lang="en-US" sz="2000" dirty="0" smtClean="0"/>
              <a:t> and .</a:t>
            </a:r>
            <a:r>
              <a:rPr lang="en-US" sz="2000" dirty="0" err="1" smtClean="0"/>
              <a:t>eeg</a:t>
            </a:r>
            <a:r>
              <a:rPr lang="en-US" sz="2000" dirty="0" smtClean="0"/>
              <a:t>, .</a:t>
            </a:r>
            <a:r>
              <a:rPr lang="en-US" sz="2000" dirty="0" err="1" smtClean="0"/>
              <a:t>vmrk</a:t>
            </a:r>
            <a:r>
              <a:rPr lang="en-US" sz="2000" dirty="0" smtClean="0"/>
              <a:t>,.</a:t>
            </a:r>
            <a:r>
              <a:rPr lang="en-US" sz="2000" dirty="0" err="1" smtClean="0"/>
              <a:t>vmrk</a:t>
            </a:r>
            <a:r>
              <a:rPr lang="en-US" sz="2000" dirty="0" smtClean="0"/>
              <a:t> for </a:t>
            </a:r>
            <a:r>
              <a:rPr lang="en-US" sz="2000" dirty="0" smtClean="0"/>
              <a:t>EEG in the </a:t>
            </a:r>
            <a:r>
              <a:rPr lang="en-US" sz="2000" dirty="0" err="1" smtClean="0"/>
              <a:t>Brainamp</a:t>
            </a:r>
            <a:r>
              <a:rPr lang="en-US" sz="2000" dirty="0"/>
              <a:t> </a:t>
            </a:r>
            <a:r>
              <a:rPr lang="en-US" sz="2000" dirty="0" smtClean="0"/>
              <a:t>format. </a:t>
            </a:r>
            <a:r>
              <a:rPr lang="en-US" sz="2000" dirty="0" smtClean="0"/>
              <a:t>The </a:t>
            </a:r>
            <a:r>
              <a:rPr lang="en-US" sz="2000" dirty="0" err="1" smtClean="0"/>
              <a:t>g.tec</a:t>
            </a:r>
            <a:r>
              <a:rPr lang="en-US" sz="2000" dirty="0" smtClean="0"/>
              <a:t> produces a .hdf5 file which is also converted to .</a:t>
            </a:r>
            <a:r>
              <a:rPr lang="en-US" sz="2000" dirty="0" err="1" smtClean="0"/>
              <a:t>eeg</a:t>
            </a:r>
            <a:r>
              <a:rPr lang="en-US" sz="2000" dirty="0" smtClean="0"/>
              <a:t>, .</a:t>
            </a:r>
            <a:r>
              <a:rPr lang="en-US" sz="2000" dirty="0" err="1" smtClean="0"/>
              <a:t>vmrk</a:t>
            </a:r>
            <a:r>
              <a:rPr lang="en-US" sz="2000" dirty="0" smtClean="0"/>
              <a:t>,.</a:t>
            </a:r>
            <a:r>
              <a:rPr lang="en-US" sz="2000" dirty="0" err="1" smtClean="0"/>
              <a:t>vmrk</a:t>
            </a:r>
            <a:r>
              <a:rPr lang="en-US" sz="2000" dirty="0" smtClean="0"/>
              <a:t>. After that the files are converted to .mat using the </a:t>
            </a:r>
            <a:r>
              <a:rPr lang="en-US" sz="2000" dirty="0" err="1" smtClean="0"/>
              <a:t>MatBuilder</a:t>
            </a:r>
            <a:r>
              <a:rPr lang="en-US" sz="2000" dirty="0" smtClean="0"/>
              <a:t> software. In 3) the two </a:t>
            </a:r>
            <a:r>
              <a:rPr lang="en-US" sz="2000" dirty="0" smtClean="0"/>
              <a:t>data streams </a:t>
            </a:r>
            <a:r>
              <a:rPr lang="en-US" sz="2000" dirty="0" smtClean="0"/>
              <a:t>EEG and </a:t>
            </a:r>
            <a:r>
              <a:rPr lang="en-US" sz="2000" dirty="0" err="1" smtClean="0"/>
              <a:t>Eyetracking</a:t>
            </a:r>
            <a:r>
              <a:rPr lang="en-US" sz="2000" dirty="0" smtClean="0"/>
              <a:t> data are synchronized leveraging the differences produced by the different acquisition devices (notably the “drift”). </a:t>
            </a:r>
            <a:r>
              <a:rPr lang="en-US" sz="2000" dirty="0" err="1" smtClean="0"/>
              <a:t>GazeEEGSynchro</a:t>
            </a:r>
            <a:r>
              <a:rPr lang="en-US" sz="2000" dirty="0" smtClean="0"/>
              <a:t> produces </a:t>
            </a:r>
            <a:r>
              <a:rPr lang="en-US" sz="2000" dirty="0" smtClean="0"/>
              <a:t>a .mat </a:t>
            </a:r>
            <a:r>
              <a:rPr lang="en-US" sz="2000" dirty="0" smtClean="0"/>
              <a:t>file and the total number of channels is the sum of the EEG and the eye tracker's channels. In 4</a:t>
            </a:r>
            <a:r>
              <a:rPr lang="en-US" sz="2000" dirty="0"/>
              <a:t>) </a:t>
            </a:r>
            <a:r>
              <a:rPr lang="en-US" sz="2000" dirty="0" err="1"/>
              <a:t>GazeEegLabImporter</a:t>
            </a:r>
            <a:r>
              <a:rPr lang="en-US" sz="2000" dirty="0"/>
              <a:t> </a:t>
            </a:r>
            <a:r>
              <a:rPr lang="en-US" sz="2000" dirty="0" smtClean="0"/>
              <a:t>imports the </a:t>
            </a:r>
            <a:r>
              <a:rPr lang="en-US" sz="2000" dirty="0" smtClean="0"/>
              <a:t>result from 3) </a:t>
            </a:r>
            <a:r>
              <a:rPr lang="en-US" sz="2000" dirty="0" smtClean="0"/>
              <a:t>in EEGLAB and it is used for ERP analysis.</a:t>
            </a:r>
            <a:endParaRPr lang="en-US" sz="20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159781" y="129733"/>
            <a:ext cx="840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Offline data processing for ERP data analysis in EEGLAB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67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5177" y="2796034"/>
            <a:ext cx="10515600" cy="3812584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Converts to EEGLAB data structures (“EEG</a:t>
            </a:r>
            <a:r>
              <a:rPr lang="en-US" sz="2400" dirty="0" smtClean="0"/>
              <a:t>”, ”</a:t>
            </a:r>
            <a:r>
              <a:rPr lang="en-US" sz="2400" dirty="0" smtClean="0"/>
              <a:t>ALLEEG”), this includes the </a:t>
            </a:r>
            <a:r>
              <a:rPr lang="en-US" sz="2400" dirty="0" smtClean="0"/>
              <a:t>parallel port triggers </a:t>
            </a:r>
          </a:p>
          <a:p>
            <a:r>
              <a:rPr lang="en-US" sz="2400" dirty="0" smtClean="0"/>
              <a:t>Creates epochs </a:t>
            </a:r>
            <a:r>
              <a:rPr lang="en-US" sz="2400" dirty="0" smtClean="0"/>
              <a:t>– epochs are generated around a user defined list of events (usually parallel port triggers) and represent a chunk of signal. Epochs are stored in the </a:t>
            </a:r>
            <a:r>
              <a:rPr lang="en-US" sz="2400" dirty="0" err="1" smtClean="0"/>
              <a:t>EEG.data</a:t>
            </a:r>
            <a:r>
              <a:rPr lang="en-US" sz="2400" dirty="0" smtClean="0"/>
              <a:t> structure and do </a:t>
            </a:r>
            <a:r>
              <a:rPr lang="en-US" sz="2400" b="1" dirty="0" smtClean="0"/>
              <a:t>not</a:t>
            </a:r>
            <a:r>
              <a:rPr lang="en-US" sz="2400" dirty="0" smtClean="0"/>
              <a:t> represent a continuous signal</a:t>
            </a:r>
            <a:endParaRPr lang="en-US" sz="2400" dirty="0" smtClean="0"/>
          </a:p>
          <a:p>
            <a:r>
              <a:rPr lang="en-US" sz="2400" dirty="0" smtClean="0"/>
              <a:t>Applies </a:t>
            </a:r>
            <a:r>
              <a:rPr lang="en-US" sz="2400" dirty="0" smtClean="0"/>
              <a:t>filtering over each </a:t>
            </a:r>
            <a:r>
              <a:rPr lang="en-US" sz="2400" dirty="0" smtClean="0"/>
              <a:t>epoch – phase is preserved </a:t>
            </a:r>
          </a:p>
          <a:p>
            <a:r>
              <a:rPr lang="en-US" sz="2400" dirty="0" smtClean="0"/>
              <a:t>Removes </a:t>
            </a:r>
            <a:r>
              <a:rPr lang="en-US" sz="2400" dirty="0" smtClean="0"/>
              <a:t>artifacts – EEG and non-EEG channels </a:t>
            </a:r>
            <a:r>
              <a:rPr lang="en-US" sz="2400" dirty="0" smtClean="0"/>
              <a:t>(deployed close to the </a:t>
            </a:r>
            <a:r>
              <a:rPr lang="en-US" sz="2400" dirty="0" smtClean="0"/>
              <a:t>eyes) are used to detect and attenuate the affect of eye blink </a:t>
            </a:r>
            <a:r>
              <a:rPr lang="en-US" sz="2400" dirty="0" smtClean="0"/>
              <a:t>artifacts. At this stage an ICA algorithm is applied developed by </a:t>
            </a:r>
            <a:r>
              <a:rPr lang="en-US" sz="2400" dirty="0" err="1" smtClean="0"/>
              <a:t>Gipsa</a:t>
            </a:r>
            <a:r>
              <a:rPr lang="en-US" sz="2400" dirty="0" smtClean="0"/>
              <a:t>-lab </a:t>
            </a:r>
            <a:endParaRPr lang="en-US" sz="2400" dirty="0" smtClean="0"/>
          </a:p>
          <a:p>
            <a:r>
              <a:rPr lang="en-US" sz="2400" dirty="0" smtClean="0"/>
              <a:t>Displays </a:t>
            </a:r>
            <a:r>
              <a:rPr lang="en-US" sz="2400" dirty="0" smtClean="0"/>
              <a:t>a figure of the </a:t>
            </a:r>
            <a:r>
              <a:rPr lang="en-US" sz="2400" dirty="0" smtClean="0"/>
              <a:t>average of the selected epochs per </a:t>
            </a:r>
            <a:r>
              <a:rPr lang="en-US" sz="2400" dirty="0" smtClean="0"/>
              <a:t>channel</a:t>
            </a:r>
            <a:endParaRPr lang="en-US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4785199" y="376879"/>
            <a:ext cx="219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4) Import in EEGLAB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942923" y="857700"/>
            <a:ext cx="1566713" cy="1007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Imported in EEGLAB</a:t>
            </a:r>
            <a:endParaRPr lang="en-US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535678" y="2064063"/>
            <a:ext cx="403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GazeEegLabImporter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601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2842" y="1033137"/>
            <a:ext cx="10515600" cy="14866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Download and unzip </a:t>
            </a:r>
            <a:r>
              <a:rPr lang="en-US" sz="2400" dirty="0" err="1" smtClean="0"/>
              <a:t>EEGLab</a:t>
            </a:r>
            <a:r>
              <a:rPr lang="en-US" sz="2400" dirty="0" smtClean="0"/>
              <a:t> </a:t>
            </a:r>
            <a:r>
              <a:rPr lang="en-US" sz="2400" dirty="0" smtClean="0"/>
              <a:t>11_0_5_4b: </a:t>
            </a:r>
            <a:r>
              <a:rPr lang="en-US" sz="2400" dirty="0">
                <a:hlinkClick r:id="rId2"/>
              </a:rPr>
              <a:t>http://sccn.ucsd.edu/eeglab/</a:t>
            </a:r>
            <a:endParaRPr lang="en-US" sz="2400" dirty="0"/>
          </a:p>
          <a:p>
            <a:r>
              <a:rPr lang="en-US" sz="2400" dirty="0" smtClean="0"/>
              <a:t>ToolBoxGaze_gTec_EEG_v2.1.0 (if not provided)</a:t>
            </a:r>
          </a:p>
          <a:p>
            <a:pPr lvl="1"/>
            <a:r>
              <a:rPr lang="en-US" sz="2000" dirty="0" smtClean="0"/>
              <a:t>currently </a:t>
            </a:r>
            <a:r>
              <a:rPr lang="en-US" sz="2000" dirty="0" err="1"/>
              <a:t>GazeEegLabImporter</a:t>
            </a:r>
            <a:r>
              <a:rPr lang="en-US" sz="2000" dirty="0"/>
              <a:t> works on top of package ToolBoxGaze_gTec_EEG_v2.1.0 </a:t>
            </a:r>
          </a:p>
          <a:p>
            <a:pPr lvl="1"/>
            <a:endParaRPr lang="en-US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519202" y="342355"/>
            <a:ext cx="337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Prerequisites:</a:t>
            </a:r>
            <a:endParaRPr lang="en-US" sz="3600" dirty="0"/>
          </a:p>
        </p:txBody>
      </p:sp>
      <p:sp>
        <p:nvSpPr>
          <p:cNvPr id="7" name="ZoneTexte 6"/>
          <p:cNvSpPr txBox="1"/>
          <p:nvPr/>
        </p:nvSpPr>
        <p:spPr>
          <a:xfrm>
            <a:off x="519202" y="2519741"/>
            <a:ext cx="337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Installation:</a:t>
            </a:r>
            <a:endParaRPr lang="en-US" sz="3600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962842" y="3344395"/>
            <a:ext cx="10515600" cy="3236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Add to your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path: </a:t>
            </a:r>
            <a:r>
              <a:rPr lang="en-US" sz="2400" dirty="0"/>
              <a:t>ToolBoxGaze_gTec_EEG_v2.1.0</a:t>
            </a:r>
            <a:endParaRPr lang="en-US" sz="2400" dirty="0" smtClean="0"/>
          </a:p>
          <a:p>
            <a:r>
              <a:rPr lang="en-US" sz="2400" dirty="0" smtClean="0"/>
              <a:t>Navigate to </a:t>
            </a:r>
            <a:r>
              <a:rPr lang="en-US" sz="2400" dirty="0" err="1"/>
              <a:t>GazeEegLabImporter</a:t>
            </a:r>
            <a:r>
              <a:rPr lang="en-US" sz="2400" dirty="0"/>
              <a:t> </a:t>
            </a:r>
            <a:r>
              <a:rPr lang="en-US" sz="2400" dirty="0" smtClean="0"/>
              <a:t>folder:</a:t>
            </a:r>
          </a:p>
          <a:p>
            <a:pPr lvl="1"/>
            <a:r>
              <a:rPr lang="en-US" dirty="0" err="1" smtClean="0"/>
              <a:t>GazeEegLabImporter_Example.m</a:t>
            </a:r>
            <a:r>
              <a:rPr lang="en-US" dirty="0" smtClean="0"/>
              <a:t> </a:t>
            </a:r>
            <a:r>
              <a:rPr lang="en-US" i="1" dirty="0" smtClean="0"/>
              <a:t>(start from here)</a:t>
            </a:r>
          </a:p>
          <a:p>
            <a:pPr lvl="1"/>
            <a:r>
              <a:rPr lang="en-US" dirty="0" err="1" smtClean="0"/>
              <a:t>GazeEegLabImporter_Process.m</a:t>
            </a:r>
            <a:r>
              <a:rPr lang="en-US" dirty="0" smtClean="0"/>
              <a:t> </a:t>
            </a:r>
            <a:r>
              <a:rPr lang="en-US" i="1" dirty="0" smtClean="0"/>
              <a:t>(main execution logic)</a:t>
            </a:r>
          </a:p>
          <a:p>
            <a:pPr lvl="1"/>
            <a:r>
              <a:rPr lang="en-US" dirty="0" err="1" smtClean="0"/>
              <a:t>GazeEegLabImporter_SelectEpochs.m</a:t>
            </a:r>
            <a:endParaRPr lang="en-US" dirty="0" smtClean="0"/>
          </a:p>
          <a:p>
            <a:pPr lvl="1"/>
            <a:r>
              <a:rPr lang="en-US" dirty="0" err="1" smtClean="0"/>
              <a:t>GazeEegLabImporter_BuildEpoch.m</a:t>
            </a:r>
            <a:endParaRPr lang="en-US" dirty="0" smtClean="0"/>
          </a:p>
          <a:p>
            <a:pPr lvl="1"/>
            <a:r>
              <a:rPr lang="en-US" dirty="0" err="1"/>
              <a:t>GazeEegLabImporter_createDataFilter.m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6514" y="1462629"/>
            <a:ext cx="10515600" cy="5076716"/>
          </a:xfrm>
        </p:spPr>
        <p:txBody>
          <a:bodyPr>
            <a:normAutofit/>
          </a:bodyPr>
          <a:lstStyle/>
          <a:p>
            <a:r>
              <a:rPr lang="en-US" sz="2400" i="1" dirty="0" err="1" smtClean="0"/>
              <a:t>SynchroFilename</a:t>
            </a:r>
            <a:r>
              <a:rPr lang="en-US" sz="1800" dirty="0" smtClean="0"/>
              <a:t> – points to a file that contains both EEG and eye-tracker data streams. These streams </a:t>
            </a:r>
            <a:r>
              <a:rPr lang="en-US" sz="1800" b="1" dirty="0" smtClean="0"/>
              <a:t>must be already synchronized</a:t>
            </a:r>
            <a:r>
              <a:rPr lang="en-US" sz="1800" dirty="0" smtClean="0"/>
              <a:t> by </a:t>
            </a:r>
            <a:r>
              <a:rPr lang="en-US" sz="1800" dirty="0" err="1" smtClean="0"/>
              <a:t>GazeEegSynchro</a:t>
            </a:r>
            <a:endParaRPr lang="en-US" sz="1800" dirty="0"/>
          </a:p>
          <a:p>
            <a:r>
              <a:rPr lang="en-US" sz="2400" i="1" dirty="0" err="1" smtClean="0"/>
              <a:t>EpochEventsStr</a:t>
            </a:r>
            <a:r>
              <a:rPr lang="en-US" sz="1800" dirty="0" smtClean="0"/>
              <a:t> – a </a:t>
            </a:r>
            <a:r>
              <a:rPr lang="en-US" sz="1800" dirty="0" err="1" smtClean="0"/>
              <a:t>matlab</a:t>
            </a:r>
            <a:r>
              <a:rPr lang="en-US" sz="1800" dirty="0" smtClean="0"/>
              <a:t> array that specifies the parallel port event witch with combination of </a:t>
            </a:r>
            <a:r>
              <a:rPr lang="en-US" sz="1800" i="1" dirty="0" err="1" smtClean="0"/>
              <a:t>TimeInterval</a:t>
            </a:r>
            <a:r>
              <a:rPr lang="en-US" sz="1800" dirty="0"/>
              <a:t> </a:t>
            </a:r>
            <a:r>
              <a:rPr lang="en-US" sz="1800" dirty="0" smtClean="0"/>
              <a:t>us used to generate epochs. Once </a:t>
            </a:r>
            <a:r>
              <a:rPr lang="en-US" sz="1800" dirty="0" err="1" smtClean="0"/>
              <a:t>GazeEeegLabImporter</a:t>
            </a:r>
            <a:r>
              <a:rPr lang="en-US" sz="1800" dirty="0" smtClean="0"/>
              <a:t> is executed one time you will be able to access the structure </a:t>
            </a:r>
            <a:r>
              <a:rPr lang="en-US" sz="1800" i="1" dirty="0" err="1" smtClean="0"/>
              <a:t>EegAcq.Events.EventTypes</a:t>
            </a:r>
            <a:r>
              <a:rPr lang="en-US" sz="1800" dirty="0"/>
              <a:t> </a:t>
            </a:r>
            <a:r>
              <a:rPr lang="en-US" sz="1800" dirty="0" smtClean="0"/>
              <a:t>and see what other events are available</a:t>
            </a:r>
            <a:endParaRPr lang="en-US" sz="1800" dirty="0"/>
          </a:p>
          <a:p>
            <a:r>
              <a:rPr lang="en-US" sz="2400" i="1" dirty="0" err="1"/>
              <a:t>EpochEventsStr</a:t>
            </a:r>
            <a:r>
              <a:rPr lang="en-US" sz="1800" dirty="0" smtClean="0"/>
              <a:t> – a list of events that will be imported in EEEGLAB and displayed when you choose Plot-&gt;Channel data(scroll) in EEGLAB menus</a:t>
            </a:r>
            <a:endParaRPr lang="en-US" sz="1800" dirty="0"/>
          </a:p>
          <a:p>
            <a:r>
              <a:rPr lang="en-US" sz="2400" i="1" dirty="0" err="1"/>
              <a:t>TimeInterval</a:t>
            </a:r>
            <a:r>
              <a:rPr lang="en-US" sz="1800" dirty="0"/>
              <a:t> </a:t>
            </a:r>
            <a:r>
              <a:rPr lang="en-US" sz="1800" dirty="0" smtClean="0"/>
              <a:t>– used to generate a time epoch around an event</a:t>
            </a:r>
          </a:p>
          <a:p>
            <a:r>
              <a:rPr lang="en-US" sz="2400" i="1" dirty="0" err="1"/>
              <a:t>StartFromTrigger</a:t>
            </a:r>
            <a:r>
              <a:rPr lang="en-US" sz="2400" i="1" dirty="0"/>
              <a:t> </a:t>
            </a:r>
            <a:r>
              <a:rPr lang="en-US" sz="1800" dirty="0" smtClean="0"/>
              <a:t>– all data before this parallel port trigger is ignored</a:t>
            </a:r>
          </a:p>
          <a:p>
            <a:r>
              <a:rPr lang="en-US" sz="2400" i="1" dirty="0" err="1" smtClean="0"/>
              <a:t>FilterData</a:t>
            </a:r>
            <a:r>
              <a:rPr lang="en-US" sz="2400" i="1" dirty="0" smtClean="0"/>
              <a:t> </a:t>
            </a:r>
            <a:r>
              <a:rPr lang="en-US" sz="1800" dirty="0"/>
              <a:t>–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field (true/false) sets if a digital filters are applied. Default is: </a:t>
            </a:r>
            <a:r>
              <a:rPr lang="en-US" sz="1800" dirty="0"/>
              <a:t>default is 50Hz Notch, High Pass filter </a:t>
            </a:r>
            <a:r>
              <a:rPr lang="en-US" sz="1800" dirty="0" smtClean="0"/>
              <a:t>2Hz </a:t>
            </a:r>
          </a:p>
          <a:p>
            <a:r>
              <a:rPr lang="en-US" sz="2400" dirty="0" err="1" smtClean="0"/>
              <a:t>NbNonEEGChan</a:t>
            </a:r>
            <a:r>
              <a:rPr lang="en-US" sz="2400" dirty="0"/>
              <a:t> </a:t>
            </a:r>
            <a:r>
              <a:rPr lang="en-US" sz="1800" dirty="0" smtClean="0"/>
              <a:t>– this parameter is need to differentiate which channels are EEG and which are not. The non-</a:t>
            </a:r>
            <a:r>
              <a:rPr lang="en-US" sz="1800" dirty="0" err="1" smtClean="0"/>
              <a:t>eeg</a:t>
            </a:r>
            <a:r>
              <a:rPr lang="en-US" sz="1800" dirty="0" smtClean="0"/>
              <a:t> channels are expected to be last. For example if </a:t>
            </a:r>
            <a:r>
              <a:rPr lang="en-US" sz="1800" dirty="0" err="1" smtClean="0"/>
              <a:t>NbNonEEGChan</a:t>
            </a:r>
            <a:r>
              <a:rPr lang="en-US" sz="1800" dirty="0" smtClean="0"/>
              <a:t>= 5 and total number of channels is 37, then the first 37-5 channels are expected to be EEG.</a:t>
            </a:r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432332" y="385411"/>
            <a:ext cx="11191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Main function </a:t>
            </a:r>
            <a:r>
              <a:rPr lang="en-US" sz="3600" dirty="0" err="1" smtClean="0"/>
              <a:t>GazeEegLabImporter_Process</a:t>
            </a:r>
            <a:r>
              <a:rPr lang="en-US" sz="3600" dirty="0" smtClean="0"/>
              <a:t> parameters</a:t>
            </a:r>
            <a:endParaRPr lang="en-US" sz="3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57941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645</Words>
  <Application>Microsoft Office PowerPoint</Application>
  <PresentationFormat>Grand écran</PresentationFormat>
  <Paragraphs>56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GazeEEGLabImporter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Andreev Anton</dc:creator>
  <cp:lastModifiedBy>Andreev Anton</cp:lastModifiedBy>
  <cp:revision>19</cp:revision>
  <cp:lastPrinted>2013-12-10T13:03:11Z</cp:lastPrinted>
  <dcterms:created xsi:type="dcterms:W3CDTF">2013-12-10T12:38:14Z</dcterms:created>
  <dcterms:modified xsi:type="dcterms:W3CDTF">2013-12-11T10:51:05Z</dcterms:modified>
</cp:coreProperties>
</file>