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16"/>
  </p:notesMasterIdLst>
  <p:handoutMasterIdLst>
    <p:handoutMasterId r:id="rId32"/>
  </p:handoutMasterIdLst>
  <p:sldIdLst>
    <p:sldId id="298" r:id="rId4"/>
    <p:sldId id="299" r:id="rId5"/>
    <p:sldId id="300" r:id="rId6"/>
    <p:sldId id="301" r:id="rId7"/>
    <p:sldId id="302" r:id="rId8"/>
    <p:sldId id="303" r:id="rId9"/>
    <p:sldId id="304" r:id="rId10"/>
    <p:sldId id="305" r:id="rId11"/>
    <p:sldId id="306" r:id="rId12"/>
    <p:sldId id="307" r:id="rId13"/>
    <p:sldId id="308" r:id="rId14"/>
    <p:sldId id="309" r:id="rId15"/>
    <p:sldId id="256" r:id="rId17"/>
    <p:sldId id="257" r:id="rId18"/>
    <p:sldId id="259" r:id="rId19"/>
    <p:sldId id="260" r:id="rId20"/>
    <p:sldId id="261" r:id="rId21"/>
    <p:sldId id="262" r:id="rId22"/>
    <p:sldId id="272" r:id="rId23"/>
    <p:sldId id="263" r:id="rId24"/>
    <p:sldId id="264" r:id="rId25"/>
    <p:sldId id="265" r:id="rId26"/>
    <p:sldId id="266" r:id="rId27"/>
    <p:sldId id="267" r:id="rId28"/>
    <p:sldId id="297" r:id="rId29"/>
    <p:sldId id="282" r:id="rId30"/>
    <p:sldId id="283" r:id="rId3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3515360" y="6356350"/>
            <a:ext cx="4845050" cy="365125"/>
          </a:xfrm>
        </p:spPr>
        <p:txBody>
          <a:bodyPr/>
          <a:lstStyle/>
          <a:p>
            <a:r>
              <a:rPr lang="en-US">
                <a:sym typeface="+mn-ea"/>
              </a:rPr>
              <a:t>Co</a:t>
            </a:r>
            <a:r>
              <a:rPr lang="en-US" altLang="en-US">
                <a:sym typeface="+mn-ea"/>
              </a:rPr>
              <a:t>en Informatica - Changes/Data/Document Based Approach</a:t>
            </a:r>
            <a:r>
              <a:rPr lang="en-US">
                <a:sym typeface="+mn-ea"/>
              </a:rPr>
              <a:t>:</a:t>
            </a:r>
            <a:r>
              <a:rPr lang="en-US" altLang="en-US">
                <a:sym typeface="+mn-ea"/>
              </a:rPr>
              <a:t> CBA</a:t>
            </a:r>
            <a:endParaRPr lang="en-US" altLang="en-US"/>
          </a:p>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1564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355725"/>
            <a:ext cx="10515600" cy="484378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fld id="{FDE934FF-F4E1-47C5-9CA5-30A81DDE2BE4}" type="datetimeFigureOut">
              <a:rPr lang="en-US" altLang="en-US" smtClean="0"/>
            </a:fld>
            <a:r>
              <a:rPr lang="en-US" altLang="en-US" smtClean="0"/>
              <a:t>4/11/2022</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Changes/Data/Document Oriented</a:t>
            </a: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Abyssinica SIL" panose="02000000000000000000" charset="0"/>
          <a:ea typeface="+mj-ea"/>
          <a:cs typeface="Abyssinica SIL" panose="02000000000000000000"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Abyssinica SIL" panose="02000000000000000000" charset="0"/>
          <a:ea typeface="+mn-ea"/>
          <a:cs typeface="Abyssinica SIL" panose="02000000000000000000"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Abyssinica SIL" panose="02000000000000000000" charset="0"/>
          <a:ea typeface="+mn-ea"/>
          <a:cs typeface="Abyssinica SIL" panose="02000000000000000000"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Abyssinica SIL" panose="02000000000000000000" charset="0"/>
          <a:ea typeface="+mn-ea"/>
          <a:cs typeface="Abyssinica SIL" panose="02000000000000000000"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byssinica SIL" panose="02000000000000000000" charset="0"/>
          <a:ea typeface="+mn-ea"/>
          <a:cs typeface="Abyssinica SIL" panose="02000000000000000000"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byssinica SIL" panose="02000000000000000000" charset="0"/>
          <a:ea typeface="+mn-ea"/>
          <a:cs typeface="Abyssinica SIL" panose="02000000000000000000"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1564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355725"/>
            <a:ext cx="10515600" cy="484378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fld id="{FDE934FF-F4E1-47C5-9CA5-30A81DDE2BE4}" type="datetimeFigureOut">
              <a:rPr lang="en-US" altLang="en-US" smtClean="0"/>
            </a:fld>
            <a:r>
              <a:rPr lang="en-US" altLang="en-US" smtClean="0"/>
              <a:t>4/11/2022</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Changes/Data/Document Oriented</a:t>
            </a: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tx1"/>
          </a:solidFill>
          <a:latin typeface="Abyssinica SIL" panose="02000000000000000000" charset="0"/>
          <a:ea typeface="+mj-ea"/>
          <a:cs typeface="Abyssinica SIL" panose="02000000000000000000"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Abyssinica SIL" panose="02000000000000000000" charset="0"/>
          <a:ea typeface="+mn-ea"/>
          <a:cs typeface="Abyssinica SIL" panose="02000000000000000000"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Abyssinica SIL" panose="02000000000000000000" charset="0"/>
          <a:ea typeface="+mn-ea"/>
          <a:cs typeface="Abyssinica SIL" panose="02000000000000000000"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Abyssinica SIL" panose="02000000000000000000" charset="0"/>
          <a:ea typeface="+mn-ea"/>
          <a:cs typeface="Abyssinica SIL" panose="02000000000000000000"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byssinica SIL" panose="02000000000000000000" charset="0"/>
          <a:ea typeface="+mn-ea"/>
          <a:cs typeface="Abyssinica SIL" panose="02000000000000000000"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byssinica SIL" panose="02000000000000000000" charset="0"/>
          <a:ea typeface="+mn-ea"/>
          <a:cs typeface="Abyssinica SIL" panose="02000000000000000000"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ctrTitle"/>
          </p:nvPr>
        </p:nvSpPr>
        <p:spPr/>
        <p:txBody>
          <a:bodyPr/>
          <a:p>
            <a:r>
              <a:rPr lang="en-US" altLang="en-US" sz="4800">
                <a:sym typeface="+mn-ea"/>
              </a:rPr>
              <a:t>Changes Based Approach</a:t>
            </a:r>
            <a:br>
              <a:rPr lang="en-US" altLang="en-US" sz="4800"/>
            </a:br>
            <a:endParaRPr lang="en-US" altLang="en-US" sz="4800"/>
          </a:p>
        </p:txBody>
      </p:sp>
      <p:sp>
        <p:nvSpPr>
          <p:cNvPr id="3" name="Subtitle 2"/>
          <p:cNvSpPr>
            <a:spLocks noGrp="1"/>
          </p:cNvSpPr>
          <p:nvPr>
            <p:ph type="subTitle" idx="1"/>
          </p:nvPr>
        </p:nvSpPr>
        <p:spPr/>
        <p:txBody>
          <a:bodyPr/>
          <a:p>
            <a:r>
              <a:rPr lang="en-US" altLang="en-US"/>
              <a:t>Changes ready,</a:t>
            </a:r>
            <a:endParaRPr lang="en-US" altLang="en-US"/>
          </a:p>
          <a:p>
            <a:r>
              <a:rPr lang="en-US" altLang="en-US"/>
              <a:t>starting with data</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3473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1934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Tools</a:t>
            </a:r>
            <a:endParaRPr lang="en-US" altLang="en-US"/>
          </a:p>
        </p:txBody>
      </p:sp>
      <p:sp>
        <p:nvSpPr>
          <p:cNvPr id="3" name="Content Placeholder 2"/>
          <p:cNvSpPr>
            <a:spLocks noGrp="1"/>
          </p:cNvSpPr>
          <p:nvPr>
            <p:ph idx="1"/>
          </p:nvPr>
        </p:nvSpPr>
        <p:spPr/>
        <p:txBody>
          <a:bodyPr>
            <a:normAutofit lnSpcReduction="20000"/>
          </a:bodyPr>
          <a:p>
            <a:r>
              <a:rPr lang="en-US"/>
              <a:t>The </a:t>
            </a:r>
            <a:r>
              <a:rPr lang="en-US" altLang="en-US"/>
              <a:t>minimum</a:t>
            </a:r>
            <a:endParaRPr lang="en-US"/>
          </a:p>
          <a:p>
            <a:r>
              <a:rPr lang="en-US"/>
              <a:t>Which the craftsman is comfortable with</a:t>
            </a:r>
            <a:endParaRPr lang="en-US"/>
          </a:p>
          <a:p>
            <a:r>
              <a:rPr lang="en-US"/>
              <a:t>Editor, compiler, link, git</a:t>
            </a:r>
            <a:endParaRPr lang="en-US"/>
          </a:p>
          <a:p>
            <a:r>
              <a:rPr lang="en-US"/>
              <a:t>Databases:</a:t>
            </a:r>
            <a:endParaRPr lang="en-US"/>
          </a:p>
          <a:p>
            <a:pPr lvl="1"/>
            <a:r>
              <a:rPr lang="en-US"/>
              <a:t>documents </a:t>
            </a:r>
            <a:r>
              <a:rPr lang="en-US" altLang="en-US"/>
              <a:t>based</a:t>
            </a:r>
            <a:r>
              <a:rPr lang="en-US"/>
              <a:t>, key-value, graph when ne</a:t>
            </a:r>
            <a:r>
              <a:rPr lang="en-US" altLang="en-US"/>
              <a:t>eded</a:t>
            </a:r>
            <a:endParaRPr lang="en-US"/>
          </a:p>
          <a:p>
            <a:pPr lvl="1"/>
            <a:r>
              <a:rPr lang="en-US"/>
              <a:t>Redis, Mongodb, Neo4j</a:t>
            </a:r>
            <a:endParaRPr lang="en-US"/>
          </a:p>
          <a:p>
            <a:endParaRPr lang="en-US"/>
          </a:p>
          <a:p>
            <a:r>
              <a:rPr lang="en-US"/>
              <a:t>Avoid:</a:t>
            </a:r>
            <a:endParaRPr lang="en-US"/>
          </a:p>
          <a:p>
            <a:pPr lvl="1"/>
            <a:r>
              <a:rPr lang="en-US"/>
              <a:t>relational database</a:t>
            </a:r>
            <a:endParaRPr lang="en-US"/>
          </a:p>
          <a:p>
            <a:pPr lvl="1"/>
            <a:r>
              <a:rPr lang="en-US"/>
              <a:t>Object orientation</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58920" y="6356350"/>
            <a:ext cx="494347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t>Deploy: to be thought before</a:t>
            </a:r>
            <a:endParaRPr lang="en-US"/>
          </a:p>
        </p:txBody>
      </p:sp>
      <p:sp>
        <p:nvSpPr>
          <p:cNvPr id="3" name="Content Placeholder 2"/>
          <p:cNvSpPr>
            <a:spLocks noGrp="1"/>
          </p:cNvSpPr>
          <p:nvPr>
            <p:ph idx="1"/>
          </p:nvPr>
        </p:nvSpPr>
        <p:spPr/>
        <p:txBody>
          <a:bodyPr/>
          <a:p>
            <a:r>
              <a:rPr lang="en-US"/>
              <a:t>Seek to do it </a:t>
            </a:r>
            <a:r>
              <a:rPr lang="en-US" altLang="en-US"/>
              <a:t>100% </a:t>
            </a:r>
            <a:r>
              <a:rPr lang="en-US"/>
              <a:t>software</a:t>
            </a:r>
            <a:endParaRPr lang="en-US"/>
          </a:p>
          <a:p>
            <a:r>
              <a:rPr lang="en-US"/>
              <a:t>Safety</a:t>
            </a:r>
            <a:endParaRPr lang="en-US"/>
          </a:p>
          <a:p>
            <a:r>
              <a:rPr lang="en-US"/>
              <a:t>Contingency</a:t>
            </a:r>
            <a:endParaRPr lang="en-US"/>
          </a:p>
          <a:p>
            <a:r>
              <a:rPr lang="en-US" i="1"/>
              <a:t>Think </a:t>
            </a:r>
            <a:r>
              <a:rPr lang="en-US" altLang="en-US" i="1"/>
              <a:t>about</a:t>
            </a:r>
            <a:r>
              <a:rPr lang="en-US" i="1"/>
              <a:t> an edge-computing model</a:t>
            </a:r>
            <a:endParaRPr lang="en-US" i="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7967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Business model</a:t>
            </a:r>
            <a:endParaRPr lang="en-US" altLang="en-US"/>
          </a:p>
        </p:txBody>
      </p:sp>
      <p:sp>
        <p:nvSpPr>
          <p:cNvPr id="3" name="Content Placeholder 2"/>
          <p:cNvSpPr>
            <a:spLocks noGrp="1"/>
          </p:cNvSpPr>
          <p:nvPr>
            <p:ph idx="1"/>
          </p:nvPr>
        </p:nvSpPr>
        <p:spPr/>
        <p:txBody>
          <a:bodyPr>
            <a:noAutofit/>
          </a:bodyPr>
          <a:p>
            <a:r>
              <a:rPr lang="en-US" sz="1800"/>
              <a:t>The product: software tailored to the customer, without parameterization or customization. High quality. Very few bugs. Changes at will.</a:t>
            </a:r>
            <a:endParaRPr lang="en-US" sz="1800"/>
          </a:p>
          <a:p>
            <a:endParaRPr lang="en-US" sz="2000"/>
          </a:p>
          <a:p>
            <a:r>
              <a:rPr lang="en-US" sz="2000"/>
              <a:t>Investment:</a:t>
            </a:r>
            <a:endParaRPr lang="en-US" sz="2000"/>
          </a:p>
          <a:p>
            <a:pPr lvl="1"/>
            <a:r>
              <a:rPr lang="en-US" sz="1710"/>
              <a:t>Make a toy.</a:t>
            </a:r>
            <a:endParaRPr lang="en-US" sz="1710"/>
          </a:p>
          <a:p>
            <a:pPr lvl="1"/>
            <a:r>
              <a:rPr lang="en-US" sz="1710"/>
              <a:t>Then develop the entire software, based on references, or on a client who agrees to be the guinea pig.</a:t>
            </a:r>
            <a:endParaRPr lang="en-US" sz="1710"/>
          </a:p>
          <a:p>
            <a:pPr lvl="1"/>
            <a:r>
              <a:rPr lang="en-US" sz="1710"/>
              <a:t>Investing in quality: tests, more tests, revision</a:t>
            </a:r>
            <a:endParaRPr lang="en-US" sz="1710"/>
          </a:p>
          <a:p>
            <a:endParaRPr lang="en-US" sz="2000"/>
          </a:p>
          <a:p>
            <a:r>
              <a:rPr lang="en-US" sz="2000"/>
              <a:t>Sell ​​with cost:</a:t>
            </a:r>
            <a:endParaRPr lang="en-US" sz="2000"/>
          </a:p>
          <a:p>
            <a:pPr lvl="1"/>
            <a:r>
              <a:rPr lang="en-US" sz="1710"/>
              <a:t>1. The license to use</a:t>
            </a:r>
            <a:endParaRPr lang="en-US" sz="1710"/>
          </a:p>
          <a:p>
            <a:pPr lvl="1"/>
            <a:r>
              <a:rPr lang="en-US" sz="1710"/>
              <a:t>2. Continuous maintenance service</a:t>
            </a:r>
            <a:endParaRPr lang="en-US" sz="1710"/>
          </a:p>
          <a:p>
            <a:pPr lvl="2"/>
            <a:r>
              <a:rPr lang="en-US" sz="1425"/>
              <a:t>Support</a:t>
            </a:r>
            <a:endParaRPr lang="en-US" sz="1425"/>
          </a:p>
          <a:p>
            <a:pPr lvl="2"/>
            <a:r>
              <a:rPr lang="en-US" sz="1425"/>
              <a:t>Bug fixes [minimized by initial quality investment]</a:t>
            </a:r>
            <a:endParaRPr lang="en-US" sz="1425"/>
          </a:p>
          <a:p>
            <a:pPr lvl="2"/>
            <a:r>
              <a:rPr lang="en-US" sz="1425"/>
              <a:t>Changes, with a variable rate depending on the change</a:t>
            </a:r>
            <a:endParaRPr lang="en-US" sz="1425"/>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501523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sz="4800"/>
              <a:t>Changes Based </a:t>
            </a:r>
            <a:r>
              <a:rPr lang="" altLang="en-US" sz="4800"/>
              <a:t>A</a:t>
            </a:r>
            <a:r>
              <a:rPr lang="en-US" altLang="en-US" sz="4800"/>
              <a:t>pproach</a:t>
            </a:r>
            <a:endParaRPr lang="en-US" altLang="en-US" sz="4800"/>
          </a:p>
        </p:txBody>
      </p:sp>
      <p:sp>
        <p:nvSpPr>
          <p:cNvPr id="3" name="Subtitle 2"/>
          <p:cNvSpPr>
            <a:spLocks noGrp="1"/>
          </p:cNvSpPr>
          <p:nvPr>
            <p:ph type="subTitle" idx="1"/>
          </p:nvPr>
        </p:nvSpPr>
        <p:spPr>
          <a:xfrm>
            <a:off x="1524000" y="3602038"/>
            <a:ext cx="9144000" cy="1655762"/>
          </a:xfrm>
        </p:spPr>
        <p:txBody>
          <a:bodyPr/>
          <a:p>
            <a:r>
              <a:rPr lang="en-US" altLang="en-US"/>
              <a:t>Preparado para Mudanças,</a:t>
            </a:r>
            <a:endParaRPr lang="en-US" altLang="en-US"/>
          </a:p>
          <a:p>
            <a:r>
              <a:rPr lang="en-US" altLang="en-US"/>
              <a:t>começando pelos dados</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5" name="Footer Placeholder 4"/>
          <p:cNvSpPr>
            <a:spLocks noGrp="1"/>
          </p:cNvSpPr>
          <p:nvPr>
            <p:ph type="ftr" sz="quarter" idx="3"/>
          </p:nvPr>
        </p:nvSpPr>
        <p:spPr>
          <a:xfrm>
            <a:off x="4046855" y="6356350"/>
            <a:ext cx="491934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 que é</a:t>
            </a:r>
            <a:endParaRPr lang="en-US"/>
          </a:p>
        </p:txBody>
      </p:sp>
      <p:sp>
        <p:nvSpPr>
          <p:cNvPr id="3" name="Content Placeholder 2"/>
          <p:cNvSpPr>
            <a:spLocks noGrp="1"/>
          </p:cNvSpPr>
          <p:nvPr>
            <p:ph idx="1"/>
          </p:nvPr>
        </p:nvSpPr>
        <p:spPr/>
        <p:txBody>
          <a:bodyPr/>
          <a:p>
            <a:r>
              <a:rPr lang="en-US"/>
              <a:t>Desenvolver software bem. Com alta qualidade.</a:t>
            </a:r>
            <a:endParaRPr lang="en-US"/>
          </a:p>
          <a:p>
            <a:r>
              <a:rPr lang="en-US"/>
              <a:t>Uma forma diferente de desenvolver software</a:t>
            </a:r>
            <a:endParaRPr lang="en-US"/>
          </a:p>
          <a:p>
            <a:pPr lvl="1"/>
            <a:r>
              <a:rPr lang="en-US"/>
              <a:t>baseada em experiência, análise e estudo.</a:t>
            </a:r>
            <a:endParaRPr lang="en-US"/>
          </a:p>
          <a:p>
            <a:r>
              <a:rPr lang="en-US"/>
              <a:t>Resumo:</a:t>
            </a:r>
            <a:endParaRPr lang="en-US"/>
          </a:p>
          <a:p>
            <a:pPr lvl="1"/>
            <a:r>
              <a:rPr lang="en-US" altLang="en-US">
                <a:sym typeface="+mn-ea"/>
              </a:rPr>
              <a:t>P</a:t>
            </a:r>
            <a:r>
              <a:rPr lang="en-US">
                <a:sym typeface="+mn-ea"/>
              </a:rPr>
              <a:t>ensado para mudanças</a:t>
            </a:r>
            <a:endParaRPr lang="en-US">
              <a:sym typeface="+mn-ea"/>
            </a:endParaRPr>
          </a:p>
          <a:p>
            <a:pPr lvl="1"/>
            <a:r>
              <a:rPr lang="en-US" altLang="en-US"/>
              <a:t>P</a:t>
            </a:r>
            <a:r>
              <a:rPr lang="en-US"/>
              <a:t>rioridade aos dados</a:t>
            </a:r>
            <a:endParaRPr lang="en-US"/>
          </a:p>
          <a:p>
            <a:pPr lvl="1"/>
            <a:r>
              <a:rPr lang="en-US" altLang="en-US"/>
              <a:t>D</a:t>
            </a:r>
            <a:r>
              <a:rPr lang="en-US"/>
              <a:t>esenvolvimento por adaptação progressiva ao cliente</a:t>
            </a:r>
            <a:endParaRPr lang="en-US"/>
          </a:p>
          <a:p>
            <a:pPr lvl="1"/>
            <a:r>
              <a:rPr lang="en-US" b="1"/>
              <a:t>Excelência</a:t>
            </a:r>
            <a:endParaRPr lang="en-US" b="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1934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Metodologias</a:t>
            </a:r>
            <a:endParaRPr lang="en-US"/>
          </a:p>
        </p:txBody>
      </p:sp>
      <p:sp>
        <p:nvSpPr>
          <p:cNvPr id="3" name="Content Placeholder 2"/>
          <p:cNvSpPr>
            <a:spLocks noGrp="1"/>
          </p:cNvSpPr>
          <p:nvPr>
            <p:ph idx="1"/>
          </p:nvPr>
        </p:nvSpPr>
        <p:spPr/>
        <p:txBody>
          <a:bodyPr/>
          <a:p>
            <a:r>
              <a:rPr lang="en-US"/>
              <a:t>Confundidas com software:</a:t>
            </a:r>
            <a:endParaRPr lang="en-US"/>
          </a:p>
          <a:p>
            <a:pPr lvl="1"/>
            <a:r>
              <a:rPr lang="en-US"/>
              <a:t>acredita-se nelas, acredita-se que aplicar a metodologia vai necessariamente dar bons resultados</a:t>
            </a:r>
            <a:endParaRPr lang="en-US"/>
          </a:p>
          <a:p>
            <a:r>
              <a:rPr lang="en-US"/>
              <a:t>Ou com magia</a:t>
            </a:r>
            <a:endParaRPr lang="en-US"/>
          </a:p>
          <a:p>
            <a:r>
              <a:rPr lang="en-US"/>
              <a:t>Viram burocracias</a:t>
            </a:r>
            <a:endParaRPr lang="en-US"/>
          </a:p>
          <a:p>
            <a:r>
              <a:rPr lang="en-US"/>
              <a:t>Acabam servindo para vender ferramentas inúteis</a:t>
            </a:r>
            <a:endParaRPr lang="en-US"/>
          </a:p>
          <a:p>
            <a:r>
              <a:rPr lang="en-US"/>
              <a:t>O que vale são os </a:t>
            </a:r>
            <a:r>
              <a:rPr lang="en-US" u="sng"/>
              <a:t>preceitos</a:t>
            </a:r>
            <a:r>
              <a:rPr lang="en-US"/>
              <a:t>: o manifesto de Agile, o conceito de microserviço, o espírito de desenvolver incluindo os testes</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825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O fazedor de software é um artesão</a:t>
            </a:r>
            <a:endParaRPr lang="en-US"/>
          </a:p>
        </p:txBody>
      </p:sp>
      <p:sp>
        <p:nvSpPr>
          <p:cNvPr id="3" name="Content Placeholder 2"/>
          <p:cNvSpPr>
            <a:spLocks noGrp="1"/>
          </p:cNvSpPr>
          <p:nvPr>
            <p:ph idx="1"/>
          </p:nvPr>
        </p:nvSpPr>
        <p:spPr/>
        <p:txBody>
          <a:bodyPr/>
          <a:p>
            <a:r>
              <a:rPr lang="en-US"/>
              <a:t>Preocupado com qualidade</a:t>
            </a:r>
            <a:endParaRPr lang="en-US"/>
          </a:p>
          <a:p>
            <a:r>
              <a:rPr lang="en-US"/>
              <a:t>Tem sua maneira de trabalhar e de se organizar</a:t>
            </a:r>
            <a:r>
              <a:rPr lang="en-US" altLang="en-US"/>
              <a:t>; s</a:t>
            </a:r>
            <a:r>
              <a:rPr lang="en-US"/>
              <a:t>eu método, que é próprio de cada um</a:t>
            </a:r>
            <a:endParaRPr lang="en-US"/>
          </a:p>
          <a:p>
            <a:r>
              <a:rPr lang="en-US"/>
              <a:t>Tem sua forma de lidar com a equipe</a:t>
            </a:r>
            <a:endParaRPr lang="en-US"/>
          </a:p>
          <a:p>
            <a:r>
              <a:rPr lang="en-US"/>
              <a:t>Suas preferências e habilidades</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4347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Como fazer</a:t>
            </a:r>
            <a:endParaRPr lang="en-US"/>
          </a:p>
        </p:txBody>
      </p:sp>
      <p:sp>
        <p:nvSpPr>
          <p:cNvPr id="3" name="Content Placeholder 2"/>
          <p:cNvSpPr>
            <a:spLocks noGrp="1"/>
          </p:cNvSpPr>
          <p:nvPr>
            <p:ph idx="1"/>
          </p:nvPr>
        </p:nvSpPr>
        <p:spPr>
          <a:xfrm>
            <a:off x="652145" y="1157605"/>
            <a:ext cx="10914380" cy="5220970"/>
          </a:xfrm>
        </p:spPr>
        <p:txBody>
          <a:bodyPr>
            <a:noAutofit/>
          </a:bodyPr>
          <a:p>
            <a:r>
              <a:rPr lang="en-US" sz="1600"/>
              <a:t>Idéia: não modelar uma realidade que é fluida e difusa</a:t>
            </a:r>
            <a:endParaRPr lang="en-US" sz="1400"/>
          </a:p>
          <a:p>
            <a:r>
              <a:rPr lang="en-US" sz="1600"/>
              <a:t>Foco nos dados</a:t>
            </a:r>
            <a:endParaRPr lang="en-US" sz="1600"/>
          </a:p>
          <a:p>
            <a:pPr lvl="1"/>
            <a:r>
              <a:rPr lang="en-US" sz="1400"/>
              <a:t>Organizados </a:t>
            </a:r>
            <a:r>
              <a:rPr lang="en-US" altLang="en-US" sz="1400"/>
              <a:t>em </a:t>
            </a:r>
            <a:r>
              <a:rPr lang="en-US" sz="1400" u="sng"/>
              <a:t>documentos</a:t>
            </a:r>
            <a:endParaRPr lang="en-US" sz="1400"/>
          </a:p>
          <a:p>
            <a:pPr lvl="1"/>
            <a:r>
              <a:rPr lang="en-US" sz="1400"/>
              <a:t>Devem ter o máximo de qualidade: validação, compliance com normas, atualizados, documentados, identificados, com história</a:t>
            </a:r>
            <a:r>
              <a:rPr lang="en-US" altLang="en-US" sz="1400"/>
              <a:t>, referências, rastreamento de mudanças</a:t>
            </a:r>
            <a:endParaRPr lang="en-US" sz="1400"/>
          </a:p>
          <a:p>
            <a:r>
              <a:rPr lang="en-US" sz="1600"/>
              <a:t>Fluxos: é aquilo que se faz com os dados</a:t>
            </a:r>
            <a:endParaRPr lang="en-US" sz="1600"/>
          </a:p>
          <a:p>
            <a:pPr lvl="1"/>
            <a:r>
              <a:rPr lang="en-US" sz="1400"/>
              <a:t>Os fluxos serão implementados progressivamente a partir dos dados: "o que se faz com este documento"</a:t>
            </a:r>
            <a:endParaRPr lang="en-US" sz="1400"/>
          </a:p>
          <a:p>
            <a:r>
              <a:rPr lang="en-US" sz="1600" u="sng"/>
              <a:t>Mudanças</a:t>
            </a:r>
            <a:r>
              <a:rPr lang="en-US" sz="1600"/>
              <a:t>: o software não é pensado como uma solução completa para um problema. É pensado como uma sucessão de mudanças. Tem que ser desenvolvido pensando que vai mudar</a:t>
            </a:r>
            <a:r>
              <a:rPr lang="en-US" altLang="en-US" sz="1600"/>
              <a:t>:</a:t>
            </a:r>
            <a:endParaRPr lang="en-US" sz="1600"/>
          </a:p>
          <a:p>
            <a:pPr lvl="1"/>
            <a:r>
              <a:rPr lang="en-US" sz="1400"/>
              <a:t>Documentar</a:t>
            </a:r>
            <a:endParaRPr lang="en-US" sz="1400"/>
          </a:p>
          <a:p>
            <a:pPr lvl="1"/>
            <a:r>
              <a:rPr lang="en-US" sz="1400"/>
              <a:t>Isolar funcionalidades</a:t>
            </a:r>
            <a:endParaRPr lang="en-US" sz="1400"/>
          </a:p>
          <a:p>
            <a:pPr lvl="1"/>
            <a:r>
              <a:rPr lang="en-US" sz="1400"/>
              <a:t>Organizar em microserviços</a:t>
            </a:r>
            <a:endParaRPr lang="en-US" sz="1400"/>
          </a:p>
          <a:p>
            <a:pPr lvl="1"/>
            <a:r>
              <a:rPr lang="en-US" sz="1400"/>
              <a:t>Não pensar em resolver de uma vez uma estrutura complexa. Em vez disso implementar </a:t>
            </a:r>
            <a:r>
              <a:rPr lang="en-US" altLang="en-US" sz="1400"/>
              <a:t>microserviços (ou módulos) </a:t>
            </a:r>
            <a:r>
              <a:rPr lang="en-US" sz="1400"/>
              <a:t>que:</a:t>
            </a:r>
            <a:endParaRPr lang="en-US" sz="1400"/>
          </a:p>
          <a:p>
            <a:pPr marL="914400" lvl="2" indent="0">
              <a:buNone/>
            </a:pPr>
            <a:r>
              <a:rPr lang="en-US" sz="1200"/>
              <a:t>1. Farão corretamente uma só funcionalidade</a:t>
            </a:r>
            <a:endParaRPr lang="en-US" sz="1200"/>
          </a:p>
          <a:p>
            <a:pPr marL="914400" lvl="2" indent="0">
              <a:buNone/>
            </a:pPr>
            <a:r>
              <a:rPr lang="en-US" sz="1200"/>
              <a:t>2. Tem o mínimo de complexidade</a:t>
            </a:r>
            <a:endParaRPr lang="en-US" sz="1200"/>
          </a:p>
          <a:p>
            <a:pPr marL="914400" lvl="2" indent="0">
              <a:buNone/>
            </a:pPr>
            <a:r>
              <a:rPr lang="en-US" sz="1200"/>
              <a:t>3. Serão mudad</a:t>
            </a:r>
            <a:r>
              <a:rPr lang="en-US" altLang="en-US" sz="1200"/>
              <a:t>o</a:t>
            </a:r>
            <a:r>
              <a:rPr lang="en-US" sz="1200"/>
              <a:t>s quando necessário</a:t>
            </a:r>
            <a:endParaRPr lang="en-US" sz="1200"/>
          </a:p>
          <a:p>
            <a:pPr marL="914400" lvl="2" indent="0">
              <a:buNone/>
            </a:pPr>
            <a:r>
              <a:rPr lang="en-US" sz="1200"/>
              <a:t>4. Sua mudança não deve afetar outras. Independência</a:t>
            </a:r>
            <a:r>
              <a:rPr lang="en-US" altLang="en-US" sz="1200"/>
              <a:t>.</a:t>
            </a:r>
            <a:endParaRPr lang="en-US" sz="1200"/>
          </a:p>
          <a:p>
            <a:pPr marL="914400" lvl="2" indent="0">
              <a:buNone/>
            </a:pPr>
            <a:r>
              <a:rPr lang="en-US" sz="1200"/>
              <a:t>5. Eventualmente poderão ser re-usad</a:t>
            </a:r>
            <a:r>
              <a:rPr lang="en-US" altLang="en-US" sz="1200"/>
              <a:t>o</a:t>
            </a:r>
            <a:r>
              <a:rPr lang="en-US" sz="1200"/>
              <a:t>s. Como módulos ou como microserviço</a:t>
            </a:r>
            <a:r>
              <a:rPr lang="en-US" altLang="en-US" sz="1200"/>
              <a:t>s.</a:t>
            </a:r>
            <a:endParaRPr lang="en-US" sz="1200"/>
          </a:p>
          <a:p>
            <a:pPr marL="914400" lvl="2" indent="0">
              <a:buNone/>
            </a:pPr>
            <a:r>
              <a:rPr lang="en-US" sz="1200"/>
              <a:t>6. Ao longo do tempo vão se constituir numa </a:t>
            </a:r>
            <a:r>
              <a:rPr lang="en-US" sz="1200">
                <a:sym typeface="+mn-ea"/>
              </a:rPr>
              <a:t>rica </a:t>
            </a:r>
            <a:r>
              <a:rPr lang="en-US" sz="1200"/>
              <a:t>biblioteca de recursos</a:t>
            </a:r>
            <a:endParaRPr lang="en-US" sz="1200"/>
          </a:p>
          <a:p>
            <a:pPr lvl="1"/>
            <a:r>
              <a:rPr lang="en-US" altLang="en-US" sz="1440"/>
              <a:t>Simplicidade</a:t>
            </a:r>
            <a:endParaRPr lang="en-US" altLang="en-US" sz="144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0728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Roteiro </a:t>
            </a:r>
            <a:r>
              <a:rPr lang="en-US" altLang="en-US" sz="2800"/>
              <a:t>(1)</a:t>
            </a:r>
            <a:endParaRPr lang="en-US" altLang="en-US" sz="2800"/>
          </a:p>
        </p:txBody>
      </p:sp>
      <p:sp>
        <p:nvSpPr>
          <p:cNvPr id="3" name="Content Placeholder 2"/>
          <p:cNvSpPr>
            <a:spLocks noGrp="1"/>
          </p:cNvSpPr>
          <p:nvPr>
            <p:ph idx="1"/>
          </p:nvPr>
        </p:nvSpPr>
        <p:spPr>
          <a:xfrm>
            <a:off x="922655" y="1080770"/>
            <a:ext cx="10515600" cy="5274945"/>
          </a:xfrm>
        </p:spPr>
        <p:txBody>
          <a:bodyPr>
            <a:noAutofit/>
          </a:bodyPr>
          <a:p>
            <a:r>
              <a:rPr lang="en-US" altLang="en-US" sz="1400"/>
              <a:t>(</a:t>
            </a:r>
            <a:r>
              <a:rPr lang="en-US" sz="1400"/>
              <a:t>Manning</a:t>
            </a:r>
            <a:r>
              <a:rPr lang="en-US" altLang="en-US" sz="1400"/>
              <a:t>): </a:t>
            </a:r>
            <a:r>
              <a:rPr lang="en-US" sz="1400" b="1"/>
              <a:t>não modelar uma realidade que é mutante. Seguir a trilha codificando o software</a:t>
            </a:r>
            <a:r>
              <a:rPr lang="en-US" altLang="en-US" sz="1400" b="1"/>
              <a:t>.</a:t>
            </a:r>
            <a:endParaRPr lang="en-US" sz="1400" b="1"/>
          </a:p>
          <a:p>
            <a:pPr fontAlgn="auto">
              <a:spcBef>
                <a:spcPts val="0"/>
              </a:spcBef>
            </a:pPr>
            <a:endParaRPr lang="en-US" sz="1400"/>
          </a:p>
          <a:p>
            <a:pPr marL="0" indent="0">
              <a:buNone/>
            </a:pPr>
            <a:r>
              <a:rPr lang="en-US" sz="1400"/>
              <a:t>1. Breve conversa: identificar papéis e entidades, visão </a:t>
            </a:r>
            <a:r>
              <a:rPr lang="en-US" altLang="en-US" sz="1400"/>
              <a:t>simples </a:t>
            </a:r>
            <a:r>
              <a:rPr lang="en-US" sz="1400"/>
              <a:t>do fluxo</a:t>
            </a:r>
            <a:endParaRPr lang="en-US" sz="1400"/>
          </a:p>
          <a:p>
            <a:pPr lvl="1"/>
            <a:r>
              <a:rPr lang="en-US" sz="1200"/>
              <a:t>Papéis vão corresponder a "cadastros": clientes, peças, produtos...</a:t>
            </a:r>
            <a:endParaRPr lang="en-US" sz="1200"/>
          </a:p>
          <a:p>
            <a:pPr lvl="1"/>
            <a:r>
              <a:rPr lang="en-US" sz="1200"/>
              <a:t>Fluxo vai definir um primeiro protótipo, "toy"</a:t>
            </a:r>
            <a:endParaRPr lang="en-US" sz="1200"/>
          </a:p>
          <a:p>
            <a:pPr lvl="1"/>
            <a:r>
              <a:rPr lang="en-US" sz="1200"/>
              <a:t>Breve conversa pode/deve ser complementada por estudo de referências do empreendimento. Isto é essencial para dimensionar o projeto e ter uma idéia de arquitetura.</a:t>
            </a:r>
            <a:endParaRPr lang="en-US" sz="1200"/>
          </a:p>
          <a:p>
            <a:pPr marL="0" indent="0">
              <a:buNone/>
            </a:pPr>
            <a:r>
              <a:rPr lang="en-US" sz="1400"/>
              <a:t>2. Toy</a:t>
            </a:r>
            <a:endParaRPr lang="en-US" sz="1400"/>
          </a:p>
          <a:p>
            <a:pPr lvl="1"/>
            <a:r>
              <a:rPr lang="en-US" sz="1200"/>
              <a:t>Desenvolver um programa o mais simples possível que realiza um fluxo mínimo: compra de um produto, depósito numa conta bancária, admissão num hospital</a:t>
            </a:r>
            <a:endParaRPr lang="en-US" sz="1200"/>
          </a:p>
          <a:p>
            <a:pPr lvl="1"/>
            <a:r>
              <a:rPr lang="en-US" sz="1200"/>
              <a:t>Interface mínima, provavelmente CLI</a:t>
            </a:r>
            <a:endParaRPr lang="en-US" sz="1200"/>
          </a:p>
          <a:p>
            <a:pPr lvl="1"/>
            <a:r>
              <a:rPr lang="en-US" sz="1200"/>
              <a:t>Funciona, pode ser mostrado ao cliente como modelo simplístico</a:t>
            </a:r>
            <a:r>
              <a:rPr lang="en-US" altLang="en-US" sz="1200"/>
              <a:t>. Certamente não tem bugs.</a:t>
            </a:r>
            <a:endParaRPr lang="en-US" sz="1200"/>
          </a:p>
          <a:p>
            <a:pPr marL="0" indent="0">
              <a:buNone/>
            </a:pPr>
            <a:r>
              <a:rPr lang="en-US" sz="1400"/>
              <a:t>3. Os dados</a:t>
            </a:r>
            <a:endParaRPr lang="en-US" sz="1400"/>
          </a:p>
          <a:p>
            <a:pPr lvl="1"/>
            <a:r>
              <a:rPr lang="en-US" sz="1200"/>
              <a:t>Identificar os </a:t>
            </a:r>
            <a:r>
              <a:rPr lang="en-US" sz="1200" u="sng"/>
              <a:t>documentos</a:t>
            </a:r>
            <a:r>
              <a:rPr lang="en-US" sz="1200"/>
              <a:t> que são usados no </a:t>
            </a:r>
            <a:r>
              <a:rPr lang="en-US" sz="1200" u="sng"/>
              <a:t>fluxo</a:t>
            </a:r>
            <a:endParaRPr lang="en-US" sz="1200"/>
          </a:p>
          <a:p>
            <a:pPr lvl="2"/>
            <a:r>
              <a:rPr lang="en-US" altLang="en-US" sz="1000"/>
              <a:t>e os </a:t>
            </a:r>
            <a:r>
              <a:rPr lang="en-US" altLang="en-US" sz="1000" u="sng"/>
              <a:t>eventos</a:t>
            </a:r>
            <a:r>
              <a:rPr lang="en-US" altLang="en-US" sz="1000"/>
              <a:t> que são gerados ou geram documentos</a:t>
            </a:r>
            <a:endParaRPr lang="en-US" sz="1000"/>
          </a:p>
          <a:p>
            <a:pPr lvl="1"/>
            <a:r>
              <a:rPr lang="en-US" sz="1200"/>
              <a:t>Detalhar </a:t>
            </a:r>
            <a:r>
              <a:rPr lang="en-US" sz="1200" u="sng"/>
              <a:t>completamente</a:t>
            </a:r>
            <a:r>
              <a:rPr lang="en-US" sz="1200"/>
              <a:t> o documento: data, identificação, campos, tipos de dados, validação (nome do programa, norma), forma de entrada, formato de saída(s), regras e regulamentos aplicáveis, histórico</a:t>
            </a:r>
            <a:r>
              <a:rPr lang="en-US" altLang="en-US" sz="1200"/>
              <a:t>, microserviço que trata, mudanças ocorridas</a:t>
            </a:r>
            <a:endParaRPr lang="en-US" sz="1200"/>
          </a:p>
          <a:p>
            <a:pPr lvl="2">
              <a:buFont typeface="Wingdings" panose="05000000000000000000" charset="0"/>
              <a:buChar char=""/>
            </a:pPr>
            <a:r>
              <a:rPr lang="en-US" sz="1000"/>
              <a:t>Formatar num padrão </a:t>
            </a:r>
            <a:r>
              <a:rPr lang="en-US" altLang="en-US" sz="1000"/>
              <a:t>(schema)</a:t>
            </a:r>
            <a:r>
              <a:rPr lang="en-US" sz="1000"/>
              <a:t>: Json, xml...</a:t>
            </a:r>
            <a:endParaRPr lang="en-US" sz="1000"/>
          </a:p>
          <a:p>
            <a:pPr lvl="2">
              <a:buFont typeface="Wingdings" panose="05000000000000000000" charset="0"/>
              <a:buChar char=""/>
            </a:pPr>
            <a:r>
              <a:rPr lang="en-US" sz="1000"/>
              <a:t>Desenvolver os programas necessários: entrada, validação, saída. Testes.</a:t>
            </a:r>
            <a:endParaRPr lang="en-US" sz="1000"/>
          </a:p>
          <a:p>
            <a:pPr lvl="2">
              <a:buFont typeface="Wingdings" panose="05000000000000000000" charset="0"/>
              <a:buChar char=""/>
            </a:pPr>
            <a:r>
              <a:rPr lang="en-US" sz="1000"/>
              <a:t>O programa deve simplesmente percorrer a definição e executar: entrada, validação, </a:t>
            </a:r>
            <a:r>
              <a:rPr lang="en-US" sz="1000" u="sng"/>
              <a:t>dispar</a:t>
            </a:r>
            <a:r>
              <a:rPr lang="en-US" altLang="en-US" sz="1000" u="sng"/>
              <a:t>o</a:t>
            </a:r>
            <a:r>
              <a:rPr lang="en-US" sz="1000" u="sng"/>
              <a:t> do programa</a:t>
            </a:r>
            <a:r>
              <a:rPr lang="en-US" sz="1000"/>
              <a:t> que trata o documento.</a:t>
            </a:r>
            <a:endParaRPr lang="en-US" sz="1000"/>
          </a:p>
          <a:p>
            <a:pPr lvl="1">
              <a:buNone/>
            </a:pPr>
            <a:r>
              <a:rPr lang="en-US" sz="1200"/>
              <a:t>Confirmar continuamente com o cliente</a:t>
            </a:r>
            <a:endParaRPr lang="en-US" sz="1200"/>
          </a:p>
          <a:p>
            <a:pPr marL="457200" lvl="1" indent="0">
              <a:buNone/>
            </a:pPr>
            <a:r>
              <a:rPr lang="en-US" sz="1200"/>
              <a:t>Guardar as definições (schema) e os dados em arquivo de documentos (MongoDB, Redis...)</a:t>
            </a:r>
            <a:r>
              <a:rPr lang="en-US" altLang="en-US" sz="1200"/>
              <a:t>. Os fluxos em grafos.</a:t>
            </a:r>
            <a:endParaRPr lang="en-US" altLang="en-US" sz="120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94420" y="6356350"/>
            <a:ext cx="265938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0728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Roteiro </a:t>
            </a:r>
            <a:r>
              <a:rPr lang="en-US" altLang="en-US" sz="2800"/>
              <a:t>(2)</a:t>
            </a:r>
            <a:endParaRPr lang="en-US" altLang="en-US" sz="2800"/>
          </a:p>
        </p:txBody>
      </p:sp>
      <p:sp>
        <p:nvSpPr>
          <p:cNvPr id="3" name="Content Placeholder 2"/>
          <p:cNvSpPr>
            <a:spLocks noGrp="1"/>
          </p:cNvSpPr>
          <p:nvPr>
            <p:ph idx="1"/>
          </p:nvPr>
        </p:nvSpPr>
        <p:spPr/>
        <p:txBody>
          <a:bodyPr/>
          <a:p>
            <a:pPr marL="0" indent="0">
              <a:buNone/>
            </a:pPr>
            <a:r>
              <a:rPr lang="en-US" sz="1400"/>
              <a:t>4. O design começa aqui </a:t>
            </a:r>
            <a:r>
              <a:rPr lang="en-US" altLang="en-US" sz="1400"/>
              <a:t>(ou antes)</a:t>
            </a:r>
            <a:r>
              <a:rPr lang="en-US" sz="1400"/>
              <a:t>:</a:t>
            </a:r>
            <a:endParaRPr lang="en-US" sz="1400"/>
          </a:p>
          <a:p>
            <a:pPr lvl="1"/>
            <a:r>
              <a:rPr lang="en-US" sz="1200"/>
              <a:t>UI</a:t>
            </a:r>
            <a:endParaRPr lang="en-US" sz="1200"/>
          </a:p>
          <a:p>
            <a:pPr lvl="1"/>
            <a:r>
              <a:rPr lang="en-US" sz="1200"/>
              <a:t>Programação visual</a:t>
            </a:r>
            <a:endParaRPr lang="en-US" sz="1200"/>
          </a:p>
          <a:p>
            <a:pPr lvl="1"/>
            <a:r>
              <a:rPr lang="en-US" sz="1200"/>
              <a:t>Segue uma trilha paralela ao desenvolvimento do software</a:t>
            </a:r>
            <a:endParaRPr lang="en-US" sz="1200"/>
          </a:p>
          <a:p>
            <a:pPr marL="0" indent="0">
              <a:buNone/>
            </a:pPr>
            <a:r>
              <a:rPr lang="en-US" sz="1400"/>
              <a:t>5. O(s) fluxo(s):</a:t>
            </a:r>
            <a:endParaRPr lang="en-US" sz="1400"/>
          </a:p>
          <a:p>
            <a:pPr lvl="1"/>
            <a:r>
              <a:rPr lang="en-US" sz="1200"/>
              <a:t>Tendo os documentos detalhados, com entrada, validação, saída prontos, seguir o fluxo a partir de um documento</a:t>
            </a:r>
            <a:r>
              <a:rPr lang="en-US" altLang="en-US" sz="1200"/>
              <a:t>/evento inicial</a:t>
            </a:r>
            <a:endParaRPr lang="en-US" sz="1200"/>
          </a:p>
          <a:p>
            <a:pPr lvl="1"/>
            <a:r>
              <a:rPr lang="en-US" sz="1200"/>
              <a:t>Diálogo com o cliente identificando passo a passo o fluxo do documento</a:t>
            </a:r>
            <a:endParaRPr lang="en-US" sz="1200"/>
          </a:p>
          <a:p>
            <a:pPr lvl="2"/>
            <a:r>
              <a:rPr lang="en-US" sz="1000"/>
              <a:t>Procurar o caminho mais simples e mais genérico, deixar exceções para uma segunda passagem, seguir o fluxo principal</a:t>
            </a:r>
            <a:endParaRPr lang="en-US" sz="1000"/>
          </a:p>
          <a:p>
            <a:pPr lvl="2"/>
            <a:r>
              <a:rPr lang="en-US" sz="1000"/>
              <a:t>Implementar cada uma das etapas, com confirmação pelo cliente. Testes.</a:t>
            </a:r>
            <a:endParaRPr lang="en-US" sz="1000"/>
          </a:p>
          <a:p>
            <a:pPr lvl="2"/>
            <a:r>
              <a:rPr lang="en-US" sz="1000"/>
              <a:t>Repetir para cada documento</a:t>
            </a:r>
            <a:endParaRPr lang="en-US" sz="1000"/>
          </a:p>
          <a:p>
            <a:pPr lvl="2"/>
            <a:r>
              <a:rPr lang="en-US" sz="1000"/>
              <a:t>Criar os cadastros cuja necessidade for aparecendo durante o fluxo</a:t>
            </a:r>
            <a:endParaRPr lang="en-US" sz="1000"/>
          </a:p>
          <a:p>
            <a:pPr lvl="1"/>
            <a:r>
              <a:rPr lang="en-US" sz="1200"/>
              <a:t>Validar o fluxo todo com o cliente</a:t>
            </a:r>
            <a:endParaRPr lang="en-US" sz="1200"/>
          </a:p>
          <a:p>
            <a:pPr lvl="1"/>
            <a:r>
              <a:rPr lang="en-US" sz="1200"/>
              <a:t>Fazer uma revisão de segurança em cada etapa</a:t>
            </a:r>
            <a:endParaRPr lang="en-US" sz="1200"/>
          </a:p>
          <a:p>
            <a:pPr lvl="1"/>
            <a:r>
              <a:rPr lang="en-US" sz="1200"/>
              <a:t>Implementar uma a uma as exceções, validando com o cliente</a:t>
            </a:r>
            <a:endParaRPr lang="en-US" sz="1200"/>
          </a:p>
          <a:p>
            <a:pPr lvl="2"/>
            <a:r>
              <a:rPr lang="en-US" sz="1000"/>
              <a:t>Estes serão casos de mudanças.</a:t>
            </a:r>
            <a:endParaRPr lang="en-US" sz="1000"/>
          </a:p>
          <a:p>
            <a:pPr lvl="2"/>
            <a:r>
              <a:rPr lang="en-US" sz="1000" u="sng"/>
              <a:t>A vida inteira do software será implementar mudanças</a:t>
            </a:r>
            <a:r>
              <a:rPr lang="en-US" sz="1000"/>
              <a:t>: correções, novas funcionalidades</a:t>
            </a:r>
            <a:r>
              <a:rPr lang="en-US" altLang="en-US" sz="1000"/>
              <a:t>, modificações introduzidas, regulamentações</a:t>
            </a:r>
            <a:r>
              <a:rPr lang="en-US" sz="1000"/>
              <a:t>.</a:t>
            </a:r>
            <a:endParaRPr lang="en-US" sz="1000"/>
          </a:p>
          <a:p>
            <a:pPr lvl="1"/>
            <a:r>
              <a:rPr lang="en-US" sz="1200"/>
              <a:t>Em cada caso, avaliar criar um microserviço ou um módulo. Documentar.</a:t>
            </a:r>
            <a:endParaRPr lang="en-US" sz="1200"/>
          </a:p>
          <a:p>
            <a:pPr lvl="1"/>
            <a:endParaRPr lang="en-US" sz="1200"/>
          </a:p>
          <a:p>
            <a:pPr marL="0" indent="0">
              <a:buNone/>
            </a:pPr>
            <a:r>
              <a:rPr lang="en-US" sz="1400" i="1"/>
              <a:t>6. Mudanças</a:t>
            </a:r>
            <a:endParaRPr lang="en-US" sz="1400" i="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952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What is CBA?</a:t>
            </a:r>
            <a:endParaRPr lang="en-US" altLang="en-US"/>
          </a:p>
        </p:txBody>
      </p:sp>
      <p:sp>
        <p:nvSpPr>
          <p:cNvPr id="3" name="Content Placeholder 2"/>
          <p:cNvSpPr>
            <a:spLocks noGrp="1"/>
          </p:cNvSpPr>
          <p:nvPr>
            <p:ph idx="1"/>
          </p:nvPr>
        </p:nvSpPr>
        <p:spPr/>
        <p:txBody>
          <a:bodyPr>
            <a:normAutofit/>
          </a:bodyPr>
          <a:p>
            <a:r>
              <a:rPr lang="en-US"/>
              <a:t>Develop software well. With high quality.</a:t>
            </a:r>
            <a:endParaRPr lang="en-US"/>
          </a:p>
          <a:p>
            <a:r>
              <a:rPr lang="en-US"/>
              <a:t>A different way of developing software</a:t>
            </a:r>
            <a:endParaRPr lang="en-US"/>
          </a:p>
          <a:p>
            <a:pPr lvl="1"/>
            <a:r>
              <a:rPr lang="en-US"/>
              <a:t>based on years of experience, analysis and study</a:t>
            </a:r>
            <a:endParaRPr lang="en-US"/>
          </a:p>
          <a:p>
            <a:r>
              <a:rPr lang="en-US"/>
              <a:t>Summary:</a:t>
            </a:r>
            <a:endParaRPr lang="en-US"/>
          </a:p>
          <a:p>
            <a:pPr lvl="1"/>
            <a:r>
              <a:rPr lang="en-US" altLang="en-US">
                <a:sym typeface="+mn-ea"/>
              </a:rPr>
              <a:t>Ready </a:t>
            </a:r>
            <a:r>
              <a:rPr lang="en-US">
                <a:sym typeface="+mn-ea"/>
              </a:rPr>
              <a:t>for changes</a:t>
            </a:r>
            <a:endParaRPr lang="en-US">
              <a:sym typeface="+mn-ea"/>
            </a:endParaRPr>
          </a:p>
          <a:p>
            <a:pPr lvl="1"/>
            <a:r>
              <a:rPr lang="en-US" altLang="en-US"/>
              <a:t>D</a:t>
            </a:r>
            <a:r>
              <a:rPr lang="en-US"/>
              <a:t>ata </a:t>
            </a:r>
            <a:r>
              <a:rPr lang="en-US" altLang="en-US"/>
              <a:t>is the primary focus</a:t>
            </a:r>
            <a:endParaRPr lang="en-US"/>
          </a:p>
          <a:p>
            <a:pPr lvl="1"/>
            <a:r>
              <a:rPr lang="en-US" altLang="en-US"/>
              <a:t>P</a:t>
            </a:r>
            <a:r>
              <a:rPr lang="en-US"/>
              <a:t>rogressive adaptation to customer </a:t>
            </a:r>
            <a:r>
              <a:rPr lang="en-US" altLang="en-US"/>
              <a:t>needs</a:t>
            </a:r>
            <a:endParaRPr lang="en-US"/>
          </a:p>
          <a:p>
            <a:pPr lvl="1"/>
            <a:r>
              <a:rPr lang="en-US" b="1"/>
              <a:t>Excellence</a:t>
            </a:r>
            <a:endParaRPr lang="en-US" b="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3077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Mudanças </a:t>
            </a:r>
            <a:endParaRPr lang="en-US"/>
          </a:p>
        </p:txBody>
      </p:sp>
      <p:sp>
        <p:nvSpPr>
          <p:cNvPr id="3" name="Content Placeholder 2"/>
          <p:cNvSpPr>
            <a:spLocks noGrp="1"/>
          </p:cNvSpPr>
          <p:nvPr>
            <p:ph idx="1"/>
          </p:nvPr>
        </p:nvSpPr>
        <p:spPr/>
        <p:txBody>
          <a:bodyPr>
            <a:normAutofit lnSpcReduction="20000"/>
          </a:bodyPr>
          <a:p>
            <a:pPr marL="0" indent="0">
              <a:buNone/>
            </a:pPr>
            <a:r>
              <a:rPr lang="en-US" altLang="en-US" b="1">
                <a:sym typeface="+mn-ea"/>
              </a:rPr>
              <a:t>A</a:t>
            </a:r>
            <a:r>
              <a:rPr lang="en-US" b="1">
                <a:sym typeface="+mn-ea"/>
              </a:rPr>
              <a:t> partir daí resta implementar mudanças continuamente</a:t>
            </a:r>
            <a:endParaRPr lang="en-US" b="1">
              <a:sym typeface="+mn-ea"/>
            </a:endParaRPr>
          </a:p>
          <a:p>
            <a:endParaRPr lang="en-US" b="1"/>
          </a:p>
          <a:p>
            <a:r>
              <a:rPr lang="en-US"/>
              <a:t>Suporte e desenvolvimento são uma coisa só</a:t>
            </a:r>
            <a:endParaRPr lang="en-US"/>
          </a:p>
          <a:p>
            <a:r>
              <a:rPr lang="en-US"/>
              <a:t>Todas as etapas do software são software:</a:t>
            </a:r>
            <a:endParaRPr lang="en-US"/>
          </a:p>
          <a:p>
            <a:pPr lvl="1"/>
            <a:r>
              <a:rPr lang="en-US" altLang="en-US" sz="2400"/>
              <a:t>Deploy</a:t>
            </a:r>
            <a:endParaRPr lang="en-US"/>
          </a:p>
          <a:p>
            <a:pPr lvl="1"/>
            <a:r>
              <a:rPr lang="en-US"/>
              <a:t>Devops, CI/CD</a:t>
            </a:r>
            <a:endParaRPr lang="en-US"/>
          </a:p>
          <a:p>
            <a:pPr lvl="1"/>
            <a:r>
              <a:rPr lang="en-US"/>
              <a:t>Infra as software</a:t>
            </a:r>
            <a:endParaRPr lang="en-US"/>
          </a:p>
          <a:p>
            <a:pPr lvl="1"/>
            <a:r>
              <a:rPr lang="en-US"/>
              <a:t>Testes e homologação</a:t>
            </a:r>
            <a:endParaRPr lang="en-US"/>
          </a:p>
          <a:p>
            <a:pPr lvl="1"/>
            <a:r>
              <a:rPr lang="en-US"/>
              <a:t>Revisão </a:t>
            </a:r>
            <a:r>
              <a:rPr lang="en-US" u="sng"/>
              <a:t>independente</a:t>
            </a:r>
            <a:r>
              <a:rPr lang="en-US"/>
              <a:t> de segurança</a:t>
            </a:r>
            <a:endParaRPr lang="en-US"/>
          </a:p>
          <a:p>
            <a:pPr lvl="1"/>
            <a:r>
              <a:rPr lang="en-US" altLang="en-US"/>
              <a:t>Revisão de qualidade</a:t>
            </a:r>
            <a:endParaRPr lang="en-US" altLang="en-US"/>
          </a:p>
          <a:p>
            <a:pPr lvl="0"/>
            <a:r>
              <a:rPr lang="en-US" altLang="en-US"/>
              <a:t>Com o tempo surgirão mudanças grandes. Estratégia e arquitetura mudaram ou o sistema ganhou complexidade:</a:t>
            </a:r>
            <a:endParaRPr lang="en-US" altLang="en-US"/>
          </a:p>
          <a:p>
            <a:pPr lvl="1"/>
            <a:r>
              <a:rPr lang="en-US" altLang="en-US" u="sng"/>
              <a:t>Refactoring</a:t>
            </a:r>
            <a:r>
              <a:rPr lang="en-US" altLang="en-US"/>
              <a:t> a partir de uma arquitetura que já foi comprovada</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952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Qualidade</a:t>
            </a:r>
            <a:endParaRPr lang="en-US"/>
          </a:p>
        </p:txBody>
      </p:sp>
      <p:sp>
        <p:nvSpPr>
          <p:cNvPr id="3" name="Content Placeholder 2"/>
          <p:cNvSpPr>
            <a:spLocks noGrp="1"/>
          </p:cNvSpPr>
          <p:nvPr>
            <p:ph idx="1"/>
          </p:nvPr>
        </p:nvSpPr>
        <p:spPr/>
        <p:txBody>
          <a:bodyPr>
            <a:normAutofit lnSpcReduction="10000"/>
          </a:bodyPr>
          <a:p>
            <a:r>
              <a:rPr lang="en-US"/>
              <a:t>É um espírito</a:t>
            </a:r>
            <a:endParaRPr lang="en-US"/>
          </a:p>
          <a:p>
            <a:r>
              <a:rPr lang="en-US"/>
              <a:t>Testes exaustivos</a:t>
            </a:r>
            <a:endParaRPr lang="en-US"/>
          </a:p>
          <a:p>
            <a:pPr lvl="1"/>
            <a:r>
              <a:rPr lang="en-US" altLang="en-US" sz="2400"/>
              <a:t>e mais testes</a:t>
            </a:r>
            <a:endParaRPr lang="en-US"/>
          </a:p>
          <a:p>
            <a:r>
              <a:rPr lang="en-US"/>
              <a:t>Revisão, avaliação, rejeição:</a:t>
            </a:r>
            <a:endParaRPr lang="en-US"/>
          </a:p>
          <a:p>
            <a:pPr lvl="1"/>
            <a:r>
              <a:rPr lang="en-US"/>
              <a:t>por pares</a:t>
            </a:r>
            <a:endParaRPr lang="en-US"/>
          </a:p>
          <a:p>
            <a:pPr lvl="1"/>
            <a:r>
              <a:rPr lang="en-US"/>
              <a:t>por chefe</a:t>
            </a:r>
            <a:endParaRPr lang="en-US"/>
          </a:p>
          <a:p>
            <a:pPr lvl="1"/>
            <a:r>
              <a:rPr lang="en-US"/>
              <a:t>pelo cliente</a:t>
            </a:r>
            <a:endParaRPr lang="en-US"/>
          </a:p>
          <a:p>
            <a:r>
              <a:rPr lang="en-US"/>
              <a:t>Fundamentada nos princípios e boas práticas das normas de qualidade</a:t>
            </a:r>
            <a:endParaRPr lang="en-US"/>
          </a:p>
          <a:p>
            <a:pPr lvl="1"/>
            <a:r>
              <a:rPr lang="en-US"/>
              <a:t>ISO/IEC 25010</a:t>
            </a:r>
            <a:endParaRPr lang="en-US"/>
          </a:p>
          <a:p>
            <a:pPr lvl="1"/>
            <a:r>
              <a:rPr lang="en-US" altLang="en-US"/>
              <a:t>(ISO/IEC 9126)</a:t>
            </a:r>
            <a:endParaRPr lang="en-US" altLang="en-US"/>
          </a:p>
          <a:p>
            <a:pPr lvl="1"/>
            <a:r>
              <a:rPr lang="en-US" altLang="en-US"/>
              <a:t>Open Group Application Platform Service Qualities</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7108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Ferramentas</a:t>
            </a:r>
            <a:endParaRPr lang="en-US"/>
          </a:p>
        </p:txBody>
      </p:sp>
      <p:sp>
        <p:nvSpPr>
          <p:cNvPr id="3" name="Content Placeholder 2"/>
          <p:cNvSpPr>
            <a:spLocks noGrp="1"/>
          </p:cNvSpPr>
          <p:nvPr>
            <p:ph idx="1"/>
          </p:nvPr>
        </p:nvSpPr>
        <p:spPr/>
        <p:txBody>
          <a:bodyPr/>
          <a:p>
            <a:r>
              <a:rPr lang="en-US"/>
              <a:t>O mínimo possível</a:t>
            </a:r>
            <a:endParaRPr lang="en-US"/>
          </a:p>
          <a:p>
            <a:r>
              <a:rPr lang="en-US"/>
              <a:t>Com as quais o artesão está confortável</a:t>
            </a:r>
            <a:endParaRPr lang="en-US"/>
          </a:p>
          <a:p>
            <a:r>
              <a:rPr lang="en-US"/>
              <a:t>Editor, compilador, link, git</a:t>
            </a:r>
            <a:endParaRPr lang="en-US"/>
          </a:p>
          <a:p>
            <a:r>
              <a:rPr lang="en-US"/>
              <a:t>Bancos de dados:</a:t>
            </a:r>
            <a:endParaRPr lang="en-US"/>
          </a:p>
          <a:p>
            <a:pPr lvl="1"/>
            <a:r>
              <a:rPr lang="en-US"/>
              <a:t>de documentos, key-value, graph quando necessário</a:t>
            </a:r>
            <a:endParaRPr lang="en-US"/>
          </a:p>
          <a:p>
            <a:pPr lvl="1"/>
            <a:r>
              <a:rPr lang="en-US"/>
              <a:t>Redis, Mongodb, Neo4j</a:t>
            </a:r>
            <a:endParaRPr lang="en-US"/>
          </a:p>
          <a:p>
            <a:pPr lvl="1"/>
            <a:endParaRPr lang="en-US"/>
          </a:p>
          <a:p>
            <a:pPr lvl="0"/>
            <a:r>
              <a:rPr lang="en-US"/>
              <a:t>Evitar</a:t>
            </a:r>
            <a:r>
              <a:rPr lang="en-US" altLang="en-US"/>
              <a:t>:</a:t>
            </a:r>
            <a:endParaRPr lang="en-US"/>
          </a:p>
          <a:p>
            <a:pPr lvl="1"/>
            <a:r>
              <a:rPr lang="en-US"/>
              <a:t>Banco de dados relacional</a:t>
            </a:r>
            <a:endParaRPr lang="en-US"/>
          </a:p>
          <a:p>
            <a:pPr lvl="1"/>
            <a:r>
              <a:rPr lang="en-US"/>
              <a:t>Orientação a objetos</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7108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Deploy: a ser pensado </a:t>
            </a:r>
            <a:r>
              <a:rPr lang="en-US" altLang="en-US"/>
              <a:t>antes</a:t>
            </a:r>
            <a:endParaRPr lang="en-US" altLang="en-US"/>
          </a:p>
        </p:txBody>
      </p:sp>
      <p:sp>
        <p:nvSpPr>
          <p:cNvPr id="3" name="Content Placeholder 2"/>
          <p:cNvSpPr>
            <a:spLocks noGrp="1"/>
          </p:cNvSpPr>
          <p:nvPr>
            <p:ph idx="1"/>
          </p:nvPr>
        </p:nvSpPr>
        <p:spPr/>
        <p:txBody>
          <a:bodyPr/>
          <a:p>
            <a:r>
              <a:rPr lang="en-US"/>
              <a:t>Procurar fazê-lo total software</a:t>
            </a:r>
            <a:endParaRPr lang="en-US"/>
          </a:p>
          <a:p>
            <a:r>
              <a:rPr lang="en-US"/>
              <a:t>Segurança</a:t>
            </a:r>
            <a:endParaRPr lang="en-US"/>
          </a:p>
          <a:p>
            <a:r>
              <a:rPr lang="en-US"/>
              <a:t>Contingência</a:t>
            </a:r>
            <a:endParaRPr lang="en-US"/>
          </a:p>
          <a:p>
            <a:r>
              <a:rPr lang="en-US" i="1"/>
              <a:t>Pensar num modelo edge-computing</a:t>
            </a:r>
            <a:endParaRPr lang="en-US" i="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5427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Modelo de negócio</a:t>
            </a:r>
            <a:endParaRPr lang="en-US"/>
          </a:p>
        </p:txBody>
      </p:sp>
      <p:sp>
        <p:nvSpPr>
          <p:cNvPr id="3" name="Content Placeholder 2"/>
          <p:cNvSpPr>
            <a:spLocks noGrp="1"/>
          </p:cNvSpPr>
          <p:nvPr>
            <p:ph idx="1"/>
          </p:nvPr>
        </p:nvSpPr>
        <p:spPr/>
        <p:txBody>
          <a:bodyPr>
            <a:normAutofit fontScale="70000"/>
          </a:bodyPr>
          <a:p>
            <a:r>
              <a:rPr lang="en-US"/>
              <a:t>O produto: software adequado ao cliente, sem parametrização ou customização. Alta qualidade. Pouquíssimos bugs. Mudanças a vontade.</a:t>
            </a:r>
            <a:endParaRPr lang="en-US"/>
          </a:p>
          <a:p>
            <a:endParaRPr lang="en-US"/>
          </a:p>
          <a:p>
            <a:r>
              <a:rPr lang="en-US"/>
              <a:t>Investimento:</a:t>
            </a:r>
            <a:endParaRPr lang="en-US"/>
          </a:p>
          <a:p>
            <a:pPr lvl="1"/>
            <a:r>
              <a:rPr lang="en-US"/>
              <a:t>Fazer um toy.</a:t>
            </a:r>
            <a:endParaRPr lang="en-US"/>
          </a:p>
          <a:p>
            <a:pPr lvl="1"/>
            <a:r>
              <a:rPr lang="en-US"/>
              <a:t>Depois desenvolver o software todo, a partir de referências, ou de um cliente que topar ser o </a:t>
            </a:r>
            <a:r>
              <a:rPr lang="en-US" altLang="en-US"/>
              <a:t>c</a:t>
            </a:r>
            <a:r>
              <a:rPr lang="en-US"/>
              <a:t>obaia.</a:t>
            </a:r>
            <a:endParaRPr lang="en-US"/>
          </a:p>
          <a:p>
            <a:pPr lvl="1"/>
            <a:r>
              <a:rPr lang="en-US"/>
              <a:t>Investir em qualidade: testes, mais testes, revisão</a:t>
            </a:r>
            <a:endParaRPr lang="en-US"/>
          </a:p>
          <a:p>
            <a:endParaRPr lang="en-US"/>
          </a:p>
          <a:p>
            <a:r>
              <a:rPr lang="en-US"/>
              <a:t>Vender com custo:</a:t>
            </a:r>
            <a:endParaRPr lang="en-US"/>
          </a:p>
          <a:p>
            <a:pPr marL="457200" lvl="1" indent="0">
              <a:buNone/>
            </a:pPr>
            <a:r>
              <a:rPr lang="en-US"/>
              <a:t>1. A licença de uso</a:t>
            </a:r>
            <a:endParaRPr lang="en-US"/>
          </a:p>
          <a:p>
            <a:pPr marL="457200" lvl="1" indent="0">
              <a:buNone/>
            </a:pPr>
            <a:r>
              <a:rPr lang="en-US"/>
              <a:t>2. O serviço de manutenção contínua</a:t>
            </a:r>
            <a:endParaRPr lang="en-US"/>
          </a:p>
          <a:p>
            <a:pPr lvl="2"/>
            <a:r>
              <a:rPr lang="en-US"/>
              <a:t>Suporte</a:t>
            </a:r>
            <a:endParaRPr lang="en-US"/>
          </a:p>
          <a:p>
            <a:pPr lvl="2"/>
            <a:r>
              <a:rPr lang="en-US"/>
              <a:t>Correção de erros [minimizada pelo investimento em qualidade inicial]</a:t>
            </a:r>
            <a:endParaRPr lang="en-US"/>
          </a:p>
          <a:p>
            <a:pPr lvl="2"/>
            <a:r>
              <a:rPr lang="en-US"/>
              <a:t>Mudanças, com taxa variável conforme a mudança</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8825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a:spLocks noGrp="1"/>
          </p:cNvSpPr>
          <p:nvPr>
            <p:ph type="body" idx="1"/>
          </p:nvPr>
        </p:nvSpPr>
        <p:spPr>
          <a:xfrm>
            <a:off x="831850" y="3866515"/>
            <a:ext cx="5260975" cy="1499870"/>
          </a:xfrm>
          <a:ln>
            <a:solidFill>
              <a:schemeClr val="accent1"/>
            </a:solidFill>
          </a:ln>
        </p:spPr>
        <p:txBody>
          <a:bodyPr>
            <a:normAutofit fontScale="70000"/>
          </a:bodyPr>
          <a:p>
            <a:r>
              <a:rPr lang="" altLang="en-US">
                <a:solidFill>
                  <a:schemeClr val="tx1"/>
                </a:solidFill>
              </a:rPr>
              <a:t>Geraldo Coen</a:t>
            </a:r>
            <a:endParaRPr lang="" altLang="en-US">
              <a:solidFill>
                <a:schemeClr val="tx1"/>
              </a:solidFill>
            </a:endParaRPr>
          </a:p>
          <a:p>
            <a:r>
              <a:rPr lang="" altLang="en-US">
                <a:solidFill>
                  <a:schemeClr val="tx1"/>
                </a:solidFill>
              </a:rPr>
              <a:t>coen.geraldo@gmail.com</a:t>
            </a:r>
            <a:endParaRPr lang="" altLang="en-US">
              <a:solidFill>
                <a:schemeClr val="tx1"/>
              </a:solidFill>
            </a:endParaRPr>
          </a:p>
          <a:p>
            <a:r>
              <a:rPr lang="" altLang="en-US">
                <a:solidFill>
                  <a:schemeClr val="tx1"/>
                </a:solidFill>
              </a:rPr>
              <a:t>http://www.coeninfo.com/</a:t>
            </a:r>
            <a:endParaRPr lang="" altLang="en-US">
              <a:solidFill>
                <a:schemeClr val="tx1"/>
              </a:solidFill>
            </a:endParaRPr>
          </a:p>
          <a:p>
            <a:r>
              <a:rPr lang="" altLang="en-US">
                <a:solidFill>
                  <a:schemeClr val="tx1"/>
                </a:solidFill>
              </a:rPr>
              <a:t>https://www.linkedin.com/in/geraldo-coen-495130/</a:t>
            </a:r>
            <a:endParaRPr lang="" altLang="en-US">
              <a:solidFill>
                <a:schemeClr val="tx1"/>
              </a:solidFill>
            </a:endParaRPr>
          </a:p>
        </p:txBody>
      </p:sp>
      <p:sp>
        <p:nvSpPr>
          <p:cNvPr id="8" name="Footer Placeholder 7"/>
          <p:cNvSpPr>
            <a:spLocks noGrp="1"/>
          </p:cNvSpPr>
          <p:nvPr>
            <p:ph type="ftr" sz="quarter" idx="3"/>
          </p:nvPr>
        </p:nvSpPr>
        <p:spPr>
          <a:xfrm>
            <a:off x="4046855" y="6356350"/>
            <a:ext cx="48825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Referências</a:t>
            </a:r>
            <a:endParaRPr lang="en-US" altLang="en-US"/>
          </a:p>
        </p:txBody>
      </p:sp>
      <p:sp>
        <p:nvSpPr>
          <p:cNvPr id="3" name="Content Placeholder 2"/>
          <p:cNvSpPr>
            <a:spLocks noGrp="1"/>
          </p:cNvSpPr>
          <p:nvPr>
            <p:ph idx="1"/>
          </p:nvPr>
        </p:nvSpPr>
        <p:spPr/>
        <p:txBody>
          <a:bodyPr/>
          <a:p>
            <a:r>
              <a:rPr lang="en-US" sz="2400">
                <a:sym typeface="+mn-ea"/>
              </a:rPr>
              <a:t>Data-Oriented Programming</a:t>
            </a:r>
            <a:r>
              <a:rPr lang="en-US" altLang="en-US" sz="2400">
                <a:sym typeface="+mn-ea"/>
              </a:rPr>
              <a:t>, Yehonathan Sharvit</a:t>
            </a:r>
            <a:endParaRPr lang="en-US" altLang="en-US"/>
          </a:p>
          <a:p>
            <a:pPr marL="457200" lvl="1" indent="0">
              <a:buNone/>
            </a:pPr>
            <a:r>
              <a:rPr lang="en-US" sz="1800">
                <a:sym typeface="+mn-ea"/>
              </a:rPr>
              <a:t>https://www.manning.com/books/data-oriented-programming</a:t>
            </a:r>
            <a:endParaRPr lang="en-US" sz="2055"/>
          </a:p>
          <a:p>
            <a:r>
              <a:rPr lang="en-US" sz="2400">
                <a:sym typeface="+mn-ea"/>
              </a:rPr>
              <a:t>Introduction to Interface-Driven Development (IDD)</a:t>
            </a:r>
            <a:endParaRPr lang="en-US" sz="2400">
              <a:sym typeface="+mn-ea"/>
            </a:endParaRPr>
          </a:p>
          <a:p>
            <a:pPr marL="457200" lvl="1" indent="0">
              <a:buNone/>
            </a:pPr>
            <a:r>
              <a:rPr lang="en-US" sz="1800">
                <a:sym typeface="+mn-ea"/>
              </a:rPr>
              <a:t>https://dzone.com/articles/introduction-to-interface-driven-development-idd</a:t>
            </a:r>
            <a:endParaRPr lang="en-US" sz="1800">
              <a:sym typeface="+mn-ea"/>
            </a:endParaRPr>
          </a:p>
          <a:p>
            <a:pPr lvl="0"/>
            <a:r>
              <a:rPr lang="en-US" sz="2100">
                <a:sym typeface="+mn-ea"/>
              </a:rPr>
              <a:t>A Complete Guide to Agile Methodologies and Their Operation</a:t>
            </a:r>
            <a:endParaRPr lang="en-US" sz="2100">
              <a:sym typeface="+mn-ea"/>
            </a:endParaRPr>
          </a:p>
          <a:p>
            <a:pPr marL="457200" lvl="1" indent="0">
              <a:buNone/>
            </a:pPr>
            <a:r>
              <a:rPr lang="en-US" sz="1800">
                <a:sym typeface="+mn-ea"/>
              </a:rPr>
              <a:t>https://dzone.com/articles/a-complete-guide-to-agile-methodologies-and-their</a:t>
            </a:r>
            <a:endParaRPr lang="en-US" sz="1800">
              <a:sym typeface="+mn-ea"/>
            </a:endParaRPr>
          </a:p>
          <a:p>
            <a:pPr marL="457200" lvl="1" indent="0">
              <a:buNone/>
            </a:pPr>
            <a:endParaRPr lang="en-US" sz="1800">
              <a:sym typeface="+mn-ea"/>
            </a:endParaRPr>
          </a:p>
          <a:p>
            <a:pPr marL="457200" lvl="1" indent="0">
              <a:buNone/>
            </a:pPr>
            <a:endParaRPr lang="en-US" sz="1800">
              <a:sym typeface="+mn-ea"/>
            </a:endParaRPr>
          </a:p>
        </p:txBody>
      </p:sp>
      <p:sp>
        <p:nvSpPr>
          <p:cNvPr id="5" name="Footer Placeholder 4"/>
          <p:cNvSpPr>
            <a:spLocks noGrp="1"/>
          </p:cNvSpPr>
          <p:nvPr>
            <p:ph type="ftr" sz="quarter" idx="3"/>
          </p:nvPr>
        </p:nvSpPr>
        <p:spPr>
          <a:xfrm>
            <a:off x="4046855" y="6356350"/>
            <a:ext cx="48952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742045" y="6356350"/>
            <a:ext cx="2611755"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p:txBody>
          <a:bodyPr>
            <a:noAutofit/>
          </a:bodyPr>
          <a:p>
            <a:r>
              <a:rPr lang="en-US" sz="2800"/>
              <a:t>Reduce System Complexity with Data-Oriented Programming</a:t>
            </a:r>
            <a:endParaRPr lang="en-US" sz="2800"/>
          </a:p>
        </p:txBody>
      </p:sp>
      <p:sp>
        <p:nvSpPr>
          <p:cNvPr id="3" name="Content Placeholder 2"/>
          <p:cNvSpPr>
            <a:spLocks noGrp="1"/>
          </p:cNvSpPr>
          <p:nvPr>
            <p:ph idx="1"/>
          </p:nvPr>
        </p:nvSpPr>
        <p:spPr/>
        <p:txBody>
          <a:bodyPr>
            <a:noAutofit/>
          </a:bodyPr>
          <a:p>
            <a:pPr marL="0" indent="0">
              <a:buNone/>
            </a:pPr>
            <a:r>
              <a:rPr lang="en-US" sz="1600"/>
              <a:t>Complexity is one of the main difficulties in the development of successful software systems. Modern programming languages and frameworks make it easy to develop and deploy our code quickly, but as the code base grows, complexity makes it challenging to add new features.</a:t>
            </a:r>
            <a:endParaRPr lang="en-US" sz="1600"/>
          </a:p>
          <a:p>
            <a:pPr marL="0" indent="0">
              <a:buNone/>
            </a:pPr>
            <a:r>
              <a:rPr lang="en-US" sz="1600"/>
              <a:t>Data-oriented programming is a paradigm that aims at reducing the complexity of information systems such as back-end applications, web services, web workers, and front-end applications by rethinking data. Data-oriented programming treats data as an immutable value that is manipulated by general-purpose functions. Moreover, data is validated à la carte.</a:t>
            </a:r>
            <a:endParaRPr lang="en-US" sz="1600"/>
          </a:p>
          <a:p>
            <a:pPr marL="0" indent="0">
              <a:buNone/>
            </a:pPr>
            <a:r>
              <a:rPr lang="en-US" sz="1600"/>
              <a:t>In this talk, we illustrate the principles of data-oriented programming in the context of a software production system. After attending this talk, you will be able to apply data-oriented programming principles in your preferred programming language and reduce the complexity of the systems you build.</a:t>
            </a:r>
            <a:endParaRPr lang="en-US" sz="1600"/>
          </a:p>
          <a:p>
            <a:endParaRPr lang="en-US" sz="1600"/>
          </a:p>
          <a:p>
            <a:pPr marL="0" indent="0">
              <a:buNone/>
            </a:pPr>
            <a:r>
              <a:rPr lang="en-US" sz="1600" b="1"/>
              <a:t>Takeaways</a:t>
            </a:r>
            <a:endParaRPr lang="en-US" sz="1600"/>
          </a:p>
          <a:p>
            <a:pPr marL="0" indent="0">
              <a:buNone/>
            </a:pPr>
            <a:r>
              <a:rPr lang="en-US" sz="1600"/>
              <a:t>1. Apply Data-Oriented Programming principles in your preferred programming language.</a:t>
            </a:r>
            <a:endParaRPr lang="en-US" sz="1600"/>
          </a:p>
          <a:p>
            <a:pPr marL="0" indent="0">
              <a:buNone/>
            </a:pPr>
            <a:r>
              <a:rPr lang="en-US" sz="1600"/>
              <a:t>2. Apply data validation techniques without using static types.</a:t>
            </a:r>
            <a:endParaRPr lang="en-US" sz="1600"/>
          </a:p>
          <a:p>
            <a:pPr marL="0" indent="0">
              <a:buNone/>
            </a:pPr>
            <a:r>
              <a:rPr lang="en-US" sz="1600"/>
              <a:t>3. Represent data with immutable data structures.</a:t>
            </a:r>
            <a:endParaRPr lang="en-US" sz="1600"/>
          </a:p>
          <a:p>
            <a:pPr marL="0" indent="0">
              <a:buNone/>
            </a:pPr>
            <a:r>
              <a:rPr lang="en-US" sz="1600"/>
              <a:t>4. Manipulate data with generic functions.</a:t>
            </a:r>
            <a:endParaRPr lang="en-US" sz="1600"/>
          </a:p>
        </p:txBody>
      </p:sp>
      <p:sp>
        <p:nvSpPr>
          <p:cNvPr id="5" name="Footer Placeholder 4"/>
          <p:cNvSpPr>
            <a:spLocks noGrp="1"/>
          </p:cNvSpPr>
          <p:nvPr>
            <p:ph type="ftr" sz="quarter" idx="3"/>
          </p:nvPr>
        </p:nvSpPr>
        <p:spPr>
          <a:xfrm>
            <a:off x="4046855" y="6356350"/>
            <a:ext cx="489521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t>Met</a:t>
            </a:r>
            <a:r>
              <a:rPr lang="en-US" altLang="en-US"/>
              <a:t>h</a:t>
            </a:r>
            <a:r>
              <a:rPr lang="en-US"/>
              <a:t>odologi</a:t>
            </a:r>
            <a:r>
              <a:rPr lang="en-US" altLang="en-US"/>
              <a:t>e</a:t>
            </a:r>
            <a:r>
              <a:rPr lang="en-US"/>
              <a:t>s</a:t>
            </a:r>
            <a:endParaRPr lang="en-US"/>
          </a:p>
        </p:txBody>
      </p:sp>
      <p:sp>
        <p:nvSpPr>
          <p:cNvPr id="3" name="Content Placeholder 2"/>
          <p:cNvSpPr>
            <a:spLocks noGrp="1"/>
          </p:cNvSpPr>
          <p:nvPr>
            <p:ph idx="1"/>
          </p:nvPr>
        </p:nvSpPr>
        <p:spPr/>
        <p:txBody>
          <a:bodyPr/>
          <a:p>
            <a:r>
              <a:rPr lang="en-US" altLang="en-US"/>
              <a:t>Methodologies are c</a:t>
            </a:r>
            <a:r>
              <a:rPr lang="en-US"/>
              <a:t>onfused with software: </a:t>
            </a:r>
            <a:r>
              <a:rPr lang="en-US" altLang="en-US"/>
              <a:t>people</a:t>
            </a:r>
            <a:r>
              <a:rPr lang="en-US"/>
              <a:t> believe that applying the methodology will necessarily </a:t>
            </a:r>
            <a:r>
              <a:rPr lang="en-US" altLang="en-US"/>
              <a:t>get </a:t>
            </a:r>
            <a:r>
              <a:rPr lang="en-US"/>
              <a:t>good results</a:t>
            </a:r>
            <a:endParaRPr lang="en-US"/>
          </a:p>
          <a:p>
            <a:r>
              <a:rPr lang="en-US"/>
              <a:t>or with magic</a:t>
            </a:r>
            <a:endParaRPr lang="en-US"/>
          </a:p>
          <a:p>
            <a:r>
              <a:rPr lang="en-US"/>
              <a:t>They bec</a:t>
            </a:r>
            <a:r>
              <a:rPr lang="en-US" altLang="en-US"/>
              <a:t>o</a:t>
            </a:r>
            <a:r>
              <a:rPr lang="en-US"/>
              <a:t>me bureaucracies.</a:t>
            </a:r>
            <a:endParaRPr lang="en-US"/>
          </a:p>
          <a:p>
            <a:r>
              <a:rPr lang="en-US"/>
              <a:t>They end up </a:t>
            </a:r>
            <a:r>
              <a:rPr lang="en-US" altLang="en-US"/>
              <a:t>helping </a:t>
            </a:r>
            <a:r>
              <a:rPr lang="en-US"/>
              <a:t>to sell useless tools</a:t>
            </a:r>
            <a:endParaRPr lang="en-US"/>
          </a:p>
          <a:p>
            <a:r>
              <a:rPr lang="en-US"/>
              <a:t>What counts are the precepts: the Agile manifesto, the microservice concept, the spirit of developing including testing</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8" name="Footer Placeholder 7"/>
          <p:cNvSpPr>
            <a:spLocks noGrp="1"/>
          </p:cNvSpPr>
          <p:nvPr>
            <p:ph type="ftr" sz="quarter" idx="3"/>
          </p:nvPr>
        </p:nvSpPr>
        <p:spPr>
          <a:xfrm>
            <a:off x="4046855" y="6356350"/>
            <a:ext cx="495554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t>The software maker is a craftsman</a:t>
            </a:r>
            <a:endParaRPr lang="en-US"/>
          </a:p>
        </p:txBody>
      </p:sp>
      <p:sp>
        <p:nvSpPr>
          <p:cNvPr id="3" name="Content Placeholder 2"/>
          <p:cNvSpPr>
            <a:spLocks noGrp="1"/>
          </p:cNvSpPr>
          <p:nvPr>
            <p:ph idx="1"/>
          </p:nvPr>
        </p:nvSpPr>
        <p:spPr/>
        <p:txBody>
          <a:bodyPr/>
          <a:p>
            <a:r>
              <a:rPr lang="en-US"/>
              <a:t>Concerned about quality</a:t>
            </a:r>
            <a:endParaRPr lang="en-US"/>
          </a:p>
          <a:p>
            <a:r>
              <a:rPr lang="en-US"/>
              <a:t>It has its own way of working and organizing</a:t>
            </a:r>
            <a:r>
              <a:rPr lang="en-US" altLang="en-US"/>
              <a:t>, his </a:t>
            </a:r>
            <a:r>
              <a:rPr lang="en-US"/>
              <a:t>method, which is unique to each one</a:t>
            </a:r>
            <a:endParaRPr lang="en-US"/>
          </a:p>
          <a:p>
            <a:r>
              <a:rPr lang="en-US"/>
              <a:t>He has his way of dealing with the team.</a:t>
            </a:r>
            <a:endParaRPr lang="en-US"/>
          </a:p>
          <a:p>
            <a:r>
              <a:rPr lang="en-US" altLang="en-US"/>
              <a:t>His </a:t>
            </a:r>
            <a:r>
              <a:rPr lang="en-US"/>
              <a:t>preferences and skills</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5554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CBA: how to do it</a:t>
            </a:r>
            <a:endParaRPr lang="en-US"/>
          </a:p>
        </p:txBody>
      </p:sp>
      <p:sp>
        <p:nvSpPr>
          <p:cNvPr id="3" name="Content Placeholder 2"/>
          <p:cNvSpPr>
            <a:spLocks noGrp="1"/>
          </p:cNvSpPr>
          <p:nvPr>
            <p:ph idx="1"/>
          </p:nvPr>
        </p:nvSpPr>
        <p:spPr>
          <a:xfrm>
            <a:off x="652145" y="1157605"/>
            <a:ext cx="10914380" cy="5220970"/>
          </a:xfrm>
        </p:spPr>
        <p:txBody>
          <a:bodyPr>
            <a:noAutofit/>
          </a:bodyPr>
          <a:p>
            <a:r>
              <a:rPr lang="en-US" altLang="en-US" sz="1600"/>
              <a:t>Do </a:t>
            </a:r>
            <a:r>
              <a:rPr lang="en-US" sz="1600"/>
              <a:t>not model a reality that is fluid and diffuse</a:t>
            </a:r>
            <a:endParaRPr lang="en-US" sz="1600"/>
          </a:p>
          <a:p>
            <a:r>
              <a:rPr lang="en-US" altLang="en-US" sz="1600"/>
              <a:t>F</a:t>
            </a:r>
            <a:r>
              <a:rPr lang="en-US" sz="1600"/>
              <a:t>ocus on data</a:t>
            </a:r>
            <a:endParaRPr lang="en-US" sz="1600"/>
          </a:p>
          <a:p>
            <a:pPr lvl="1"/>
            <a:r>
              <a:rPr lang="en-US" sz="1370"/>
              <a:t>Organized </a:t>
            </a:r>
            <a:r>
              <a:rPr lang="en-US" altLang="en-US" sz="1370"/>
              <a:t>by</a:t>
            </a:r>
            <a:r>
              <a:rPr lang="en-US" sz="1370"/>
              <a:t> </a:t>
            </a:r>
            <a:r>
              <a:rPr lang="en-US" sz="1370" u="sng"/>
              <a:t>documents</a:t>
            </a:r>
            <a:endParaRPr lang="en-US" sz="1370"/>
          </a:p>
          <a:p>
            <a:pPr lvl="1"/>
            <a:r>
              <a:rPr lang="en-US" sz="1370"/>
              <a:t>Must have the highest quality: validation, compliance with standards, updated, documented, identified, with history, references</a:t>
            </a:r>
            <a:r>
              <a:rPr lang="en-US" altLang="en-US" sz="1370"/>
              <a:t>, changes tracking</a:t>
            </a:r>
            <a:endParaRPr lang="en-US" sz="1370"/>
          </a:p>
          <a:p>
            <a:r>
              <a:rPr lang="en-US" sz="1600"/>
              <a:t>Flows: what you do with the data</a:t>
            </a:r>
            <a:endParaRPr lang="en-US" sz="1600"/>
          </a:p>
          <a:p>
            <a:pPr lvl="1"/>
            <a:r>
              <a:rPr lang="en-US" sz="1370"/>
              <a:t>Flows will be implemented progressively </a:t>
            </a:r>
            <a:r>
              <a:rPr lang="en-US" altLang="en-US" sz="1370"/>
              <a:t>starting with </a:t>
            </a:r>
            <a:r>
              <a:rPr lang="en-US" sz="1370"/>
              <a:t>the data: "what do you do with this document"</a:t>
            </a:r>
            <a:endParaRPr lang="en-US" sz="1370"/>
          </a:p>
          <a:p>
            <a:r>
              <a:rPr lang="en-US" sz="1600" u="sng"/>
              <a:t>Changes</a:t>
            </a:r>
            <a:r>
              <a:rPr lang="en-US" sz="1600"/>
              <a:t>: Software is not thought of as a complete solution to a problem. It is thought of as a succession of changes. It has to be developed thinking that it will change:</a:t>
            </a:r>
            <a:endParaRPr lang="en-US" sz="1600"/>
          </a:p>
          <a:p>
            <a:pPr lvl="1"/>
            <a:r>
              <a:rPr lang="en-US" sz="1370"/>
              <a:t>To document</a:t>
            </a:r>
            <a:endParaRPr lang="en-US" sz="1370"/>
          </a:p>
          <a:p>
            <a:pPr lvl="1"/>
            <a:r>
              <a:rPr lang="en-US" sz="1370"/>
              <a:t>Isolate features</a:t>
            </a:r>
            <a:endParaRPr lang="en-US" sz="1370"/>
          </a:p>
          <a:p>
            <a:pPr lvl="1"/>
            <a:r>
              <a:rPr lang="en-US" sz="1370"/>
              <a:t>Organize into microservices</a:t>
            </a:r>
            <a:endParaRPr lang="en-US" sz="1370"/>
          </a:p>
          <a:p>
            <a:pPr lvl="1"/>
            <a:r>
              <a:rPr lang="en-US" sz="1370"/>
              <a:t>Do not think about solving a complex structure at once. Instead implement microservices (or modules) that:</a:t>
            </a:r>
            <a:endParaRPr lang="en-US" sz="1370"/>
          </a:p>
          <a:p>
            <a:pPr marL="914400" lvl="2" indent="0">
              <a:buNone/>
            </a:pPr>
            <a:r>
              <a:rPr lang="en-US" sz="1140"/>
              <a:t>1. </a:t>
            </a:r>
            <a:r>
              <a:rPr lang="en-US" altLang="en-US" sz="1140"/>
              <a:t>W</a:t>
            </a:r>
            <a:r>
              <a:rPr lang="en-US" sz="1140"/>
              <a:t>ill do just one feature correctly</a:t>
            </a:r>
            <a:endParaRPr lang="en-US" sz="1140"/>
          </a:p>
          <a:p>
            <a:pPr marL="914400" lvl="2" indent="0">
              <a:buNone/>
            </a:pPr>
            <a:r>
              <a:rPr lang="en-US" sz="1140"/>
              <a:t>2. </a:t>
            </a:r>
            <a:r>
              <a:rPr lang="en-US" altLang="en-US" sz="1140"/>
              <a:t>H</a:t>
            </a:r>
            <a:r>
              <a:rPr lang="en-US" sz="1140"/>
              <a:t>a</a:t>
            </a:r>
            <a:r>
              <a:rPr lang="en-US" altLang="en-US" sz="1140"/>
              <a:t>ve</a:t>
            </a:r>
            <a:r>
              <a:rPr lang="en-US" sz="1140"/>
              <a:t> the least complexity</a:t>
            </a:r>
            <a:endParaRPr lang="en-US" sz="1140"/>
          </a:p>
          <a:p>
            <a:pPr marL="914400" lvl="2" indent="0">
              <a:buNone/>
            </a:pPr>
            <a:r>
              <a:rPr lang="en-US" sz="1140"/>
              <a:t>3. Will be changed when ne</a:t>
            </a:r>
            <a:r>
              <a:rPr lang="en-US" altLang="en-US" sz="1140"/>
              <a:t>eded</a:t>
            </a:r>
            <a:endParaRPr lang="en-US" sz="1140"/>
          </a:p>
          <a:p>
            <a:pPr marL="914400" lvl="2" indent="0">
              <a:buNone/>
            </a:pPr>
            <a:r>
              <a:rPr lang="en-US" sz="1140"/>
              <a:t>4. </a:t>
            </a:r>
            <a:r>
              <a:rPr lang="en-US" altLang="en-US" sz="1140"/>
              <a:t>Ch</a:t>
            </a:r>
            <a:r>
              <a:rPr lang="en-US" sz="1140"/>
              <a:t>ange</a:t>
            </a:r>
            <a:r>
              <a:rPr lang="en-US" altLang="en-US" sz="1140"/>
              <a:t>s</a:t>
            </a:r>
            <a:r>
              <a:rPr lang="en-US" sz="1140"/>
              <a:t> must not affect others. Independence.</a:t>
            </a:r>
            <a:endParaRPr lang="en-US" sz="1140"/>
          </a:p>
          <a:p>
            <a:pPr marL="914400" lvl="2" indent="0">
              <a:buNone/>
            </a:pPr>
            <a:r>
              <a:rPr lang="en-US" sz="1140"/>
              <a:t>5. Eventually can be reused. As modules or as microservices.</a:t>
            </a:r>
            <a:endParaRPr lang="en-US" sz="1140"/>
          </a:p>
          <a:p>
            <a:pPr marL="914400" lvl="2" indent="0">
              <a:buNone/>
            </a:pPr>
            <a:r>
              <a:rPr lang="en-US" sz="1140"/>
              <a:t>6. Over time will build up a rich library of resources</a:t>
            </a:r>
            <a:endParaRPr lang="en-US" sz="1140"/>
          </a:p>
          <a:p>
            <a:pPr lvl="1"/>
            <a:r>
              <a:rPr lang="en-US" sz="1370"/>
              <a:t>Simplicity</a:t>
            </a:r>
            <a:endParaRPr lang="en-US" sz="137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5554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200025"/>
            <a:ext cx="10515600" cy="715645"/>
          </a:xfrm>
        </p:spPr>
        <p:txBody>
          <a:bodyPr/>
          <a:p>
            <a:r>
              <a:rPr lang="en-US" altLang="en-US"/>
              <a:t>Script </a:t>
            </a:r>
            <a:r>
              <a:rPr lang="en-US" altLang="en-US" sz="2800"/>
              <a:t>(1)</a:t>
            </a:r>
            <a:endParaRPr lang="en-US" altLang="en-US" sz="2800"/>
          </a:p>
        </p:txBody>
      </p:sp>
      <p:sp>
        <p:nvSpPr>
          <p:cNvPr id="3" name="Content Placeholder 2"/>
          <p:cNvSpPr>
            <a:spLocks noGrp="1"/>
          </p:cNvSpPr>
          <p:nvPr>
            <p:ph idx="1"/>
          </p:nvPr>
        </p:nvSpPr>
        <p:spPr>
          <a:xfrm>
            <a:off x="922655" y="874395"/>
            <a:ext cx="10515600" cy="5274945"/>
          </a:xfrm>
        </p:spPr>
        <p:txBody>
          <a:bodyPr>
            <a:noAutofit/>
          </a:bodyPr>
          <a:p>
            <a:r>
              <a:rPr lang="en-US" altLang="en-US" sz="1400"/>
              <a:t>(</a:t>
            </a:r>
            <a:r>
              <a:rPr lang="en-US" sz="1400"/>
              <a:t>Manning</a:t>
            </a:r>
            <a:r>
              <a:rPr lang="en-US" altLang="en-US" sz="1400"/>
              <a:t>): </a:t>
            </a:r>
            <a:r>
              <a:rPr lang="en-US" altLang="en-US" sz="1400" b="1"/>
              <a:t>do not model a changing</a:t>
            </a:r>
            <a:r>
              <a:rPr lang="en-US" sz="1400" b="1"/>
              <a:t> reality that is changing. Track </a:t>
            </a:r>
            <a:r>
              <a:rPr lang="en-US" altLang="en-US" sz="1400" b="1"/>
              <a:t>it by coding s</a:t>
            </a:r>
            <a:r>
              <a:rPr lang="en-US" sz="1400" b="1"/>
              <a:t>oftware.</a:t>
            </a:r>
            <a:endParaRPr lang="en-US" sz="100" b="1"/>
          </a:p>
          <a:p>
            <a:r>
              <a:rPr lang="en-US" sz="1600"/>
              <a:t>1. Short talk: identify roles and entities, simple flow view</a:t>
            </a:r>
            <a:endParaRPr lang="en-US" sz="1600"/>
          </a:p>
          <a:p>
            <a:pPr lvl="1"/>
            <a:r>
              <a:rPr lang="en-US" sz="1400"/>
              <a:t>Roles will correspond to </a:t>
            </a:r>
            <a:r>
              <a:rPr lang="en-US" altLang="en-US" sz="1400" u="sng"/>
              <a:t>files</a:t>
            </a:r>
            <a:r>
              <a:rPr lang="en-US" sz="1400"/>
              <a:t>: customers, parts, products...</a:t>
            </a:r>
            <a:endParaRPr lang="en-US" sz="1400"/>
          </a:p>
          <a:p>
            <a:pPr lvl="1"/>
            <a:r>
              <a:rPr lang="en-US" sz="1400"/>
              <a:t>Flow will define a first prototype, "toy"</a:t>
            </a:r>
            <a:endParaRPr lang="en-US" sz="1400"/>
          </a:p>
          <a:p>
            <a:pPr lvl="1"/>
            <a:r>
              <a:rPr lang="en-US" sz="1400"/>
              <a:t>A brief </a:t>
            </a:r>
            <a:r>
              <a:rPr lang="en-US" altLang="en-US" sz="1400"/>
              <a:t>talk</a:t>
            </a:r>
            <a:r>
              <a:rPr lang="en-US" sz="1400"/>
              <a:t>can/should be complemented by a study of the enterprise's references. This is essential for sizing the project and having an architectural idea.</a:t>
            </a:r>
            <a:endParaRPr lang="en-US" sz="1400"/>
          </a:p>
          <a:p>
            <a:r>
              <a:rPr lang="en-US" sz="1600"/>
              <a:t>2. Toy</a:t>
            </a:r>
            <a:endParaRPr lang="en-US" sz="1600"/>
          </a:p>
          <a:p>
            <a:pPr lvl="1"/>
            <a:r>
              <a:rPr lang="en-US" sz="1400"/>
              <a:t>Develop a program as simple as possible that performs a minimal flow: purchase of a product, deposit into a bank account, admission to a hospital</a:t>
            </a:r>
            <a:endParaRPr lang="en-US" sz="1400"/>
          </a:p>
          <a:p>
            <a:pPr lvl="1"/>
            <a:r>
              <a:rPr lang="en-US" sz="1400"/>
              <a:t>Minimal interface, probably CLI</a:t>
            </a:r>
            <a:endParaRPr lang="en-US" sz="1400"/>
          </a:p>
          <a:p>
            <a:pPr lvl="1"/>
            <a:r>
              <a:rPr lang="en-US" sz="1400"/>
              <a:t>It works, it can be shown to the customer as a simplistic model. It certainly has no bugs.</a:t>
            </a:r>
            <a:endParaRPr lang="en-US" sz="1400"/>
          </a:p>
          <a:p>
            <a:r>
              <a:rPr lang="en-US" sz="1600"/>
              <a:t>3. The data</a:t>
            </a:r>
            <a:endParaRPr lang="en-US" sz="1600"/>
          </a:p>
          <a:p>
            <a:pPr lvl="1"/>
            <a:r>
              <a:rPr lang="en-US" sz="1400"/>
              <a:t>Identify the documents that are used in the flow</a:t>
            </a:r>
            <a:endParaRPr lang="en-US" sz="1400"/>
          </a:p>
          <a:p>
            <a:pPr lvl="1"/>
            <a:r>
              <a:rPr lang="en-US" sz="1400"/>
              <a:t>and the </a:t>
            </a:r>
            <a:r>
              <a:rPr lang="en-US" sz="1400" u="sng"/>
              <a:t>events</a:t>
            </a:r>
            <a:r>
              <a:rPr lang="en-US" sz="1400"/>
              <a:t> that are generated or generate documents</a:t>
            </a:r>
            <a:endParaRPr lang="en-US" sz="1400"/>
          </a:p>
          <a:p>
            <a:pPr lvl="1"/>
            <a:r>
              <a:rPr lang="en-US" sz="1400" u="sng"/>
              <a:t>Fully</a:t>
            </a:r>
            <a:r>
              <a:rPr lang="en-US" sz="1400"/>
              <a:t> detail the document: date, identification, fields, data types, validation (program name, standard), input form, output format(s), applicable rules and regulations, history, microservice that handles </a:t>
            </a:r>
            <a:r>
              <a:rPr lang="en-US" altLang="en-US" sz="1400"/>
              <a:t>it</a:t>
            </a:r>
            <a:r>
              <a:rPr lang="en-US" sz="1400"/>
              <a:t>, changes that have occurred</a:t>
            </a:r>
            <a:endParaRPr lang="en-US" sz="1400"/>
          </a:p>
          <a:p>
            <a:pPr lvl="2"/>
            <a:r>
              <a:rPr lang="en-US" sz="1200"/>
              <a:t>Format </a:t>
            </a:r>
            <a:r>
              <a:rPr lang="en-US" altLang="en-US" sz="1200"/>
              <a:t>the document</a:t>
            </a:r>
            <a:r>
              <a:rPr lang="en-US" sz="1200"/>
              <a:t> in a </a:t>
            </a:r>
            <a:r>
              <a:rPr lang="en-US" altLang="en-US" sz="1200"/>
              <a:t>schma</a:t>
            </a:r>
            <a:r>
              <a:rPr lang="en-US" sz="1200"/>
              <a:t>: Json, xml...</a:t>
            </a:r>
            <a:endParaRPr lang="en-US" sz="1200"/>
          </a:p>
          <a:p>
            <a:pPr lvl="2"/>
            <a:r>
              <a:rPr lang="en-US" sz="1200"/>
              <a:t>Develop the necessary programs: input, validation, output. Tests.</a:t>
            </a:r>
            <a:endParaRPr lang="en-US" sz="1200"/>
          </a:p>
          <a:p>
            <a:pPr lvl="2"/>
            <a:r>
              <a:rPr lang="en-US" sz="1200"/>
              <a:t>The program must simply go through the definition and execute: input, validation, </a:t>
            </a:r>
            <a:r>
              <a:rPr lang="en-US" sz="1200" u="sng"/>
              <a:t>triggering the program</a:t>
            </a:r>
            <a:r>
              <a:rPr lang="en-US" sz="1200"/>
              <a:t> that handles the document.</a:t>
            </a:r>
            <a:endParaRPr lang="en-US" sz="1200"/>
          </a:p>
          <a:p>
            <a:pPr lvl="1"/>
            <a:r>
              <a:rPr lang="en-US" sz="1400"/>
              <a:t>Continuously confirm with the customer</a:t>
            </a:r>
            <a:endParaRPr lang="en-US" sz="1400"/>
          </a:p>
          <a:p>
            <a:pPr lvl="1"/>
            <a:r>
              <a:rPr lang="en-US" sz="1400"/>
              <a:t>Save definitions (schema) and data in a document file (MongoDB, Redis...). Flows in graph </a:t>
            </a:r>
            <a:r>
              <a:rPr lang="en-US" altLang="en-US" sz="1400"/>
              <a:t>database</a:t>
            </a:r>
            <a:r>
              <a:rPr lang="en-US" sz="1400"/>
              <a:t>.</a:t>
            </a:r>
            <a:endParaRPr lang="en-US" sz="140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19345"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ltLang="en-US"/>
              <a:t>Script </a:t>
            </a:r>
            <a:r>
              <a:rPr lang="en-US" altLang="en-US" sz="2800"/>
              <a:t>(2)</a:t>
            </a:r>
            <a:endParaRPr lang="en-US" altLang="en-US" sz="2800"/>
          </a:p>
        </p:txBody>
      </p:sp>
      <p:sp>
        <p:nvSpPr>
          <p:cNvPr id="3" name="Content Placeholder 2"/>
          <p:cNvSpPr>
            <a:spLocks noGrp="1"/>
          </p:cNvSpPr>
          <p:nvPr>
            <p:ph idx="1"/>
          </p:nvPr>
        </p:nvSpPr>
        <p:spPr/>
        <p:txBody>
          <a:bodyPr>
            <a:noAutofit/>
          </a:bodyPr>
          <a:p>
            <a:pPr marL="0" indent="0">
              <a:buNone/>
            </a:pPr>
            <a:r>
              <a:rPr lang="en-US" sz="1600"/>
              <a:t>4. Design starts here </a:t>
            </a:r>
            <a:r>
              <a:rPr lang="en-US" altLang="en-US" sz="1600"/>
              <a:t>(or before)</a:t>
            </a:r>
            <a:r>
              <a:rPr lang="en-US" sz="1600"/>
              <a:t>:</a:t>
            </a:r>
            <a:endParaRPr lang="en-US" sz="1600"/>
          </a:p>
          <a:p>
            <a:pPr lvl="1"/>
            <a:r>
              <a:rPr lang="en-US" sz="1400"/>
              <a:t>UI</a:t>
            </a:r>
            <a:endParaRPr lang="en-US" sz="1400"/>
          </a:p>
          <a:p>
            <a:pPr lvl="1"/>
            <a:r>
              <a:rPr lang="en-US" sz="1400"/>
              <a:t>Visual programming</a:t>
            </a:r>
            <a:endParaRPr lang="en-US" sz="1400"/>
          </a:p>
          <a:p>
            <a:pPr lvl="1"/>
            <a:r>
              <a:rPr lang="en-US" sz="1400"/>
              <a:t>Follows a parallel path </a:t>
            </a:r>
            <a:r>
              <a:rPr lang="en-US" altLang="en-US" sz="1400"/>
              <a:t>with </a:t>
            </a:r>
            <a:r>
              <a:rPr lang="en-US" sz="1400"/>
              <a:t>software development</a:t>
            </a:r>
            <a:endParaRPr lang="en-US" sz="1400"/>
          </a:p>
          <a:p>
            <a:pPr>
              <a:buNone/>
            </a:pPr>
            <a:r>
              <a:rPr lang="en-US" sz="1600"/>
              <a:t>5. The flow(s):</a:t>
            </a:r>
            <a:endParaRPr lang="en-US" sz="1600"/>
          </a:p>
          <a:p>
            <a:pPr lvl="1"/>
            <a:r>
              <a:rPr lang="en-US" sz="1400"/>
              <a:t>Having detailed documents, with input, validation, output ready, follow the flow from an initial document/event</a:t>
            </a:r>
            <a:endParaRPr lang="en-US" sz="1400"/>
          </a:p>
          <a:p>
            <a:pPr lvl="1"/>
            <a:r>
              <a:rPr lang="en-US" sz="1400"/>
              <a:t>Dialogue with the customer identifying the document flow step by step</a:t>
            </a:r>
            <a:endParaRPr lang="en-US" sz="1400"/>
          </a:p>
          <a:p>
            <a:pPr lvl="2"/>
            <a:r>
              <a:rPr lang="en-US" sz="1200"/>
              <a:t>Look for the simplest and most generic path, leave exceptions for a second pass, follow the main flow</a:t>
            </a:r>
            <a:endParaRPr lang="en-US" sz="1200"/>
          </a:p>
          <a:p>
            <a:pPr lvl="2"/>
            <a:r>
              <a:rPr lang="en-US" sz="1200"/>
              <a:t>Implement each of the steps, with customer. Tests.</a:t>
            </a:r>
            <a:endParaRPr lang="en-US" sz="1200"/>
          </a:p>
          <a:p>
            <a:pPr lvl="2"/>
            <a:r>
              <a:rPr lang="en-US" sz="1200"/>
              <a:t>Repeat for each document</a:t>
            </a:r>
            <a:endParaRPr lang="en-US" sz="1200"/>
          </a:p>
          <a:p>
            <a:pPr lvl="2"/>
            <a:r>
              <a:rPr lang="en-US" sz="1200"/>
              <a:t>Create the </a:t>
            </a:r>
            <a:r>
              <a:rPr lang="en-US" altLang="en-US" sz="1200"/>
              <a:t>files/</a:t>
            </a:r>
            <a:r>
              <a:rPr lang="en-US" sz="1200"/>
              <a:t>records whose need appears during the flow</a:t>
            </a:r>
            <a:endParaRPr lang="en-US" sz="1200"/>
          </a:p>
          <a:p>
            <a:pPr lvl="1"/>
            <a:r>
              <a:rPr lang="en-US" sz="1400"/>
              <a:t>Validate the entire flow with the client</a:t>
            </a:r>
            <a:endParaRPr lang="en-US" sz="1400"/>
          </a:p>
          <a:p>
            <a:pPr lvl="1"/>
            <a:r>
              <a:rPr lang="en-US" sz="1400"/>
              <a:t>Do a </a:t>
            </a:r>
            <a:r>
              <a:rPr lang="en-US" sz="1400" u="sng"/>
              <a:t>security</a:t>
            </a:r>
            <a:r>
              <a:rPr lang="en-US" sz="1400"/>
              <a:t> review at each step</a:t>
            </a:r>
            <a:endParaRPr lang="en-US" sz="1400"/>
          </a:p>
          <a:p>
            <a:pPr lvl="1"/>
            <a:r>
              <a:rPr lang="en-US" sz="1400"/>
              <a:t>Implement exceptions one by one, validating with the client</a:t>
            </a:r>
            <a:endParaRPr lang="en-US" sz="1400"/>
          </a:p>
          <a:p>
            <a:pPr lvl="2"/>
            <a:r>
              <a:rPr lang="en-US" sz="1200"/>
              <a:t>These will be cases of change.</a:t>
            </a:r>
            <a:endParaRPr lang="en-US" sz="1200"/>
          </a:p>
          <a:p>
            <a:pPr lvl="2"/>
            <a:r>
              <a:rPr lang="en-US" sz="1200"/>
              <a:t>The entire life of the software will be implementing </a:t>
            </a:r>
            <a:r>
              <a:rPr lang="en-US" sz="1200" u="sng"/>
              <a:t>changes</a:t>
            </a:r>
            <a:r>
              <a:rPr lang="en-US" sz="1200"/>
              <a:t>: fixes, new features, introduced modifications, regulations.</a:t>
            </a:r>
            <a:endParaRPr lang="en-US" sz="1200"/>
          </a:p>
          <a:p>
            <a:pPr lvl="1"/>
            <a:r>
              <a:rPr lang="en-US" sz="1400"/>
              <a:t>In each case, consider creating a microservice or module. </a:t>
            </a:r>
            <a:r>
              <a:rPr lang="en-US" altLang="en-US" sz="1400"/>
              <a:t>D</a:t>
            </a:r>
            <a:r>
              <a:rPr lang="en-US" sz="1400"/>
              <a:t>ocument </a:t>
            </a:r>
            <a:r>
              <a:rPr lang="en-US" altLang="en-US" sz="1400"/>
              <a:t>it</a:t>
            </a:r>
            <a:r>
              <a:rPr lang="en-US" sz="1400"/>
              <a:t>.</a:t>
            </a:r>
            <a:endParaRPr lang="en-US" sz="1400"/>
          </a:p>
          <a:p>
            <a:pPr lvl="1"/>
            <a:endParaRPr lang="en-US" sz="1400"/>
          </a:p>
          <a:p>
            <a:pPr marL="0" indent="0">
              <a:buNone/>
            </a:pPr>
            <a:r>
              <a:rPr lang="en-US" sz="1600" i="1"/>
              <a:t>6. </a:t>
            </a:r>
            <a:r>
              <a:rPr lang="en-US" altLang="en-US" sz="1600" i="1"/>
              <a:t>Changes</a:t>
            </a:r>
            <a:endParaRPr lang="en-US" altLang="en-US" sz="1600" i="1"/>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0728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tLang="en-US"/>
              <a:t>Changes</a:t>
            </a:r>
            <a:r>
              <a:rPr lang="en-US"/>
              <a:t> </a:t>
            </a:r>
            <a:endParaRPr lang="en-US"/>
          </a:p>
        </p:txBody>
      </p:sp>
      <p:sp>
        <p:nvSpPr>
          <p:cNvPr id="3" name="Content Placeholder 2"/>
          <p:cNvSpPr>
            <a:spLocks noGrp="1"/>
          </p:cNvSpPr>
          <p:nvPr>
            <p:ph idx="1"/>
          </p:nvPr>
        </p:nvSpPr>
        <p:spPr/>
        <p:txBody>
          <a:bodyPr>
            <a:normAutofit fontScale="80000"/>
          </a:bodyPr>
          <a:p>
            <a:pPr marL="0" indent="0">
              <a:buNone/>
            </a:pPr>
            <a:r>
              <a:rPr lang="en-US" b="1">
                <a:sym typeface="+mn-ea"/>
              </a:rPr>
              <a:t>From then on, it remains to continuously implement changes</a:t>
            </a:r>
            <a:endParaRPr lang="en-US" b="1">
              <a:sym typeface="+mn-ea"/>
            </a:endParaRPr>
          </a:p>
          <a:p>
            <a:pPr marL="0" indent="0">
              <a:buNone/>
            </a:pPr>
            <a:endParaRPr lang="en-US">
              <a:sym typeface="+mn-ea"/>
            </a:endParaRPr>
          </a:p>
          <a:p>
            <a:r>
              <a:rPr lang="en-US">
                <a:sym typeface="+mn-ea"/>
              </a:rPr>
              <a:t>Support and development are one and the same</a:t>
            </a:r>
            <a:endParaRPr lang="en-US">
              <a:sym typeface="+mn-ea"/>
            </a:endParaRPr>
          </a:p>
          <a:p>
            <a:r>
              <a:rPr lang="en-US">
                <a:sym typeface="+mn-ea"/>
              </a:rPr>
              <a:t>All software steps are software:</a:t>
            </a:r>
            <a:endParaRPr lang="en-US">
              <a:sym typeface="+mn-ea"/>
            </a:endParaRPr>
          </a:p>
          <a:p>
            <a:pPr lvl="1"/>
            <a:r>
              <a:rPr lang="en-US">
                <a:sym typeface="+mn-ea"/>
              </a:rPr>
              <a:t>Deploy</a:t>
            </a:r>
            <a:endParaRPr lang="en-US">
              <a:sym typeface="+mn-ea"/>
            </a:endParaRPr>
          </a:p>
          <a:p>
            <a:pPr lvl="1"/>
            <a:r>
              <a:rPr lang="en-US">
                <a:sym typeface="+mn-ea"/>
              </a:rPr>
              <a:t>Devops, CI/CD</a:t>
            </a:r>
            <a:endParaRPr lang="en-US">
              <a:sym typeface="+mn-ea"/>
            </a:endParaRPr>
          </a:p>
          <a:p>
            <a:pPr lvl="1"/>
            <a:r>
              <a:rPr lang="en-US">
                <a:sym typeface="+mn-ea"/>
              </a:rPr>
              <a:t>Infra as software</a:t>
            </a:r>
            <a:endParaRPr lang="en-US">
              <a:sym typeface="+mn-ea"/>
            </a:endParaRPr>
          </a:p>
          <a:p>
            <a:pPr lvl="1"/>
            <a:r>
              <a:rPr lang="en-US">
                <a:sym typeface="+mn-ea"/>
              </a:rPr>
              <a:t>Tests and homologation</a:t>
            </a:r>
            <a:endParaRPr lang="en-US">
              <a:sym typeface="+mn-ea"/>
            </a:endParaRPr>
          </a:p>
          <a:p>
            <a:pPr lvl="1"/>
            <a:r>
              <a:rPr lang="en-US" u="sng">
                <a:sym typeface="+mn-ea"/>
              </a:rPr>
              <a:t>Independent</a:t>
            </a:r>
            <a:r>
              <a:rPr lang="en-US">
                <a:sym typeface="+mn-ea"/>
              </a:rPr>
              <a:t> security review</a:t>
            </a:r>
            <a:endParaRPr lang="en-US">
              <a:sym typeface="+mn-ea"/>
            </a:endParaRPr>
          </a:p>
          <a:p>
            <a:pPr lvl="1"/>
            <a:r>
              <a:rPr lang="en-US">
                <a:sym typeface="+mn-ea"/>
              </a:rPr>
              <a:t>quality review</a:t>
            </a:r>
            <a:endParaRPr lang="en-US">
              <a:sym typeface="+mn-ea"/>
            </a:endParaRPr>
          </a:p>
          <a:p>
            <a:r>
              <a:rPr lang="en-US">
                <a:sym typeface="+mn-ea"/>
              </a:rPr>
              <a:t>Over time, big changes will emerge: strategy and architecture have changed or the system has gained complexity:</a:t>
            </a:r>
            <a:endParaRPr lang="en-US">
              <a:sym typeface="+mn-ea"/>
            </a:endParaRPr>
          </a:p>
          <a:p>
            <a:pPr lvl="1"/>
            <a:r>
              <a:rPr lang="en-US" u="sng">
                <a:sym typeface="+mn-ea"/>
              </a:rPr>
              <a:t>Refactoring</a:t>
            </a:r>
            <a:r>
              <a:rPr lang="en-US">
                <a:sym typeface="+mn-ea"/>
              </a:rPr>
              <a:t> from a proven architecture</a:t>
            </a:r>
            <a:endParaRPr lang="en-US">
              <a:sym typeface="+mn-ea"/>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966200" y="6356350"/>
            <a:ext cx="23876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500380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t>Quali</a:t>
            </a:r>
            <a:r>
              <a:rPr lang="en-US" altLang="en-US"/>
              <a:t>ty</a:t>
            </a:r>
            <a:endParaRPr lang="en-US" altLang="en-US"/>
          </a:p>
        </p:txBody>
      </p:sp>
      <p:sp>
        <p:nvSpPr>
          <p:cNvPr id="3" name="Content Placeholder 2"/>
          <p:cNvSpPr>
            <a:spLocks noGrp="1"/>
          </p:cNvSpPr>
          <p:nvPr>
            <p:ph idx="1"/>
          </p:nvPr>
        </p:nvSpPr>
        <p:spPr/>
        <p:txBody>
          <a:bodyPr>
            <a:normAutofit fontScale="90000"/>
          </a:bodyPr>
          <a:p>
            <a:r>
              <a:rPr lang="en-US"/>
              <a:t>It's a spirit</a:t>
            </a:r>
            <a:endParaRPr lang="en-US"/>
          </a:p>
          <a:p>
            <a:r>
              <a:rPr lang="en-US"/>
              <a:t>exhaustive tests</a:t>
            </a:r>
            <a:endParaRPr lang="en-US"/>
          </a:p>
          <a:p>
            <a:pPr lvl="1"/>
            <a:r>
              <a:rPr lang="en-US"/>
              <a:t>and more tests</a:t>
            </a:r>
            <a:endParaRPr lang="en-US"/>
          </a:p>
          <a:p>
            <a:r>
              <a:rPr lang="en-US"/>
              <a:t>Review, evaluation, rejection:</a:t>
            </a:r>
            <a:endParaRPr lang="en-US"/>
          </a:p>
          <a:p>
            <a:pPr lvl="1"/>
            <a:r>
              <a:rPr lang="en-US"/>
              <a:t>by pairs</a:t>
            </a:r>
            <a:endParaRPr lang="en-US"/>
          </a:p>
          <a:p>
            <a:pPr lvl="1"/>
            <a:r>
              <a:rPr lang="en-US"/>
              <a:t>by boss</a:t>
            </a:r>
            <a:endParaRPr lang="en-US"/>
          </a:p>
          <a:p>
            <a:pPr lvl="1"/>
            <a:r>
              <a:rPr lang="en-US"/>
              <a:t>by the customer</a:t>
            </a:r>
            <a:endParaRPr lang="en-US"/>
          </a:p>
          <a:p>
            <a:r>
              <a:rPr lang="en-US"/>
              <a:t>Based on the principles and good practices of quality standards</a:t>
            </a:r>
            <a:endParaRPr lang="en-US"/>
          </a:p>
          <a:p>
            <a:pPr lvl="1"/>
            <a:r>
              <a:rPr lang="en-US"/>
              <a:t>ISO/IEC 25010</a:t>
            </a:r>
            <a:endParaRPr lang="en-US"/>
          </a:p>
          <a:p>
            <a:pPr lvl="1"/>
            <a:r>
              <a:rPr lang="en-US"/>
              <a:t>(ISO/IEC 9126)</a:t>
            </a:r>
            <a:endParaRPr lang="en-US"/>
          </a:p>
          <a:p>
            <a:pPr lvl="1"/>
            <a:r>
              <a:rPr lang="en-US"/>
              <a:t>Open Group Application Platform Service Qualities</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byssinica SIL" panose="02000000000000000000" charset="0"/>
                <a:cs typeface="Abyssinica SIL" panose="02000000000000000000" charset="0"/>
              </a:defRPr>
            </a:lvl1pPr>
          </a:lstStyle>
          <a:p>
            <a:r>
              <a:rPr lang="en-US" altLang="en-US" smtClean="0"/>
              <a:t>24/11/2022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byssinica SIL" panose="02000000000000000000" charset="0"/>
                <a:cs typeface="Abyssinica SIL" panose="02000000000000000000" charset="0"/>
              </a:defRPr>
            </a:lvl1pPr>
          </a:lstStyle>
          <a:p>
            <a:fld id="{B3561BA9-CDCF-4958-B8AB-66F3BF063E13}" type="slidenum">
              <a:rPr lang="en-US" smtClean="0"/>
            </a:fld>
            <a:endParaRPr lang="en-US"/>
          </a:p>
        </p:txBody>
      </p:sp>
      <p:sp>
        <p:nvSpPr>
          <p:cNvPr id="7" name="Footer Placeholder 6"/>
          <p:cNvSpPr>
            <a:spLocks noGrp="1"/>
          </p:cNvSpPr>
          <p:nvPr>
            <p:ph type="ftr" sz="quarter" idx="3"/>
          </p:nvPr>
        </p:nvSpPr>
        <p:spPr>
          <a:xfrm>
            <a:off x="4046855" y="6356350"/>
            <a:ext cx="4979670" cy="365125"/>
          </a:xfrm>
          <a:prstGeom prst="rect">
            <a:avLst/>
          </a:prstGeom>
        </p:spPr>
        <p:txBody>
          <a:bodyPr vert="horz" lIns="91440" tIns="45720" rIns="91440" bIns="45720" rtlCol="0" anchor="ctr"/>
          <a:lstStyle>
            <a:lvl1pPr algn="ctr">
              <a:defRPr sz="1200">
                <a:solidFill>
                  <a:schemeClr val="tx1">
                    <a:tint val="75000"/>
                  </a:schemeClr>
                </a:solidFill>
                <a:latin typeface="Abyssinica SIL" panose="02000000000000000000" charset="0"/>
                <a:cs typeface="Abyssinica SIL" panose="02000000000000000000" charset="0"/>
              </a:defRPr>
            </a:lvl1pPr>
          </a:lstStyle>
          <a:p>
            <a:r>
              <a:rPr lang="en-US"/>
              <a:t>Co</a:t>
            </a:r>
            <a:r>
              <a:rPr lang="en-US" altLang="en-US"/>
              <a:t>en Informatica - Changes/Data/Document Based Approach</a:t>
            </a:r>
            <a:r>
              <a:rPr lang="en-US"/>
              <a:t>:</a:t>
            </a:r>
            <a:r>
              <a:rPr lang="en-US" altLang="en-US"/>
              <a:t> CBA</a:t>
            </a:r>
            <a:endParaRPr lang="en-US" alt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15099</Words>
  <Application>WPS Presentation</Application>
  <PresentationFormat>Widescreen</PresentationFormat>
  <Paragraphs>508</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27</vt:i4>
      </vt:variant>
    </vt:vector>
  </HeadingPairs>
  <TitlesOfParts>
    <vt:vector size="41" baseType="lpstr">
      <vt:lpstr>Arial</vt:lpstr>
      <vt:lpstr>SimSun</vt:lpstr>
      <vt:lpstr>Wingdings</vt:lpstr>
      <vt:lpstr>Abyssinica SIL</vt:lpstr>
      <vt:lpstr>Wingdings</vt:lpstr>
      <vt:lpstr>微软雅黑</vt:lpstr>
      <vt:lpstr>Droid Sans Fallback</vt:lpstr>
      <vt:lpstr>DejaVu Sans</vt:lpstr>
      <vt:lpstr/>
      <vt:lpstr>Arial Unicode MS</vt:lpstr>
      <vt:lpstr>Calibri</vt:lpstr>
      <vt:lpstr>Gubbi</vt:lpstr>
      <vt:lpstr>Office Theme</vt:lpstr>
      <vt:lpstr>1_Office Theme</vt:lpstr>
      <vt:lpstr>Changes Based Approach </vt:lpstr>
      <vt:lpstr>What is CBA?</vt:lpstr>
      <vt:lpstr>Methodologies</vt:lpstr>
      <vt:lpstr>The software maker is a craftsman</vt:lpstr>
      <vt:lpstr>CBA: how to do it</vt:lpstr>
      <vt:lpstr>Script (1)</vt:lpstr>
      <vt:lpstr>Script (2)</vt:lpstr>
      <vt:lpstr>Changes </vt:lpstr>
      <vt:lpstr>Quality</vt:lpstr>
      <vt:lpstr>Tools</vt:lpstr>
      <vt:lpstr>Deploy: to be thought before</vt:lpstr>
      <vt:lpstr>Business model</vt:lpstr>
      <vt:lpstr>Changes Based Aproach</vt:lpstr>
      <vt:lpstr>O que é</vt:lpstr>
      <vt:lpstr>Metodologias</vt:lpstr>
      <vt:lpstr>O fazedor de software é um artesão</vt:lpstr>
      <vt:lpstr>Como fazer</vt:lpstr>
      <vt:lpstr>Roteiro (1)</vt:lpstr>
      <vt:lpstr>Roteiro (2)</vt:lpstr>
      <vt:lpstr>Mudanças </vt:lpstr>
      <vt:lpstr>Qualidade</vt:lpstr>
      <vt:lpstr>Ferramentas</vt:lpstr>
      <vt:lpstr>Deploy: a ser pensado antes</vt:lpstr>
      <vt:lpstr>Modelo de negócio</vt:lpstr>
      <vt:lpstr>PowerPoint 演示文稿</vt:lpstr>
      <vt:lpstr>Referências</vt:lpstr>
      <vt:lpstr>Reduce System Complexity with Data-Oriented Programming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gcoen</dc:creator>
  <cp:lastModifiedBy>gcoen</cp:lastModifiedBy>
  <cp:revision>67</cp:revision>
  <dcterms:created xsi:type="dcterms:W3CDTF">2022-12-18T21:23:26Z</dcterms:created>
  <dcterms:modified xsi:type="dcterms:W3CDTF">2022-12-18T21:23:26Z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