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69" r:id="rId2"/>
    <p:sldId id="366" r:id="rId3"/>
    <p:sldId id="368" r:id="rId4"/>
    <p:sldId id="372" r:id="rId5"/>
    <p:sldId id="370" r:id="rId6"/>
    <p:sldId id="374" r:id="rId7"/>
    <p:sldId id="373" r:id="rId8"/>
    <p:sldId id="371" r:id="rId9"/>
    <p:sldId id="375" r:id="rId10"/>
    <p:sldId id="378" r:id="rId11"/>
    <p:sldId id="379" r:id="rId12"/>
    <p:sldId id="376" r:id="rId13"/>
    <p:sldId id="37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6C2"/>
    <a:srgbClr val="F95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889" autoAdjust="0"/>
  </p:normalViewPr>
  <p:slideViewPr>
    <p:cSldViewPr snapToGrid="0" snapToObjects="1">
      <p:cViewPr>
        <p:scale>
          <a:sx n="100" d="100"/>
          <a:sy n="100" d="100"/>
        </p:scale>
        <p:origin x="-776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76A62-000D-E547-83B7-E179CCF7BF20}" type="datetimeFigureOut">
              <a:rPr lang="en-US" smtClean="0"/>
              <a:t>19-10-17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79A4-7F97-BD43-A57B-9FEAFBD2E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3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9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9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CB02-0458-E443-991A-BACE49840B4F}" type="datetimeFigureOut">
              <a:rPr lang="en-US" smtClean="0"/>
              <a:t>19-10-17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4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Relationship Id="rId3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6.emf"/><Relationship Id="rId6" Type="http://schemas.openxmlformats.org/officeDocument/2006/relationships/image" Target="../media/image22.emf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6.emf"/><Relationship Id="rId7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png"/><Relationship Id="rId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253490"/>
            <a:ext cx="7345680" cy="5509260"/>
          </a:xfrm>
          <a:prstGeom prst="rect">
            <a:avLst/>
          </a:prstGeom>
        </p:spPr>
      </p:pic>
      <p:pic>
        <p:nvPicPr>
          <p:cNvPr id="5" name="Picture 4" descr="latex-imag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30" y="2275840"/>
            <a:ext cx="2152650" cy="3642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80000" y="2072640"/>
            <a:ext cx="2540000" cy="853440"/>
          </a:xfrm>
          <a:prstGeom prst="rect">
            <a:avLst/>
          </a:prstGeom>
          <a:noFill/>
          <a:ln w="127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5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74800" y="86095"/>
            <a:ext cx="7569200" cy="2774953"/>
            <a:chOff x="1574800" y="670295"/>
            <a:chExt cx="7569200" cy="2774953"/>
          </a:xfrm>
        </p:grpSpPr>
        <p:grpSp>
          <p:nvGrpSpPr>
            <p:cNvPr id="2" name="Group 1"/>
            <p:cNvGrpSpPr/>
            <p:nvPr/>
          </p:nvGrpSpPr>
          <p:grpSpPr>
            <a:xfrm>
              <a:off x="3245867" y="670295"/>
              <a:ext cx="5898133" cy="2774953"/>
              <a:chOff x="3245867" y="0"/>
              <a:chExt cx="5898133" cy="2774953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/>
              <a:srcRect l="36806" b="59537"/>
              <a:stretch/>
            </p:blipFill>
            <p:spPr>
              <a:xfrm>
                <a:off x="3245867" y="0"/>
                <a:ext cx="5898133" cy="277495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cxnSp>
            <p:nvCxnSpPr>
              <p:cNvPr id="4" name="Straight Connector 3"/>
              <p:cNvCxnSpPr/>
              <p:nvPr/>
            </p:nvCxnSpPr>
            <p:spPr>
              <a:xfrm flipV="1">
                <a:off x="5011167" y="717898"/>
                <a:ext cx="1941560" cy="828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5024972" y="2015638"/>
                <a:ext cx="1946486" cy="2208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7330930" y="2022912"/>
              <a:ext cx="772528" cy="386561"/>
            </a:xfrm>
            <a:prstGeom prst="ellipse">
              <a:avLst/>
            </a:prstGeom>
            <a:noFill/>
            <a:ln w="28575" cmpd="sng"/>
            <a:effec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873117" y="2022912"/>
              <a:ext cx="414146" cy="386561"/>
            </a:xfrm>
            <a:prstGeom prst="ellipse">
              <a:avLst/>
            </a:prstGeom>
            <a:noFill/>
            <a:ln w="28575" cmpd="sng"/>
            <a:effec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63700" y="670295"/>
              <a:ext cx="1219200" cy="4727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74800" y="1600200"/>
              <a:ext cx="1219200" cy="215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3900" y="2314173"/>
              <a:ext cx="1219200" cy="215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78967" y="3019841"/>
            <a:ext cx="7785099" cy="2774953"/>
            <a:chOff x="1574800" y="860795"/>
            <a:chExt cx="7785099" cy="2774953"/>
          </a:xfrm>
        </p:grpSpPr>
        <p:grpSp>
          <p:nvGrpSpPr>
            <p:cNvPr id="13" name="Group 12"/>
            <p:cNvGrpSpPr/>
            <p:nvPr/>
          </p:nvGrpSpPr>
          <p:grpSpPr>
            <a:xfrm>
              <a:off x="3078732" y="860795"/>
              <a:ext cx="6281167" cy="2774953"/>
              <a:chOff x="3078732" y="190500"/>
              <a:chExt cx="6281167" cy="2774953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2"/>
              <a:srcRect l="31308" b="59537"/>
              <a:stretch/>
            </p:blipFill>
            <p:spPr>
              <a:xfrm>
                <a:off x="3078732" y="190500"/>
                <a:ext cx="6281167" cy="277495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cxnSp>
            <p:nvCxnSpPr>
              <p:cNvPr id="20" name="Straight Connector 19"/>
              <p:cNvCxnSpPr/>
              <p:nvPr/>
            </p:nvCxnSpPr>
            <p:spPr>
              <a:xfrm flipV="1">
                <a:off x="5239767" y="921098"/>
                <a:ext cx="1941560" cy="828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220805" y="2180738"/>
                <a:ext cx="1877653" cy="2208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1663700" y="987795"/>
              <a:ext cx="1219200" cy="4727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74800" y="1600200"/>
              <a:ext cx="1219200" cy="215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93900" y="2314173"/>
              <a:ext cx="1219200" cy="215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026667" y="4672991"/>
            <a:ext cx="1219200" cy="215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82167" y="3930745"/>
            <a:ext cx="1219200" cy="215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4665053"/>
            <a:ext cx="533400" cy="189271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2479994" y="4502429"/>
            <a:ext cx="1076006" cy="507650"/>
          </a:xfrm>
          <a:prstGeom prst="ellipse">
            <a:avLst/>
          </a:prstGeom>
          <a:noFill/>
          <a:ln w="28575" cmpd="sng"/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4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435100" y="86095"/>
            <a:ext cx="7708901" cy="2774953"/>
            <a:chOff x="1435100" y="670295"/>
            <a:chExt cx="7708901" cy="2774953"/>
          </a:xfrm>
        </p:grpSpPr>
        <p:grpSp>
          <p:nvGrpSpPr>
            <p:cNvPr id="2" name="Group 1"/>
            <p:cNvGrpSpPr/>
            <p:nvPr/>
          </p:nvGrpSpPr>
          <p:grpSpPr>
            <a:xfrm>
              <a:off x="2247901" y="670295"/>
              <a:ext cx="6896100" cy="2774953"/>
              <a:chOff x="2247901" y="0"/>
              <a:chExt cx="6896100" cy="2774953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/>
              <a:srcRect l="26113" b="59537"/>
              <a:stretch/>
            </p:blipFill>
            <p:spPr>
              <a:xfrm>
                <a:off x="2247901" y="0"/>
                <a:ext cx="6896100" cy="277495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cxnSp>
            <p:nvCxnSpPr>
              <p:cNvPr id="4" name="Straight Connector 3"/>
              <p:cNvCxnSpPr/>
              <p:nvPr/>
            </p:nvCxnSpPr>
            <p:spPr>
              <a:xfrm flipV="1">
                <a:off x="5011167" y="717898"/>
                <a:ext cx="1941560" cy="828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5024972" y="2015638"/>
                <a:ext cx="1946486" cy="2208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63700" y="670295"/>
              <a:ext cx="1219200" cy="4727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35100" y="1600200"/>
              <a:ext cx="1219200" cy="251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00" y="2250673"/>
              <a:ext cx="1219200" cy="359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78967" y="3019841"/>
            <a:ext cx="7785099" cy="2774953"/>
            <a:chOff x="1574800" y="860795"/>
            <a:chExt cx="7785099" cy="2774953"/>
          </a:xfrm>
        </p:grpSpPr>
        <p:grpSp>
          <p:nvGrpSpPr>
            <p:cNvPr id="13" name="Group 12"/>
            <p:cNvGrpSpPr/>
            <p:nvPr/>
          </p:nvGrpSpPr>
          <p:grpSpPr>
            <a:xfrm>
              <a:off x="3574033" y="860795"/>
              <a:ext cx="5785866" cy="2774953"/>
              <a:chOff x="3574033" y="190500"/>
              <a:chExt cx="5785866" cy="2774953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2"/>
              <a:srcRect l="36724" r="1" b="59537"/>
              <a:stretch/>
            </p:blipFill>
            <p:spPr>
              <a:xfrm>
                <a:off x="3574033" y="190500"/>
                <a:ext cx="5785866" cy="2774953"/>
              </a:xfrm>
              <a:prstGeom prst="rect">
                <a:avLst/>
              </a:prstGeom>
              <a:ln w="38100" cap="sq">
                <a:noFill/>
                <a:prstDash val="solid"/>
                <a:miter lim="800000"/>
              </a:ln>
              <a:effectLst/>
            </p:spPr>
          </p:pic>
          <p:cxnSp>
            <p:nvCxnSpPr>
              <p:cNvPr id="20" name="Straight Connector 19"/>
              <p:cNvCxnSpPr/>
              <p:nvPr/>
            </p:nvCxnSpPr>
            <p:spPr>
              <a:xfrm flipV="1">
                <a:off x="5239767" y="921098"/>
                <a:ext cx="1941560" cy="828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239767" y="2180738"/>
                <a:ext cx="1858691" cy="2208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1663700" y="987795"/>
              <a:ext cx="1219200" cy="4727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74800" y="1600200"/>
              <a:ext cx="1219200" cy="215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51000" y="2123673"/>
              <a:ext cx="609600" cy="215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247901" y="4672991"/>
            <a:ext cx="997966" cy="215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683499" y="3613146"/>
            <a:ext cx="342901" cy="362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30900" y="4114922"/>
            <a:ext cx="1408733" cy="1219077"/>
          </a:xfrm>
          <a:prstGeom prst="ellipse">
            <a:avLst/>
          </a:prstGeom>
          <a:noFill/>
          <a:ln w="28575" cmpd="sng"/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01" y="1137800"/>
            <a:ext cx="539999" cy="198000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1986728" y="803993"/>
            <a:ext cx="1076006" cy="846979"/>
          </a:xfrm>
          <a:prstGeom prst="ellipse">
            <a:avLst/>
          </a:prstGeom>
          <a:noFill/>
          <a:ln w="28575" cmpd="sng"/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2367" y="4577836"/>
            <a:ext cx="609600" cy="215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0766" y="3102480"/>
            <a:ext cx="1122933" cy="3265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99" y="4700326"/>
            <a:ext cx="755999" cy="153998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6985494" y="3771946"/>
            <a:ext cx="0" cy="38749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661" y="3911624"/>
            <a:ext cx="533400" cy="189271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4013201" y="5942991"/>
            <a:ext cx="997966" cy="21599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985494" y="4190941"/>
            <a:ext cx="0" cy="104002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7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f_2wANOVA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8"/>
          <a:stretch/>
        </p:blipFill>
        <p:spPr>
          <a:xfrm>
            <a:off x="0" y="-38100"/>
            <a:ext cx="9144000" cy="345211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0800" y="990600"/>
            <a:ext cx="3063000" cy="1382930"/>
            <a:chOff x="50800" y="990600"/>
            <a:chExt cx="3063000" cy="138293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705100" y="19431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171700" y="9906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1308100" y="15113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190500" y="1757100"/>
              <a:ext cx="5484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0400" y="2009064"/>
              <a:ext cx="533400" cy="189271"/>
            </a:xfrm>
            <a:prstGeom prst="rect">
              <a:avLst/>
            </a:prstGeom>
          </p:spPr>
        </p:pic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401" y="1074300"/>
              <a:ext cx="539999" cy="198000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801" y="1816100"/>
              <a:ext cx="539999" cy="198000"/>
            </a:xfrm>
            <a:prstGeom prst="rect">
              <a:avLst/>
            </a:prstGeom>
          </p:spPr>
        </p:pic>
        <p:pic>
          <p:nvPicPr>
            <p:cNvPr id="10" name="Picture 9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" y="2219532"/>
              <a:ext cx="755999" cy="153998"/>
            </a:xfrm>
            <a:prstGeom prst="rect">
              <a:avLst/>
            </a:prstGeom>
          </p:spPr>
        </p:pic>
      </p:grpSp>
      <p:pic>
        <p:nvPicPr>
          <p:cNvPr id="11" name="Picture 10" descr="gType_2wANOVA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2"/>
          <a:stretch/>
        </p:blipFill>
        <p:spPr>
          <a:xfrm>
            <a:off x="0" y="3414010"/>
            <a:ext cx="9144000" cy="344399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27000" y="4521200"/>
            <a:ext cx="3101100" cy="1382930"/>
            <a:chOff x="50800" y="990600"/>
            <a:chExt cx="3101100" cy="1382930"/>
          </a:xfrm>
        </p:grpSpPr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2743201" y="1892300"/>
              <a:ext cx="383225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2171700" y="9906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1333500" y="14859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279400" y="1757100"/>
              <a:ext cx="5484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8500" y="1958264"/>
              <a:ext cx="533400" cy="189271"/>
            </a:xfrm>
            <a:prstGeom prst="rect">
              <a:avLst/>
            </a:prstGeom>
          </p:spPr>
        </p:pic>
        <p:pic>
          <p:nvPicPr>
            <p:cNvPr id="19" name="Picture 18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401" y="1074300"/>
              <a:ext cx="539999" cy="198000"/>
            </a:xfrm>
            <a:prstGeom prst="rect">
              <a:avLst/>
            </a:prstGeom>
          </p:spPr>
        </p:pic>
        <p:pic>
          <p:nvPicPr>
            <p:cNvPr id="20" name="Picture 19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801" y="1816100"/>
              <a:ext cx="539999" cy="198000"/>
            </a:xfrm>
            <a:prstGeom prst="rect">
              <a:avLst/>
            </a:prstGeom>
          </p:spPr>
        </p:pic>
        <p:pic>
          <p:nvPicPr>
            <p:cNvPr id="21" name="Picture 20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" y="2219532"/>
              <a:ext cx="755999" cy="1539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06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intera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600" y="3804920"/>
            <a:ext cx="10176933" cy="3053080"/>
          </a:xfrm>
          <a:prstGeom prst="rect">
            <a:avLst/>
          </a:prstGeom>
        </p:spPr>
      </p:pic>
      <p:pic>
        <p:nvPicPr>
          <p:cNvPr id="22" name="Picture 21" descr="dev_2wANOVA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21"/>
          <a:stretch/>
        </p:blipFill>
        <p:spPr>
          <a:xfrm>
            <a:off x="0" y="27700"/>
            <a:ext cx="9144000" cy="341890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1600" y="1054100"/>
            <a:ext cx="3063000" cy="1382930"/>
            <a:chOff x="50800" y="990600"/>
            <a:chExt cx="3063000" cy="138293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705100" y="19431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171700" y="9906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1308100" y="14859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15900" y="1744400"/>
              <a:ext cx="5484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0400" y="2009064"/>
              <a:ext cx="533400" cy="189271"/>
            </a:xfrm>
            <a:prstGeom prst="rect">
              <a:avLst/>
            </a:prstGeom>
          </p:spPr>
        </p:pic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401" y="1074300"/>
              <a:ext cx="539999" cy="198000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801" y="1816100"/>
              <a:ext cx="539999" cy="198000"/>
            </a:xfrm>
            <a:prstGeom prst="rect">
              <a:avLst/>
            </a:prstGeom>
          </p:spPr>
        </p:pic>
        <p:pic>
          <p:nvPicPr>
            <p:cNvPr id="10" name="Picture 9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" y="2219532"/>
              <a:ext cx="755999" cy="153998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41300" y="4660900"/>
            <a:ext cx="3050300" cy="1315600"/>
            <a:chOff x="101600" y="990600"/>
            <a:chExt cx="3050300" cy="1315600"/>
          </a:xfrm>
        </p:grpSpPr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2743201" y="1892300"/>
              <a:ext cx="383225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2171700" y="9906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1320800" y="14859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254000" y="1719000"/>
              <a:ext cx="5484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8500" y="1958264"/>
              <a:ext cx="533400" cy="189271"/>
            </a:xfrm>
            <a:prstGeom prst="rect">
              <a:avLst/>
            </a:prstGeom>
          </p:spPr>
        </p:pic>
        <p:pic>
          <p:nvPicPr>
            <p:cNvPr id="19" name="Picture 18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401" y="1074300"/>
              <a:ext cx="539999" cy="198000"/>
            </a:xfrm>
            <a:prstGeom prst="rect">
              <a:avLst/>
            </a:prstGeom>
          </p:spPr>
        </p:pic>
        <p:pic>
          <p:nvPicPr>
            <p:cNvPr id="20" name="Picture 19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1" y="2108200"/>
              <a:ext cx="539999" cy="198000"/>
            </a:xfrm>
            <a:prstGeom prst="rect">
              <a:avLst/>
            </a:prstGeom>
          </p:spPr>
        </p:pic>
        <p:pic>
          <p:nvPicPr>
            <p:cNvPr id="21" name="Picture 20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0" y="1838532"/>
              <a:ext cx="755999" cy="1539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278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0238" y="4075960"/>
            <a:ext cx="6842918" cy="2584504"/>
            <a:chOff x="50968" y="3262091"/>
            <a:chExt cx="7862939" cy="339837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5515" y="5893136"/>
              <a:ext cx="3421004" cy="767328"/>
            </a:xfrm>
            <a:prstGeom prst="rect">
              <a:avLst/>
            </a:prstGeom>
          </p:spPr>
        </p:pic>
        <p:grpSp>
          <p:nvGrpSpPr>
            <p:cNvPr id="36" name="Group 35"/>
            <p:cNvGrpSpPr/>
            <p:nvPr/>
          </p:nvGrpSpPr>
          <p:grpSpPr>
            <a:xfrm>
              <a:off x="50968" y="4340552"/>
              <a:ext cx="2750639" cy="1621872"/>
              <a:chOff x="50968" y="4340552"/>
              <a:chExt cx="2750639" cy="162187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0968" y="4340552"/>
                <a:ext cx="1438113" cy="1117018"/>
                <a:chOff x="-1315906" y="4340552"/>
                <a:chExt cx="1438113" cy="1117018"/>
              </a:xfrm>
            </p:grpSpPr>
            <p:sp>
              <p:nvSpPr>
                <p:cNvPr id="15" name="AutoShape 4"/>
                <p:cNvSpPr>
                  <a:spLocks/>
                </p:cNvSpPr>
                <p:nvPr/>
              </p:nvSpPr>
              <p:spPr bwMode="auto">
                <a:xfrm>
                  <a:off x="-1315906" y="4605700"/>
                  <a:ext cx="1438113" cy="85187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r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esponse</a:t>
                  </a:r>
                </a:p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b="1" i="1" dirty="0">
                      <a:solidFill>
                        <a:srgbClr val="000000"/>
                      </a:solidFill>
                      <a:latin typeface="Times"/>
                      <a:cs typeface="Times"/>
                    </a:rPr>
                    <a:t>Y</a:t>
                  </a: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-597863" y="4340552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Arrow Connector 31"/>
              <p:cNvCxnSpPr/>
              <p:nvPr/>
            </p:nvCxnSpPr>
            <p:spPr>
              <a:xfrm>
                <a:off x="1489081" y="5462912"/>
                <a:ext cx="1312526" cy="499512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2652768" y="4349251"/>
              <a:ext cx="1447854" cy="1613173"/>
              <a:chOff x="2652768" y="4349251"/>
              <a:chExt cx="1447854" cy="161317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2768" y="4349251"/>
                <a:ext cx="1384065" cy="1113661"/>
                <a:chOff x="1213144" y="4349251"/>
                <a:chExt cx="1844024" cy="1113661"/>
              </a:xfrm>
            </p:grpSpPr>
            <p:sp>
              <p:nvSpPr>
                <p:cNvPr id="5" name="AutoShape 4"/>
                <p:cNvSpPr>
                  <a:spLocks/>
                </p:cNvSpPr>
                <p:nvPr/>
              </p:nvSpPr>
              <p:spPr bwMode="auto">
                <a:xfrm>
                  <a:off x="1213144" y="4605699"/>
                  <a:ext cx="1844024" cy="857213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d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esign matrix </a:t>
                  </a:r>
                  <a:r>
                    <a:rPr lang="en-US" sz="2000" b="1" i="1" dirty="0" smtClean="0">
                      <a:solidFill>
                        <a:srgbClr val="000000"/>
                      </a:solidFill>
                      <a:latin typeface="Times"/>
                      <a:cs typeface="Times"/>
                    </a:rPr>
                    <a:t>X</a:t>
                  </a:r>
                  <a:endParaRPr lang="en-US" sz="2000" b="1" i="1" dirty="0">
                    <a:solidFill>
                      <a:srgbClr val="000000"/>
                    </a:solidFill>
                    <a:latin typeface="Times"/>
                    <a:cs typeface="Times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2077195" y="4349251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Arrow Connector 32"/>
              <p:cNvCxnSpPr/>
              <p:nvPr/>
            </p:nvCxnSpPr>
            <p:spPr>
              <a:xfrm>
                <a:off x="3563968" y="5462912"/>
                <a:ext cx="536654" cy="499512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845568" y="4349251"/>
              <a:ext cx="2068339" cy="1729513"/>
              <a:chOff x="5845568" y="4349251"/>
              <a:chExt cx="2068339" cy="1729513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417813" y="4349251"/>
                <a:ext cx="1496094" cy="908867"/>
                <a:chOff x="5050939" y="4349251"/>
                <a:chExt cx="1496094" cy="908867"/>
              </a:xfrm>
            </p:grpSpPr>
            <p:sp>
              <p:nvSpPr>
                <p:cNvPr id="7" name="AutoShape 4"/>
                <p:cNvSpPr>
                  <a:spLocks/>
                </p:cNvSpPr>
                <p:nvPr/>
              </p:nvSpPr>
              <p:spPr bwMode="auto">
                <a:xfrm>
                  <a:off x="5050939" y="4605700"/>
                  <a:ext cx="1496094" cy="652418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error term</a:t>
                  </a:r>
                  <a:endParaRPr lang="en-US" sz="2000" i="1" dirty="0">
                    <a:solidFill>
                      <a:srgbClr val="000000"/>
                    </a:solidFill>
                    <a:cs typeface="Calibri" charset="0"/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5786117" y="4349251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Arrow Connector 33"/>
              <p:cNvCxnSpPr/>
              <p:nvPr/>
            </p:nvCxnSpPr>
            <p:spPr>
              <a:xfrm flipH="1">
                <a:off x="5845568" y="5258118"/>
                <a:ext cx="614776" cy="820646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4533025" y="3262091"/>
              <a:ext cx="1496094" cy="2700333"/>
              <a:chOff x="4533025" y="3262091"/>
              <a:chExt cx="1496094" cy="270033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533025" y="3262091"/>
                <a:ext cx="1496094" cy="1226700"/>
                <a:chOff x="3166151" y="3262091"/>
                <a:chExt cx="1496094" cy="1226700"/>
              </a:xfrm>
            </p:grpSpPr>
            <p:sp>
              <p:nvSpPr>
                <p:cNvPr id="6" name="AutoShape 4"/>
                <p:cNvSpPr>
                  <a:spLocks/>
                </p:cNvSpPr>
                <p:nvPr/>
              </p:nvSpPr>
              <p:spPr bwMode="auto">
                <a:xfrm>
                  <a:off x="3166151" y="3696832"/>
                  <a:ext cx="1496094" cy="791959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r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egression parameters</a:t>
                  </a:r>
                  <a:endParaRPr lang="en-US" sz="2000" i="1" dirty="0">
                    <a:solidFill>
                      <a:srgbClr val="000000"/>
                    </a:solidFill>
                    <a:cs typeface="Calibri" charset="0"/>
                  </a:endParaRP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3757630" y="3262091"/>
                  <a:ext cx="0" cy="434742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Arrow Connector 34"/>
              <p:cNvCxnSpPr/>
              <p:nvPr/>
            </p:nvCxnSpPr>
            <p:spPr>
              <a:xfrm flipH="1">
                <a:off x="4798602" y="4488791"/>
                <a:ext cx="325902" cy="1473633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68301"/>
            <a:ext cx="6819021" cy="44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39520" y="1892671"/>
            <a:ext cx="6441439" cy="2814320"/>
            <a:chOff x="2702560" y="1348852"/>
            <a:chExt cx="6441439" cy="2814320"/>
          </a:xfrm>
        </p:grpSpPr>
        <p:pic>
          <p:nvPicPr>
            <p:cNvPr id="2" name="Picture 1" descr="slide25_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/>
            <a:stretch/>
          </p:blipFill>
          <p:spPr>
            <a:xfrm>
              <a:off x="4135120" y="1348852"/>
              <a:ext cx="5008879" cy="2814320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840480" y="1442720"/>
              <a:ext cx="264160" cy="2519680"/>
              <a:chOff x="4551680" y="1442720"/>
              <a:chExt cx="264160" cy="251968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683760" y="1442720"/>
                <a:ext cx="0" cy="251968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551680" y="2042160"/>
                <a:ext cx="0" cy="14400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582160" y="3474720"/>
                <a:ext cx="23368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582160" y="2042160"/>
                <a:ext cx="23368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4053840" y="3474720"/>
              <a:ext cx="284480" cy="31496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latex-image-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2560" y="3316231"/>
              <a:ext cx="1137920" cy="359784"/>
            </a:xfrm>
            <a:prstGeom prst="rect">
              <a:avLst/>
            </a:prstGeom>
          </p:spPr>
        </p:pic>
        <p:pic>
          <p:nvPicPr>
            <p:cNvPr id="21" name="Picture 20" descr="latex-image-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4620" y="1841871"/>
              <a:ext cx="894580" cy="261249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040" y="507614"/>
            <a:ext cx="3444240" cy="1572620"/>
          </a:xfrm>
          <a:prstGeom prst="rect">
            <a:avLst/>
          </a:prstGeom>
        </p:spPr>
      </p:pic>
      <p:pic>
        <p:nvPicPr>
          <p:cNvPr id="5" name="Picture 4" descr="latex-image-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0" y="3202124"/>
            <a:ext cx="835660" cy="2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5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_matrix_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8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785" y="1849280"/>
            <a:ext cx="855737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flipH="1">
            <a:off x="4234661" y="3951109"/>
            <a:ext cx="1" cy="3239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694" y="5631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HOW?? </a:t>
            </a:r>
          </a:p>
          <a:p>
            <a:r>
              <a:rPr lang="en-US" sz="2800" b="1" dirty="0" smtClean="0"/>
              <a:t>Changing </a:t>
            </a:r>
            <a:r>
              <a:rPr lang="en-US" sz="2800" b="1" dirty="0"/>
              <a:t>the </a:t>
            </a:r>
            <a:r>
              <a:rPr lang="en-US" sz="2800" b="1" dirty="0" err="1"/>
              <a:t>parametrization</a:t>
            </a:r>
            <a:r>
              <a:rPr lang="en-US" sz="2800" b="1" dirty="0"/>
              <a:t> and using dummy variables</a:t>
            </a:r>
            <a:endParaRPr lang="en-US" sz="2800" b="1" dirty="0">
              <a:solidFill>
                <a:srgbClr val="3366FF"/>
              </a:solidFill>
            </a:endParaRP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8" y="1546850"/>
            <a:ext cx="6191985" cy="36540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87379" y="2180974"/>
            <a:ext cx="3932660" cy="1125783"/>
            <a:chOff x="287379" y="1723774"/>
            <a:chExt cx="3932660" cy="1125783"/>
          </a:xfrm>
        </p:grpSpPr>
        <p:cxnSp>
          <p:nvCxnSpPr>
            <p:cNvPr id="12" name="Straight Arrow Connector 11"/>
            <p:cNvCxnSpPr>
              <a:cxnSpLocks noChangeAspect="1"/>
            </p:cNvCxnSpPr>
            <p:nvPr/>
          </p:nvCxnSpPr>
          <p:spPr>
            <a:xfrm>
              <a:off x="4218321" y="1723774"/>
              <a:ext cx="1718" cy="3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1560400" y="2281761"/>
              <a:ext cx="674799" cy="567796"/>
            </a:xfrm>
            <a:prstGeom prst="ellipse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7379" y="2141671"/>
              <a:ext cx="14064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Response variable</a:t>
              </a:r>
              <a:endParaRPr lang="en-US" sz="2000" b="1" dirty="0"/>
            </a:p>
          </p:txBody>
        </p:sp>
      </p:grp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36" y="2836858"/>
            <a:ext cx="5499100" cy="37315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15" y="5042479"/>
            <a:ext cx="6115050" cy="91675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618620" y="3465114"/>
            <a:ext cx="2155379" cy="1577365"/>
            <a:chOff x="4218320" y="5130485"/>
            <a:chExt cx="2155379" cy="15773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5"/>
            <a:srcRect l="55317" t="23484" r="21111" b="29520"/>
            <a:stretch/>
          </p:blipFill>
          <p:spPr>
            <a:xfrm>
              <a:off x="4218320" y="5130485"/>
              <a:ext cx="2155379" cy="1231901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6419851"/>
              <a:ext cx="170666" cy="287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34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785" y="1849280"/>
            <a:ext cx="855737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24420" y="836214"/>
            <a:ext cx="2155379" cy="1577365"/>
            <a:chOff x="4218320" y="5130485"/>
            <a:chExt cx="2155379" cy="15773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/>
            <a:srcRect l="55317" t="23484" r="21111" b="29520"/>
            <a:stretch/>
          </p:blipFill>
          <p:spPr>
            <a:xfrm>
              <a:off x="4218320" y="5130485"/>
              <a:ext cx="2155379" cy="1231901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6419851"/>
              <a:ext cx="170666" cy="287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5234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2900" y="1892300"/>
            <a:ext cx="8077200" cy="3835400"/>
            <a:chOff x="342900" y="2197100"/>
            <a:chExt cx="8077200" cy="38354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22300" y="2684780"/>
              <a:ext cx="90424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57500" y="2674620"/>
              <a:ext cx="170688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279640" y="2705100"/>
              <a:ext cx="90424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" y="4658360"/>
              <a:ext cx="90424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139940" y="4668520"/>
              <a:ext cx="90424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882900" y="4678680"/>
              <a:ext cx="161544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750560" y="3520440"/>
              <a:ext cx="0" cy="1330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2197100"/>
              <a:ext cx="8077200" cy="3835400"/>
            </a:xfrm>
            <a:prstGeom prst="rect">
              <a:avLst/>
            </a:prstGeom>
          </p:spPr>
        </p:pic>
      </p:grp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022350"/>
            <a:ext cx="4724400" cy="469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893" y="5969638"/>
            <a:ext cx="2977214" cy="58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250" t="23484"/>
          <a:stretch/>
        </p:blipFill>
        <p:spPr>
          <a:xfrm>
            <a:off x="2400300" y="1244599"/>
            <a:ext cx="6743700" cy="2005703"/>
          </a:xfrm>
          <a:prstGeom prst="rect">
            <a:avLst/>
          </a:prstGeom>
        </p:spPr>
      </p:pic>
      <p:sp>
        <p:nvSpPr>
          <p:cNvPr id="4" name="AutoShape 4"/>
          <p:cNvSpPr>
            <a:spLocks/>
          </p:cNvSpPr>
          <p:nvPr/>
        </p:nvSpPr>
        <p:spPr bwMode="auto">
          <a:xfrm>
            <a:off x="3509091" y="3492622"/>
            <a:ext cx="3718702" cy="812285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>
                <a:solidFill>
                  <a:srgbClr val="000000"/>
                </a:solidFill>
                <a:cs typeface="Calibri" charset="0"/>
              </a:rPr>
              <a:t>These are </a:t>
            </a:r>
            <a:r>
              <a:rPr lang="en-US" sz="2000" b="1" dirty="0" smtClean="0">
                <a:solidFill>
                  <a:srgbClr val="000000"/>
                </a:solidFill>
                <a:cs typeface="Calibri" charset="0"/>
              </a:rPr>
              <a:t>NOT</a:t>
            </a:r>
            <a:r>
              <a:rPr lang="en-US" sz="2000" dirty="0" smtClean="0">
                <a:solidFill>
                  <a:srgbClr val="000000"/>
                </a:solidFill>
                <a:cs typeface="Calibri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cs typeface="Calibri" charset="0"/>
              </a:rPr>
              <a:t>population</a:t>
            </a:r>
            <a:r>
              <a:rPr lang="en-US" sz="2000" dirty="0" smtClean="0">
                <a:solidFill>
                  <a:srgbClr val="000000"/>
                </a:solidFill>
                <a:cs typeface="Calibri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cs typeface="Calibri" charset="0"/>
              </a:rPr>
              <a:t>means</a:t>
            </a:r>
            <a:endParaRPr lang="en-US" sz="2000" b="1" dirty="0">
              <a:solidFill>
                <a:srgbClr val="000000"/>
              </a:solidFill>
              <a:cs typeface="Calibri" charset="0"/>
            </a:endParaRPr>
          </a:p>
          <a:p>
            <a:pPr algn="ctr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>
                <a:solidFill>
                  <a:srgbClr val="000000"/>
                </a:solidFill>
                <a:cs typeface="Calibri" charset="0"/>
              </a:rPr>
              <a:t>These are </a:t>
            </a:r>
            <a:r>
              <a:rPr lang="en-US" sz="2000" b="1" dirty="0" smtClean="0">
                <a:solidFill>
                  <a:srgbClr val="000000"/>
                </a:solidFill>
                <a:cs typeface="Calibri" charset="0"/>
              </a:rPr>
              <a:t>differences of means</a:t>
            </a:r>
            <a:endParaRPr lang="en-US" sz="2000" dirty="0">
              <a:solidFill>
                <a:srgbClr val="000000"/>
              </a:solidFill>
              <a:cs typeface="Calibri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056809" y="2964490"/>
            <a:ext cx="685800" cy="52813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1376" y="6383962"/>
            <a:ext cx="2133600" cy="365125"/>
          </a:xfrm>
        </p:spPr>
        <p:txBody>
          <a:bodyPr/>
          <a:lstStyle/>
          <a:p>
            <a:fld id="{49BD1116-E595-0441-9E16-904497140103}" type="slidenum">
              <a:rPr lang="en-US" smtClean="0"/>
              <a:t>8</a:t>
            </a:fld>
            <a:endParaRPr lang="en-US"/>
          </a:p>
        </p:txBody>
      </p:sp>
      <p:sp>
        <p:nvSpPr>
          <p:cNvPr id="14" name="AutoShape 4"/>
          <p:cNvSpPr>
            <a:spLocks/>
          </p:cNvSpPr>
          <p:nvPr/>
        </p:nvSpPr>
        <p:spPr bwMode="auto">
          <a:xfrm>
            <a:off x="2400300" y="1962211"/>
            <a:ext cx="656509" cy="1073089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1200"/>
              </a:spcBef>
              <a:defRPr/>
            </a:pPr>
            <a:endParaRPr lang="en-US" sz="2000" dirty="0">
              <a:solidFill>
                <a:srgbClr val="000000"/>
              </a:solidFill>
              <a:cs typeface="Calibri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515100" y="2920998"/>
            <a:ext cx="596900" cy="57162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57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512"/>
            <a:ext cx="9144000" cy="32779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04900" y="1206500"/>
            <a:ext cx="2667000" cy="647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Two-way ANOVA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0" y="1225206"/>
            <a:ext cx="3822700" cy="647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One-way ANOVA </a:t>
            </a:r>
            <a:r>
              <a:rPr lang="mr-IN" sz="2000" b="1" dirty="0" smtClean="0">
                <a:solidFill>
                  <a:schemeClr val="tx1"/>
                </a:solidFill>
              </a:rPr>
              <a:t>–</a:t>
            </a:r>
            <a:r>
              <a:rPr lang="en-US" sz="2000" b="1" dirty="0" smtClean="0">
                <a:solidFill>
                  <a:schemeClr val="tx1"/>
                </a:solidFill>
              </a:rPr>
              <a:t> “4 groups”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0300" y="3929616"/>
            <a:ext cx="2667000" cy="2232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E16                                                4W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0900" y="3942316"/>
            <a:ext cx="4622800" cy="2232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wt_E16            NrlKO_E16          wt_4W          NrlKO_4W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3594100" y="1916668"/>
            <a:ext cx="52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wt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94100" y="3479800"/>
            <a:ext cx="87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NrlKO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9" name="Picture 8" descr="slide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" y="4699689"/>
            <a:ext cx="4160520" cy="202082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36700" y="5617553"/>
            <a:ext cx="368300" cy="3133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9150" y="5315677"/>
            <a:ext cx="368300" cy="3133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3600" y="5312753"/>
            <a:ext cx="323850" cy="3133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89200" y="5476624"/>
            <a:ext cx="368300" cy="416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22600" y="5820753"/>
            <a:ext cx="571500" cy="3133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5466382"/>
            <a:ext cx="467999" cy="166064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00" y="5705224"/>
            <a:ext cx="539999" cy="1980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6325926"/>
            <a:ext cx="755999" cy="153998"/>
          </a:xfrm>
          <a:prstGeom prst="rect">
            <a:avLst/>
          </a:prstGeom>
        </p:spPr>
      </p:pic>
      <p:pic>
        <p:nvPicPr>
          <p:cNvPr id="19" name="Picture 18" descr="latex-image-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00405"/>
            <a:ext cx="482600" cy="17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7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7881</TotalTime>
  <Words>53</Words>
  <Application>Microsoft Macintosh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DSCI561: Regression I Lecture 2: November 20, 2016  </dc:title>
  <dc:creator>Gabriela Cohen Freue</dc:creator>
  <cp:lastModifiedBy>gcohen</cp:lastModifiedBy>
  <cp:revision>304</cp:revision>
  <dcterms:created xsi:type="dcterms:W3CDTF">2016-10-24T16:52:59Z</dcterms:created>
  <dcterms:modified xsi:type="dcterms:W3CDTF">2019-10-17T23:55:58Z</dcterms:modified>
</cp:coreProperties>
</file>