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369" r:id="rId2"/>
    <p:sldId id="366" r:id="rId3"/>
    <p:sldId id="368" r:id="rId4"/>
    <p:sldId id="372" r:id="rId5"/>
    <p:sldId id="370" r:id="rId6"/>
    <p:sldId id="374" r:id="rId7"/>
    <p:sldId id="373" r:id="rId8"/>
    <p:sldId id="371" r:id="rId9"/>
    <p:sldId id="375" r:id="rId10"/>
    <p:sldId id="378" r:id="rId11"/>
    <p:sldId id="379" r:id="rId12"/>
    <p:sldId id="376" r:id="rId13"/>
    <p:sldId id="377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C6C2"/>
    <a:srgbClr val="F958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8889" autoAdjust="0"/>
  </p:normalViewPr>
  <p:slideViewPr>
    <p:cSldViewPr snapToGrid="0" snapToObjects="1">
      <p:cViewPr>
        <p:scale>
          <a:sx n="100" d="100"/>
          <a:sy n="100" d="100"/>
        </p:scale>
        <p:origin x="-960" y="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C76A62-000D-E547-83B7-E179CCF7BF20}" type="datetimeFigureOut">
              <a:rPr lang="en-US" smtClean="0"/>
              <a:t>19-10-10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E379A4-7F97-BD43-A57B-9FEAFBD2E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693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ACB02-0458-E443-991A-BACE49840B4F}" type="datetimeFigureOut">
              <a:rPr lang="en-US" smtClean="0"/>
              <a:t>19-10-10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D1116-E595-0441-9E16-904497140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18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ACB02-0458-E443-991A-BACE49840B4F}" type="datetimeFigureOut">
              <a:rPr lang="en-US" smtClean="0"/>
              <a:t>19-10-10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D1116-E595-0441-9E16-904497140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571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ACB02-0458-E443-991A-BACE49840B4F}" type="datetimeFigureOut">
              <a:rPr lang="en-US" smtClean="0"/>
              <a:t>19-10-10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D1116-E595-0441-9E16-904497140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633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ACB02-0458-E443-991A-BACE49840B4F}" type="datetimeFigureOut">
              <a:rPr lang="en-US" smtClean="0"/>
              <a:t>19-10-10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D1116-E595-0441-9E16-904497140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325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ACB02-0458-E443-991A-BACE49840B4F}" type="datetimeFigureOut">
              <a:rPr lang="en-US" smtClean="0"/>
              <a:t>19-10-10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D1116-E595-0441-9E16-904497140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195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ACB02-0458-E443-991A-BACE49840B4F}" type="datetimeFigureOut">
              <a:rPr lang="en-US" smtClean="0"/>
              <a:t>19-10-10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D1116-E595-0441-9E16-904497140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527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ACB02-0458-E443-991A-BACE49840B4F}" type="datetimeFigureOut">
              <a:rPr lang="en-US" smtClean="0"/>
              <a:t>19-10-10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D1116-E595-0441-9E16-904497140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55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ACB02-0458-E443-991A-BACE49840B4F}" type="datetimeFigureOut">
              <a:rPr lang="en-US" smtClean="0"/>
              <a:t>19-10-10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D1116-E595-0441-9E16-904497140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690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ACB02-0458-E443-991A-BACE49840B4F}" type="datetimeFigureOut">
              <a:rPr lang="en-US" smtClean="0"/>
              <a:t>19-10-10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D1116-E595-0441-9E16-904497140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52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ACB02-0458-E443-991A-BACE49840B4F}" type="datetimeFigureOut">
              <a:rPr lang="en-US" smtClean="0"/>
              <a:t>19-10-10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D1116-E595-0441-9E16-904497140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365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ACB02-0458-E443-991A-BACE49840B4F}" type="datetimeFigureOut">
              <a:rPr lang="en-US" smtClean="0"/>
              <a:t>19-10-10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D1116-E595-0441-9E16-904497140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727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ACB02-0458-E443-991A-BACE49840B4F}" type="datetimeFigureOut">
              <a:rPr lang="en-US" smtClean="0"/>
              <a:t>19-10-10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D1116-E595-0441-9E16-904497140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547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emf"/><Relationship Id="rId3" Type="http://schemas.openxmlformats.org/officeDocument/2006/relationships/image" Target="../media/image20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4" Type="http://schemas.openxmlformats.org/officeDocument/2006/relationships/image" Target="../media/image22.emf"/><Relationship Id="rId5" Type="http://schemas.openxmlformats.org/officeDocument/2006/relationships/image" Target="../media/image20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4" Type="http://schemas.openxmlformats.org/officeDocument/2006/relationships/image" Target="../media/image21.emf"/><Relationship Id="rId5" Type="http://schemas.openxmlformats.org/officeDocument/2006/relationships/image" Target="../media/image24.emf"/><Relationship Id="rId6" Type="http://schemas.openxmlformats.org/officeDocument/2006/relationships/image" Target="../media/image22.emf"/><Relationship Id="rId7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0.emf"/><Relationship Id="rId5" Type="http://schemas.openxmlformats.org/officeDocument/2006/relationships/image" Target="../media/image21.emf"/><Relationship Id="rId6" Type="http://schemas.openxmlformats.org/officeDocument/2006/relationships/image" Target="../media/image24.emf"/><Relationship Id="rId7" Type="http://schemas.openxmlformats.org/officeDocument/2006/relationships/image" Target="../media/image22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emf"/><Relationship Id="rId3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4" Type="http://schemas.openxmlformats.org/officeDocument/2006/relationships/image" Target="../media/image13.emf"/><Relationship Id="rId5" Type="http://schemas.openxmlformats.org/officeDocument/2006/relationships/image" Target="../media/image14.png"/><Relationship Id="rId6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lide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" y="1253490"/>
            <a:ext cx="7345680" cy="5509260"/>
          </a:xfrm>
          <a:prstGeom prst="rect">
            <a:avLst/>
          </a:prstGeom>
        </p:spPr>
      </p:pic>
      <p:pic>
        <p:nvPicPr>
          <p:cNvPr id="5" name="Picture 4" descr="latex-image-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3830" y="2275840"/>
            <a:ext cx="2152650" cy="36429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080000" y="2072640"/>
            <a:ext cx="2540000" cy="853440"/>
          </a:xfrm>
          <a:prstGeom prst="rect">
            <a:avLst/>
          </a:prstGeom>
          <a:noFill/>
          <a:ln w="127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654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574800" y="86095"/>
            <a:ext cx="7569200" cy="2774953"/>
            <a:chOff x="1574800" y="670295"/>
            <a:chExt cx="7569200" cy="2774953"/>
          </a:xfrm>
        </p:grpSpPr>
        <p:grpSp>
          <p:nvGrpSpPr>
            <p:cNvPr id="2" name="Group 1"/>
            <p:cNvGrpSpPr/>
            <p:nvPr/>
          </p:nvGrpSpPr>
          <p:grpSpPr>
            <a:xfrm>
              <a:off x="3245867" y="670295"/>
              <a:ext cx="5898133" cy="2774953"/>
              <a:chOff x="3245867" y="0"/>
              <a:chExt cx="5898133" cy="2774953"/>
            </a:xfrm>
          </p:grpSpPr>
          <p:pic>
            <p:nvPicPr>
              <p:cNvPr id="3" name="Picture 2"/>
              <p:cNvPicPr>
                <a:picLocks noChangeAspect="1"/>
              </p:cNvPicPr>
              <p:nvPr/>
            </p:nvPicPr>
            <p:blipFill rotWithShape="1">
              <a:blip r:embed="rId2"/>
              <a:srcRect l="36806" b="59537"/>
              <a:stretch/>
            </p:blipFill>
            <p:spPr>
              <a:xfrm>
                <a:off x="3245867" y="0"/>
                <a:ext cx="5898133" cy="2774953"/>
              </a:xfrm>
              <a:prstGeom prst="rect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cxnSp>
            <p:nvCxnSpPr>
              <p:cNvPr id="4" name="Straight Connector 3"/>
              <p:cNvCxnSpPr/>
              <p:nvPr/>
            </p:nvCxnSpPr>
            <p:spPr>
              <a:xfrm flipV="1">
                <a:off x="5011167" y="717898"/>
                <a:ext cx="1941560" cy="828000"/>
              </a:xfrm>
              <a:prstGeom prst="line">
                <a:avLst/>
              </a:prstGeom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Straight Connector 4"/>
              <p:cNvCxnSpPr/>
              <p:nvPr/>
            </p:nvCxnSpPr>
            <p:spPr>
              <a:xfrm>
                <a:off x="5024972" y="2015638"/>
                <a:ext cx="1946486" cy="220891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Oval 5"/>
            <p:cNvSpPr/>
            <p:nvPr/>
          </p:nvSpPr>
          <p:spPr>
            <a:xfrm>
              <a:off x="7330930" y="2022912"/>
              <a:ext cx="772528" cy="386561"/>
            </a:xfrm>
            <a:prstGeom prst="ellipse">
              <a:avLst/>
            </a:prstGeom>
            <a:noFill/>
            <a:ln w="28575" cmpd="sng"/>
            <a:effectLst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4873117" y="2022912"/>
              <a:ext cx="414146" cy="386561"/>
            </a:xfrm>
            <a:prstGeom prst="ellipse">
              <a:avLst/>
            </a:prstGeom>
            <a:noFill/>
            <a:ln w="28575" cmpd="sng"/>
            <a:effectLst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663700" y="670295"/>
              <a:ext cx="1219200" cy="47270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574800" y="1600200"/>
              <a:ext cx="1219200" cy="2159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93900" y="2314173"/>
              <a:ext cx="1219200" cy="2159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378967" y="3019841"/>
            <a:ext cx="7785099" cy="2774953"/>
            <a:chOff x="1574800" y="860795"/>
            <a:chExt cx="7785099" cy="2774953"/>
          </a:xfrm>
        </p:grpSpPr>
        <p:grpSp>
          <p:nvGrpSpPr>
            <p:cNvPr id="13" name="Group 12"/>
            <p:cNvGrpSpPr/>
            <p:nvPr/>
          </p:nvGrpSpPr>
          <p:grpSpPr>
            <a:xfrm>
              <a:off x="3078732" y="860795"/>
              <a:ext cx="6281167" cy="2774953"/>
              <a:chOff x="3078732" y="190500"/>
              <a:chExt cx="6281167" cy="2774953"/>
            </a:xfrm>
          </p:grpSpPr>
          <p:pic>
            <p:nvPicPr>
              <p:cNvPr id="19" name="Picture 18"/>
              <p:cNvPicPr>
                <a:picLocks noChangeAspect="1"/>
              </p:cNvPicPr>
              <p:nvPr/>
            </p:nvPicPr>
            <p:blipFill rotWithShape="1">
              <a:blip r:embed="rId2"/>
              <a:srcRect l="31308" b="59537"/>
              <a:stretch/>
            </p:blipFill>
            <p:spPr>
              <a:xfrm>
                <a:off x="3078732" y="190500"/>
                <a:ext cx="6281167" cy="2774953"/>
              </a:xfrm>
              <a:prstGeom prst="rect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cxnSp>
            <p:nvCxnSpPr>
              <p:cNvPr id="20" name="Straight Connector 19"/>
              <p:cNvCxnSpPr/>
              <p:nvPr/>
            </p:nvCxnSpPr>
            <p:spPr>
              <a:xfrm flipV="1">
                <a:off x="5239767" y="921098"/>
                <a:ext cx="1941560" cy="828000"/>
              </a:xfrm>
              <a:prstGeom prst="line">
                <a:avLst/>
              </a:prstGeom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5220805" y="2180738"/>
                <a:ext cx="1877653" cy="220891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Rectangle 15"/>
            <p:cNvSpPr/>
            <p:nvPr/>
          </p:nvSpPr>
          <p:spPr>
            <a:xfrm>
              <a:off x="1663700" y="987795"/>
              <a:ext cx="1219200" cy="47270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574800" y="1600200"/>
              <a:ext cx="1219200" cy="2159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93900" y="2314173"/>
              <a:ext cx="1219200" cy="2159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/>
          <p:cNvSpPr/>
          <p:nvPr/>
        </p:nvSpPr>
        <p:spPr>
          <a:xfrm>
            <a:off x="2026667" y="4672991"/>
            <a:ext cx="1219200" cy="215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582167" y="3930745"/>
            <a:ext cx="1219200" cy="215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200" y="4665053"/>
            <a:ext cx="533400" cy="189271"/>
          </a:xfrm>
          <a:prstGeom prst="rect">
            <a:avLst/>
          </a:prstGeom>
        </p:spPr>
      </p:pic>
      <p:sp>
        <p:nvSpPr>
          <p:cNvPr id="25" name="Oval 24"/>
          <p:cNvSpPr/>
          <p:nvPr/>
        </p:nvSpPr>
        <p:spPr>
          <a:xfrm>
            <a:off x="2479994" y="4502429"/>
            <a:ext cx="1076006" cy="507650"/>
          </a:xfrm>
          <a:prstGeom prst="ellipse">
            <a:avLst/>
          </a:prstGeom>
          <a:noFill/>
          <a:ln w="28575" cmpd="sng"/>
          <a:effec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242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435100" y="86095"/>
            <a:ext cx="7708901" cy="2774953"/>
            <a:chOff x="1435100" y="670295"/>
            <a:chExt cx="7708901" cy="2774953"/>
          </a:xfrm>
        </p:grpSpPr>
        <p:grpSp>
          <p:nvGrpSpPr>
            <p:cNvPr id="2" name="Group 1"/>
            <p:cNvGrpSpPr/>
            <p:nvPr/>
          </p:nvGrpSpPr>
          <p:grpSpPr>
            <a:xfrm>
              <a:off x="2247901" y="670295"/>
              <a:ext cx="6896100" cy="2774953"/>
              <a:chOff x="2247901" y="0"/>
              <a:chExt cx="6896100" cy="2774953"/>
            </a:xfrm>
          </p:grpSpPr>
          <p:pic>
            <p:nvPicPr>
              <p:cNvPr id="3" name="Picture 2"/>
              <p:cNvPicPr>
                <a:picLocks noChangeAspect="1"/>
              </p:cNvPicPr>
              <p:nvPr/>
            </p:nvPicPr>
            <p:blipFill rotWithShape="1">
              <a:blip r:embed="rId2"/>
              <a:srcRect l="26113" b="59537"/>
              <a:stretch/>
            </p:blipFill>
            <p:spPr>
              <a:xfrm>
                <a:off x="2247901" y="0"/>
                <a:ext cx="6896100" cy="2774953"/>
              </a:xfrm>
              <a:prstGeom prst="rect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cxnSp>
            <p:nvCxnSpPr>
              <p:cNvPr id="4" name="Straight Connector 3"/>
              <p:cNvCxnSpPr/>
              <p:nvPr/>
            </p:nvCxnSpPr>
            <p:spPr>
              <a:xfrm flipV="1">
                <a:off x="5011167" y="717898"/>
                <a:ext cx="1941560" cy="828000"/>
              </a:xfrm>
              <a:prstGeom prst="line">
                <a:avLst/>
              </a:prstGeom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Straight Connector 4"/>
              <p:cNvCxnSpPr/>
              <p:nvPr/>
            </p:nvCxnSpPr>
            <p:spPr>
              <a:xfrm>
                <a:off x="5024972" y="2015638"/>
                <a:ext cx="1946486" cy="220891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Rectangle 7"/>
            <p:cNvSpPr/>
            <p:nvPr/>
          </p:nvSpPr>
          <p:spPr>
            <a:xfrm>
              <a:off x="1663700" y="670295"/>
              <a:ext cx="1219200" cy="47270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435100" y="1600200"/>
              <a:ext cx="1219200" cy="2519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057400" y="2250673"/>
              <a:ext cx="1219200" cy="3599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378967" y="3019841"/>
            <a:ext cx="7785099" cy="2774953"/>
            <a:chOff x="1574800" y="860795"/>
            <a:chExt cx="7785099" cy="2774953"/>
          </a:xfrm>
        </p:grpSpPr>
        <p:grpSp>
          <p:nvGrpSpPr>
            <p:cNvPr id="13" name="Group 12"/>
            <p:cNvGrpSpPr/>
            <p:nvPr/>
          </p:nvGrpSpPr>
          <p:grpSpPr>
            <a:xfrm>
              <a:off x="3574033" y="860795"/>
              <a:ext cx="5785866" cy="2774953"/>
              <a:chOff x="3574033" y="190500"/>
              <a:chExt cx="5785866" cy="2774953"/>
            </a:xfrm>
          </p:grpSpPr>
          <p:pic>
            <p:nvPicPr>
              <p:cNvPr id="19" name="Picture 18"/>
              <p:cNvPicPr>
                <a:picLocks noChangeAspect="1"/>
              </p:cNvPicPr>
              <p:nvPr/>
            </p:nvPicPr>
            <p:blipFill rotWithShape="1">
              <a:blip r:embed="rId2"/>
              <a:srcRect l="36724" r="1" b="59537"/>
              <a:stretch/>
            </p:blipFill>
            <p:spPr>
              <a:xfrm>
                <a:off x="3574033" y="190500"/>
                <a:ext cx="5785866" cy="2774953"/>
              </a:xfrm>
              <a:prstGeom prst="rect">
                <a:avLst/>
              </a:prstGeom>
              <a:ln w="38100" cap="sq">
                <a:noFill/>
                <a:prstDash val="solid"/>
                <a:miter lim="800000"/>
              </a:ln>
              <a:effectLst/>
            </p:spPr>
          </p:pic>
          <p:cxnSp>
            <p:nvCxnSpPr>
              <p:cNvPr id="20" name="Straight Connector 19"/>
              <p:cNvCxnSpPr/>
              <p:nvPr/>
            </p:nvCxnSpPr>
            <p:spPr>
              <a:xfrm flipV="1">
                <a:off x="5239767" y="921098"/>
                <a:ext cx="1941560" cy="828000"/>
              </a:xfrm>
              <a:prstGeom prst="line">
                <a:avLst/>
              </a:prstGeom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5239767" y="2180738"/>
                <a:ext cx="1858691" cy="220891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Rectangle 15"/>
            <p:cNvSpPr/>
            <p:nvPr/>
          </p:nvSpPr>
          <p:spPr>
            <a:xfrm>
              <a:off x="1663700" y="987795"/>
              <a:ext cx="1219200" cy="47270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574800" y="1600200"/>
              <a:ext cx="1219200" cy="2159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651000" y="2123673"/>
              <a:ext cx="609600" cy="2159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/>
          <p:cNvSpPr/>
          <p:nvPr/>
        </p:nvSpPr>
        <p:spPr>
          <a:xfrm>
            <a:off x="2247901" y="4672991"/>
            <a:ext cx="997966" cy="215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683499" y="3613146"/>
            <a:ext cx="342901" cy="362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930900" y="4114922"/>
            <a:ext cx="1408733" cy="1219077"/>
          </a:xfrm>
          <a:prstGeom prst="ellipse">
            <a:avLst/>
          </a:prstGeom>
          <a:noFill/>
          <a:ln w="28575" cmpd="sng"/>
          <a:effec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1201" y="1137800"/>
            <a:ext cx="539999" cy="198000"/>
          </a:xfrm>
          <a:prstGeom prst="rect">
            <a:avLst/>
          </a:prstGeom>
        </p:spPr>
      </p:pic>
      <p:sp>
        <p:nvSpPr>
          <p:cNvPr id="27" name="Oval 26"/>
          <p:cNvSpPr/>
          <p:nvPr/>
        </p:nvSpPr>
        <p:spPr>
          <a:xfrm>
            <a:off x="1986728" y="803993"/>
            <a:ext cx="1076006" cy="846979"/>
          </a:xfrm>
          <a:prstGeom prst="ellipse">
            <a:avLst/>
          </a:prstGeom>
          <a:noFill/>
          <a:ln w="28575" cmpd="sng"/>
          <a:effec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42367" y="4577836"/>
            <a:ext cx="609600" cy="215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40766" y="3102480"/>
            <a:ext cx="1122933" cy="3265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4899" y="4700326"/>
            <a:ext cx="755999" cy="153998"/>
          </a:xfrm>
          <a:prstGeom prst="rect">
            <a:avLst/>
          </a:prstGeom>
        </p:spPr>
      </p:pic>
      <p:cxnSp>
        <p:nvCxnSpPr>
          <p:cNvPr id="35" name="Straight Arrow Connector 34"/>
          <p:cNvCxnSpPr/>
          <p:nvPr/>
        </p:nvCxnSpPr>
        <p:spPr>
          <a:xfrm>
            <a:off x="6985494" y="3771946"/>
            <a:ext cx="0" cy="387498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6" name="Picture 35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3661" y="3911624"/>
            <a:ext cx="533400" cy="189271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4013201" y="5942991"/>
            <a:ext cx="997966" cy="21599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6985494" y="4190941"/>
            <a:ext cx="0" cy="1040029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7781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ef_2wANOVA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38"/>
          <a:stretch/>
        </p:blipFill>
        <p:spPr>
          <a:xfrm>
            <a:off x="0" y="-38100"/>
            <a:ext cx="9144000" cy="3452110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50800" y="990600"/>
            <a:ext cx="3063000" cy="1382930"/>
            <a:chOff x="50800" y="990600"/>
            <a:chExt cx="3063000" cy="1382930"/>
          </a:xfrm>
        </p:grpSpPr>
        <p:sp>
          <p:nvSpPr>
            <p:cNvPr id="4" name="Rectangle 3"/>
            <p:cNvSpPr>
              <a:spLocks noChangeAspect="1"/>
            </p:cNvSpPr>
            <p:nvPr/>
          </p:nvSpPr>
          <p:spPr>
            <a:xfrm>
              <a:off x="2705100" y="1943100"/>
              <a:ext cx="396000" cy="372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>
              <a:spLocks noChangeAspect="1"/>
            </p:cNvSpPr>
            <p:nvPr/>
          </p:nvSpPr>
          <p:spPr>
            <a:xfrm>
              <a:off x="2171700" y="990600"/>
              <a:ext cx="396000" cy="372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>
              <a:spLocks noChangeAspect="1"/>
            </p:cNvSpPr>
            <p:nvPr/>
          </p:nvSpPr>
          <p:spPr>
            <a:xfrm>
              <a:off x="1308100" y="1511300"/>
              <a:ext cx="396000" cy="372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>
              <a:spLocks noChangeAspect="1"/>
            </p:cNvSpPr>
            <p:nvPr/>
          </p:nvSpPr>
          <p:spPr>
            <a:xfrm>
              <a:off x="190500" y="1757100"/>
              <a:ext cx="548400" cy="372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 descr="latex-image-1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0400" y="2009064"/>
              <a:ext cx="533400" cy="189271"/>
            </a:xfrm>
            <a:prstGeom prst="rect">
              <a:avLst/>
            </a:prstGeom>
          </p:spPr>
        </p:pic>
        <p:pic>
          <p:nvPicPr>
            <p:cNvPr id="8" name="Picture 7" descr="latex-image-1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0401" y="1074300"/>
              <a:ext cx="539999" cy="198000"/>
            </a:xfrm>
            <a:prstGeom prst="rect">
              <a:avLst/>
            </a:prstGeom>
          </p:spPr>
        </p:pic>
        <p:pic>
          <p:nvPicPr>
            <p:cNvPr id="9" name="Picture 8" descr="latex-image-1.pdf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3801" y="1816100"/>
              <a:ext cx="539999" cy="198000"/>
            </a:xfrm>
            <a:prstGeom prst="rect">
              <a:avLst/>
            </a:prstGeom>
          </p:spPr>
        </p:pic>
        <p:pic>
          <p:nvPicPr>
            <p:cNvPr id="10" name="Picture 9" descr="latex-image-1.pdf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800" y="2219532"/>
              <a:ext cx="755999" cy="153998"/>
            </a:xfrm>
            <a:prstGeom prst="rect">
              <a:avLst/>
            </a:prstGeom>
          </p:spPr>
        </p:pic>
      </p:grpSp>
      <p:pic>
        <p:nvPicPr>
          <p:cNvPr id="11" name="Picture 10" descr="gType_2wANOVA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702"/>
          <a:stretch/>
        </p:blipFill>
        <p:spPr>
          <a:xfrm>
            <a:off x="0" y="3414010"/>
            <a:ext cx="9144000" cy="3443990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127000" y="4521200"/>
            <a:ext cx="3101100" cy="1382930"/>
            <a:chOff x="50800" y="990600"/>
            <a:chExt cx="3101100" cy="1382930"/>
          </a:xfrm>
        </p:grpSpPr>
        <p:sp>
          <p:nvSpPr>
            <p:cNvPr id="14" name="Rectangle 13"/>
            <p:cNvSpPr>
              <a:spLocks noChangeAspect="1"/>
            </p:cNvSpPr>
            <p:nvPr/>
          </p:nvSpPr>
          <p:spPr>
            <a:xfrm>
              <a:off x="2743201" y="1892300"/>
              <a:ext cx="383225" cy="360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>
              <a:spLocks noChangeAspect="1"/>
            </p:cNvSpPr>
            <p:nvPr/>
          </p:nvSpPr>
          <p:spPr>
            <a:xfrm>
              <a:off x="2171700" y="990600"/>
              <a:ext cx="396000" cy="372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>
              <a:spLocks noChangeAspect="1"/>
            </p:cNvSpPr>
            <p:nvPr/>
          </p:nvSpPr>
          <p:spPr>
            <a:xfrm>
              <a:off x="1333500" y="1485900"/>
              <a:ext cx="396000" cy="372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>
              <a:spLocks noChangeAspect="1"/>
            </p:cNvSpPr>
            <p:nvPr/>
          </p:nvSpPr>
          <p:spPr>
            <a:xfrm>
              <a:off x="279400" y="1757100"/>
              <a:ext cx="548400" cy="372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17" descr="latex-image-1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8500" y="1958264"/>
              <a:ext cx="533400" cy="189271"/>
            </a:xfrm>
            <a:prstGeom prst="rect">
              <a:avLst/>
            </a:prstGeom>
          </p:spPr>
        </p:pic>
        <p:pic>
          <p:nvPicPr>
            <p:cNvPr id="19" name="Picture 18" descr="latex-image-1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0401" y="1074300"/>
              <a:ext cx="539999" cy="198000"/>
            </a:xfrm>
            <a:prstGeom prst="rect">
              <a:avLst/>
            </a:prstGeom>
          </p:spPr>
        </p:pic>
        <p:pic>
          <p:nvPicPr>
            <p:cNvPr id="20" name="Picture 19" descr="latex-image-1.pdf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3801" y="1816100"/>
              <a:ext cx="539999" cy="198000"/>
            </a:xfrm>
            <a:prstGeom prst="rect">
              <a:avLst/>
            </a:prstGeom>
          </p:spPr>
        </p:pic>
        <p:pic>
          <p:nvPicPr>
            <p:cNvPr id="21" name="Picture 20" descr="latex-image-1.pdf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800" y="2219532"/>
              <a:ext cx="755999" cy="15399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70630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interac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5600" y="3804920"/>
            <a:ext cx="10176933" cy="3053080"/>
          </a:xfrm>
          <a:prstGeom prst="rect">
            <a:avLst/>
          </a:prstGeom>
        </p:spPr>
      </p:pic>
      <p:pic>
        <p:nvPicPr>
          <p:cNvPr id="22" name="Picture 21" descr="dev_2wANOVA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121"/>
          <a:stretch/>
        </p:blipFill>
        <p:spPr>
          <a:xfrm>
            <a:off x="0" y="27700"/>
            <a:ext cx="9144000" cy="3418906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101600" y="1054100"/>
            <a:ext cx="3063000" cy="1382930"/>
            <a:chOff x="50800" y="990600"/>
            <a:chExt cx="3063000" cy="1382930"/>
          </a:xfrm>
        </p:grpSpPr>
        <p:sp>
          <p:nvSpPr>
            <p:cNvPr id="4" name="Rectangle 3"/>
            <p:cNvSpPr>
              <a:spLocks noChangeAspect="1"/>
            </p:cNvSpPr>
            <p:nvPr/>
          </p:nvSpPr>
          <p:spPr>
            <a:xfrm>
              <a:off x="2705100" y="1943100"/>
              <a:ext cx="396000" cy="372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>
              <a:spLocks noChangeAspect="1"/>
            </p:cNvSpPr>
            <p:nvPr/>
          </p:nvSpPr>
          <p:spPr>
            <a:xfrm>
              <a:off x="2171700" y="990600"/>
              <a:ext cx="396000" cy="372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>
              <a:spLocks noChangeAspect="1"/>
            </p:cNvSpPr>
            <p:nvPr/>
          </p:nvSpPr>
          <p:spPr>
            <a:xfrm>
              <a:off x="1308100" y="1485900"/>
              <a:ext cx="396000" cy="372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>
              <a:spLocks noChangeAspect="1"/>
            </p:cNvSpPr>
            <p:nvPr/>
          </p:nvSpPr>
          <p:spPr>
            <a:xfrm>
              <a:off x="215900" y="1744400"/>
              <a:ext cx="548400" cy="372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 descr="latex-image-1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0400" y="2009064"/>
              <a:ext cx="533400" cy="189271"/>
            </a:xfrm>
            <a:prstGeom prst="rect">
              <a:avLst/>
            </a:prstGeom>
          </p:spPr>
        </p:pic>
        <p:pic>
          <p:nvPicPr>
            <p:cNvPr id="8" name="Picture 7" descr="latex-image-1.pdf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0401" y="1074300"/>
              <a:ext cx="539999" cy="198000"/>
            </a:xfrm>
            <a:prstGeom prst="rect">
              <a:avLst/>
            </a:prstGeom>
          </p:spPr>
        </p:pic>
        <p:pic>
          <p:nvPicPr>
            <p:cNvPr id="9" name="Picture 8" descr="latex-image-1.pdf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3801" y="1816100"/>
              <a:ext cx="539999" cy="198000"/>
            </a:xfrm>
            <a:prstGeom prst="rect">
              <a:avLst/>
            </a:prstGeom>
          </p:spPr>
        </p:pic>
        <p:pic>
          <p:nvPicPr>
            <p:cNvPr id="10" name="Picture 9" descr="latex-image-1.pdf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800" y="2219532"/>
              <a:ext cx="755999" cy="153998"/>
            </a:xfrm>
            <a:prstGeom prst="rect">
              <a:avLst/>
            </a:prstGeom>
          </p:spPr>
        </p:pic>
      </p:grpSp>
      <p:grpSp>
        <p:nvGrpSpPr>
          <p:cNvPr id="13" name="Group 12"/>
          <p:cNvGrpSpPr/>
          <p:nvPr/>
        </p:nvGrpSpPr>
        <p:grpSpPr>
          <a:xfrm>
            <a:off x="241300" y="4660900"/>
            <a:ext cx="3050300" cy="1315600"/>
            <a:chOff x="101600" y="990600"/>
            <a:chExt cx="3050300" cy="1315600"/>
          </a:xfrm>
        </p:grpSpPr>
        <p:sp>
          <p:nvSpPr>
            <p:cNvPr id="14" name="Rectangle 13"/>
            <p:cNvSpPr>
              <a:spLocks noChangeAspect="1"/>
            </p:cNvSpPr>
            <p:nvPr/>
          </p:nvSpPr>
          <p:spPr>
            <a:xfrm>
              <a:off x="2743201" y="1892300"/>
              <a:ext cx="383225" cy="360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>
              <a:spLocks noChangeAspect="1"/>
            </p:cNvSpPr>
            <p:nvPr/>
          </p:nvSpPr>
          <p:spPr>
            <a:xfrm>
              <a:off x="2171700" y="990600"/>
              <a:ext cx="396000" cy="372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>
              <a:spLocks noChangeAspect="1"/>
            </p:cNvSpPr>
            <p:nvPr/>
          </p:nvSpPr>
          <p:spPr>
            <a:xfrm>
              <a:off x="1320800" y="1485900"/>
              <a:ext cx="396000" cy="372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>
              <a:spLocks noChangeAspect="1"/>
            </p:cNvSpPr>
            <p:nvPr/>
          </p:nvSpPr>
          <p:spPr>
            <a:xfrm>
              <a:off x="254000" y="1719000"/>
              <a:ext cx="548400" cy="372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17" descr="latex-image-1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8500" y="1958264"/>
              <a:ext cx="533400" cy="189271"/>
            </a:xfrm>
            <a:prstGeom prst="rect">
              <a:avLst/>
            </a:prstGeom>
          </p:spPr>
        </p:pic>
        <p:pic>
          <p:nvPicPr>
            <p:cNvPr id="19" name="Picture 18" descr="latex-image-1.pdf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0401" y="1074300"/>
              <a:ext cx="539999" cy="198000"/>
            </a:xfrm>
            <a:prstGeom prst="rect">
              <a:avLst/>
            </a:prstGeom>
          </p:spPr>
        </p:pic>
        <p:pic>
          <p:nvPicPr>
            <p:cNvPr id="20" name="Picture 19" descr="latex-image-1.pdf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1" y="2108200"/>
              <a:ext cx="539999" cy="198000"/>
            </a:xfrm>
            <a:prstGeom prst="rect">
              <a:avLst/>
            </a:prstGeom>
          </p:spPr>
        </p:pic>
        <p:pic>
          <p:nvPicPr>
            <p:cNvPr id="21" name="Picture 20" descr="latex-image-1.pdf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600" y="1838532"/>
              <a:ext cx="755999" cy="15399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72786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80238" y="4075960"/>
            <a:ext cx="6842918" cy="2584504"/>
            <a:chOff x="50968" y="3262091"/>
            <a:chExt cx="7862939" cy="3398373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45515" y="5893136"/>
              <a:ext cx="3421004" cy="767328"/>
            </a:xfrm>
            <a:prstGeom prst="rect">
              <a:avLst/>
            </a:prstGeom>
          </p:spPr>
        </p:pic>
        <p:grpSp>
          <p:nvGrpSpPr>
            <p:cNvPr id="36" name="Group 35"/>
            <p:cNvGrpSpPr/>
            <p:nvPr/>
          </p:nvGrpSpPr>
          <p:grpSpPr>
            <a:xfrm>
              <a:off x="50968" y="4340552"/>
              <a:ext cx="2750639" cy="1621872"/>
              <a:chOff x="50968" y="4340552"/>
              <a:chExt cx="2750639" cy="1621872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50968" y="4340552"/>
                <a:ext cx="1438113" cy="1117018"/>
                <a:chOff x="-1315906" y="4340552"/>
                <a:chExt cx="1438113" cy="1117018"/>
              </a:xfrm>
            </p:grpSpPr>
            <p:sp>
              <p:nvSpPr>
                <p:cNvPr id="15" name="AutoShape 4"/>
                <p:cNvSpPr>
                  <a:spLocks/>
                </p:cNvSpPr>
                <p:nvPr/>
              </p:nvSpPr>
              <p:spPr bwMode="auto">
                <a:xfrm>
                  <a:off x="-1315906" y="4605700"/>
                  <a:ext cx="1438113" cy="851870"/>
                </a:xfrm>
                <a:prstGeom prst="roundRect">
                  <a:avLst>
                    <a:gd name="adj" fmla="val 16667"/>
                  </a:avLst>
                </a:prstGeom>
                <a:noFill/>
                <a:ln>
                  <a:headEnd/>
                  <a:tailEnd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lIns="0" tIns="0" rIns="0" bIns="0" anchor="ctr"/>
                <a:lstStyle/>
                <a:p>
                  <a:pPr algn="ctr">
                    <a:lnSpc>
                      <a:spcPct val="80000"/>
                    </a:lnSpc>
                    <a:spcBef>
                      <a:spcPts val="1200"/>
                    </a:spcBef>
                    <a:defRPr/>
                  </a:pPr>
                  <a:r>
                    <a:rPr lang="en-US" sz="2000" dirty="0">
                      <a:solidFill>
                        <a:srgbClr val="000000"/>
                      </a:solidFill>
                      <a:cs typeface="Calibri" charset="0"/>
                    </a:rPr>
                    <a:t>r</a:t>
                  </a:r>
                  <a:r>
                    <a:rPr lang="en-US" sz="2000" dirty="0" smtClean="0">
                      <a:solidFill>
                        <a:srgbClr val="000000"/>
                      </a:solidFill>
                      <a:cs typeface="Calibri" charset="0"/>
                    </a:rPr>
                    <a:t>esponse</a:t>
                  </a:r>
                </a:p>
                <a:p>
                  <a:pPr algn="ctr">
                    <a:lnSpc>
                      <a:spcPct val="80000"/>
                    </a:lnSpc>
                    <a:spcBef>
                      <a:spcPts val="1200"/>
                    </a:spcBef>
                    <a:defRPr/>
                  </a:pPr>
                  <a:r>
                    <a:rPr lang="en-US" sz="2000" b="1" i="1" dirty="0">
                      <a:solidFill>
                        <a:srgbClr val="000000"/>
                      </a:solidFill>
                      <a:latin typeface="Times"/>
                      <a:cs typeface="Times"/>
                    </a:rPr>
                    <a:t>Y</a:t>
                  </a:r>
                </a:p>
              </p:txBody>
            </p:sp>
            <p:cxnSp>
              <p:nvCxnSpPr>
                <p:cNvPr id="16" name="Straight Arrow Connector 15"/>
                <p:cNvCxnSpPr/>
                <p:nvPr/>
              </p:nvCxnSpPr>
              <p:spPr>
                <a:xfrm flipV="1">
                  <a:off x="-597863" y="4340552"/>
                  <a:ext cx="0" cy="270490"/>
                </a:xfrm>
                <a:prstGeom prst="straightConnector1">
                  <a:avLst/>
                </a:prstGeom>
                <a:ln>
                  <a:solidFill>
                    <a:srgbClr val="C0504D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Arrow Connector 31"/>
              <p:cNvCxnSpPr/>
              <p:nvPr/>
            </p:nvCxnSpPr>
            <p:spPr>
              <a:xfrm>
                <a:off x="1489081" y="5462912"/>
                <a:ext cx="1312526" cy="499512"/>
              </a:xfrm>
              <a:prstGeom prst="straightConnector1">
                <a:avLst/>
              </a:prstGeom>
              <a:ln>
                <a:solidFill>
                  <a:srgbClr val="C0504D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/>
            <p:cNvGrpSpPr/>
            <p:nvPr/>
          </p:nvGrpSpPr>
          <p:grpSpPr>
            <a:xfrm>
              <a:off x="2652768" y="4349251"/>
              <a:ext cx="1447854" cy="1613173"/>
              <a:chOff x="2652768" y="4349251"/>
              <a:chExt cx="1447854" cy="1613173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2652768" y="4349251"/>
                <a:ext cx="1384065" cy="1113661"/>
                <a:chOff x="1213144" y="4349251"/>
                <a:chExt cx="1844024" cy="1113661"/>
              </a:xfrm>
            </p:grpSpPr>
            <p:sp>
              <p:nvSpPr>
                <p:cNvPr id="5" name="AutoShape 4"/>
                <p:cNvSpPr>
                  <a:spLocks/>
                </p:cNvSpPr>
                <p:nvPr/>
              </p:nvSpPr>
              <p:spPr bwMode="auto">
                <a:xfrm>
                  <a:off x="1213144" y="4605699"/>
                  <a:ext cx="1844024" cy="857213"/>
                </a:xfrm>
                <a:prstGeom prst="roundRect">
                  <a:avLst>
                    <a:gd name="adj" fmla="val 16667"/>
                  </a:avLst>
                </a:prstGeom>
                <a:noFill/>
                <a:ln>
                  <a:headEnd/>
                  <a:tailEnd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lIns="0" tIns="0" rIns="0" bIns="0" anchor="ctr"/>
                <a:lstStyle/>
                <a:p>
                  <a:pPr algn="ctr">
                    <a:lnSpc>
                      <a:spcPct val="80000"/>
                    </a:lnSpc>
                    <a:spcBef>
                      <a:spcPts val="1200"/>
                    </a:spcBef>
                    <a:defRPr/>
                  </a:pPr>
                  <a:r>
                    <a:rPr lang="en-US" sz="2000" dirty="0">
                      <a:solidFill>
                        <a:srgbClr val="000000"/>
                      </a:solidFill>
                      <a:cs typeface="Calibri" charset="0"/>
                    </a:rPr>
                    <a:t>d</a:t>
                  </a:r>
                  <a:r>
                    <a:rPr lang="en-US" sz="2000" dirty="0" smtClean="0">
                      <a:solidFill>
                        <a:srgbClr val="000000"/>
                      </a:solidFill>
                      <a:cs typeface="Calibri" charset="0"/>
                    </a:rPr>
                    <a:t>esign matrix </a:t>
                  </a:r>
                  <a:r>
                    <a:rPr lang="en-US" sz="2000" b="1" i="1" dirty="0" smtClean="0">
                      <a:solidFill>
                        <a:srgbClr val="000000"/>
                      </a:solidFill>
                      <a:latin typeface="Times"/>
                      <a:cs typeface="Times"/>
                    </a:rPr>
                    <a:t>X</a:t>
                  </a:r>
                  <a:endParaRPr lang="en-US" sz="2000" b="1" i="1" dirty="0">
                    <a:solidFill>
                      <a:srgbClr val="000000"/>
                    </a:solidFill>
                    <a:latin typeface="Times"/>
                    <a:cs typeface="Times"/>
                  </a:endParaRPr>
                </a:p>
              </p:txBody>
            </p:sp>
            <p:cxnSp>
              <p:nvCxnSpPr>
                <p:cNvPr id="14" name="Straight Arrow Connector 13"/>
                <p:cNvCxnSpPr/>
                <p:nvPr/>
              </p:nvCxnSpPr>
              <p:spPr>
                <a:xfrm flipV="1">
                  <a:off x="2077195" y="4349251"/>
                  <a:ext cx="0" cy="270490"/>
                </a:xfrm>
                <a:prstGeom prst="straightConnector1">
                  <a:avLst/>
                </a:prstGeom>
                <a:ln>
                  <a:solidFill>
                    <a:srgbClr val="C0504D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Arrow Connector 32"/>
              <p:cNvCxnSpPr/>
              <p:nvPr/>
            </p:nvCxnSpPr>
            <p:spPr>
              <a:xfrm>
                <a:off x="3563968" y="5462912"/>
                <a:ext cx="536654" cy="499512"/>
              </a:xfrm>
              <a:prstGeom prst="straightConnector1">
                <a:avLst/>
              </a:prstGeom>
              <a:ln>
                <a:solidFill>
                  <a:srgbClr val="C0504D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/>
            <p:cNvGrpSpPr/>
            <p:nvPr/>
          </p:nvGrpSpPr>
          <p:grpSpPr>
            <a:xfrm>
              <a:off x="5845568" y="4349251"/>
              <a:ext cx="2068339" cy="1729513"/>
              <a:chOff x="5845568" y="4349251"/>
              <a:chExt cx="2068339" cy="1729513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6417813" y="4349251"/>
                <a:ext cx="1496094" cy="908867"/>
                <a:chOff x="5050939" y="4349251"/>
                <a:chExt cx="1496094" cy="908867"/>
              </a:xfrm>
            </p:grpSpPr>
            <p:sp>
              <p:nvSpPr>
                <p:cNvPr id="7" name="AutoShape 4"/>
                <p:cNvSpPr>
                  <a:spLocks/>
                </p:cNvSpPr>
                <p:nvPr/>
              </p:nvSpPr>
              <p:spPr bwMode="auto">
                <a:xfrm>
                  <a:off x="5050939" y="4605700"/>
                  <a:ext cx="1496094" cy="652418"/>
                </a:xfrm>
                <a:prstGeom prst="roundRect">
                  <a:avLst>
                    <a:gd name="adj" fmla="val 16667"/>
                  </a:avLst>
                </a:prstGeom>
                <a:noFill/>
                <a:ln>
                  <a:headEnd/>
                  <a:tailEnd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lIns="0" tIns="0" rIns="0" bIns="0" anchor="ctr"/>
                <a:lstStyle/>
                <a:p>
                  <a:pPr algn="ctr">
                    <a:lnSpc>
                      <a:spcPct val="80000"/>
                    </a:lnSpc>
                    <a:spcBef>
                      <a:spcPts val="1200"/>
                    </a:spcBef>
                    <a:defRPr/>
                  </a:pPr>
                  <a:r>
                    <a:rPr lang="en-US" sz="2000" dirty="0" smtClean="0">
                      <a:solidFill>
                        <a:srgbClr val="000000"/>
                      </a:solidFill>
                      <a:cs typeface="Calibri" charset="0"/>
                    </a:rPr>
                    <a:t>error term</a:t>
                  </a:r>
                  <a:endParaRPr lang="en-US" sz="2000" i="1" dirty="0">
                    <a:solidFill>
                      <a:srgbClr val="000000"/>
                    </a:solidFill>
                    <a:cs typeface="Calibri" charset="0"/>
                  </a:endParaRPr>
                </a:p>
              </p:txBody>
            </p:sp>
            <p:cxnSp>
              <p:nvCxnSpPr>
                <p:cNvPr id="12" name="Straight Arrow Connector 11"/>
                <p:cNvCxnSpPr/>
                <p:nvPr/>
              </p:nvCxnSpPr>
              <p:spPr>
                <a:xfrm flipV="1">
                  <a:off x="5786117" y="4349251"/>
                  <a:ext cx="0" cy="270490"/>
                </a:xfrm>
                <a:prstGeom prst="straightConnector1">
                  <a:avLst/>
                </a:prstGeom>
                <a:ln>
                  <a:solidFill>
                    <a:srgbClr val="C0504D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Arrow Connector 33"/>
              <p:cNvCxnSpPr/>
              <p:nvPr/>
            </p:nvCxnSpPr>
            <p:spPr>
              <a:xfrm flipH="1">
                <a:off x="5845568" y="5258118"/>
                <a:ext cx="614776" cy="820646"/>
              </a:xfrm>
              <a:prstGeom prst="straightConnector1">
                <a:avLst/>
              </a:prstGeom>
              <a:ln>
                <a:solidFill>
                  <a:srgbClr val="C0504D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/>
          </p:nvGrpSpPr>
          <p:grpSpPr>
            <a:xfrm>
              <a:off x="4533025" y="3262091"/>
              <a:ext cx="1496094" cy="2700333"/>
              <a:chOff x="4533025" y="3262091"/>
              <a:chExt cx="1496094" cy="2700333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4533025" y="3262091"/>
                <a:ext cx="1496094" cy="1226700"/>
                <a:chOff x="3166151" y="3262091"/>
                <a:chExt cx="1496094" cy="1226700"/>
              </a:xfrm>
            </p:grpSpPr>
            <p:sp>
              <p:nvSpPr>
                <p:cNvPr id="6" name="AutoShape 4"/>
                <p:cNvSpPr>
                  <a:spLocks/>
                </p:cNvSpPr>
                <p:nvPr/>
              </p:nvSpPr>
              <p:spPr bwMode="auto">
                <a:xfrm>
                  <a:off x="3166151" y="3696832"/>
                  <a:ext cx="1496094" cy="791959"/>
                </a:xfrm>
                <a:prstGeom prst="roundRect">
                  <a:avLst>
                    <a:gd name="adj" fmla="val 16667"/>
                  </a:avLst>
                </a:prstGeom>
                <a:noFill/>
                <a:ln>
                  <a:headEnd/>
                  <a:tailEnd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lIns="0" tIns="0" rIns="0" bIns="0" anchor="ctr"/>
                <a:lstStyle/>
                <a:p>
                  <a:pPr algn="ctr">
                    <a:lnSpc>
                      <a:spcPct val="80000"/>
                    </a:lnSpc>
                    <a:spcBef>
                      <a:spcPts val="1200"/>
                    </a:spcBef>
                    <a:defRPr/>
                  </a:pPr>
                  <a:r>
                    <a:rPr lang="en-US" sz="2000" dirty="0">
                      <a:solidFill>
                        <a:srgbClr val="000000"/>
                      </a:solidFill>
                      <a:cs typeface="Calibri" charset="0"/>
                    </a:rPr>
                    <a:t>r</a:t>
                  </a:r>
                  <a:r>
                    <a:rPr lang="en-US" sz="2000" dirty="0" smtClean="0">
                      <a:solidFill>
                        <a:srgbClr val="000000"/>
                      </a:solidFill>
                      <a:cs typeface="Calibri" charset="0"/>
                    </a:rPr>
                    <a:t>egression parameters</a:t>
                  </a:r>
                  <a:endParaRPr lang="en-US" sz="2000" i="1" dirty="0">
                    <a:solidFill>
                      <a:srgbClr val="000000"/>
                    </a:solidFill>
                    <a:cs typeface="Calibri" charset="0"/>
                  </a:endParaRPr>
                </a:p>
              </p:txBody>
            </p:sp>
            <p:cxnSp>
              <p:nvCxnSpPr>
                <p:cNvPr id="9" name="Straight Arrow Connector 8"/>
                <p:cNvCxnSpPr/>
                <p:nvPr/>
              </p:nvCxnSpPr>
              <p:spPr>
                <a:xfrm flipV="1">
                  <a:off x="3757630" y="3262091"/>
                  <a:ext cx="0" cy="434742"/>
                </a:xfrm>
                <a:prstGeom prst="straightConnector1">
                  <a:avLst/>
                </a:prstGeom>
                <a:ln>
                  <a:solidFill>
                    <a:srgbClr val="C0504D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5" name="Straight Arrow Connector 34"/>
              <p:cNvCxnSpPr/>
              <p:nvPr/>
            </p:nvCxnSpPr>
            <p:spPr>
              <a:xfrm flipH="1">
                <a:off x="4798602" y="4488791"/>
                <a:ext cx="325902" cy="1473633"/>
              </a:xfrm>
              <a:prstGeom prst="straightConnector1">
                <a:avLst/>
              </a:prstGeom>
              <a:ln>
                <a:solidFill>
                  <a:srgbClr val="C0504D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2" name="Picture 1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50" y="368301"/>
            <a:ext cx="6819021" cy="4406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17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239520" y="1892671"/>
            <a:ext cx="6441439" cy="2814320"/>
            <a:chOff x="2702560" y="1348852"/>
            <a:chExt cx="6441439" cy="2814320"/>
          </a:xfrm>
        </p:grpSpPr>
        <p:pic>
          <p:nvPicPr>
            <p:cNvPr id="2" name="Picture 1" descr="slide25_s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58"/>
            <a:stretch/>
          </p:blipFill>
          <p:spPr>
            <a:xfrm>
              <a:off x="4135120" y="1348852"/>
              <a:ext cx="5008879" cy="2814320"/>
            </a:xfrm>
            <a:prstGeom prst="rect">
              <a:avLst/>
            </a:prstGeom>
          </p:spPr>
        </p:pic>
        <p:grpSp>
          <p:nvGrpSpPr>
            <p:cNvPr id="17" name="Group 16"/>
            <p:cNvGrpSpPr/>
            <p:nvPr/>
          </p:nvGrpSpPr>
          <p:grpSpPr>
            <a:xfrm>
              <a:off x="3840480" y="1442720"/>
              <a:ext cx="264160" cy="2519680"/>
              <a:chOff x="4551680" y="1442720"/>
              <a:chExt cx="264160" cy="2519680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4683760" y="1442720"/>
                <a:ext cx="0" cy="2519680"/>
              </a:xfrm>
              <a:prstGeom prst="line">
                <a:avLst/>
              </a:prstGeom>
              <a:ln w="28575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4551680" y="2042160"/>
                <a:ext cx="0" cy="1440000"/>
              </a:xfrm>
              <a:prstGeom prst="line">
                <a:avLst/>
              </a:prstGeom>
              <a:ln w="28575" cmpd="sng">
                <a:solidFill>
                  <a:schemeClr val="tx1"/>
                </a:solidFill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4582160" y="3474720"/>
                <a:ext cx="233680" cy="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4582160" y="2042160"/>
                <a:ext cx="233680" cy="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Rectangle 15"/>
            <p:cNvSpPr/>
            <p:nvPr/>
          </p:nvSpPr>
          <p:spPr>
            <a:xfrm>
              <a:off x="4053840" y="3474720"/>
              <a:ext cx="284480" cy="31496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8" descr="latex-image-1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02560" y="3316231"/>
              <a:ext cx="1137920" cy="359784"/>
            </a:xfrm>
            <a:prstGeom prst="rect">
              <a:avLst/>
            </a:prstGeom>
          </p:spPr>
        </p:pic>
        <p:pic>
          <p:nvPicPr>
            <p:cNvPr id="21" name="Picture 20" descr="latex-image-1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4620" y="1841871"/>
              <a:ext cx="894580" cy="261249"/>
            </a:xfrm>
            <a:prstGeom prst="rect">
              <a:avLst/>
            </a:prstGeom>
          </p:spPr>
        </p:pic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5040" y="507614"/>
            <a:ext cx="3444240" cy="1572620"/>
          </a:xfrm>
          <a:prstGeom prst="rect">
            <a:avLst/>
          </a:prstGeom>
        </p:spPr>
      </p:pic>
      <p:pic>
        <p:nvPicPr>
          <p:cNvPr id="5" name="Picture 4" descr="latex-image-1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520" y="3202124"/>
            <a:ext cx="835660" cy="25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857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odel_matrix_II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084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785" y="1849280"/>
            <a:ext cx="8557379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cxnSp>
        <p:nvCxnSpPr>
          <p:cNvPr id="11" name="Straight Arrow Connector 10"/>
          <p:cNvCxnSpPr>
            <a:cxnSpLocks noChangeAspect="1"/>
          </p:cNvCxnSpPr>
          <p:nvPr/>
        </p:nvCxnSpPr>
        <p:spPr>
          <a:xfrm flipH="1">
            <a:off x="4234661" y="3951109"/>
            <a:ext cx="1" cy="32399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41694" y="56315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3366FF"/>
                </a:solidFill>
              </a:rPr>
              <a:t>HOW?? </a:t>
            </a:r>
          </a:p>
          <a:p>
            <a:r>
              <a:rPr lang="en-US" sz="2800" b="1" dirty="0" smtClean="0"/>
              <a:t>Changing </a:t>
            </a:r>
            <a:r>
              <a:rPr lang="en-US" sz="2800" b="1" dirty="0"/>
              <a:t>the </a:t>
            </a:r>
            <a:r>
              <a:rPr lang="en-US" sz="2800" b="1" dirty="0" err="1"/>
              <a:t>parametrization</a:t>
            </a:r>
            <a:r>
              <a:rPr lang="en-US" sz="2800" b="1" dirty="0"/>
              <a:t> and using dummy variables</a:t>
            </a:r>
            <a:endParaRPr lang="en-US" sz="2800" b="1" dirty="0">
              <a:solidFill>
                <a:srgbClr val="3366FF"/>
              </a:solidFill>
            </a:endParaRPr>
          </a:p>
        </p:txBody>
      </p:sp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808" y="1546850"/>
            <a:ext cx="6191985" cy="365403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287379" y="2180974"/>
            <a:ext cx="3932660" cy="1125783"/>
            <a:chOff x="287379" y="1723774"/>
            <a:chExt cx="3932660" cy="1125783"/>
          </a:xfrm>
        </p:grpSpPr>
        <p:cxnSp>
          <p:nvCxnSpPr>
            <p:cNvPr id="12" name="Straight Arrow Connector 11"/>
            <p:cNvCxnSpPr>
              <a:cxnSpLocks noChangeAspect="1"/>
            </p:cNvCxnSpPr>
            <p:nvPr/>
          </p:nvCxnSpPr>
          <p:spPr>
            <a:xfrm>
              <a:off x="4218321" y="1723774"/>
              <a:ext cx="1718" cy="324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1560400" y="2281761"/>
              <a:ext cx="674799" cy="567796"/>
            </a:xfrm>
            <a:prstGeom prst="ellipse">
              <a:avLst/>
            </a:prstGeom>
            <a:noFill/>
            <a:ln>
              <a:solidFill>
                <a:srgbClr val="3366FF"/>
              </a:solidFill>
            </a:ln>
            <a:effectLst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87379" y="2141671"/>
              <a:ext cx="140645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Response variable</a:t>
              </a:r>
              <a:endParaRPr lang="en-US" sz="2000" b="1" dirty="0"/>
            </a:p>
          </p:txBody>
        </p:sp>
      </p:grpSp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836" y="2836858"/>
            <a:ext cx="5499100" cy="373154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515" y="5042479"/>
            <a:ext cx="6115050" cy="916754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6618620" y="3465114"/>
            <a:ext cx="2155379" cy="1577365"/>
            <a:chOff x="4218320" y="5130485"/>
            <a:chExt cx="2155379" cy="1577365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 rotWithShape="1">
            <a:blip r:embed="rId5"/>
            <a:srcRect l="55317" t="23484" r="21111" b="29520"/>
            <a:stretch/>
          </p:blipFill>
          <p:spPr>
            <a:xfrm>
              <a:off x="4218320" y="5130485"/>
              <a:ext cx="2155379" cy="1231901"/>
            </a:xfrm>
            <a:prstGeom prst="rect">
              <a:avLst/>
            </a:prstGeom>
          </p:spPr>
        </p:pic>
        <p:pic>
          <p:nvPicPr>
            <p:cNvPr id="9" name="Picture 8" descr="latex-image-1.pdf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900" y="6419851"/>
              <a:ext cx="170666" cy="2879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4345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785" y="1849280"/>
            <a:ext cx="8557379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2224420" y="836214"/>
            <a:ext cx="2155379" cy="1577365"/>
            <a:chOff x="4218320" y="5130485"/>
            <a:chExt cx="2155379" cy="1577365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 rotWithShape="1">
            <a:blip r:embed="rId2"/>
            <a:srcRect l="55317" t="23484" r="21111" b="29520"/>
            <a:stretch/>
          </p:blipFill>
          <p:spPr>
            <a:xfrm>
              <a:off x="4218320" y="5130485"/>
              <a:ext cx="2155379" cy="1231901"/>
            </a:xfrm>
            <a:prstGeom prst="rect">
              <a:avLst/>
            </a:prstGeom>
          </p:spPr>
        </p:pic>
        <p:pic>
          <p:nvPicPr>
            <p:cNvPr id="9" name="Picture 8" descr="latex-image-1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900" y="6419851"/>
              <a:ext cx="170666" cy="2879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952347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42900" y="1892300"/>
            <a:ext cx="8077200" cy="3835400"/>
            <a:chOff x="342900" y="2197100"/>
            <a:chExt cx="8077200" cy="3835400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22300" y="2684780"/>
              <a:ext cx="904240" cy="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2857500" y="2674620"/>
              <a:ext cx="1706880" cy="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279640" y="2705100"/>
              <a:ext cx="904240" cy="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47700" y="4658360"/>
              <a:ext cx="904240" cy="0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7139940" y="4668520"/>
              <a:ext cx="904240" cy="0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2882900" y="4678680"/>
              <a:ext cx="1615440" cy="0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5750560" y="3520440"/>
              <a:ext cx="0" cy="133096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oval"/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latex-image-1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900" y="2197100"/>
              <a:ext cx="8077200" cy="3835400"/>
            </a:xfrm>
            <a:prstGeom prst="rect">
              <a:avLst/>
            </a:prstGeom>
          </p:spPr>
        </p:pic>
      </p:grp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1022350"/>
            <a:ext cx="4724400" cy="4699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8893" y="5969638"/>
            <a:ext cx="2977214" cy="583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77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6250" t="23484"/>
          <a:stretch/>
        </p:blipFill>
        <p:spPr>
          <a:xfrm>
            <a:off x="2400300" y="1244599"/>
            <a:ext cx="6743700" cy="2005703"/>
          </a:xfrm>
          <a:prstGeom prst="rect">
            <a:avLst/>
          </a:prstGeom>
        </p:spPr>
      </p:pic>
      <p:sp>
        <p:nvSpPr>
          <p:cNvPr id="4" name="AutoShape 4"/>
          <p:cNvSpPr>
            <a:spLocks/>
          </p:cNvSpPr>
          <p:nvPr/>
        </p:nvSpPr>
        <p:spPr bwMode="auto">
          <a:xfrm>
            <a:off x="3509091" y="3492622"/>
            <a:ext cx="3718702" cy="812285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accent4">
                <a:lumMod val="75000"/>
              </a:schemeClr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>
              <a:lnSpc>
                <a:spcPct val="80000"/>
              </a:lnSpc>
              <a:spcBef>
                <a:spcPts val="1200"/>
              </a:spcBef>
              <a:defRPr/>
            </a:pPr>
            <a:r>
              <a:rPr lang="en-US" sz="2000" dirty="0" smtClean="0">
                <a:solidFill>
                  <a:srgbClr val="000000"/>
                </a:solidFill>
                <a:cs typeface="Calibri" charset="0"/>
              </a:rPr>
              <a:t>These are </a:t>
            </a:r>
            <a:r>
              <a:rPr lang="en-US" sz="2000" b="1" dirty="0" smtClean="0">
                <a:solidFill>
                  <a:srgbClr val="000000"/>
                </a:solidFill>
                <a:cs typeface="Calibri" charset="0"/>
              </a:rPr>
              <a:t>NOT</a:t>
            </a:r>
            <a:r>
              <a:rPr lang="en-US" sz="2000" dirty="0" smtClean="0">
                <a:solidFill>
                  <a:srgbClr val="000000"/>
                </a:solidFill>
                <a:cs typeface="Calibri" charset="0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cs typeface="Calibri" charset="0"/>
              </a:rPr>
              <a:t>population</a:t>
            </a:r>
            <a:r>
              <a:rPr lang="en-US" sz="2000" dirty="0" smtClean="0">
                <a:solidFill>
                  <a:srgbClr val="000000"/>
                </a:solidFill>
                <a:cs typeface="Calibri" charset="0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cs typeface="Calibri" charset="0"/>
              </a:rPr>
              <a:t>means</a:t>
            </a:r>
            <a:endParaRPr lang="en-US" sz="2000" b="1" dirty="0">
              <a:solidFill>
                <a:srgbClr val="000000"/>
              </a:solidFill>
              <a:cs typeface="Calibri" charset="0"/>
            </a:endParaRPr>
          </a:p>
          <a:p>
            <a:pPr algn="ctr">
              <a:lnSpc>
                <a:spcPct val="80000"/>
              </a:lnSpc>
              <a:spcBef>
                <a:spcPts val="1200"/>
              </a:spcBef>
              <a:defRPr/>
            </a:pPr>
            <a:r>
              <a:rPr lang="en-US" sz="2000" dirty="0" smtClean="0">
                <a:solidFill>
                  <a:srgbClr val="000000"/>
                </a:solidFill>
                <a:cs typeface="Calibri" charset="0"/>
              </a:rPr>
              <a:t>These are </a:t>
            </a:r>
            <a:r>
              <a:rPr lang="en-US" sz="2000" b="1" dirty="0" smtClean="0">
                <a:solidFill>
                  <a:srgbClr val="000000"/>
                </a:solidFill>
                <a:cs typeface="Calibri" charset="0"/>
              </a:rPr>
              <a:t>differences of means</a:t>
            </a:r>
            <a:endParaRPr lang="en-US" sz="2000" dirty="0">
              <a:solidFill>
                <a:srgbClr val="000000"/>
              </a:solidFill>
              <a:cs typeface="Calibri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3056809" y="2964490"/>
            <a:ext cx="685800" cy="528132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71376" y="6383962"/>
            <a:ext cx="2133600" cy="365125"/>
          </a:xfrm>
        </p:spPr>
        <p:txBody>
          <a:bodyPr/>
          <a:lstStyle/>
          <a:p>
            <a:fld id="{49BD1116-E595-0441-9E16-904497140103}" type="slidenum">
              <a:rPr lang="en-US" smtClean="0"/>
              <a:t>8</a:t>
            </a:fld>
            <a:endParaRPr lang="en-US"/>
          </a:p>
        </p:txBody>
      </p:sp>
      <p:sp>
        <p:nvSpPr>
          <p:cNvPr id="14" name="AutoShape 4"/>
          <p:cNvSpPr>
            <a:spLocks/>
          </p:cNvSpPr>
          <p:nvPr/>
        </p:nvSpPr>
        <p:spPr bwMode="auto">
          <a:xfrm>
            <a:off x="2400300" y="1962211"/>
            <a:ext cx="656509" cy="1073089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accent4">
                <a:lumMod val="75000"/>
              </a:schemeClr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>
              <a:lnSpc>
                <a:spcPct val="80000"/>
              </a:lnSpc>
              <a:spcBef>
                <a:spcPts val="1200"/>
              </a:spcBef>
              <a:defRPr/>
            </a:pPr>
            <a:endParaRPr lang="en-US" sz="2000" dirty="0">
              <a:solidFill>
                <a:srgbClr val="000000"/>
              </a:solidFill>
              <a:cs typeface="Calibri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6515100" y="2920998"/>
            <a:ext cx="596900" cy="571624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1578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3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8512"/>
            <a:ext cx="9144000" cy="327797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104900" y="1206500"/>
            <a:ext cx="2667000" cy="6470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Two-way ANOVA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876800" y="1225206"/>
            <a:ext cx="3822700" cy="6470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One-way ANOVA </a:t>
            </a:r>
            <a:r>
              <a:rPr lang="mr-IN" sz="2000" b="1" dirty="0" smtClean="0">
                <a:solidFill>
                  <a:schemeClr val="tx1"/>
                </a:solidFill>
              </a:rPr>
              <a:t>–</a:t>
            </a:r>
            <a:r>
              <a:rPr lang="en-US" sz="2000" b="1" dirty="0" smtClean="0">
                <a:solidFill>
                  <a:schemeClr val="tx1"/>
                </a:solidFill>
              </a:rPr>
              <a:t> “4 groups”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30300" y="3929616"/>
            <a:ext cx="2667000" cy="22328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E16                                                4W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60900" y="3942316"/>
            <a:ext cx="4622800" cy="22328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wt_E16            NrlKO_E16          wt_4W          NrlKO_4W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 flipH="1">
            <a:off x="3594100" y="1916668"/>
            <a:ext cx="520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chemeClr val="accent1"/>
                </a:solidFill>
              </a:rPr>
              <a:t>wt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94100" y="3479800"/>
            <a:ext cx="8763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chemeClr val="accent2"/>
                </a:solidFill>
              </a:rPr>
              <a:t>NrlKO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0975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7875</TotalTime>
  <Words>53</Words>
  <Application>Microsoft Macintosh PowerPoint</Application>
  <PresentationFormat>On-screen Show (4:3)</PresentationFormat>
  <Paragraphs>31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DSCI561: Regression I Lecture 2: November 20, 2016  </dc:title>
  <dc:creator>Gabriela Cohen Freue</dc:creator>
  <cp:lastModifiedBy>gcohen</cp:lastModifiedBy>
  <cp:revision>303</cp:revision>
  <dcterms:created xsi:type="dcterms:W3CDTF">2016-10-24T16:52:59Z</dcterms:created>
  <dcterms:modified xsi:type="dcterms:W3CDTF">2019-10-10T23:58:17Z</dcterms:modified>
</cp:coreProperties>
</file>