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Overlock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GNd9gSJXM13Z0ZII07rumgxZ+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verlock-bold.fntdata"/><Relationship Id="rId16" Type="http://schemas.openxmlformats.org/officeDocument/2006/relationships/font" Target="fonts/Overlock-regular.fntdata"/><Relationship Id="rId5" Type="http://schemas.openxmlformats.org/officeDocument/2006/relationships/slide" Target="slides/slide1.xml"/><Relationship Id="rId19" Type="http://schemas.openxmlformats.org/officeDocument/2006/relationships/font" Target="fonts/Overlock-boldItalic.fntdata"/><Relationship Id="rId6" Type="http://schemas.openxmlformats.org/officeDocument/2006/relationships/slide" Target="slides/slide2.xml"/><Relationship Id="rId18" Type="http://schemas.openxmlformats.org/officeDocument/2006/relationships/font" Target="fonts/Overlock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f639cd3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13f639cd32d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d421a96e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15d421a96ee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f639cd32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13f639cd32d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son surfing in rolling wave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51500"/>
            <a:ext cx="12192000" cy="79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0" y="1586758"/>
            <a:ext cx="618705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7567"/>
              <a:buFont typeface="Calibri"/>
              <a:buNone/>
            </a:pPr>
            <a:r>
              <a:rPr b="0" i="0" lang="en-US" sz="96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Shark attacks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0" y="4331963"/>
            <a:ext cx="12192000" cy="661142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1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bite of advice for safe vacations!</a:t>
            </a:r>
            <a:endParaRPr b="1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/>
              <a:t>Recommendations </a:t>
            </a:r>
            <a:endParaRPr/>
          </a:p>
        </p:txBody>
      </p:sp>
      <p:sp>
        <p:nvSpPr>
          <p:cNvPr id="154" name="Google Shape;154;p8"/>
          <p:cNvSpPr txBox="1"/>
          <p:nvPr/>
        </p:nvSpPr>
        <p:spPr>
          <a:xfrm>
            <a:off x="595725" y="1491575"/>
            <a:ext cx="113142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Getting customers to overcome their fears that impact travelling decisions.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Expand our customer base by creating a website to offer our services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 would have able to accomplish or improve if we would have had more data.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Educate people on how to prevent shark attacks.  What are the main contributors of Shark Attacks.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more data and standardized data documentation more contributors for shark attacks could be identify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f639cd32d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/>
              <a:t>Recommendations </a:t>
            </a:r>
            <a:endParaRPr/>
          </a:p>
        </p:txBody>
      </p:sp>
      <p:sp>
        <p:nvSpPr>
          <p:cNvPr id="160" name="Google Shape;160;g13f639cd32d_0_6"/>
          <p:cNvSpPr txBox="1"/>
          <p:nvPr/>
        </p:nvSpPr>
        <p:spPr>
          <a:xfrm>
            <a:off x="711975" y="1690825"/>
            <a:ext cx="11314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help travel agencies to be able to target their customers who look for adventurous travel experiences  with better campaigns based on data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time and resources that make possible to identify if there are  factors related to climate change, migration patterns that impact sharks attacks.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/>
              <a:t>Index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1153943" y="1283863"/>
            <a:ext cx="92466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and Target Audience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processing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Integration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Model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/>
              <a:t>Topic and target audience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950371" y="1748815"/>
            <a:ext cx="10515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There is risk associated with all ocean activities and while the risk of a shark attack is very low, it still occurs fairly frequently.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With this information we hope to increase our customer awareness of the reasons associated with unprovoked shark bites,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Determine which factors contribute toward the attack having a fatal outcome and educate swimmers on ways to reduce their risk of being bitten by a shark.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545529" y="6858004"/>
            <a:ext cx="6561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A graph telling % of people that actually die by a shark attack vs. other causes of death in the water.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How many people are attacked by a shark and how many people actually died from a shark attack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375" y="4115750"/>
            <a:ext cx="2998599" cy="250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674" y="4115740"/>
            <a:ext cx="2670123" cy="2495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/>
              <a:t>Data processing </a:t>
            </a:r>
            <a:endParaRPr/>
          </a:p>
        </p:txBody>
      </p:sp>
      <p:sp>
        <p:nvSpPr>
          <p:cNvPr id="107" name="Google Shape;107;p4"/>
          <p:cNvSpPr txBox="1"/>
          <p:nvPr/>
        </p:nvSpPr>
        <p:spPr>
          <a:xfrm>
            <a:off x="429575" y="1782150"/>
            <a:ext cx="102948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of the raw data vs.  Cleaned data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of the data in postgress 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5105" r="0" t="0"/>
          <a:stretch/>
        </p:blipFill>
        <p:spPr>
          <a:xfrm>
            <a:off x="214800" y="3942975"/>
            <a:ext cx="4878648" cy="223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4706" y="3942976"/>
            <a:ext cx="5932921" cy="20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/>
              <a:t>Test Cases </a:t>
            </a:r>
            <a:endParaRPr/>
          </a:p>
        </p:txBody>
      </p:sp>
      <p:sp>
        <p:nvSpPr>
          <p:cNvPr id="115" name="Google Shape;115;p5"/>
          <p:cNvSpPr txBox="1"/>
          <p:nvPr/>
        </p:nvSpPr>
        <p:spPr>
          <a:xfrm>
            <a:off x="5822705" y="1658845"/>
            <a:ext cx="54237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features initially suggested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for the model after cleaning the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reasons to chose each feature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511200" y="1690700"/>
            <a:ext cx="51045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Char char="●"/>
            </a:pPr>
            <a:r>
              <a:rPr lang="en-US" sz="1900">
                <a:solidFill>
                  <a:srgbClr val="24292F"/>
                </a:solidFill>
                <a:highlight>
                  <a:srgbClr val="FFFFFF"/>
                </a:highlight>
              </a:rPr>
              <a:t>Fatality: (Y) Dependent variable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Char char="●"/>
            </a:pPr>
            <a:r>
              <a:rPr lang="en-US" sz="1900">
                <a:solidFill>
                  <a:srgbClr val="24292F"/>
                </a:solidFill>
                <a:highlight>
                  <a:srgbClr val="FFFFFF"/>
                </a:highlight>
              </a:rPr>
              <a:t>Type: unprovoked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Char char="●"/>
            </a:pPr>
            <a:r>
              <a:rPr lang="en-US" sz="1900">
                <a:solidFill>
                  <a:srgbClr val="24292F"/>
                </a:solidFill>
                <a:highlight>
                  <a:srgbClr val="FFFFFF"/>
                </a:highlight>
              </a:rPr>
              <a:t>Activities: surfing, swimming, snorkeling/scuba diving, fishing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Char char="●"/>
            </a:pPr>
            <a:r>
              <a:rPr lang="en-US" sz="1900">
                <a:solidFill>
                  <a:srgbClr val="24292F"/>
                </a:solidFill>
                <a:highlight>
                  <a:srgbClr val="FFFFFF"/>
                </a:highlight>
              </a:rPr>
              <a:t>Locations: area, country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511200" y="3646527"/>
            <a:ext cx="5104500" cy="1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Char char="●"/>
            </a:pPr>
            <a:r>
              <a:rPr lang="en-US" sz="1900">
                <a:solidFill>
                  <a:srgbClr val="24292F"/>
                </a:solidFill>
                <a:highlight>
                  <a:srgbClr val="FFFFFF"/>
                </a:highlight>
              </a:rPr>
              <a:t>Fatality: (Y) Dependent variable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Char char="●"/>
            </a:pPr>
            <a:r>
              <a:rPr lang="en-US" sz="1900">
                <a:solidFill>
                  <a:srgbClr val="24292F"/>
                </a:solidFill>
                <a:highlight>
                  <a:srgbClr val="FFFFFF"/>
                </a:highlight>
              </a:rPr>
              <a:t>Type: unprovoked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Char char="●"/>
            </a:pPr>
            <a:r>
              <a:rPr lang="en-US" sz="1900">
                <a:solidFill>
                  <a:srgbClr val="24292F"/>
                </a:solidFill>
                <a:highlight>
                  <a:srgbClr val="FFFFFF"/>
                </a:highlight>
              </a:rPr>
              <a:t>Species: Extract size.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Char char="●"/>
            </a:pPr>
            <a:r>
              <a:rPr lang="en-US" sz="1900">
                <a:solidFill>
                  <a:srgbClr val="24292F"/>
                </a:solidFill>
                <a:highlight>
                  <a:srgbClr val="FFFFFF"/>
                </a:highlight>
              </a:rPr>
              <a:t>Locations: area, country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511200" y="5150961"/>
            <a:ext cx="5104500" cy="1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Char char="●"/>
            </a:pPr>
            <a:r>
              <a:rPr lang="en-US" sz="1900">
                <a:solidFill>
                  <a:srgbClr val="24292F"/>
                </a:solidFill>
                <a:highlight>
                  <a:srgbClr val="FFFFFF"/>
                </a:highlight>
              </a:rPr>
              <a:t>Fatality: (Y) Dependent variable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Char char="●"/>
            </a:pPr>
            <a:r>
              <a:rPr lang="en-US" sz="1900">
                <a:solidFill>
                  <a:srgbClr val="24292F"/>
                </a:solidFill>
                <a:highlight>
                  <a:srgbClr val="FFFFFF"/>
                </a:highlight>
              </a:rPr>
              <a:t>Type: unprovoked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Char char="●"/>
            </a:pPr>
            <a:r>
              <a:rPr lang="en-US" sz="1900">
                <a:solidFill>
                  <a:srgbClr val="24292F"/>
                </a:solidFill>
                <a:highlight>
                  <a:srgbClr val="FFFFFF"/>
                </a:highlight>
              </a:rPr>
              <a:t>Date: Compare the season. 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Char char="●"/>
            </a:pPr>
            <a:r>
              <a:rPr lang="en-US" sz="1900">
                <a:solidFill>
                  <a:srgbClr val="24292F"/>
                </a:solidFill>
                <a:highlight>
                  <a:srgbClr val="FFFFFF"/>
                </a:highlight>
              </a:rPr>
              <a:t>Locations: area, country</a:t>
            </a:r>
            <a:endParaRPr sz="1900"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/>
              <a:t>Database Integration 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462989" y="865447"/>
            <a:ext cx="4626369" cy="55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STEPS:</a:t>
            </a:r>
            <a:endParaRPr/>
          </a:p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   To clean the Raw attacks dataset in Jupyter Notebook.  </a:t>
            </a:r>
            <a:endParaRPr b="0" i="0" sz="2200" u="none" cap="none" strike="noStrik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  <a:buFont typeface="Arial"/>
              <a:buChar char="-"/>
            </a:pPr>
            <a:r>
              <a:rPr b="0" i="0" lang="en-US" sz="22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Creation of tables in Postgres SQL server:  Table attacks and Table hemisphere</a:t>
            </a:r>
            <a:endParaRPr/>
          </a:p>
          <a:p>
            <a:pPr indent="-342900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  <a:buFont typeface="Arial"/>
              <a:buChar char="-"/>
            </a:pPr>
            <a:r>
              <a:rPr b="0" i="0" lang="en-US" sz="22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join the two tables by an inner join. The new table will be processed in Jupiter notebook (adding the season feature)</a:t>
            </a:r>
            <a:endParaRPr/>
          </a:p>
          <a:p>
            <a:pPr indent="-342900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  <a:buFont typeface="Arial"/>
              <a:buChar char="-"/>
            </a:pPr>
            <a:r>
              <a:rPr b="0" i="0" lang="en-US" sz="22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store the table to be used for the model in the database. </a:t>
            </a:r>
            <a:endParaRPr/>
          </a:p>
          <a:p>
            <a:pPr indent="-342900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200"/>
              <a:buFont typeface="Arial"/>
              <a:buChar char="-"/>
            </a:pPr>
            <a:r>
              <a:rPr b="0" i="0" lang="en-US" sz="22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integrate the database to the model. </a:t>
            </a:r>
            <a:endParaRPr b="0" i="0" sz="2200" u="none" cap="none" strike="noStrik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  To store the model results in the database. </a:t>
            </a:r>
            <a:endParaRPr/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5473" y="1290914"/>
            <a:ext cx="4979296" cy="3166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6442" y="3861506"/>
            <a:ext cx="3375953" cy="2400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d421a96ee_2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/>
              <a:t>Machine Learning Model </a:t>
            </a:r>
            <a:endParaRPr/>
          </a:p>
        </p:txBody>
      </p:sp>
      <p:sp>
        <p:nvSpPr>
          <p:cNvPr id="132" name="Google Shape;132;g15d421a96ee_2_1"/>
          <p:cNvSpPr txBox="1"/>
          <p:nvPr/>
        </p:nvSpPr>
        <p:spPr>
          <a:xfrm>
            <a:off x="838201" y="1690825"/>
            <a:ext cx="102480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Analysis to identify significant features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Target:  Fatal_y_n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Features: approximately 5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Classifier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/>
              <a:t>Machine Learning Model </a:t>
            </a:r>
            <a:endParaRPr/>
          </a:p>
        </p:txBody>
      </p:sp>
      <p:pic>
        <p:nvPicPr>
          <p:cNvPr id="138" name="Google Shape;138;p7"/>
          <p:cNvPicPr preferRelativeResize="0"/>
          <p:nvPr/>
        </p:nvPicPr>
        <p:blipFill rotWithShape="1">
          <a:blip r:embed="rId3">
            <a:alphaModFix/>
          </a:blip>
          <a:srcRect b="0" l="0" r="24052" t="0"/>
          <a:stretch/>
        </p:blipFill>
        <p:spPr>
          <a:xfrm>
            <a:off x="6044775" y="2003562"/>
            <a:ext cx="5746125" cy="379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/>
          <p:cNvPicPr preferRelativeResize="0"/>
          <p:nvPr/>
        </p:nvPicPr>
        <p:blipFill rotWithShape="1">
          <a:blip r:embed="rId4">
            <a:alphaModFix/>
          </a:blip>
          <a:srcRect b="0" l="0" r="26804" t="0"/>
          <a:stretch/>
        </p:blipFill>
        <p:spPr>
          <a:xfrm>
            <a:off x="142100" y="2018508"/>
            <a:ext cx="5746125" cy="376034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7"/>
          <p:cNvSpPr txBox="1"/>
          <p:nvPr/>
        </p:nvSpPr>
        <p:spPr>
          <a:xfrm>
            <a:off x="431100" y="834750"/>
            <a:ext cx="472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r>
              <a:rPr b="1" i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snippets</a:t>
            </a:r>
            <a:endParaRPr b="1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f639cd32d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/>
              <a:t>Tableau </a:t>
            </a:r>
            <a:endParaRPr/>
          </a:p>
        </p:txBody>
      </p:sp>
      <p:sp>
        <p:nvSpPr>
          <p:cNvPr id="146" name="Google Shape;146;g13f639cd32d_0_1"/>
          <p:cNvSpPr txBox="1"/>
          <p:nvPr/>
        </p:nvSpPr>
        <p:spPr>
          <a:xfrm>
            <a:off x="637950" y="1024050"/>
            <a:ext cx="92466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presentation for the customer in a Tableau story</a:t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13f639cd32d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950" y="2339250"/>
            <a:ext cx="4870750" cy="33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3f639cd32d_0_1"/>
          <p:cNvSpPr txBox="1"/>
          <p:nvPr/>
        </p:nvSpPr>
        <p:spPr>
          <a:xfrm>
            <a:off x="770075" y="2339250"/>
            <a:ext cx="56229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Charts and graphs, using filter options to add interactivity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Pie chart of attacks per water activity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Interactive map/ locations where attacks occur (data permitted)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Table with results from the model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2022-09-28T23:35:52Z</dcterms:created>
  <dc:creator>Addis de la Fuente</dc:creator>
</cp:coreProperties>
</file>