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Overlock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GNd9gSJXM13Z0ZII07rumgxZ+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7D740-0FC0-4974-A5A1-53B802485F27}" v="2" dt="2022-10-05T23:32:28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customschemas.google.com/relationships/presentationmetadata" Target="meta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dis de la Fuente" userId="61757b4b648284b3" providerId="LiveId" clId="{4F77D740-0FC0-4974-A5A1-53B802485F27}"/>
    <pc:docChg chg="custSel modSld">
      <pc:chgData name="Addis de la Fuente" userId="61757b4b648284b3" providerId="LiveId" clId="{4F77D740-0FC0-4974-A5A1-53B802485F27}" dt="2022-10-05T23:32:32.175" v="7" actId="1076"/>
      <pc:docMkLst>
        <pc:docMk/>
      </pc:docMkLst>
      <pc:sldChg chg="addSp delSp modSp mod">
        <pc:chgData name="Addis de la Fuente" userId="61757b4b648284b3" providerId="LiveId" clId="{4F77D740-0FC0-4974-A5A1-53B802485F27}" dt="2022-10-05T23:32:32.175" v="7" actId="1076"/>
        <pc:sldMkLst>
          <pc:docMk/>
          <pc:sldMk cId="0" sldId="261"/>
        </pc:sldMkLst>
        <pc:picChg chg="add mod">
          <ac:chgData name="Addis de la Fuente" userId="61757b4b648284b3" providerId="LiveId" clId="{4F77D740-0FC0-4974-A5A1-53B802485F27}" dt="2022-10-05T23:32:21.467" v="4" actId="1076"/>
          <ac:picMkLst>
            <pc:docMk/>
            <pc:sldMk cId="0" sldId="261"/>
            <ac:picMk id="3" creationId="{6587E215-ECE7-A4D7-15C3-7243C281DBAB}"/>
          </ac:picMkLst>
        </pc:picChg>
        <pc:picChg chg="add mod">
          <ac:chgData name="Addis de la Fuente" userId="61757b4b648284b3" providerId="LiveId" clId="{4F77D740-0FC0-4974-A5A1-53B802485F27}" dt="2022-10-05T23:32:32.175" v="7" actId="1076"/>
          <ac:picMkLst>
            <pc:docMk/>
            <pc:sldMk cId="0" sldId="261"/>
            <ac:picMk id="4" creationId="{0C437D8E-9303-72DE-F00A-06183EA33E84}"/>
          </ac:picMkLst>
        </pc:picChg>
        <pc:picChg chg="del">
          <ac:chgData name="Addis de la Fuente" userId="61757b4b648284b3" providerId="LiveId" clId="{4F77D740-0FC0-4974-A5A1-53B802485F27}" dt="2022-10-05T23:31:58.635" v="0" actId="478"/>
          <ac:picMkLst>
            <pc:docMk/>
            <pc:sldMk cId="0" sldId="261"/>
            <ac:picMk id="125" creationId="{00000000-0000-0000-0000-000000000000}"/>
          </ac:picMkLst>
        </pc:picChg>
        <pc:picChg chg="del mod">
          <ac:chgData name="Addis de la Fuente" userId="61757b4b648284b3" providerId="LiveId" clId="{4F77D740-0FC0-4974-A5A1-53B802485F27}" dt="2022-10-05T23:32:25.063" v="5" actId="21"/>
          <ac:picMkLst>
            <pc:docMk/>
            <pc:sldMk cId="0" sldId="261"/>
            <ac:picMk id="12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f639cd32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13f639cd32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d421a96ee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9" name="Google Shape;129;g15d421a96ee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f639cd3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g13f639cd3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Person surfing in rolling wav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051500"/>
            <a:ext cx="12192000" cy="79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0" y="1586758"/>
            <a:ext cx="618705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7567"/>
              <a:buFont typeface="Calibri"/>
              <a:buNone/>
            </a:pPr>
            <a:r>
              <a:rPr lang="en-US" sz="9600" b="0" i="0" u="none" strike="noStrike" cap="non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Shark attacks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0" y="4331963"/>
            <a:ext cx="12192000" cy="661142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4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bite of advice for safe vacations!</a:t>
            </a:r>
            <a:endParaRPr sz="28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i="1"/>
              <a:t>Recommendations </a:t>
            </a:r>
            <a:endParaRPr/>
          </a:p>
        </p:txBody>
      </p:sp>
      <p:sp>
        <p:nvSpPr>
          <p:cNvPr id="154" name="Google Shape;154;p8"/>
          <p:cNvSpPr txBox="1"/>
          <p:nvPr/>
        </p:nvSpPr>
        <p:spPr>
          <a:xfrm>
            <a:off x="595725" y="1491575"/>
            <a:ext cx="11314200" cy="48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Getting customers to overcome their fears that impact travelling decisions.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Expand our customer base by creating a website to offer our services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 would have able to accomplish or improve if we would have had more data.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Educate people on how to prevent shark attacks.  What are the main contributors of Shark Attacks.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more data and standardized data documentation more contributors for shark attacks could be identify 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f639cd32d_0_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i="1"/>
              <a:t>Recommendations </a:t>
            </a:r>
            <a:endParaRPr/>
          </a:p>
        </p:txBody>
      </p:sp>
      <p:sp>
        <p:nvSpPr>
          <p:cNvPr id="160" name="Google Shape;160;g13f639cd32d_0_6"/>
          <p:cNvSpPr txBox="1"/>
          <p:nvPr/>
        </p:nvSpPr>
        <p:spPr>
          <a:xfrm>
            <a:off x="711975" y="1690825"/>
            <a:ext cx="113142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help travel agencies to be able to target their customers who look for adventurous travel experiences  with better campaigns based on data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time and resources that make possible to identify if there are  factors related to climate change, migration patterns that impact sharks attacks.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i="1"/>
              <a:t>Index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1153943" y="1283863"/>
            <a:ext cx="9246600" cy="48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 and Target Audience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processing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Integration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Model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i="1"/>
              <a:t>Topic and target audience</a:t>
            </a:r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950371" y="1748815"/>
            <a:ext cx="105156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There is risk associated with all ocean activities and while the risk of a shark attack is very low, it still occurs fairly frequently.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With this information we hope to increase our customer awareness of the reasons associated with unprovoked shark bites,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Determine which factors contribute toward the attack having a fatal outcome and educate swimmers on ways to reduce their risk of being bitten by a shark.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545529" y="6858004"/>
            <a:ext cx="65610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A graph telling % of people that actually die by a shark attack vs. other causes of death in the water.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How many people are attacked by a shark and how many people actually died from a shark attack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375" y="4115750"/>
            <a:ext cx="2998599" cy="250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2674" y="4115740"/>
            <a:ext cx="2670123" cy="2495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i="1"/>
              <a:t>Data processing </a:t>
            </a:r>
            <a:endParaRPr/>
          </a:p>
        </p:txBody>
      </p:sp>
      <p:sp>
        <p:nvSpPr>
          <p:cNvPr id="107" name="Google Shape;107;p4"/>
          <p:cNvSpPr txBox="1"/>
          <p:nvPr/>
        </p:nvSpPr>
        <p:spPr>
          <a:xfrm>
            <a:off x="429575" y="1782150"/>
            <a:ext cx="10294800" cy="15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of the raw data vs.  Cleaned data</a:t>
            </a:r>
            <a:endParaRPr sz="2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of the data in postgress </a:t>
            </a:r>
            <a:endParaRPr sz="2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l="5105"/>
          <a:stretch/>
        </p:blipFill>
        <p:spPr>
          <a:xfrm>
            <a:off x="214800" y="3942975"/>
            <a:ext cx="4878648" cy="223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4706" y="3942976"/>
            <a:ext cx="5932921" cy="20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i="1"/>
              <a:t>Test Cases </a:t>
            </a:r>
            <a:endParaRPr/>
          </a:p>
        </p:txBody>
      </p:sp>
      <p:sp>
        <p:nvSpPr>
          <p:cNvPr id="115" name="Google Shape;115;p5"/>
          <p:cNvSpPr txBox="1"/>
          <p:nvPr/>
        </p:nvSpPr>
        <p:spPr>
          <a:xfrm>
            <a:off x="5822705" y="1658845"/>
            <a:ext cx="5423700" cy="3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features initially suggested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for the model after cleaning the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reasons to chose each feature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511200" y="1690700"/>
            <a:ext cx="5104500" cy="18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900"/>
              <a:buChar char="●"/>
            </a:pPr>
            <a:r>
              <a:rPr lang="en-US" sz="1900">
                <a:solidFill>
                  <a:srgbClr val="24292F"/>
                </a:solidFill>
                <a:highlight>
                  <a:srgbClr val="FFFFFF"/>
                </a:highlight>
              </a:rPr>
              <a:t>Fatality: (Y) Dependent variable</a:t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900"/>
              <a:buChar char="●"/>
            </a:pPr>
            <a:r>
              <a:rPr lang="en-US" sz="1900">
                <a:solidFill>
                  <a:srgbClr val="24292F"/>
                </a:solidFill>
                <a:highlight>
                  <a:srgbClr val="FFFFFF"/>
                </a:highlight>
              </a:rPr>
              <a:t>Type: unprovoked</a:t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900"/>
              <a:buChar char="●"/>
            </a:pPr>
            <a:r>
              <a:rPr lang="en-US" sz="1900">
                <a:solidFill>
                  <a:srgbClr val="24292F"/>
                </a:solidFill>
                <a:highlight>
                  <a:srgbClr val="FFFFFF"/>
                </a:highlight>
              </a:rPr>
              <a:t>Activities: surfing, swimming, snorkeling/scuba diving, fishing</a:t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900"/>
              <a:buChar char="●"/>
            </a:pPr>
            <a:r>
              <a:rPr lang="en-US" sz="1900">
                <a:solidFill>
                  <a:srgbClr val="24292F"/>
                </a:solidFill>
                <a:highlight>
                  <a:srgbClr val="FFFFFF"/>
                </a:highlight>
              </a:rPr>
              <a:t>Locations: area, country</a:t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511200" y="3646527"/>
            <a:ext cx="5104500" cy="14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900"/>
              <a:buChar char="●"/>
            </a:pPr>
            <a:r>
              <a:rPr lang="en-US" sz="1900">
                <a:solidFill>
                  <a:srgbClr val="24292F"/>
                </a:solidFill>
                <a:highlight>
                  <a:srgbClr val="FFFFFF"/>
                </a:highlight>
              </a:rPr>
              <a:t>Fatality: (Y) Dependent variable</a:t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900"/>
              <a:buChar char="●"/>
            </a:pPr>
            <a:r>
              <a:rPr lang="en-US" sz="1900">
                <a:solidFill>
                  <a:srgbClr val="24292F"/>
                </a:solidFill>
                <a:highlight>
                  <a:srgbClr val="FFFFFF"/>
                </a:highlight>
              </a:rPr>
              <a:t>Type: unprovoked</a:t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900"/>
              <a:buChar char="●"/>
            </a:pPr>
            <a:r>
              <a:rPr lang="en-US" sz="1900">
                <a:solidFill>
                  <a:srgbClr val="24292F"/>
                </a:solidFill>
                <a:highlight>
                  <a:srgbClr val="FFFFFF"/>
                </a:highlight>
              </a:rPr>
              <a:t>Species: Extract size.</a:t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900"/>
              <a:buChar char="●"/>
            </a:pPr>
            <a:r>
              <a:rPr lang="en-US" sz="1900">
                <a:solidFill>
                  <a:srgbClr val="24292F"/>
                </a:solidFill>
                <a:highlight>
                  <a:srgbClr val="FFFFFF"/>
                </a:highlight>
              </a:rPr>
              <a:t>Locations: area, country</a:t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511200" y="5150961"/>
            <a:ext cx="5104500" cy="14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900"/>
              <a:buChar char="●"/>
            </a:pPr>
            <a:r>
              <a:rPr lang="en-US" sz="1900">
                <a:solidFill>
                  <a:srgbClr val="24292F"/>
                </a:solidFill>
                <a:highlight>
                  <a:srgbClr val="FFFFFF"/>
                </a:highlight>
              </a:rPr>
              <a:t>Fatality: (Y) Dependent variable</a:t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900"/>
              <a:buChar char="●"/>
            </a:pPr>
            <a:r>
              <a:rPr lang="en-US" sz="1900">
                <a:solidFill>
                  <a:srgbClr val="24292F"/>
                </a:solidFill>
                <a:highlight>
                  <a:srgbClr val="FFFFFF"/>
                </a:highlight>
              </a:rPr>
              <a:t>Type: unprovoked</a:t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900"/>
              <a:buChar char="●"/>
            </a:pPr>
            <a:r>
              <a:rPr lang="en-US" sz="1900">
                <a:solidFill>
                  <a:srgbClr val="24292F"/>
                </a:solidFill>
                <a:highlight>
                  <a:srgbClr val="FFFFFF"/>
                </a:highlight>
              </a:rPr>
              <a:t>Date: Compare the season. </a:t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900"/>
              <a:buChar char="●"/>
            </a:pPr>
            <a:r>
              <a:rPr lang="en-US" sz="1900">
                <a:solidFill>
                  <a:srgbClr val="24292F"/>
                </a:solidFill>
                <a:highlight>
                  <a:srgbClr val="FFFFFF"/>
                </a:highlight>
              </a:rPr>
              <a:t>Locations: area, country</a:t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i="1"/>
              <a:t>Database Integration </a:t>
            </a:r>
            <a:endParaRPr/>
          </a:p>
        </p:txBody>
      </p:sp>
      <p:sp>
        <p:nvSpPr>
          <p:cNvPr id="124" name="Google Shape;124;p6"/>
          <p:cNvSpPr txBox="1"/>
          <p:nvPr/>
        </p:nvSpPr>
        <p:spPr>
          <a:xfrm>
            <a:off x="462989" y="865447"/>
            <a:ext cx="4626369" cy="550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8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u="none" strike="noStrike" cap="non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STEPS:</a:t>
            </a:r>
            <a:endParaRPr/>
          </a:p>
          <a:p>
            <a:pPr marL="88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   To clean the Raw attacks dataset in Jupyter Notebook.  </a:t>
            </a:r>
            <a:endParaRPr sz="2200" b="0" i="0" u="none" strike="noStrike" cap="non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318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200"/>
              <a:buFont typeface="Arial"/>
              <a:buChar char="-"/>
            </a:pPr>
            <a:r>
              <a:rPr lang="en-US" sz="2200" b="0" i="0" u="none" strike="noStrike" cap="non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Creation of tables in Postgres SQL server:  Table attacks and Table hemisphere</a:t>
            </a:r>
            <a:endParaRPr/>
          </a:p>
          <a:p>
            <a:pPr marL="4318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200"/>
              <a:buFont typeface="Arial"/>
              <a:buChar char="-"/>
            </a:pPr>
            <a:r>
              <a:rPr lang="en-US" sz="2200" b="0" i="0" u="none" strike="noStrike" cap="non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join the two tables by an inner join. The new table will be processed in Jupiter notebook (adding the season feature)</a:t>
            </a:r>
            <a:endParaRPr/>
          </a:p>
          <a:p>
            <a:pPr marL="4318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200"/>
              <a:buFont typeface="Arial"/>
              <a:buChar char="-"/>
            </a:pPr>
            <a:r>
              <a:rPr lang="en-US" sz="2200" b="0" i="0" u="none" strike="noStrike" cap="non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store the table to be used for the model in the database. </a:t>
            </a:r>
            <a:endParaRPr/>
          </a:p>
          <a:p>
            <a:pPr marL="4318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200"/>
              <a:buFont typeface="Arial"/>
              <a:buChar char="-"/>
            </a:pPr>
            <a:r>
              <a:rPr lang="en-US" sz="2200" b="0" i="0" u="none" strike="noStrike" cap="non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integrate the database to the model. </a:t>
            </a:r>
            <a:endParaRPr sz="2200" b="0" i="0" u="none" strike="noStrike" cap="non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88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  To store the model results in the database. 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87E215-ECE7-A4D7-15C3-7243C281D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569" y="1268975"/>
            <a:ext cx="6064046" cy="3742906"/>
          </a:xfrm>
          <a:prstGeom prst="rect">
            <a:avLst/>
          </a:prstGeom>
        </p:spPr>
      </p:pic>
      <p:pic>
        <p:nvPicPr>
          <p:cNvPr id="4" name="Google Shape;126;p6">
            <a:extLst>
              <a:ext uri="{FF2B5EF4-FFF2-40B4-BE49-F238E27FC236}">
                <a16:creationId xmlns:a16="http://schemas.microsoft.com/office/drawing/2014/main" id="{0C437D8E-9303-72DE-F00A-06183EA33E8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2662" y="4205635"/>
            <a:ext cx="3375953" cy="2400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d421a96ee_2_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i="1"/>
              <a:t>Machine Learning Model </a:t>
            </a:r>
            <a:endParaRPr/>
          </a:p>
        </p:txBody>
      </p:sp>
      <p:sp>
        <p:nvSpPr>
          <p:cNvPr id="132" name="Google Shape;132;g15d421a96ee_2_1"/>
          <p:cNvSpPr txBox="1"/>
          <p:nvPr/>
        </p:nvSpPr>
        <p:spPr>
          <a:xfrm>
            <a:off x="838201" y="1690825"/>
            <a:ext cx="10248000" cy="4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-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Analysis to identify significant features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-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Target:  Fatal_y_n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-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Features: approximately 5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-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-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Confusion matrix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4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i="1"/>
              <a:t>Machine Learning Model </a:t>
            </a:r>
            <a:endParaRPr/>
          </a:p>
        </p:txBody>
      </p:sp>
      <p:pic>
        <p:nvPicPr>
          <p:cNvPr id="138" name="Google Shape;138;p7"/>
          <p:cNvPicPr preferRelativeResize="0"/>
          <p:nvPr/>
        </p:nvPicPr>
        <p:blipFill rotWithShape="1">
          <a:blip r:embed="rId3">
            <a:alphaModFix/>
          </a:blip>
          <a:srcRect r="24052"/>
          <a:stretch/>
        </p:blipFill>
        <p:spPr>
          <a:xfrm>
            <a:off x="6044775" y="2003562"/>
            <a:ext cx="5746125" cy="379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7"/>
          <p:cNvPicPr preferRelativeResize="0"/>
          <p:nvPr/>
        </p:nvPicPr>
        <p:blipFill rotWithShape="1">
          <a:blip r:embed="rId4">
            <a:alphaModFix/>
          </a:blip>
          <a:srcRect r="26804"/>
          <a:stretch/>
        </p:blipFill>
        <p:spPr>
          <a:xfrm>
            <a:off x="142100" y="2018508"/>
            <a:ext cx="5746125" cy="376034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7"/>
          <p:cNvSpPr txBox="1"/>
          <p:nvPr/>
        </p:nvSpPr>
        <p:spPr>
          <a:xfrm>
            <a:off x="431100" y="834750"/>
            <a:ext cx="4726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Coding snippets</a:t>
            </a:r>
            <a:endParaRPr b="1"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f639cd32d_0_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i="1"/>
              <a:t>Tableau </a:t>
            </a:r>
            <a:endParaRPr/>
          </a:p>
        </p:txBody>
      </p:sp>
      <p:sp>
        <p:nvSpPr>
          <p:cNvPr id="146" name="Google Shape;146;g13f639cd32d_0_1"/>
          <p:cNvSpPr txBox="1"/>
          <p:nvPr/>
        </p:nvSpPr>
        <p:spPr>
          <a:xfrm>
            <a:off x="637950" y="1024050"/>
            <a:ext cx="9246600" cy="23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presentation for the customer in a Tableau story</a:t>
            </a:r>
            <a:endParaRPr sz="3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endParaRPr sz="3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g13f639cd32d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1950" y="2339250"/>
            <a:ext cx="4870750" cy="33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13f639cd32d_0_1"/>
          <p:cNvSpPr txBox="1"/>
          <p:nvPr/>
        </p:nvSpPr>
        <p:spPr>
          <a:xfrm>
            <a:off x="770075" y="2339250"/>
            <a:ext cx="5622900" cy="4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Charts and graphs, using filter options to add interactivity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Pie chart of attacks per water activity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Interactive map/ locations where attacks occur (data permitted)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Table with results from the model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Microsoft Office PowerPoint</Application>
  <PresentationFormat>Widescreen</PresentationFormat>
  <Paragraphs>87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Noto Sans Symbols</vt:lpstr>
      <vt:lpstr>Calibri</vt:lpstr>
      <vt:lpstr>Arial</vt:lpstr>
      <vt:lpstr>Overlock</vt:lpstr>
      <vt:lpstr>Office Theme</vt:lpstr>
      <vt:lpstr>PowerPoint Presentation</vt:lpstr>
      <vt:lpstr>Index</vt:lpstr>
      <vt:lpstr>Topic and target audience</vt:lpstr>
      <vt:lpstr>Data processing </vt:lpstr>
      <vt:lpstr>Test Cases </vt:lpstr>
      <vt:lpstr>Database Integration </vt:lpstr>
      <vt:lpstr>Machine Learning Model </vt:lpstr>
      <vt:lpstr>Machine Learning Model </vt:lpstr>
      <vt:lpstr>Tableau </vt:lpstr>
      <vt:lpstr>Recommendations </vt:lpstr>
      <vt:lpstr>Recommendations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Addis de la Fuente</dc:creator>
  <cp:lastModifiedBy>Addis de la Fuente</cp:lastModifiedBy>
  <cp:revision>1</cp:revision>
  <dcterms:created xsi:type="dcterms:W3CDTF">2022-09-28T23:35:52Z</dcterms:created>
  <dcterms:modified xsi:type="dcterms:W3CDTF">2022-10-05T23:32:45Z</dcterms:modified>
</cp:coreProperties>
</file>