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58" r:id="rId6"/>
    <p:sldId id="261" r:id="rId7"/>
    <p:sldId id="299" r:id="rId8"/>
    <p:sldId id="300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2C8"/>
    <a:srgbClr val="63666A"/>
    <a:srgbClr val="EFB661"/>
    <a:srgbClr val="F4F5F5"/>
    <a:srgbClr val="63B1BC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9D8E9-C660-439B-967C-C1AC838B842A}" v="21" dt="2022-02-16T19:00:56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FD974-3C0E-4F75-A5E6-7A9197F5C89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2721-6152-4C1D-9720-92B019E21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ise.miranda@sptech.schoo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15" y="3635998"/>
            <a:ext cx="7559675" cy="1014342"/>
          </a:xfrm>
        </p:spPr>
        <p:txBody>
          <a:bodyPr/>
          <a:lstStyle/>
          <a:p>
            <a:r>
              <a:rPr lang="pt-BR" dirty="0"/>
              <a:t>Marise Miranda</a:t>
            </a:r>
          </a:p>
          <a:p>
            <a:r>
              <a:rPr lang="pt-BR" dirty="0"/>
              <a:t>Eduardo Verri</a:t>
            </a:r>
          </a:p>
          <a:p>
            <a:r>
              <a:rPr lang="pt-BR" dirty="0"/>
              <a:t>Marcio Santana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59" y="5134457"/>
            <a:ext cx="7559675" cy="433678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  <a:hlinkClick r:id="rId2"/>
              </a:rPr>
              <a:t>marise.miranda@sptech.school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eduardo.verri@sptech.school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/>
              <a:t>marcio.santana@sptech.school</a:t>
            </a:r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Virtualização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3B4C6-E224-4F3D-A1E3-D4069ACF997E}"/>
              </a:ext>
            </a:extLst>
          </p:cNvPr>
          <p:cNvSpPr txBox="1"/>
          <p:nvPr/>
        </p:nvSpPr>
        <p:spPr>
          <a:xfrm>
            <a:off x="1590651" y="2296979"/>
            <a:ext cx="90902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effectLst/>
                <a:latin typeface="Exo 2 Medium" pitchFamily="2" charset="0"/>
              </a:rPr>
              <a:t>Em computação, virtualização é o ato de criar uma versão virtual de algo, incluindo a simulação de uma plataforma de hardware, sistema operacional, dispositivo de armazenamento ou recursos de rede.</a:t>
            </a:r>
            <a:endParaRPr lang="pt-BR" sz="2800" dirty="0"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3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Virtualização</a:t>
            </a:r>
          </a:p>
        </p:txBody>
      </p:sp>
      <p:pic>
        <p:nvPicPr>
          <p:cNvPr id="4" name="Picture 2" descr="Virtualização e Consolidação">
            <a:extLst>
              <a:ext uri="{FF2B5EF4-FFF2-40B4-BE49-F238E27FC236}">
                <a16:creationId xmlns:a16="http://schemas.microsoft.com/office/drawing/2014/main" id="{1E4BE171-2A35-4588-9C32-A3C10F561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11"/>
          <a:stretch/>
        </p:blipFill>
        <p:spPr bwMode="auto">
          <a:xfrm>
            <a:off x="1985376" y="1900041"/>
            <a:ext cx="362628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272C32-B446-44F1-9E8A-2814F8FA8BD0}"/>
              </a:ext>
            </a:extLst>
          </p:cNvPr>
          <p:cNvSpPr txBox="1"/>
          <p:nvPr/>
        </p:nvSpPr>
        <p:spPr>
          <a:xfrm>
            <a:off x="2964493" y="4857750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 Medium" pitchFamily="2" charset="0"/>
              </a:rPr>
              <a:t>Sistema </a:t>
            </a:r>
          </a:p>
          <a:p>
            <a:pPr algn="ctr"/>
            <a:r>
              <a:rPr lang="pt-BR" dirty="0">
                <a:latin typeface="Exo 2 Medium" pitchFamily="2" charset="0"/>
              </a:rPr>
              <a:t>Tradicional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8D8D862-69DB-41E7-91AF-56D08E9D967A}"/>
              </a:ext>
            </a:extLst>
          </p:cNvPr>
          <p:cNvGrpSpPr/>
          <p:nvPr/>
        </p:nvGrpSpPr>
        <p:grpSpPr>
          <a:xfrm>
            <a:off x="4889326" y="2000250"/>
            <a:ext cx="5016674" cy="3503831"/>
            <a:chOff x="4889326" y="2000250"/>
            <a:chExt cx="5016674" cy="350383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25A9F89-5400-42DE-875C-39C7DCFFEA1B}"/>
                </a:ext>
              </a:extLst>
            </p:cNvPr>
            <p:cNvGrpSpPr/>
            <p:nvPr/>
          </p:nvGrpSpPr>
          <p:grpSpPr>
            <a:xfrm>
              <a:off x="6096000" y="2000250"/>
              <a:ext cx="3810000" cy="3503831"/>
              <a:chOff x="6096000" y="2000250"/>
              <a:chExt cx="3810000" cy="3503831"/>
            </a:xfrm>
          </p:grpSpPr>
          <p:pic>
            <p:nvPicPr>
              <p:cNvPr id="9" name="Picture 2" descr="Virtualização e Consolidação">
                <a:extLst>
                  <a:ext uri="{FF2B5EF4-FFF2-40B4-BE49-F238E27FC236}">
                    <a16:creationId xmlns:a16="http://schemas.microsoft.com/office/drawing/2014/main" id="{74156B74-95CD-4E0D-A7B6-291CF9994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/>
              <a:stretch/>
            </p:blipFill>
            <p:spPr bwMode="auto">
              <a:xfrm>
                <a:off x="6096000" y="2000250"/>
                <a:ext cx="38100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CE1506E-C2F0-4EC4-B36C-278B8497BADA}"/>
                  </a:ext>
                </a:extLst>
              </p:cNvPr>
              <p:cNvSpPr txBox="1"/>
              <p:nvPr/>
            </p:nvSpPr>
            <p:spPr>
              <a:xfrm>
                <a:off x="6849649" y="4857750"/>
                <a:ext cx="18413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Exo 2 Medium" pitchFamily="2" charset="0"/>
                  </a:rPr>
                  <a:t>Sistema Virtualizado</a:t>
                </a:r>
              </a:p>
            </p:txBody>
          </p:sp>
        </p:grpSp>
        <p:sp>
          <p:nvSpPr>
            <p:cNvPr id="8" name="Seta: Entalhada para a Direita 7">
              <a:extLst>
                <a:ext uri="{FF2B5EF4-FFF2-40B4-BE49-F238E27FC236}">
                  <a16:creationId xmlns:a16="http://schemas.microsoft.com/office/drawing/2014/main" id="{9C083AD5-5CCA-489D-B5A7-2E7ED93C62ED}"/>
                </a:ext>
              </a:extLst>
            </p:cNvPr>
            <p:cNvSpPr/>
            <p:nvPr/>
          </p:nvSpPr>
          <p:spPr>
            <a:xfrm>
              <a:off x="4889326" y="4485721"/>
              <a:ext cx="1640910" cy="463463"/>
            </a:xfrm>
            <a:prstGeom prst="notch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1464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Virtualização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C6FDE3-EF7B-4834-A72C-6EB63BAC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51" y="3480650"/>
            <a:ext cx="3131012" cy="3329434"/>
          </a:xfrm>
          <a:prstGeom prst="rect">
            <a:avLst/>
          </a:prstGeom>
        </p:spPr>
      </p:pic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196AAFAF-C5BD-4EE7-899C-08BCF04052BC}"/>
              </a:ext>
            </a:extLst>
          </p:cNvPr>
          <p:cNvSpPr/>
          <p:nvPr/>
        </p:nvSpPr>
        <p:spPr>
          <a:xfrm>
            <a:off x="4104168" y="3438118"/>
            <a:ext cx="914400" cy="33294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E49A53-04BE-4999-BC2A-5D831033DD83}"/>
              </a:ext>
            </a:extLst>
          </p:cNvPr>
          <p:cNvSpPr txBox="1"/>
          <p:nvPr/>
        </p:nvSpPr>
        <p:spPr>
          <a:xfrm>
            <a:off x="2966482" y="4694608"/>
            <a:ext cx="123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 Medium" pitchFamily="2" charset="0"/>
              </a:rPr>
              <a:t>Máquina Física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0ADB5C-C143-430B-A9F8-01ACB0FFC48F}"/>
              </a:ext>
            </a:extLst>
          </p:cNvPr>
          <p:cNvSpPr txBox="1"/>
          <p:nvPr/>
        </p:nvSpPr>
        <p:spPr>
          <a:xfrm>
            <a:off x="8739969" y="1242342"/>
            <a:ext cx="123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 Medium" pitchFamily="2" charset="0"/>
              </a:rPr>
              <a:t>Máquina Virtual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C714E72-3AA3-4763-AF50-5E7C26236931}"/>
              </a:ext>
            </a:extLst>
          </p:cNvPr>
          <p:cNvGrpSpPr/>
          <p:nvPr/>
        </p:nvGrpSpPr>
        <p:grpSpPr>
          <a:xfrm>
            <a:off x="3157991" y="318977"/>
            <a:ext cx="4901488" cy="6491107"/>
            <a:chOff x="3157991" y="318977"/>
            <a:chExt cx="4901488" cy="649110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F4F1343-CB9D-42E9-8D68-452E410079B3}"/>
                </a:ext>
              </a:extLst>
            </p:cNvPr>
            <p:cNvSpPr/>
            <p:nvPr/>
          </p:nvSpPr>
          <p:spPr>
            <a:xfrm>
              <a:off x="4731488" y="318977"/>
              <a:ext cx="3327991" cy="6491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250D6B5-1C5D-4CCE-872B-BEE01E50C8F5}"/>
                </a:ext>
              </a:extLst>
            </p:cNvPr>
            <p:cNvSpPr txBox="1"/>
            <p:nvPr/>
          </p:nvSpPr>
          <p:spPr>
            <a:xfrm>
              <a:off x="3157991" y="946297"/>
              <a:ext cx="1499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Exo 2 Medium" pitchFamily="2" charset="0"/>
                </a:rPr>
                <a:t>No final tudo está na máquina física...!</a:t>
              </a: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6B05BE4A-672C-4A3B-B64F-74A34636C0EE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rot="10800000">
              <a:off x="3907594" y="1407962"/>
              <a:ext cx="823894" cy="3326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7F910ED-5853-4ED0-9284-D22A1D21CB0E}"/>
              </a:ext>
            </a:extLst>
          </p:cNvPr>
          <p:cNvGrpSpPr/>
          <p:nvPr/>
        </p:nvGrpSpPr>
        <p:grpSpPr>
          <a:xfrm>
            <a:off x="4879275" y="2884783"/>
            <a:ext cx="3025050" cy="3367161"/>
            <a:chOff x="4879275" y="2884783"/>
            <a:chExt cx="3025050" cy="336716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DCEE1E3-6A56-48B5-B029-1955E28052E2}"/>
                </a:ext>
              </a:extLst>
            </p:cNvPr>
            <p:cNvSpPr/>
            <p:nvPr/>
          </p:nvSpPr>
          <p:spPr>
            <a:xfrm>
              <a:off x="4879275" y="2884783"/>
              <a:ext cx="3025050" cy="642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Exo 2 Medium" pitchFamily="2" charset="0"/>
                </a:rPr>
                <a:t>Virtualização</a:t>
              </a:r>
            </a:p>
            <a:p>
              <a:pPr algn="ctr"/>
              <a:r>
                <a:rPr lang="pt-BR" dirty="0">
                  <a:latin typeface="Exo 2 Medium" pitchFamily="2" charset="0"/>
                </a:rPr>
                <a:t>Hypervisor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1F327BF-1AE8-4279-A8CC-A08B41BF9D71}"/>
                </a:ext>
              </a:extLst>
            </p:cNvPr>
            <p:cNvGrpSpPr/>
            <p:nvPr/>
          </p:nvGrpSpPr>
          <p:grpSpPr>
            <a:xfrm>
              <a:off x="7817168" y="3243375"/>
              <a:ext cx="79536" cy="3008569"/>
              <a:chOff x="7817168" y="3243375"/>
              <a:chExt cx="79536" cy="3008569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5846C2E-368F-41FE-98A0-9278954B8B21}"/>
                  </a:ext>
                </a:extLst>
              </p:cNvPr>
              <p:cNvSpPr/>
              <p:nvPr/>
            </p:nvSpPr>
            <p:spPr>
              <a:xfrm>
                <a:off x="7817168" y="3243375"/>
                <a:ext cx="79536" cy="3008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8841AE33-88B3-4B66-8199-356E13722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5555" y="3303135"/>
                <a:ext cx="0" cy="29488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43A8E7-9E92-40D9-9598-9A10DE6B8903}"/>
              </a:ext>
            </a:extLst>
          </p:cNvPr>
          <p:cNvGrpSpPr/>
          <p:nvPr/>
        </p:nvGrpSpPr>
        <p:grpSpPr>
          <a:xfrm>
            <a:off x="4805779" y="344472"/>
            <a:ext cx="3795557" cy="2823465"/>
            <a:chOff x="8247043" y="2336718"/>
            <a:chExt cx="3795557" cy="2823465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FA3927D-7403-47A2-B5D8-A3CDBF9746F6}"/>
                </a:ext>
              </a:extLst>
            </p:cNvPr>
            <p:cNvSpPr/>
            <p:nvPr/>
          </p:nvSpPr>
          <p:spPr>
            <a:xfrm>
              <a:off x="8445174" y="2973470"/>
              <a:ext cx="110350" cy="218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995EC6E4-AB33-4552-A958-EA568511EFAC}"/>
                </a:ext>
              </a:extLst>
            </p:cNvPr>
            <p:cNvGrpSpPr/>
            <p:nvPr/>
          </p:nvGrpSpPr>
          <p:grpSpPr>
            <a:xfrm>
              <a:off x="8247043" y="2336718"/>
              <a:ext cx="3795557" cy="2808649"/>
              <a:chOff x="4828951" y="388157"/>
              <a:chExt cx="3795557" cy="2808649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B8525D68-A675-487A-8139-B107611F49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24788"/>
              <a:stretch/>
            </p:blipFill>
            <p:spPr>
              <a:xfrm>
                <a:off x="4828951" y="398791"/>
                <a:ext cx="3125698" cy="2499866"/>
              </a:xfrm>
              <a:prstGeom prst="rect">
                <a:avLst/>
              </a:prstGeom>
            </p:spPr>
          </p:pic>
          <p:sp>
            <p:nvSpPr>
              <p:cNvPr id="28" name="Chave Esquerda 27">
                <a:extLst>
                  <a:ext uri="{FF2B5EF4-FFF2-40B4-BE49-F238E27FC236}">
                    <a16:creationId xmlns:a16="http://schemas.microsoft.com/office/drawing/2014/main" id="{FF34B5C8-53BC-444E-A0DC-BF72C0455DC9}"/>
                  </a:ext>
                </a:extLst>
              </p:cNvPr>
              <p:cNvSpPr/>
              <p:nvPr/>
            </p:nvSpPr>
            <p:spPr>
              <a:xfrm rot="10800000">
                <a:off x="7710108" y="388157"/>
                <a:ext cx="914400" cy="23972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7FEFE954-2331-41B8-A0A3-0720AF268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214" y="1010093"/>
                <a:ext cx="0" cy="218671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774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Virtualização</a:t>
            </a:r>
            <a:br>
              <a:rPr lang="pt-BR" sz="2800" dirty="0"/>
            </a:br>
            <a:r>
              <a:rPr lang="pt-BR" sz="2800" dirty="0"/>
              <a:t>Isolamento Total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8797BF9-5023-4A17-BD1F-4312967D6F16}"/>
              </a:ext>
            </a:extLst>
          </p:cNvPr>
          <p:cNvGrpSpPr/>
          <p:nvPr/>
        </p:nvGrpSpPr>
        <p:grpSpPr>
          <a:xfrm>
            <a:off x="2956975" y="233888"/>
            <a:ext cx="7528114" cy="5672171"/>
            <a:chOff x="750774" y="75929"/>
            <a:chExt cx="6952905" cy="5238773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EC4D51F-521B-4231-A64F-96299F26C931}"/>
                </a:ext>
              </a:extLst>
            </p:cNvPr>
            <p:cNvSpPr txBox="1"/>
            <p:nvPr/>
          </p:nvSpPr>
          <p:spPr>
            <a:xfrm>
              <a:off x="2483379" y="75929"/>
              <a:ext cx="2711301" cy="144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latin typeface="Exo 2 Medium" pitchFamily="2" charset="0"/>
                </a:rPr>
                <a:t>        </a:t>
              </a:r>
              <a:r>
                <a:rPr lang="pt-BR" sz="3600" b="1" dirty="0">
                  <a:latin typeface="Exo 2 Medium" pitchFamily="2" charset="0"/>
                </a:rPr>
                <a:t>VM</a:t>
              </a:r>
              <a:r>
                <a:rPr lang="pt-BR" b="1" dirty="0">
                  <a:latin typeface="Exo 2 Medium" pitchFamily="2" charset="0"/>
                </a:rPr>
                <a:t> </a:t>
              </a:r>
            </a:p>
            <a:p>
              <a:r>
                <a:rPr lang="pt-BR" sz="2000" b="1" dirty="0">
                  <a:latin typeface="Exo 2 Medium" pitchFamily="2" charset="0"/>
                </a:rPr>
                <a:t>(Virtual Machine</a:t>
              </a:r>
            </a:p>
            <a:p>
              <a:r>
                <a:rPr lang="pt-BR" sz="2000" b="1" dirty="0">
                  <a:latin typeface="Exo 2 Medium" pitchFamily="2" charset="0"/>
                </a:rPr>
                <a:t>Máquina Virtual)</a:t>
              </a:r>
            </a:p>
            <a:p>
              <a:r>
                <a:rPr lang="pt-BR" sz="2000" b="1" dirty="0">
                  <a:latin typeface="Exo 2 Medium" pitchFamily="2" charset="0"/>
                </a:rPr>
                <a:t>      Arquitetura</a:t>
              </a:r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9C6DD30E-47B3-482E-AA3F-B3D6EE199D36}"/>
                </a:ext>
              </a:extLst>
            </p:cNvPr>
            <p:cNvGrpSpPr/>
            <p:nvPr/>
          </p:nvGrpSpPr>
          <p:grpSpPr>
            <a:xfrm>
              <a:off x="750774" y="1543297"/>
              <a:ext cx="6952905" cy="3771405"/>
              <a:chOff x="766388" y="1130204"/>
              <a:chExt cx="6952905" cy="3771405"/>
            </a:xfrm>
          </p:grpSpPr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2ACDEB6F-4E97-4CF2-9A52-FA4EAF29E456}"/>
                  </a:ext>
                </a:extLst>
              </p:cNvPr>
              <p:cNvGrpSpPr/>
              <p:nvPr/>
            </p:nvGrpSpPr>
            <p:grpSpPr>
              <a:xfrm>
                <a:off x="1850065" y="1130204"/>
                <a:ext cx="5869228" cy="3771405"/>
                <a:chOff x="1809158" y="1541399"/>
                <a:chExt cx="5869228" cy="3771405"/>
              </a:xfrm>
            </p:grpSpPr>
            <p:pic>
              <p:nvPicPr>
                <p:cNvPr id="45" name="Picture 2" descr="Container é só uma camada | Docker DCA: Inicie os estudos para a prova de  certificação do Docker | Solucionado">
                  <a:extLst>
                    <a:ext uri="{FF2B5EF4-FFF2-40B4-BE49-F238E27FC236}">
                      <a16:creationId xmlns:a16="http://schemas.microsoft.com/office/drawing/2014/main" id="{E2B9F01D-2D51-4442-AEB5-CDB5B9EA70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74" r="53770" b="7882"/>
                <a:stretch/>
              </p:blipFill>
              <p:spPr bwMode="auto">
                <a:xfrm>
                  <a:off x="1809158" y="1541399"/>
                  <a:ext cx="3360229" cy="3771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Retângulo 45">
                  <a:extLst>
                    <a:ext uri="{FF2B5EF4-FFF2-40B4-BE49-F238E27FC236}">
                      <a16:creationId xmlns:a16="http://schemas.microsoft.com/office/drawing/2014/main" id="{1DB046CF-078C-46E9-9581-F4524B165F98}"/>
                    </a:ext>
                  </a:extLst>
                </p:cNvPr>
                <p:cNvSpPr/>
                <p:nvPr/>
              </p:nvSpPr>
              <p:spPr>
                <a:xfrm>
                  <a:off x="4537730" y="3798901"/>
                  <a:ext cx="3140656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Hyper-V / Virtual Box / VMware</a:t>
                  </a:r>
                </a:p>
              </p:txBody>
            </p:sp>
          </p:grpSp>
          <p:sp>
            <p:nvSpPr>
              <p:cNvPr id="43" name="Chave Esquerda 42">
                <a:extLst>
                  <a:ext uri="{FF2B5EF4-FFF2-40B4-BE49-F238E27FC236}">
                    <a16:creationId xmlns:a16="http://schemas.microsoft.com/office/drawing/2014/main" id="{837772C6-1FD9-4706-A471-279A80EF86E4}"/>
                  </a:ext>
                </a:extLst>
              </p:cNvPr>
              <p:cNvSpPr/>
              <p:nvPr/>
            </p:nvSpPr>
            <p:spPr>
              <a:xfrm>
                <a:off x="1541126" y="1163419"/>
                <a:ext cx="308939" cy="215933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2A58DFA2-2E8B-4FEE-A713-6AFCC5AA9A5E}"/>
                  </a:ext>
                </a:extLst>
              </p:cNvPr>
              <p:cNvSpPr txBox="1"/>
              <p:nvPr/>
            </p:nvSpPr>
            <p:spPr>
              <a:xfrm>
                <a:off x="766388" y="2064046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Exo 2 ExtraBold" pitchFamily="2" charset="0"/>
                  </a:rPr>
                  <a:t>VM</a:t>
                </a:r>
              </a:p>
            </p:txBody>
          </p:sp>
        </p:grp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3C6385A-5C7B-4525-8407-9DFD09D847C3}"/>
              </a:ext>
            </a:extLst>
          </p:cNvPr>
          <p:cNvSpPr txBox="1"/>
          <p:nvPr/>
        </p:nvSpPr>
        <p:spPr>
          <a:xfrm>
            <a:off x="2600059" y="3108101"/>
            <a:ext cx="1737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Exo 2 Medium" pitchFamily="2" charset="0"/>
              </a:rPr>
              <a:t>Camada de Virtualização</a:t>
            </a:r>
          </a:p>
        </p:txBody>
      </p:sp>
    </p:spTree>
    <p:extLst>
      <p:ext uri="{BB962C8B-B14F-4D97-AF65-F5344CB8AC3E}">
        <p14:creationId xmlns:p14="http://schemas.microsoft.com/office/powerpoint/2010/main" val="174185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Virtualização</a:t>
            </a:r>
            <a:br>
              <a:rPr lang="pt-BR" sz="2800" dirty="0"/>
            </a:br>
            <a:r>
              <a:rPr lang="pt-BR" sz="2800" dirty="0"/>
              <a:t>Isolamento Parcial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BAFF24-AB76-4CF5-A404-16289CD6AE98}"/>
              </a:ext>
            </a:extLst>
          </p:cNvPr>
          <p:cNvSpPr txBox="1"/>
          <p:nvPr/>
        </p:nvSpPr>
        <p:spPr>
          <a:xfrm>
            <a:off x="4531644" y="819109"/>
            <a:ext cx="43097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Exo 2 Medium" pitchFamily="2" charset="0"/>
              </a:rPr>
              <a:t>               </a:t>
            </a:r>
            <a:r>
              <a:rPr lang="pt-BR" sz="3600" b="1" dirty="0">
                <a:latin typeface="Exo 2 Medium" pitchFamily="2" charset="0"/>
              </a:rPr>
              <a:t>WSL</a:t>
            </a:r>
            <a:endParaRPr lang="pt-BR" sz="2800" b="1" dirty="0">
              <a:latin typeface="Exo 2 Medium" pitchFamily="2" charset="0"/>
            </a:endParaRPr>
          </a:p>
          <a:p>
            <a:r>
              <a:rPr lang="pt-BR" sz="2000" b="1" dirty="0">
                <a:latin typeface="Exo 2 Medium" pitchFamily="2" charset="0"/>
              </a:rPr>
              <a:t>(Windows SubSystem Linux)</a:t>
            </a:r>
          </a:p>
          <a:p>
            <a:r>
              <a:rPr lang="pt-BR" sz="2000" b="1" dirty="0">
                <a:latin typeface="Exo 2 Medium" pitchFamily="2" charset="0"/>
              </a:rPr>
              <a:t>                  Arquitetura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1FFD6E5-CE2D-45D6-BB9B-BE0DF45156CC}"/>
              </a:ext>
            </a:extLst>
          </p:cNvPr>
          <p:cNvGrpSpPr/>
          <p:nvPr/>
        </p:nvGrpSpPr>
        <p:grpSpPr>
          <a:xfrm>
            <a:off x="3487136" y="2349581"/>
            <a:ext cx="4189525" cy="3393161"/>
            <a:chOff x="6697903" y="1207573"/>
            <a:chExt cx="4189525" cy="3393161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4681FB9-C379-462B-861B-F18D68E89D86}"/>
                </a:ext>
              </a:extLst>
            </p:cNvPr>
            <p:cNvGrpSpPr/>
            <p:nvPr/>
          </p:nvGrpSpPr>
          <p:grpSpPr>
            <a:xfrm>
              <a:off x="7800443" y="1225896"/>
              <a:ext cx="3086985" cy="3374838"/>
              <a:chOff x="7701508" y="1524689"/>
              <a:chExt cx="3086985" cy="3374838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E8648FD9-FC8B-471E-8973-501259D02D61}"/>
                  </a:ext>
                </a:extLst>
              </p:cNvPr>
              <p:cNvGrpSpPr/>
              <p:nvPr/>
            </p:nvGrpSpPr>
            <p:grpSpPr>
              <a:xfrm>
                <a:off x="7701508" y="1524689"/>
                <a:ext cx="3086985" cy="2753601"/>
                <a:chOff x="4879331" y="2219232"/>
                <a:chExt cx="3086985" cy="2753601"/>
              </a:xfrm>
            </p:grpSpPr>
            <p:grpSp>
              <p:nvGrpSpPr>
                <p:cNvPr id="19" name="Agrupar 18">
                  <a:extLst>
                    <a:ext uri="{FF2B5EF4-FFF2-40B4-BE49-F238E27FC236}">
                      <a16:creationId xmlns:a16="http://schemas.microsoft.com/office/drawing/2014/main" id="{E310375A-C420-4888-BA61-7E91996EBF36}"/>
                    </a:ext>
                  </a:extLst>
                </p:cNvPr>
                <p:cNvGrpSpPr/>
                <p:nvPr/>
              </p:nvGrpSpPr>
              <p:grpSpPr>
                <a:xfrm>
                  <a:off x="4879331" y="2219232"/>
                  <a:ext cx="3086985" cy="2125735"/>
                  <a:chOff x="4313274" y="4413290"/>
                  <a:chExt cx="3086985" cy="2125735"/>
                </a:xfrm>
              </p:grpSpPr>
              <p:sp>
                <p:nvSpPr>
                  <p:cNvPr id="22" name="Retângulo 21">
                    <a:extLst>
                      <a:ext uri="{FF2B5EF4-FFF2-40B4-BE49-F238E27FC236}">
                        <a16:creationId xmlns:a16="http://schemas.microsoft.com/office/drawing/2014/main" id="{126D5A0E-1F88-42D0-B3FF-D4FA777AAE1B}"/>
                      </a:ext>
                    </a:extLst>
                  </p:cNvPr>
                  <p:cNvSpPr/>
                  <p:nvPr/>
                </p:nvSpPr>
                <p:spPr>
                  <a:xfrm>
                    <a:off x="4313274" y="4413290"/>
                    <a:ext cx="3086985" cy="1285271"/>
                  </a:xfrm>
                  <a:prstGeom prst="rect">
                    <a:avLst/>
                  </a:prstGeom>
                  <a:solidFill>
                    <a:srgbClr val="0085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pt-BR" dirty="0">
                        <a:latin typeface="Exo 2 Medium" pitchFamily="2" charset="0"/>
                      </a:rPr>
                      <a:t>Distribuições Linux</a:t>
                    </a:r>
                  </a:p>
                </p:txBody>
              </p:sp>
              <p:sp>
                <p:nvSpPr>
                  <p:cNvPr id="23" name="Retângulo 22">
                    <a:extLst>
                      <a:ext uri="{FF2B5EF4-FFF2-40B4-BE49-F238E27FC236}">
                        <a16:creationId xmlns:a16="http://schemas.microsoft.com/office/drawing/2014/main" id="{263935B0-17F6-4F07-ABD5-A2351E8041DD}"/>
                      </a:ext>
                    </a:extLst>
                  </p:cNvPr>
                  <p:cNvSpPr/>
                  <p:nvPr/>
                </p:nvSpPr>
                <p:spPr>
                  <a:xfrm>
                    <a:off x="4313274" y="5752215"/>
                    <a:ext cx="3086985" cy="786810"/>
                  </a:xfrm>
                  <a:prstGeom prst="rect">
                    <a:avLst/>
                  </a:prstGeom>
                  <a:solidFill>
                    <a:srgbClr val="885B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Exo 2 Medium" pitchFamily="2" charset="0"/>
                      </a:rPr>
                      <a:t>WSL</a:t>
                    </a:r>
                    <a:r>
                      <a:rPr lang="pt-BR" sz="1600" dirty="0">
                        <a:latin typeface="Exo 2 Medium" pitchFamily="2" charset="0"/>
                      </a:rPr>
                      <a:t> </a:t>
                    </a:r>
                  </a:p>
                  <a:p>
                    <a:pPr algn="ctr"/>
                    <a:r>
                      <a:rPr lang="pt-BR" sz="1600" dirty="0">
                        <a:latin typeface="Exo 2 Medium" pitchFamily="2" charset="0"/>
                      </a:rPr>
                      <a:t>(Windows Subsystem Linux)</a:t>
                    </a:r>
                  </a:p>
                </p:txBody>
              </p:sp>
            </p:grp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78531309-E145-4F71-B48D-611F01C448F6}"/>
                    </a:ext>
                  </a:extLst>
                </p:cNvPr>
                <p:cNvSpPr/>
                <p:nvPr/>
              </p:nvSpPr>
              <p:spPr>
                <a:xfrm>
                  <a:off x="4879331" y="4346532"/>
                  <a:ext cx="3086985" cy="626301"/>
                </a:xfrm>
                <a:prstGeom prst="rect">
                  <a:avLst/>
                </a:prstGeom>
                <a:solidFill>
                  <a:srgbClr val="392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Exo 2 Medium" pitchFamily="2" charset="0"/>
                    </a:rPr>
                    <a:t>Windows 10</a:t>
                  </a:r>
                </a:p>
                <a:p>
                  <a:pPr algn="ctr"/>
                  <a:r>
                    <a:rPr lang="pt-BR" sz="1600" dirty="0">
                      <a:latin typeface="Exo 2 Medium" pitchFamily="2" charset="0"/>
                    </a:rPr>
                    <a:t>Kernel - Windows NT</a:t>
                  </a:r>
                </a:p>
              </p:txBody>
            </p:sp>
            <p:pic>
              <p:nvPicPr>
                <p:cNvPr id="21" name="Picture 2">
                  <a:extLst>
                    <a:ext uri="{FF2B5EF4-FFF2-40B4-BE49-F238E27FC236}">
                      <a16:creationId xmlns:a16="http://schemas.microsoft.com/office/drawing/2014/main" id="{96EA8E0A-4558-4316-AC8F-939791B769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326" t="14205" r="40249" b="76425"/>
                <a:stretch/>
              </p:blipFill>
              <p:spPr bwMode="auto">
                <a:xfrm>
                  <a:off x="5727628" y="2620901"/>
                  <a:ext cx="1390389" cy="7076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8F88475-F950-4786-95FC-214C64115483}"/>
                  </a:ext>
                </a:extLst>
              </p:cNvPr>
              <p:cNvSpPr/>
              <p:nvPr/>
            </p:nvSpPr>
            <p:spPr>
              <a:xfrm>
                <a:off x="7701508" y="4273226"/>
                <a:ext cx="3086985" cy="6263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Exo 2 Medium" pitchFamily="2" charset="0"/>
                  </a:rPr>
                  <a:t>Hardware</a:t>
                </a:r>
              </a:p>
            </p:txBody>
          </p:sp>
        </p:grpSp>
        <p:sp>
          <p:nvSpPr>
            <p:cNvPr id="15" name="Chave Esquerda 14">
              <a:extLst>
                <a:ext uri="{FF2B5EF4-FFF2-40B4-BE49-F238E27FC236}">
                  <a16:creationId xmlns:a16="http://schemas.microsoft.com/office/drawing/2014/main" id="{894831EF-2EF2-4510-8899-34B377926BC4}"/>
                </a:ext>
              </a:extLst>
            </p:cNvPr>
            <p:cNvSpPr/>
            <p:nvPr/>
          </p:nvSpPr>
          <p:spPr>
            <a:xfrm>
              <a:off x="7433472" y="1207573"/>
              <a:ext cx="308939" cy="222142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344082E-28F8-4D96-BD4D-56F581A22635}"/>
                </a:ext>
              </a:extLst>
            </p:cNvPr>
            <p:cNvSpPr txBox="1"/>
            <p:nvPr/>
          </p:nvSpPr>
          <p:spPr>
            <a:xfrm>
              <a:off x="6697903" y="215050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Exo 2 ExtraBold" pitchFamily="2" charset="0"/>
                </a:rPr>
                <a:t>WSL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64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Virtualização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008EDF4-C104-41E2-A73B-1EB6F277E98C}"/>
              </a:ext>
            </a:extLst>
          </p:cNvPr>
          <p:cNvCxnSpPr/>
          <p:nvPr/>
        </p:nvCxnSpPr>
        <p:spPr>
          <a:xfrm>
            <a:off x="6397243" y="1215554"/>
            <a:ext cx="0" cy="523587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AB9B49A-02B0-4737-ABF0-A3481AB94055}"/>
              </a:ext>
            </a:extLst>
          </p:cNvPr>
          <p:cNvSpPr txBox="1"/>
          <p:nvPr/>
        </p:nvSpPr>
        <p:spPr>
          <a:xfrm>
            <a:off x="2252015" y="817115"/>
            <a:ext cx="27113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Exo 2 Medium" pitchFamily="2" charset="0"/>
              </a:rPr>
              <a:t>VM</a:t>
            </a:r>
            <a:r>
              <a:rPr lang="pt-BR" b="1" dirty="0">
                <a:latin typeface="Exo 2 Medium" pitchFamily="2" charset="0"/>
              </a:rPr>
              <a:t> (Virtual Machine)</a:t>
            </a:r>
          </a:p>
          <a:p>
            <a:r>
              <a:rPr lang="pt-BR" b="1" dirty="0">
                <a:latin typeface="Exo 2 Medium" pitchFamily="2" charset="0"/>
              </a:rPr>
              <a:t>            Arquitetura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9B8B552-4BA3-45B2-8B54-282CB1D1732B}"/>
              </a:ext>
            </a:extLst>
          </p:cNvPr>
          <p:cNvSpPr txBox="1"/>
          <p:nvPr/>
        </p:nvSpPr>
        <p:spPr>
          <a:xfrm>
            <a:off x="7522195" y="812891"/>
            <a:ext cx="43097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Exo 2 Medium" pitchFamily="2" charset="0"/>
              </a:rPr>
              <a:t>WSL</a:t>
            </a:r>
            <a:r>
              <a:rPr lang="pt-BR" b="1" dirty="0">
                <a:latin typeface="Exo 2 Medium" pitchFamily="2" charset="0"/>
              </a:rPr>
              <a:t> (Windows SubSystem Linux)</a:t>
            </a:r>
          </a:p>
          <a:p>
            <a:r>
              <a:rPr lang="pt-BR" b="1" dirty="0">
                <a:latin typeface="Exo 2 Medium" pitchFamily="2" charset="0"/>
              </a:rPr>
              <a:t>                             Arquitetura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9BD6052-E2A0-4E77-A2E0-D23381E3FFC2}"/>
              </a:ext>
            </a:extLst>
          </p:cNvPr>
          <p:cNvSpPr txBox="1"/>
          <p:nvPr/>
        </p:nvSpPr>
        <p:spPr>
          <a:xfrm>
            <a:off x="6088267" y="620790"/>
            <a:ext cx="271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Exo 2 Medium" pitchFamily="2" charset="0"/>
              </a:rPr>
              <a:t>vs</a:t>
            </a:r>
            <a:endParaRPr lang="pt-BR" b="1" dirty="0">
              <a:latin typeface="Exo 2 Medium" pitchFamily="2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F381A4D-8CF3-4B63-AD40-AD1C37D1B9BD}"/>
              </a:ext>
            </a:extLst>
          </p:cNvPr>
          <p:cNvGrpSpPr/>
          <p:nvPr/>
        </p:nvGrpSpPr>
        <p:grpSpPr>
          <a:xfrm>
            <a:off x="7028902" y="2040063"/>
            <a:ext cx="4189525" cy="3393161"/>
            <a:chOff x="6697903" y="1207573"/>
            <a:chExt cx="4189525" cy="3393161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A99A2FE-AE2E-4494-86C0-1F7D90D47C1D}"/>
                </a:ext>
              </a:extLst>
            </p:cNvPr>
            <p:cNvGrpSpPr/>
            <p:nvPr/>
          </p:nvGrpSpPr>
          <p:grpSpPr>
            <a:xfrm>
              <a:off x="7800443" y="1225896"/>
              <a:ext cx="3086985" cy="3374838"/>
              <a:chOff x="7701508" y="1524689"/>
              <a:chExt cx="3086985" cy="3374838"/>
            </a:xfrm>
          </p:grpSpPr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379FBC39-240D-4697-8902-283946A72E89}"/>
                  </a:ext>
                </a:extLst>
              </p:cNvPr>
              <p:cNvGrpSpPr/>
              <p:nvPr/>
            </p:nvGrpSpPr>
            <p:grpSpPr>
              <a:xfrm>
                <a:off x="7701508" y="1524689"/>
                <a:ext cx="3086985" cy="2753601"/>
                <a:chOff x="4879331" y="2219232"/>
                <a:chExt cx="3086985" cy="2753601"/>
              </a:xfrm>
            </p:grpSpPr>
            <p:grpSp>
              <p:nvGrpSpPr>
                <p:cNvPr id="36" name="Agrupar 35">
                  <a:extLst>
                    <a:ext uri="{FF2B5EF4-FFF2-40B4-BE49-F238E27FC236}">
                      <a16:creationId xmlns:a16="http://schemas.microsoft.com/office/drawing/2014/main" id="{B58E7D68-DB9F-473B-8058-9373BECA0535}"/>
                    </a:ext>
                  </a:extLst>
                </p:cNvPr>
                <p:cNvGrpSpPr/>
                <p:nvPr/>
              </p:nvGrpSpPr>
              <p:grpSpPr>
                <a:xfrm>
                  <a:off x="4879331" y="2219232"/>
                  <a:ext cx="3086985" cy="2125735"/>
                  <a:chOff x="4313274" y="4413290"/>
                  <a:chExt cx="3086985" cy="2125735"/>
                </a:xfrm>
              </p:grpSpPr>
              <p:sp>
                <p:nvSpPr>
                  <p:cNvPr id="39" name="Retângulo 38">
                    <a:extLst>
                      <a:ext uri="{FF2B5EF4-FFF2-40B4-BE49-F238E27FC236}">
                        <a16:creationId xmlns:a16="http://schemas.microsoft.com/office/drawing/2014/main" id="{CA987F76-4AE6-4BC6-BC52-5B241E3F61D1}"/>
                      </a:ext>
                    </a:extLst>
                  </p:cNvPr>
                  <p:cNvSpPr/>
                  <p:nvPr/>
                </p:nvSpPr>
                <p:spPr>
                  <a:xfrm>
                    <a:off x="4313274" y="4413290"/>
                    <a:ext cx="3086985" cy="1285271"/>
                  </a:xfrm>
                  <a:prstGeom prst="rect">
                    <a:avLst/>
                  </a:prstGeom>
                  <a:solidFill>
                    <a:srgbClr val="0085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pt-BR" dirty="0">
                        <a:latin typeface="Exo 2 Medium" pitchFamily="2" charset="0"/>
                      </a:rPr>
                      <a:t>Distribuições Linux</a:t>
                    </a:r>
                  </a:p>
                </p:txBody>
              </p:sp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AD0609A0-21EB-483B-93B1-D4DCF61D7ACF}"/>
                      </a:ext>
                    </a:extLst>
                  </p:cNvPr>
                  <p:cNvSpPr/>
                  <p:nvPr/>
                </p:nvSpPr>
                <p:spPr>
                  <a:xfrm>
                    <a:off x="4313274" y="5752215"/>
                    <a:ext cx="3086985" cy="786810"/>
                  </a:xfrm>
                  <a:prstGeom prst="rect">
                    <a:avLst/>
                  </a:prstGeom>
                  <a:solidFill>
                    <a:srgbClr val="885B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latin typeface="Exo 2 Medium" pitchFamily="2" charset="0"/>
                      </a:rPr>
                      <a:t>WSL</a:t>
                    </a:r>
                    <a:r>
                      <a:rPr lang="pt-BR" sz="1600" dirty="0">
                        <a:latin typeface="Exo 2 Medium" pitchFamily="2" charset="0"/>
                      </a:rPr>
                      <a:t> </a:t>
                    </a:r>
                  </a:p>
                  <a:p>
                    <a:pPr algn="ctr"/>
                    <a:r>
                      <a:rPr lang="pt-BR" sz="1600" dirty="0">
                        <a:latin typeface="Exo 2 Medium" pitchFamily="2" charset="0"/>
                      </a:rPr>
                      <a:t>(Windows Subsystem Linux)</a:t>
                    </a:r>
                  </a:p>
                </p:txBody>
              </p:sp>
            </p:grpSp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id="{AB0A39B0-9163-4BEB-95C3-7EA2A95B908C}"/>
                    </a:ext>
                  </a:extLst>
                </p:cNvPr>
                <p:cNvSpPr/>
                <p:nvPr/>
              </p:nvSpPr>
              <p:spPr>
                <a:xfrm>
                  <a:off x="4879331" y="4346532"/>
                  <a:ext cx="3086985" cy="626301"/>
                </a:xfrm>
                <a:prstGeom prst="rect">
                  <a:avLst/>
                </a:prstGeom>
                <a:solidFill>
                  <a:srgbClr val="392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latin typeface="Exo 2 Medium" pitchFamily="2" charset="0"/>
                    </a:rPr>
                    <a:t>Windows 10</a:t>
                  </a:r>
                </a:p>
                <a:p>
                  <a:pPr algn="ctr"/>
                  <a:r>
                    <a:rPr lang="pt-BR" sz="1600" dirty="0">
                      <a:latin typeface="Exo 2 Medium" pitchFamily="2" charset="0"/>
                    </a:rPr>
                    <a:t>Kernel - Windows NT</a:t>
                  </a:r>
                </a:p>
              </p:txBody>
            </p:sp>
            <p:pic>
              <p:nvPicPr>
                <p:cNvPr id="38" name="Picture 2">
                  <a:extLst>
                    <a:ext uri="{FF2B5EF4-FFF2-40B4-BE49-F238E27FC236}">
                      <a16:creationId xmlns:a16="http://schemas.microsoft.com/office/drawing/2014/main" id="{2A9303F6-FB09-40D9-B3D0-973F4B5CE0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326" t="14205" r="40249" b="76425"/>
                <a:stretch/>
              </p:blipFill>
              <p:spPr bwMode="auto">
                <a:xfrm>
                  <a:off x="5727628" y="2620901"/>
                  <a:ext cx="1390389" cy="7076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547A344B-50FE-4918-B1FF-903158F8E072}"/>
                  </a:ext>
                </a:extLst>
              </p:cNvPr>
              <p:cNvSpPr/>
              <p:nvPr/>
            </p:nvSpPr>
            <p:spPr>
              <a:xfrm>
                <a:off x="7701508" y="4273226"/>
                <a:ext cx="3086985" cy="62630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Exo 2 Medium" pitchFamily="2" charset="0"/>
                  </a:rPr>
                  <a:t>Hardware</a:t>
                </a:r>
              </a:p>
            </p:txBody>
          </p:sp>
        </p:grpSp>
        <p:sp>
          <p:nvSpPr>
            <p:cNvPr id="32" name="Chave Esquerda 31">
              <a:extLst>
                <a:ext uri="{FF2B5EF4-FFF2-40B4-BE49-F238E27FC236}">
                  <a16:creationId xmlns:a16="http://schemas.microsoft.com/office/drawing/2014/main" id="{6A17A28F-4AA4-436B-B7CB-72B8CC1C13D3}"/>
                </a:ext>
              </a:extLst>
            </p:cNvPr>
            <p:cNvSpPr/>
            <p:nvPr/>
          </p:nvSpPr>
          <p:spPr>
            <a:xfrm>
              <a:off x="7433472" y="1207573"/>
              <a:ext cx="308939" cy="222142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8870BA9-67E7-40B5-B0EF-A6D778C0B9E3}"/>
                </a:ext>
              </a:extLst>
            </p:cNvPr>
            <p:cNvSpPr txBox="1"/>
            <p:nvPr/>
          </p:nvSpPr>
          <p:spPr>
            <a:xfrm>
              <a:off x="6697903" y="215050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Exo 2 ExtraBold" pitchFamily="2" charset="0"/>
                </a:rPr>
                <a:t>WSL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FCA787A-3193-4685-BE1B-0BA8249610DA}"/>
              </a:ext>
            </a:extLst>
          </p:cNvPr>
          <p:cNvGrpSpPr/>
          <p:nvPr/>
        </p:nvGrpSpPr>
        <p:grpSpPr>
          <a:xfrm>
            <a:off x="973573" y="1957185"/>
            <a:ext cx="4999521" cy="3771405"/>
            <a:chOff x="842432" y="1130204"/>
            <a:chExt cx="4999521" cy="37714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5E6498EB-D0B5-41F6-9D79-4F6B00AD33E9}"/>
                </a:ext>
              </a:extLst>
            </p:cNvPr>
            <p:cNvGrpSpPr/>
            <p:nvPr/>
          </p:nvGrpSpPr>
          <p:grpSpPr>
            <a:xfrm>
              <a:off x="1850065" y="1130204"/>
              <a:ext cx="3991888" cy="3771405"/>
              <a:chOff x="1809158" y="1541399"/>
              <a:chExt cx="3991888" cy="3771405"/>
            </a:xfrm>
          </p:grpSpPr>
          <p:pic>
            <p:nvPicPr>
              <p:cNvPr id="45" name="Picture 2" descr="Container é só uma camada | Docker DCA: Inicie os estudos para a prova de  certificação do Docker | Solucionado">
                <a:extLst>
                  <a:ext uri="{FF2B5EF4-FFF2-40B4-BE49-F238E27FC236}">
                    <a16:creationId xmlns:a16="http://schemas.microsoft.com/office/drawing/2014/main" id="{C4ADF5C4-0E13-4D1D-915C-B8800EE0E4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74" r="53770" b="7882"/>
              <a:stretch/>
            </p:blipFill>
            <p:spPr bwMode="auto">
              <a:xfrm>
                <a:off x="1809158" y="1541399"/>
                <a:ext cx="3360229" cy="3771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9546687F-85A9-47A2-AF1D-6FD120ED1B45}"/>
                  </a:ext>
                </a:extLst>
              </p:cNvPr>
              <p:cNvSpPr/>
              <p:nvPr/>
            </p:nvSpPr>
            <p:spPr>
              <a:xfrm>
                <a:off x="4537730" y="3798901"/>
                <a:ext cx="126331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Hyper V</a:t>
                </a:r>
              </a:p>
            </p:txBody>
          </p:sp>
        </p:grpSp>
        <p:sp>
          <p:nvSpPr>
            <p:cNvPr id="43" name="Chave Esquerda 42">
              <a:extLst>
                <a:ext uri="{FF2B5EF4-FFF2-40B4-BE49-F238E27FC236}">
                  <a16:creationId xmlns:a16="http://schemas.microsoft.com/office/drawing/2014/main" id="{D59A478C-785A-445B-A2F2-CC0B3E0DFD23}"/>
                </a:ext>
              </a:extLst>
            </p:cNvPr>
            <p:cNvSpPr/>
            <p:nvPr/>
          </p:nvSpPr>
          <p:spPr>
            <a:xfrm>
              <a:off x="1541126" y="1163419"/>
              <a:ext cx="308939" cy="2159337"/>
            </a:xfrm>
            <a:prstGeom prst="leftBrace">
              <a:avLst>
                <a:gd name="adj1" fmla="val 8333"/>
                <a:gd name="adj2" fmla="val 249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1376139-D0CE-4B8E-818C-9B73CB578810}"/>
                </a:ext>
              </a:extLst>
            </p:cNvPr>
            <p:cNvSpPr txBox="1"/>
            <p:nvPr/>
          </p:nvSpPr>
          <p:spPr>
            <a:xfrm>
              <a:off x="842432" y="1527855"/>
              <a:ext cx="688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Exo 2 ExtraBold" pitchFamily="2" charset="0"/>
                </a:rPr>
                <a:t>VM</a:t>
              </a: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F7ADA21-A84D-4776-A77D-55D9C047A9FD}"/>
              </a:ext>
            </a:extLst>
          </p:cNvPr>
          <p:cNvSpPr txBox="1"/>
          <p:nvPr/>
        </p:nvSpPr>
        <p:spPr>
          <a:xfrm>
            <a:off x="163758" y="2688060"/>
            <a:ext cx="1737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Exo 2 Medium" pitchFamily="2" charset="0"/>
              </a:rPr>
              <a:t>Camada de Virtualização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39713CC-3F36-4BBA-98E6-EB816BA25A2B}"/>
              </a:ext>
            </a:extLst>
          </p:cNvPr>
          <p:cNvCxnSpPr/>
          <p:nvPr/>
        </p:nvCxnSpPr>
        <p:spPr>
          <a:xfrm>
            <a:off x="2166497" y="2875826"/>
            <a:ext cx="0" cy="2547822"/>
          </a:xfrm>
          <a:prstGeom prst="straightConnector1">
            <a:avLst/>
          </a:prstGeom>
          <a:ln w="28575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7EA35F29-8199-480D-BB5E-03120BC447D5}"/>
              </a:ext>
            </a:extLst>
          </p:cNvPr>
          <p:cNvCxnSpPr/>
          <p:nvPr/>
        </p:nvCxnSpPr>
        <p:spPr>
          <a:xfrm>
            <a:off x="8290719" y="2664838"/>
            <a:ext cx="0" cy="2547822"/>
          </a:xfrm>
          <a:prstGeom prst="straightConnector1">
            <a:avLst/>
          </a:prstGeom>
          <a:ln w="28575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CD2364-56A3-4C8B-89A3-63FBE0ADFAFD}"/>
              </a:ext>
            </a:extLst>
          </p:cNvPr>
          <p:cNvSpPr txBox="1"/>
          <p:nvPr/>
        </p:nvSpPr>
        <p:spPr>
          <a:xfrm>
            <a:off x="169387" y="3221207"/>
            <a:ext cx="1737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Exo 2 Medium" pitchFamily="2" charset="0"/>
              </a:rPr>
              <a:t>Ambiente Isolado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CCF1467-624E-41A1-AED1-4C2CC722BDD8}"/>
              </a:ext>
            </a:extLst>
          </p:cNvPr>
          <p:cNvSpPr txBox="1"/>
          <p:nvPr/>
        </p:nvSpPr>
        <p:spPr>
          <a:xfrm>
            <a:off x="7735155" y="5640107"/>
            <a:ext cx="442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 Medium" pitchFamily="2" charset="0"/>
              </a:rPr>
              <a:t>Ambiente Linux no Windows</a:t>
            </a:r>
          </a:p>
          <a:p>
            <a:r>
              <a:rPr lang="pt-BR" dirty="0">
                <a:latin typeface="Exo 2 Medium" pitchFamily="2" charset="0"/>
              </a:rPr>
              <a:t>Parceria entre Microsoft e Canonical</a:t>
            </a:r>
          </a:p>
        </p:txBody>
      </p:sp>
    </p:spTree>
    <p:extLst>
      <p:ext uri="{BB962C8B-B14F-4D97-AF65-F5344CB8AC3E}">
        <p14:creationId xmlns:p14="http://schemas.microsoft.com/office/powerpoint/2010/main" val="58914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5BED2EBF16C84DA65603A9DBB295DA" ma:contentTypeVersion="11" ma:contentTypeDescription="Crie um novo documento." ma:contentTypeScope="" ma:versionID="66f5b6e2551b50c6374ce22f7acd9c7e">
  <xsd:schema xmlns:xsd="http://www.w3.org/2001/XMLSchema" xmlns:xs="http://www.w3.org/2001/XMLSchema" xmlns:p="http://schemas.microsoft.com/office/2006/metadata/properties" xmlns:ns2="c47b08b0-3eb2-40cc-b045-4558cc0fff08" xmlns:ns3="5ca65f38-c4b3-43d2-b1c0-9ccef77281ab" targetNamespace="http://schemas.microsoft.com/office/2006/metadata/properties" ma:root="true" ma:fieldsID="982934a0bc8c0317f0c3cffe0afe2d62" ns2:_="" ns3:_="">
    <xsd:import namespace="c47b08b0-3eb2-40cc-b045-4558cc0fff08"/>
    <xsd:import namespace="5ca65f38-c4b3-43d2-b1c0-9ccef7728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b08b0-3eb2-40cc-b045-4558cc0fff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65f38-c4b3-43d2-b1c0-9ccef77281a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F84F8-AB62-4B72-B903-9A9DC7990B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982972-0E91-44E5-ABB6-2CF22550FE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225A12-95A6-4840-A23B-A10FF2BEF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b08b0-3eb2-40cc-b045-4558cc0fff08"/>
    <ds:schemaRef ds:uri="5ca65f38-c4b3-43d2-b1c0-9ccef77281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Barlow</vt:lpstr>
      <vt:lpstr>Calibri</vt:lpstr>
      <vt:lpstr>Exo 2 ExtraBold</vt:lpstr>
      <vt:lpstr>Exo 2 Medium</vt:lpstr>
      <vt:lpstr>Simplon Mono</vt:lpstr>
      <vt:lpstr>Wingdings</vt:lpstr>
      <vt:lpstr>Tema do Office</vt:lpstr>
      <vt:lpstr>Apresentação do PowerPoint</vt:lpstr>
      <vt:lpstr>Sistemas Operacionais</vt:lpstr>
      <vt:lpstr>Virtualização</vt:lpstr>
      <vt:lpstr>Virtualização</vt:lpstr>
      <vt:lpstr>Virtualização</vt:lpstr>
      <vt:lpstr>Virtualização Isolamento Total</vt:lpstr>
      <vt:lpstr>Virtualização Isolamento Parcial</vt:lpstr>
      <vt:lpstr>Virtualização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Eduardo Luís Almeida Verri</cp:lastModifiedBy>
  <cp:revision>61</cp:revision>
  <dcterms:created xsi:type="dcterms:W3CDTF">2021-08-25T19:26:40Z</dcterms:created>
  <dcterms:modified xsi:type="dcterms:W3CDTF">2022-02-17T12:05:41Z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0x010100B35BED2EBF16C84DA65603A9DBB295DA</vt:lpwstr>
  </property>
</Properties>
</file>